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867" r:id="rId4"/>
  </p:sldMasterIdLst>
  <p:notesMasterIdLst>
    <p:notesMasterId r:id="rId26"/>
  </p:notesMasterIdLst>
  <p:handoutMasterIdLst>
    <p:handoutMasterId r:id="rId27"/>
  </p:handoutMasterIdLst>
  <p:sldIdLst>
    <p:sldId id="305" r:id="rId5"/>
    <p:sldId id="480" r:id="rId6"/>
    <p:sldId id="476" r:id="rId7"/>
    <p:sldId id="492" r:id="rId8"/>
    <p:sldId id="2391" r:id="rId9"/>
    <p:sldId id="2392" r:id="rId10"/>
    <p:sldId id="544" r:id="rId11"/>
    <p:sldId id="545" r:id="rId12"/>
    <p:sldId id="2393" r:id="rId13"/>
    <p:sldId id="2394" r:id="rId14"/>
    <p:sldId id="474" r:id="rId15"/>
    <p:sldId id="504" r:id="rId16"/>
    <p:sldId id="541" r:id="rId17"/>
    <p:sldId id="542" r:id="rId18"/>
    <p:sldId id="543" r:id="rId19"/>
    <p:sldId id="502" r:id="rId20"/>
    <p:sldId id="485" r:id="rId21"/>
    <p:sldId id="576" r:id="rId22"/>
    <p:sldId id="538" r:id="rId23"/>
    <p:sldId id="2395" r:id="rId24"/>
    <p:sldId id="481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4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299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E8D"/>
    <a:srgbClr val="0A3F8D"/>
    <a:srgbClr val="6692B5"/>
    <a:srgbClr val="004986"/>
    <a:srgbClr val="006699"/>
    <a:srgbClr val="00529C"/>
    <a:srgbClr val="4F81BD"/>
    <a:srgbClr val="084A9C"/>
    <a:srgbClr val="00529B"/>
    <a:srgbClr val="0152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2" autoAdjust="0"/>
    <p:restoredTop sz="82773" autoAdjust="0"/>
  </p:normalViewPr>
  <p:slideViewPr>
    <p:cSldViewPr snapToGrid="0">
      <p:cViewPr varScale="1">
        <p:scale>
          <a:sx n="82" d="100"/>
          <a:sy n="82" d="100"/>
        </p:scale>
        <p:origin x="619" y="72"/>
      </p:cViewPr>
      <p:guideLst>
        <p:guide orient="horz" pos="2064"/>
        <p:guide pos="4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164"/>
    </p:cViewPr>
  </p:sorterViewPr>
  <p:notesViewPr>
    <p:cSldViewPr snapToGrid="0">
      <p:cViewPr varScale="1">
        <p:scale>
          <a:sx n="87" d="100"/>
          <a:sy n="87" d="100"/>
        </p:scale>
        <p:origin x="3804" y="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AB2B64-D525-4B3C-ACF5-FAAE1FB8C95A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63B118-10CD-4420-A13B-CFED3D05D530}">
      <dgm:prSet/>
      <dgm:spPr/>
      <dgm:t>
        <a:bodyPr/>
        <a:lstStyle/>
        <a:p>
          <a:r>
            <a:rPr lang="en-US" dirty="0"/>
            <a:t>Created in 2015 in response to stakeholder request to have a single place to find eCQI resources</a:t>
          </a:r>
        </a:p>
      </dgm:t>
    </dgm:pt>
    <dgm:pt modelId="{50C9BB14-C0CA-40AF-AF63-4A1A398F79E6}" type="parTrans" cxnId="{A4D6843C-CA27-44D7-B186-748017212494}">
      <dgm:prSet/>
      <dgm:spPr/>
      <dgm:t>
        <a:bodyPr/>
        <a:lstStyle/>
        <a:p>
          <a:endParaRPr lang="en-US"/>
        </a:p>
      </dgm:t>
    </dgm:pt>
    <dgm:pt modelId="{0B7EF3A9-7404-4BFE-B5EC-666108A36FDD}" type="sibTrans" cxnId="{A4D6843C-CA27-44D7-B186-748017212494}">
      <dgm:prSet/>
      <dgm:spPr/>
      <dgm:t>
        <a:bodyPr/>
        <a:lstStyle/>
        <a:p>
          <a:endParaRPr lang="en-US"/>
        </a:p>
      </dgm:t>
    </dgm:pt>
    <dgm:pt modelId="{48C4A32A-A60F-499E-8337-69201F721956}">
      <dgm:prSet/>
      <dgm:spPr/>
      <dgm:t>
        <a:bodyPr/>
        <a:lstStyle/>
        <a:p>
          <a:r>
            <a:rPr lang="en-US" dirty="0"/>
            <a:t>Replaced the eCQM Library on CMS.gov as the source of truth for CMS eCQM specifications and CMS Quality Reporting Document Architecture (QRDA) Implementation Guides</a:t>
          </a:r>
        </a:p>
      </dgm:t>
    </dgm:pt>
    <dgm:pt modelId="{80F55211-5642-47E2-80AF-678EEE83DD7E}" type="parTrans" cxnId="{37425A46-18BC-475A-AFC4-42EFFA996043}">
      <dgm:prSet/>
      <dgm:spPr/>
      <dgm:t>
        <a:bodyPr/>
        <a:lstStyle/>
        <a:p>
          <a:endParaRPr lang="en-US"/>
        </a:p>
      </dgm:t>
    </dgm:pt>
    <dgm:pt modelId="{DFF80462-C3F3-4843-BA98-D1CC079E0F7C}" type="sibTrans" cxnId="{37425A46-18BC-475A-AFC4-42EFFA996043}">
      <dgm:prSet/>
      <dgm:spPr/>
      <dgm:t>
        <a:bodyPr/>
        <a:lstStyle/>
        <a:p>
          <a:endParaRPr lang="en-US"/>
        </a:p>
      </dgm:t>
    </dgm:pt>
    <dgm:pt modelId="{898520BC-B24A-4509-8D7A-7DFFFB957B4D}">
      <dgm:prSet/>
      <dgm:spPr/>
      <dgm:t>
        <a:bodyPr/>
        <a:lstStyle/>
        <a:p>
          <a:r>
            <a:rPr lang="en-US"/>
            <a:t>Do not recreate information, but rather point to other resources pertinent to eCQI</a:t>
          </a:r>
        </a:p>
      </dgm:t>
    </dgm:pt>
    <dgm:pt modelId="{14D40C16-164F-41CF-A0B0-B7AFA006D225}" type="parTrans" cxnId="{9B616D03-088A-4612-A525-260FE9FFD3EF}">
      <dgm:prSet/>
      <dgm:spPr/>
      <dgm:t>
        <a:bodyPr/>
        <a:lstStyle/>
        <a:p>
          <a:endParaRPr lang="en-US"/>
        </a:p>
      </dgm:t>
    </dgm:pt>
    <dgm:pt modelId="{66E7A8C3-21DC-4529-B585-92E4988E369D}" type="sibTrans" cxnId="{9B616D03-088A-4612-A525-260FE9FFD3EF}">
      <dgm:prSet/>
      <dgm:spPr/>
      <dgm:t>
        <a:bodyPr/>
        <a:lstStyle/>
        <a:p>
          <a:endParaRPr lang="en-US"/>
        </a:p>
      </dgm:t>
    </dgm:pt>
    <dgm:pt modelId="{E2939382-5A4F-4DEB-9999-C0A7F2F11825}">
      <dgm:prSet/>
      <dgm:spPr/>
      <dgm:t>
        <a:bodyPr/>
        <a:lstStyle/>
        <a:p>
          <a:r>
            <a:rPr lang="en-US" dirty="0"/>
            <a:t>Constantly undergoing review and update to remain current and accurate</a:t>
          </a:r>
        </a:p>
      </dgm:t>
    </dgm:pt>
    <dgm:pt modelId="{CFF70498-4CFA-4546-80CC-67015A1BE057}" type="parTrans" cxnId="{9F071EEC-2C02-4DF2-87F0-3B4529FDCC7B}">
      <dgm:prSet/>
      <dgm:spPr/>
      <dgm:t>
        <a:bodyPr/>
        <a:lstStyle/>
        <a:p>
          <a:endParaRPr lang="en-US"/>
        </a:p>
      </dgm:t>
    </dgm:pt>
    <dgm:pt modelId="{32DE6943-1BD5-432B-87E9-219562554E50}" type="sibTrans" cxnId="{9F071EEC-2C02-4DF2-87F0-3B4529FDCC7B}">
      <dgm:prSet/>
      <dgm:spPr/>
      <dgm:t>
        <a:bodyPr/>
        <a:lstStyle/>
        <a:p>
          <a:endParaRPr lang="en-US"/>
        </a:p>
      </dgm:t>
    </dgm:pt>
    <dgm:pt modelId="{96359F59-15B3-4D7E-AF2C-479255945FF8}">
      <dgm:prSet/>
      <dgm:spPr/>
      <dgm:t>
        <a:bodyPr/>
        <a:lstStyle/>
        <a:p>
          <a:r>
            <a:rPr lang="en-US" dirty="0"/>
            <a:t>Always looking for stakeholder feedback to better meet stakeholder needs</a:t>
          </a:r>
        </a:p>
      </dgm:t>
    </dgm:pt>
    <dgm:pt modelId="{13CCE643-CD81-4BB2-A45D-4E6BD8665E13}" type="parTrans" cxnId="{8C0C6E89-FFB9-4633-A043-237C1E4C9DEB}">
      <dgm:prSet/>
      <dgm:spPr/>
      <dgm:t>
        <a:bodyPr/>
        <a:lstStyle/>
        <a:p>
          <a:endParaRPr lang="en-US"/>
        </a:p>
      </dgm:t>
    </dgm:pt>
    <dgm:pt modelId="{C308F7E8-01AD-4B9F-A025-C927957E808C}" type="sibTrans" cxnId="{8C0C6E89-FFB9-4633-A043-237C1E4C9DEB}">
      <dgm:prSet/>
      <dgm:spPr/>
      <dgm:t>
        <a:bodyPr/>
        <a:lstStyle/>
        <a:p>
          <a:endParaRPr lang="en-US"/>
        </a:p>
      </dgm:t>
    </dgm:pt>
    <dgm:pt modelId="{528F4010-31D6-4AFE-ABAA-B48B198CCB12}">
      <dgm:prSet/>
      <dgm:spPr/>
      <dgm:t>
        <a:bodyPr/>
        <a:lstStyle/>
        <a:p>
          <a:r>
            <a:rPr lang="en-US" dirty="0"/>
            <a:t>Usability Analyst essential member of the team</a:t>
          </a:r>
        </a:p>
      </dgm:t>
    </dgm:pt>
    <dgm:pt modelId="{E687EBA8-0BDD-4BA5-81CE-350ACE60ABDB}" type="parTrans" cxnId="{A53F85C2-30FE-4B8F-B750-623B2EEA2369}">
      <dgm:prSet/>
      <dgm:spPr/>
      <dgm:t>
        <a:bodyPr/>
        <a:lstStyle/>
        <a:p>
          <a:endParaRPr lang="en-US"/>
        </a:p>
      </dgm:t>
    </dgm:pt>
    <dgm:pt modelId="{A49B4308-88DE-41F8-8F3F-0EEE92D8E0B9}" type="sibTrans" cxnId="{A53F85C2-30FE-4B8F-B750-623B2EEA2369}">
      <dgm:prSet/>
      <dgm:spPr/>
      <dgm:t>
        <a:bodyPr/>
        <a:lstStyle/>
        <a:p>
          <a:endParaRPr lang="en-US"/>
        </a:p>
      </dgm:t>
    </dgm:pt>
    <dgm:pt modelId="{C8B8DD2E-323C-4D98-B207-CA3519638ADD}" type="pres">
      <dgm:prSet presAssocID="{7AAB2B64-D525-4B3C-ACF5-FAAE1FB8C95A}" presName="diagram" presStyleCnt="0">
        <dgm:presLayoutVars>
          <dgm:dir/>
          <dgm:resizeHandles val="exact"/>
        </dgm:presLayoutVars>
      </dgm:prSet>
      <dgm:spPr/>
    </dgm:pt>
    <dgm:pt modelId="{B534FF6D-6488-459E-8FF7-3E9ACA0BC616}" type="pres">
      <dgm:prSet presAssocID="{6563B118-10CD-4420-A13B-CFED3D05D530}" presName="node" presStyleLbl="node1" presStyleIdx="0" presStyleCnt="6">
        <dgm:presLayoutVars>
          <dgm:bulletEnabled val="1"/>
        </dgm:presLayoutVars>
      </dgm:prSet>
      <dgm:spPr/>
    </dgm:pt>
    <dgm:pt modelId="{18FB792C-ACEC-4498-A5D8-4A5D539C9A83}" type="pres">
      <dgm:prSet presAssocID="{0B7EF3A9-7404-4BFE-B5EC-666108A36FDD}" presName="sibTrans" presStyleCnt="0"/>
      <dgm:spPr/>
    </dgm:pt>
    <dgm:pt modelId="{8FBCA59C-4764-46C2-98BD-D0ABB40C15F0}" type="pres">
      <dgm:prSet presAssocID="{48C4A32A-A60F-499E-8337-69201F721956}" presName="node" presStyleLbl="node1" presStyleIdx="1" presStyleCnt="6">
        <dgm:presLayoutVars>
          <dgm:bulletEnabled val="1"/>
        </dgm:presLayoutVars>
      </dgm:prSet>
      <dgm:spPr/>
    </dgm:pt>
    <dgm:pt modelId="{93F87D9C-00D7-4ED4-917D-BE6E58C39D40}" type="pres">
      <dgm:prSet presAssocID="{DFF80462-C3F3-4843-BA98-D1CC079E0F7C}" presName="sibTrans" presStyleCnt="0"/>
      <dgm:spPr/>
    </dgm:pt>
    <dgm:pt modelId="{58CF46B3-D68D-485D-BD91-C31732E0A81F}" type="pres">
      <dgm:prSet presAssocID="{898520BC-B24A-4509-8D7A-7DFFFB957B4D}" presName="node" presStyleLbl="node1" presStyleIdx="2" presStyleCnt="6">
        <dgm:presLayoutVars>
          <dgm:bulletEnabled val="1"/>
        </dgm:presLayoutVars>
      </dgm:prSet>
      <dgm:spPr/>
    </dgm:pt>
    <dgm:pt modelId="{6CDECC44-3EDA-46FB-AFB3-610DEC40C9C1}" type="pres">
      <dgm:prSet presAssocID="{66E7A8C3-21DC-4529-B585-92E4988E369D}" presName="sibTrans" presStyleCnt="0"/>
      <dgm:spPr/>
    </dgm:pt>
    <dgm:pt modelId="{551BB365-88E7-438E-9E36-8C6233683A44}" type="pres">
      <dgm:prSet presAssocID="{E2939382-5A4F-4DEB-9999-C0A7F2F11825}" presName="node" presStyleLbl="node1" presStyleIdx="3" presStyleCnt="6" custLinFactNeighborX="-205">
        <dgm:presLayoutVars>
          <dgm:bulletEnabled val="1"/>
        </dgm:presLayoutVars>
      </dgm:prSet>
      <dgm:spPr/>
    </dgm:pt>
    <dgm:pt modelId="{B0D5161C-39C5-4E53-9C87-890D6B2A4C0B}" type="pres">
      <dgm:prSet presAssocID="{32DE6943-1BD5-432B-87E9-219562554E50}" presName="sibTrans" presStyleCnt="0"/>
      <dgm:spPr/>
    </dgm:pt>
    <dgm:pt modelId="{3AF1B3AB-AEBB-4D6C-B248-B69BA5A3BB88}" type="pres">
      <dgm:prSet presAssocID="{96359F59-15B3-4D7E-AF2C-479255945FF8}" presName="node" presStyleLbl="node1" presStyleIdx="4" presStyleCnt="6" custLinFactX="13374" custLinFactNeighborX="100000" custLinFactNeighborY="29">
        <dgm:presLayoutVars>
          <dgm:bulletEnabled val="1"/>
        </dgm:presLayoutVars>
      </dgm:prSet>
      <dgm:spPr/>
    </dgm:pt>
    <dgm:pt modelId="{54811FF7-0AC4-4B5D-84C5-77C29BFD4E2B}" type="pres">
      <dgm:prSet presAssocID="{C308F7E8-01AD-4B9F-A025-C927957E808C}" presName="sibTrans" presStyleCnt="0"/>
      <dgm:spPr/>
    </dgm:pt>
    <dgm:pt modelId="{EBC3E5E0-5085-426F-9599-D4EB120FB94D}" type="pres">
      <dgm:prSet presAssocID="{528F4010-31D6-4AFE-ABAA-B48B198CCB12}" presName="node" presStyleLbl="node1" presStyleIdx="5" presStyleCnt="6" custLinFactX="-8884" custLinFactNeighborX="-100000" custLinFactNeighborY="29">
        <dgm:presLayoutVars>
          <dgm:bulletEnabled val="1"/>
        </dgm:presLayoutVars>
      </dgm:prSet>
      <dgm:spPr/>
    </dgm:pt>
  </dgm:ptLst>
  <dgm:cxnLst>
    <dgm:cxn modelId="{9B616D03-088A-4612-A525-260FE9FFD3EF}" srcId="{7AAB2B64-D525-4B3C-ACF5-FAAE1FB8C95A}" destId="{898520BC-B24A-4509-8D7A-7DFFFB957B4D}" srcOrd="2" destOrd="0" parTransId="{14D40C16-164F-41CF-A0B0-B7AFA006D225}" sibTransId="{66E7A8C3-21DC-4529-B585-92E4988E369D}"/>
    <dgm:cxn modelId="{01662804-FB91-412E-A0A7-BB3A9AB42EDD}" type="presOf" srcId="{7AAB2B64-D525-4B3C-ACF5-FAAE1FB8C95A}" destId="{C8B8DD2E-323C-4D98-B207-CA3519638ADD}" srcOrd="0" destOrd="0" presId="urn:microsoft.com/office/officeart/2005/8/layout/default"/>
    <dgm:cxn modelId="{19478228-CFB8-4299-B3F8-777E1D85BEE8}" type="presOf" srcId="{48C4A32A-A60F-499E-8337-69201F721956}" destId="{8FBCA59C-4764-46C2-98BD-D0ABB40C15F0}" srcOrd="0" destOrd="0" presId="urn:microsoft.com/office/officeart/2005/8/layout/default"/>
    <dgm:cxn modelId="{A4D6843C-CA27-44D7-B186-748017212494}" srcId="{7AAB2B64-D525-4B3C-ACF5-FAAE1FB8C95A}" destId="{6563B118-10CD-4420-A13B-CFED3D05D530}" srcOrd="0" destOrd="0" parTransId="{50C9BB14-C0CA-40AF-AF63-4A1A398F79E6}" sibTransId="{0B7EF3A9-7404-4BFE-B5EC-666108A36FDD}"/>
    <dgm:cxn modelId="{37425A46-18BC-475A-AFC4-42EFFA996043}" srcId="{7AAB2B64-D525-4B3C-ACF5-FAAE1FB8C95A}" destId="{48C4A32A-A60F-499E-8337-69201F721956}" srcOrd="1" destOrd="0" parTransId="{80F55211-5642-47E2-80AF-678EEE83DD7E}" sibTransId="{DFF80462-C3F3-4843-BA98-D1CC079E0F7C}"/>
    <dgm:cxn modelId="{11477478-A7C8-4FDD-87C1-76B4F55DE19A}" type="presOf" srcId="{96359F59-15B3-4D7E-AF2C-479255945FF8}" destId="{3AF1B3AB-AEBB-4D6C-B248-B69BA5A3BB88}" srcOrd="0" destOrd="0" presId="urn:microsoft.com/office/officeart/2005/8/layout/default"/>
    <dgm:cxn modelId="{C4BEEC7C-8459-497E-8B1F-81A0A20AF177}" type="presOf" srcId="{6563B118-10CD-4420-A13B-CFED3D05D530}" destId="{B534FF6D-6488-459E-8FF7-3E9ACA0BC616}" srcOrd="0" destOrd="0" presId="urn:microsoft.com/office/officeart/2005/8/layout/default"/>
    <dgm:cxn modelId="{8C0C6E89-FFB9-4633-A043-237C1E4C9DEB}" srcId="{7AAB2B64-D525-4B3C-ACF5-FAAE1FB8C95A}" destId="{96359F59-15B3-4D7E-AF2C-479255945FF8}" srcOrd="4" destOrd="0" parTransId="{13CCE643-CD81-4BB2-A45D-4E6BD8665E13}" sibTransId="{C308F7E8-01AD-4B9F-A025-C927957E808C}"/>
    <dgm:cxn modelId="{30DB5D90-6CFA-4A85-BB03-2B64C61E6032}" type="presOf" srcId="{898520BC-B24A-4509-8D7A-7DFFFB957B4D}" destId="{58CF46B3-D68D-485D-BD91-C31732E0A81F}" srcOrd="0" destOrd="0" presId="urn:microsoft.com/office/officeart/2005/8/layout/default"/>
    <dgm:cxn modelId="{6D2993AC-5720-44ED-8D47-E12A2D97D247}" type="presOf" srcId="{E2939382-5A4F-4DEB-9999-C0A7F2F11825}" destId="{551BB365-88E7-438E-9E36-8C6233683A44}" srcOrd="0" destOrd="0" presId="urn:microsoft.com/office/officeart/2005/8/layout/default"/>
    <dgm:cxn modelId="{A53F85C2-30FE-4B8F-B750-623B2EEA2369}" srcId="{7AAB2B64-D525-4B3C-ACF5-FAAE1FB8C95A}" destId="{528F4010-31D6-4AFE-ABAA-B48B198CCB12}" srcOrd="5" destOrd="0" parTransId="{E687EBA8-0BDD-4BA5-81CE-350ACE60ABDB}" sibTransId="{A49B4308-88DE-41F8-8F3F-0EEE92D8E0B9}"/>
    <dgm:cxn modelId="{8EABA0D1-8FDC-4D43-9691-B9FECC82DE59}" type="presOf" srcId="{528F4010-31D6-4AFE-ABAA-B48B198CCB12}" destId="{EBC3E5E0-5085-426F-9599-D4EB120FB94D}" srcOrd="0" destOrd="0" presId="urn:microsoft.com/office/officeart/2005/8/layout/default"/>
    <dgm:cxn modelId="{9F071EEC-2C02-4DF2-87F0-3B4529FDCC7B}" srcId="{7AAB2B64-D525-4B3C-ACF5-FAAE1FB8C95A}" destId="{E2939382-5A4F-4DEB-9999-C0A7F2F11825}" srcOrd="3" destOrd="0" parTransId="{CFF70498-4CFA-4546-80CC-67015A1BE057}" sibTransId="{32DE6943-1BD5-432B-87E9-219562554E50}"/>
    <dgm:cxn modelId="{286FF43C-DC82-408A-880B-216EAB3C5119}" type="presParOf" srcId="{C8B8DD2E-323C-4D98-B207-CA3519638ADD}" destId="{B534FF6D-6488-459E-8FF7-3E9ACA0BC616}" srcOrd="0" destOrd="0" presId="urn:microsoft.com/office/officeart/2005/8/layout/default"/>
    <dgm:cxn modelId="{639A676A-3B34-4DE7-A43B-B16A3CF2A279}" type="presParOf" srcId="{C8B8DD2E-323C-4D98-B207-CA3519638ADD}" destId="{18FB792C-ACEC-4498-A5D8-4A5D539C9A83}" srcOrd="1" destOrd="0" presId="urn:microsoft.com/office/officeart/2005/8/layout/default"/>
    <dgm:cxn modelId="{EB00F5A1-5A87-4854-9EE6-CE517617AD54}" type="presParOf" srcId="{C8B8DD2E-323C-4D98-B207-CA3519638ADD}" destId="{8FBCA59C-4764-46C2-98BD-D0ABB40C15F0}" srcOrd="2" destOrd="0" presId="urn:microsoft.com/office/officeart/2005/8/layout/default"/>
    <dgm:cxn modelId="{8C9500BF-FE7D-4DBF-A9CD-351FB2768D08}" type="presParOf" srcId="{C8B8DD2E-323C-4D98-B207-CA3519638ADD}" destId="{93F87D9C-00D7-4ED4-917D-BE6E58C39D40}" srcOrd="3" destOrd="0" presId="urn:microsoft.com/office/officeart/2005/8/layout/default"/>
    <dgm:cxn modelId="{4A24AE41-29DA-4FF0-9FC9-083A63E56E5C}" type="presParOf" srcId="{C8B8DD2E-323C-4D98-B207-CA3519638ADD}" destId="{58CF46B3-D68D-485D-BD91-C31732E0A81F}" srcOrd="4" destOrd="0" presId="urn:microsoft.com/office/officeart/2005/8/layout/default"/>
    <dgm:cxn modelId="{1C154A15-B997-41C4-9FF6-4DD0645F4E8E}" type="presParOf" srcId="{C8B8DD2E-323C-4D98-B207-CA3519638ADD}" destId="{6CDECC44-3EDA-46FB-AFB3-610DEC40C9C1}" srcOrd="5" destOrd="0" presId="urn:microsoft.com/office/officeart/2005/8/layout/default"/>
    <dgm:cxn modelId="{CE7DD71B-A116-451E-92EE-A1136D8A0C68}" type="presParOf" srcId="{C8B8DD2E-323C-4D98-B207-CA3519638ADD}" destId="{551BB365-88E7-438E-9E36-8C6233683A44}" srcOrd="6" destOrd="0" presId="urn:microsoft.com/office/officeart/2005/8/layout/default"/>
    <dgm:cxn modelId="{8FFFC391-D024-45D1-A880-6869674C2DED}" type="presParOf" srcId="{C8B8DD2E-323C-4D98-B207-CA3519638ADD}" destId="{B0D5161C-39C5-4E53-9C87-890D6B2A4C0B}" srcOrd="7" destOrd="0" presId="urn:microsoft.com/office/officeart/2005/8/layout/default"/>
    <dgm:cxn modelId="{283D569F-FECA-4B93-B3AB-36382C341C2A}" type="presParOf" srcId="{C8B8DD2E-323C-4D98-B207-CA3519638ADD}" destId="{3AF1B3AB-AEBB-4D6C-B248-B69BA5A3BB88}" srcOrd="8" destOrd="0" presId="urn:microsoft.com/office/officeart/2005/8/layout/default"/>
    <dgm:cxn modelId="{5E0CABAA-A1F2-44B4-9F28-7F88CE82617C}" type="presParOf" srcId="{C8B8DD2E-323C-4D98-B207-CA3519638ADD}" destId="{54811FF7-0AC4-4B5D-84C5-77C29BFD4E2B}" srcOrd="9" destOrd="0" presId="urn:microsoft.com/office/officeart/2005/8/layout/default"/>
    <dgm:cxn modelId="{B71DD5BA-F8B2-4E0F-9317-2380BD76EC40}" type="presParOf" srcId="{C8B8DD2E-323C-4D98-B207-CA3519638ADD}" destId="{EBC3E5E0-5085-426F-9599-D4EB120FB94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AE1C35-5A4B-437A-9318-04493E82DF7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94E0FBD-B3D9-4F9C-AA1E-1892A25F17D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‘one-stop shop’ for stakeholders engaged in electronic quality improvement</a:t>
          </a:r>
        </a:p>
      </dgm:t>
    </dgm:pt>
    <dgm:pt modelId="{980483E5-241D-4E25-A297-B38B9B1BED84}" type="parTrans" cxnId="{33FC8D09-921A-4282-95F2-7C2DE21C842C}">
      <dgm:prSet/>
      <dgm:spPr/>
      <dgm:t>
        <a:bodyPr/>
        <a:lstStyle/>
        <a:p>
          <a:endParaRPr lang="en-US"/>
        </a:p>
      </dgm:t>
    </dgm:pt>
    <dgm:pt modelId="{3EF94D00-D609-4730-9075-CCD3A4FA48B5}" type="sibTrans" cxnId="{33FC8D09-921A-4282-95F2-7C2DE21C842C}">
      <dgm:prSet/>
      <dgm:spPr/>
      <dgm:t>
        <a:bodyPr/>
        <a:lstStyle/>
        <a:p>
          <a:endParaRPr lang="en-US"/>
        </a:p>
      </dgm:t>
    </dgm:pt>
    <dgm:pt modelId="{C938B2B9-0631-4C8D-A0C5-E01FCCCF752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eCQM-related news and events</a:t>
          </a:r>
        </a:p>
      </dgm:t>
    </dgm:pt>
    <dgm:pt modelId="{80FF9FC5-EADC-4203-A631-FF3B1646787D}" type="parTrans" cxnId="{A6DF97FC-D2AF-46BF-9F1E-A51D9F95948E}">
      <dgm:prSet/>
      <dgm:spPr/>
      <dgm:t>
        <a:bodyPr/>
        <a:lstStyle/>
        <a:p>
          <a:endParaRPr lang="en-US"/>
        </a:p>
      </dgm:t>
    </dgm:pt>
    <dgm:pt modelId="{4DDDAEC3-3244-4834-8E37-F7F44FA49A0D}" type="sibTrans" cxnId="{A6DF97FC-D2AF-46BF-9F1E-A51D9F95948E}">
      <dgm:prSet/>
      <dgm:spPr/>
      <dgm:t>
        <a:bodyPr/>
        <a:lstStyle/>
        <a:p>
          <a:endParaRPr lang="en-US"/>
        </a:p>
      </dgm:t>
    </dgm:pt>
    <dgm:pt modelId="{0A75DAE0-A677-482A-8871-F5B23572190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Home to eCQM specifications for CMS programs – </a:t>
          </a:r>
          <a:r>
            <a:rPr lang="en-US"/>
            <a:t>currently categorized </a:t>
          </a:r>
          <a:r>
            <a:rPr lang="en-US" dirty="0"/>
            <a:t>as eligible clinician or eligible hospital – with implementation resources</a:t>
          </a:r>
        </a:p>
      </dgm:t>
    </dgm:pt>
    <dgm:pt modelId="{E33A98CA-3A82-47BD-8BBD-8A8D405B079F}" type="parTrans" cxnId="{F0C9D50B-3D60-4399-858D-04EBC9CBB72D}">
      <dgm:prSet/>
      <dgm:spPr/>
      <dgm:t>
        <a:bodyPr/>
        <a:lstStyle/>
        <a:p>
          <a:endParaRPr lang="en-US"/>
        </a:p>
      </dgm:t>
    </dgm:pt>
    <dgm:pt modelId="{42A1EAF8-F6F0-437A-8443-503532DBFABC}" type="sibTrans" cxnId="{F0C9D50B-3D60-4399-858D-04EBC9CBB72D}">
      <dgm:prSet/>
      <dgm:spPr/>
      <dgm:t>
        <a:bodyPr/>
        <a:lstStyle/>
        <a:p>
          <a:endParaRPr lang="en-US"/>
        </a:p>
      </dgm:t>
    </dgm:pt>
    <dgm:pt modelId="{384A868E-5793-4880-96A2-EE0D96BB874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Home to CMS QRDA Implementation Guides – current and versions</a:t>
          </a:r>
        </a:p>
      </dgm:t>
    </dgm:pt>
    <dgm:pt modelId="{9E2A47C9-9703-4E66-81BF-DEBA41EB016D}" type="parTrans" cxnId="{5858B6D0-AC54-4207-92AF-11C4AC81DCC1}">
      <dgm:prSet/>
      <dgm:spPr/>
      <dgm:t>
        <a:bodyPr/>
        <a:lstStyle/>
        <a:p>
          <a:endParaRPr lang="en-US"/>
        </a:p>
      </dgm:t>
    </dgm:pt>
    <dgm:pt modelId="{3B86169F-C761-474B-AF7C-154F8B22F2EF}" type="sibTrans" cxnId="{5858B6D0-AC54-4207-92AF-11C4AC81DCC1}">
      <dgm:prSet/>
      <dgm:spPr/>
      <dgm:t>
        <a:bodyPr/>
        <a:lstStyle/>
        <a:p>
          <a:endParaRPr lang="en-US"/>
        </a:p>
      </dgm:t>
    </dgm:pt>
    <dgm:pt modelId="{CAC221FB-35EC-48CD-A578-54433C1B205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Information and links to resources about eCQM standards – current and emerging</a:t>
          </a:r>
        </a:p>
      </dgm:t>
    </dgm:pt>
    <dgm:pt modelId="{9091542A-63F4-4190-AA19-D6E9E2DD51CC}" type="parTrans" cxnId="{3A422819-BC21-41B6-A584-1339D92C81DC}">
      <dgm:prSet/>
      <dgm:spPr/>
      <dgm:t>
        <a:bodyPr/>
        <a:lstStyle/>
        <a:p>
          <a:endParaRPr lang="en-US"/>
        </a:p>
      </dgm:t>
    </dgm:pt>
    <dgm:pt modelId="{E147DB49-2756-4ABC-8BFD-DEBD0378AE59}" type="sibTrans" cxnId="{3A422819-BC21-41B6-A584-1339D92C81DC}">
      <dgm:prSet/>
      <dgm:spPr/>
      <dgm:t>
        <a:bodyPr/>
        <a:lstStyle/>
        <a:p>
          <a:endParaRPr lang="en-US"/>
        </a:p>
      </dgm:t>
    </dgm:pt>
    <dgm:pt modelId="{322D180D-B162-4F99-BFF6-41F7F815EB4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eCQI Tools &amp; Key Resources - including standards and tools versions used for each eCQM reporting/performance period</a:t>
          </a:r>
        </a:p>
      </dgm:t>
    </dgm:pt>
    <dgm:pt modelId="{76E96ADB-3929-4CE7-95A1-C8039BB4E40B}" type="parTrans" cxnId="{D735C774-B216-4A88-AF83-5BCC1FE95A84}">
      <dgm:prSet/>
      <dgm:spPr/>
      <dgm:t>
        <a:bodyPr/>
        <a:lstStyle/>
        <a:p>
          <a:endParaRPr lang="en-US"/>
        </a:p>
      </dgm:t>
    </dgm:pt>
    <dgm:pt modelId="{857257D9-6843-432C-9D94-EA9E7BD04F90}" type="sibTrans" cxnId="{D735C774-B216-4A88-AF83-5BCC1FE95A84}">
      <dgm:prSet/>
      <dgm:spPr/>
      <dgm:t>
        <a:bodyPr/>
        <a:lstStyle/>
        <a:p>
          <a:endParaRPr lang="en-US"/>
        </a:p>
      </dgm:t>
    </dgm:pt>
    <dgm:pt modelId="{B1186E1F-3732-4B9D-B3BF-C9C825DECD2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Measure Collaboration Workspace – Concepts, Testing Opportunities, and eCQM Data Element Repository (DERep)</a:t>
          </a:r>
        </a:p>
      </dgm:t>
    </dgm:pt>
    <dgm:pt modelId="{C3A5A773-BD7B-4313-A702-C19AC8257C45}" type="parTrans" cxnId="{DEAA47C3-6B45-4DFB-B18B-8D28D644BB94}">
      <dgm:prSet/>
      <dgm:spPr/>
      <dgm:t>
        <a:bodyPr/>
        <a:lstStyle/>
        <a:p>
          <a:endParaRPr lang="en-US"/>
        </a:p>
      </dgm:t>
    </dgm:pt>
    <dgm:pt modelId="{102E4A1D-B425-4D74-9B75-EA41C2042AEC}" type="sibTrans" cxnId="{DEAA47C3-6B45-4DFB-B18B-8D28D644BB94}">
      <dgm:prSet/>
      <dgm:spPr/>
      <dgm:t>
        <a:bodyPr/>
        <a:lstStyle/>
        <a:p>
          <a:endParaRPr lang="en-US"/>
        </a:p>
      </dgm:t>
    </dgm:pt>
    <dgm:pt modelId="{70A90932-2429-468D-8D21-57B873ECE4F4}" type="pres">
      <dgm:prSet presAssocID="{98AE1C35-5A4B-437A-9318-04493E82DF7A}" presName="root" presStyleCnt="0">
        <dgm:presLayoutVars>
          <dgm:dir/>
          <dgm:resizeHandles val="exact"/>
        </dgm:presLayoutVars>
      </dgm:prSet>
      <dgm:spPr/>
    </dgm:pt>
    <dgm:pt modelId="{D4ABC898-C98F-4ED0-8683-094B10FE95EF}" type="pres">
      <dgm:prSet presAssocID="{494E0FBD-B3D9-4F9C-AA1E-1892A25F17D4}" presName="compNode" presStyleCnt="0"/>
      <dgm:spPr/>
    </dgm:pt>
    <dgm:pt modelId="{D19EF266-EABE-41E8-967F-90D73AD32261}" type="pres">
      <dgm:prSet presAssocID="{494E0FBD-B3D9-4F9C-AA1E-1892A25F17D4}" presName="bgRect" presStyleLbl="bgShp" presStyleIdx="0" presStyleCnt="7"/>
      <dgm:spPr/>
    </dgm:pt>
    <dgm:pt modelId="{8651F5E1-FB3C-41AC-A43D-C119BB33FD1E}" type="pres">
      <dgm:prSet presAssocID="{494E0FBD-B3D9-4F9C-AA1E-1892A25F17D4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osk"/>
        </a:ext>
      </dgm:extLst>
    </dgm:pt>
    <dgm:pt modelId="{703605DF-49ED-43FA-9503-82FB3F02C92B}" type="pres">
      <dgm:prSet presAssocID="{494E0FBD-B3D9-4F9C-AA1E-1892A25F17D4}" presName="spaceRect" presStyleCnt="0"/>
      <dgm:spPr/>
    </dgm:pt>
    <dgm:pt modelId="{2194D173-9814-4235-A952-1A329D0129E8}" type="pres">
      <dgm:prSet presAssocID="{494E0FBD-B3D9-4F9C-AA1E-1892A25F17D4}" presName="parTx" presStyleLbl="revTx" presStyleIdx="0" presStyleCnt="7">
        <dgm:presLayoutVars>
          <dgm:chMax val="0"/>
          <dgm:chPref val="0"/>
        </dgm:presLayoutVars>
      </dgm:prSet>
      <dgm:spPr/>
    </dgm:pt>
    <dgm:pt modelId="{065856B9-A761-45DD-9FC4-B57D4576A9CD}" type="pres">
      <dgm:prSet presAssocID="{3EF94D00-D609-4730-9075-CCD3A4FA48B5}" presName="sibTrans" presStyleCnt="0"/>
      <dgm:spPr/>
    </dgm:pt>
    <dgm:pt modelId="{709F3AA9-CF19-4975-9DC0-4BD4C47D27ED}" type="pres">
      <dgm:prSet presAssocID="{C938B2B9-0631-4C8D-A0C5-E01FCCCF752B}" presName="compNode" presStyleCnt="0"/>
      <dgm:spPr/>
    </dgm:pt>
    <dgm:pt modelId="{0C643D99-DBF6-406F-B60C-0057E63B1AB9}" type="pres">
      <dgm:prSet presAssocID="{C938B2B9-0631-4C8D-A0C5-E01FCCCF752B}" presName="bgRect" presStyleLbl="bgShp" presStyleIdx="1" presStyleCnt="7"/>
      <dgm:spPr/>
    </dgm:pt>
    <dgm:pt modelId="{6A1812FA-63E9-46E5-9924-F8D3426E96B1}" type="pres">
      <dgm:prSet presAssocID="{C938B2B9-0631-4C8D-A0C5-E01FCCCF752B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19E829C2-29AE-4C77-B29F-5439D6F6150D}" type="pres">
      <dgm:prSet presAssocID="{C938B2B9-0631-4C8D-A0C5-E01FCCCF752B}" presName="spaceRect" presStyleCnt="0"/>
      <dgm:spPr/>
    </dgm:pt>
    <dgm:pt modelId="{ADD5F173-41F3-4949-9C79-38985661923D}" type="pres">
      <dgm:prSet presAssocID="{C938B2B9-0631-4C8D-A0C5-E01FCCCF752B}" presName="parTx" presStyleLbl="revTx" presStyleIdx="1" presStyleCnt="7">
        <dgm:presLayoutVars>
          <dgm:chMax val="0"/>
          <dgm:chPref val="0"/>
        </dgm:presLayoutVars>
      </dgm:prSet>
      <dgm:spPr/>
    </dgm:pt>
    <dgm:pt modelId="{BEC6829D-7704-4A93-8EE9-3F962B425AE2}" type="pres">
      <dgm:prSet presAssocID="{4DDDAEC3-3244-4834-8E37-F7F44FA49A0D}" presName="sibTrans" presStyleCnt="0"/>
      <dgm:spPr/>
    </dgm:pt>
    <dgm:pt modelId="{80B0F765-22FD-4CAF-966F-A6DDE284ED75}" type="pres">
      <dgm:prSet presAssocID="{0A75DAE0-A677-482A-8871-F5B235721903}" presName="compNode" presStyleCnt="0"/>
      <dgm:spPr/>
    </dgm:pt>
    <dgm:pt modelId="{0C2ABE30-9AD3-44EB-B097-8C9D3B3CE306}" type="pres">
      <dgm:prSet presAssocID="{0A75DAE0-A677-482A-8871-F5B235721903}" presName="bgRect" presStyleLbl="bgShp" presStyleIdx="2" presStyleCnt="7"/>
      <dgm:spPr/>
    </dgm:pt>
    <dgm:pt modelId="{1BD5656E-1C6C-4CFA-837F-5EF3E5096AFA}" type="pres">
      <dgm:prSet presAssocID="{0A75DAE0-A677-482A-8871-F5B235721903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1CD4EBB0-C0D0-4744-B9B3-1550FC12BB37}" type="pres">
      <dgm:prSet presAssocID="{0A75DAE0-A677-482A-8871-F5B235721903}" presName="spaceRect" presStyleCnt="0"/>
      <dgm:spPr/>
    </dgm:pt>
    <dgm:pt modelId="{F0891BF7-C104-4E82-B2C4-8168FF7B8B95}" type="pres">
      <dgm:prSet presAssocID="{0A75DAE0-A677-482A-8871-F5B235721903}" presName="parTx" presStyleLbl="revTx" presStyleIdx="2" presStyleCnt="7">
        <dgm:presLayoutVars>
          <dgm:chMax val="0"/>
          <dgm:chPref val="0"/>
        </dgm:presLayoutVars>
      </dgm:prSet>
      <dgm:spPr/>
    </dgm:pt>
    <dgm:pt modelId="{4C29113C-B3F3-4404-86F2-7D0F48369051}" type="pres">
      <dgm:prSet presAssocID="{42A1EAF8-F6F0-437A-8443-503532DBFABC}" presName="sibTrans" presStyleCnt="0"/>
      <dgm:spPr/>
    </dgm:pt>
    <dgm:pt modelId="{001F9B8F-4388-4C20-BE1D-8990FADE8B29}" type="pres">
      <dgm:prSet presAssocID="{384A868E-5793-4880-96A2-EE0D96BB874E}" presName="compNode" presStyleCnt="0"/>
      <dgm:spPr/>
    </dgm:pt>
    <dgm:pt modelId="{0EB57AFB-07C9-4244-9106-66F9CE6BAC01}" type="pres">
      <dgm:prSet presAssocID="{384A868E-5793-4880-96A2-EE0D96BB874E}" presName="bgRect" presStyleLbl="bgShp" presStyleIdx="3" presStyleCnt="7"/>
      <dgm:spPr/>
    </dgm:pt>
    <dgm:pt modelId="{2E476C94-4EA3-4129-A685-8450E4BD53A7}" type="pres">
      <dgm:prSet presAssocID="{384A868E-5793-4880-96A2-EE0D96BB874E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0F863A5A-446B-433B-B1B3-552144110650}" type="pres">
      <dgm:prSet presAssocID="{384A868E-5793-4880-96A2-EE0D96BB874E}" presName="spaceRect" presStyleCnt="0"/>
      <dgm:spPr/>
    </dgm:pt>
    <dgm:pt modelId="{A5F4E5A7-1B82-49F3-B8A5-7AEDCBBA20C2}" type="pres">
      <dgm:prSet presAssocID="{384A868E-5793-4880-96A2-EE0D96BB874E}" presName="parTx" presStyleLbl="revTx" presStyleIdx="3" presStyleCnt="7">
        <dgm:presLayoutVars>
          <dgm:chMax val="0"/>
          <dgm:chPref val="0"/>
        </dgm:presLayoutVars>
      </dgm:prSet>
      <dgm:spPr/>
    </dgm:pt>
    <dgm:pt modelId="{F5EA3865-A129-40CD-80DC-E9CD230BDF9C}" type="pres">
      <dgm:prSet presAssocID="{3B86169F-C761-474B-AF7C-154F8B22F2EF}" presName="sibTrans" presStyleCnt="0"/>
      <dgm:spPr/>
    </dgm:pt>
    <dgm:pt modelId="{BD7D1B16-B0D6-450E-B9AF-A9C1EB99748F}" type="pres">
      <dgm:prSet presAssocID="{CAC221FB-35EC-48CD-A578-54433C1B2051}" presName="compNode" presStyleCnt="0"/>
      <dgm:spPr/>
    </dgm:pt>
    <dgm:pt modelId="{183C2B4B-4928-4559-8D4D-8DDAB3B84152}" type="pres">
      <dgm:prSet presAssocID="{CAC221FB-35EC-48CD-A578-54433C1B2051}" presName="bgRect" presStyleLbl="bgShp" presStyleIdx="4" presStyleCnt="7"/>
      <dgm:spPr/>
    </dgm:pt>
    <dgm:pt modelId="{1008F852-B363-47A8-AA48-9A6E031231FE}" type="pres">
      <dgm:prSet presAssocID="{CAC221FB-35EC-48CD-A578-54433C1B2051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C7F7557C-3F89-4934-B510-7590FB150F92}" type="pres">
      <dgm:prSet presAssocID="{CAC221FB-35EC-48CD-A578-54433C1B2051}" presName="spaceRect" presStyleCnt="0"/>
      <dgm:spPr/>
    </dgm:pt>
    <dgm:pt modelId="{F9CB9DCE-02B3-4EFD-B65C-967046664BE7}" type="pres">
      <dgm:prSet presAssocID="{CAC221FB-35EC-48CD-A578-54433C1B2051}" presName="parTx" presStyleLbl="revTx" presStyleIdx="4" presStyleCnt="7">
        <dgm:presLayoutVars>
          <dgm:chMax val="0"/>
          <dgm:chPref val="0"/>
        </dgm:presLayoutVars>
      </dgm:prSet>
      <dgm:spPr/>
    </dgm:pt>
    <dgm:pt modelId="{F6C89D29-94D2-4D63-A2D1-3AACD623C7BD}" type="pres">
      <dgm:prSet presAssocID="{E147DB49-2756-4ABC-8BFD-DEBD0378AE59}" presName="sibTrans" presStyleCnt="0"/>
      <dgm:spPr/>
    </dgm:pt>
    <dgm:pt modelId="{20F64540-B564-47F1-B9A5-26EAD9B5D607}" type="pres">
      <dgm:prSet presAssocID="{322D180D-B162-4F99-BFF6-41F7F815EB46}" presName="compNode" presStyleCnt="0"/>
      <dgm:spPr/>
    </dgm:pt>
    <dgm:pt modelId="{4C785C53-849F-400C-9C3A-057C2086643C}" type="pres">
      <dgm:prSet presAssocID="{322D180D-B162-4F99-BFF6-41F7F815EB46}" presName="bgRect" presStyleLbl="bgShp" presStyleIdx="5" presStyleCnt="7"/>
      <dgm:spPr/>
    </dgm:pt>
    <dgm:pt modelId="{F1A6ACE1-9D25-4953-BC01-6C447EAC1212}" type="pres">
      <dgm:prSet presAssocID="{322D180D-B162-4F99-BFF6-41F7F815EB46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4F4A0EF7-B2DB-42C8-A464-2040DED20A5B}" type="pres">
      <dgm:prSet presAssocID="{322D180D-B162-4F99-BFF6-41F7F815EB46}" presName="spaceRect" presStyleCnt="0"/>
      <dgm:spPr/>
    </dgm:pt>
    <dgm:pt modelId="{858F05FD-2027-4DDA-BCE3-329F38327AB2}" type="pres">
      <dgm:prSet presAssocID="{322D180D-B162-4F99-BFF6-41F7F815EB46}" presName="parTx" presStyleLbl="revTx" presStyleIdx="5" presStyleCnt="7">
        <dgm:presLayoutVars>
          <dgm:chMax val="0"/>
          <dgm:chPref val="0"/>
        </dgm:presLayoutVars>
      </dgm:prSet>
      <dgm:spPr/>
    </dgm:pt>
    <dgm:pt modelId="{DDC3ADF3-0B59-4452-B66B-552642BC06BA}" type="pres">
      <dgm:prSet presAssocID="{857257D9-6843-432C-9D94-EA9E7BD04F90}" presName="sibTrans" presStyleCnt="0"/>
      <dgm:spPr/>
    </dgm:pt>
    <dgm:pt modelId="{36334D91-AFE3-433E-8477-84EF14C96932}" type="pres">
      <dgm:prSet presAssocID="{B1186E1F-3732-4B9D-B3BF-C9C825DECD23}" presName="compNode" presStyleCnt="0"/>
      <dgm:spPr/>
    </dgm:pt>
    <dgm:pt modelId="{E8913845-8CE2-41DF-AE2D-5794D3991CDA}" type="pres">
      <dgm:prSet presAssocID="{B1186E1F-3732-4B9D-B3BF-C9C825DECD23}" presName="bgRect" presStyleLbl="bgShp" presStyleIdx="6" presStyleCnt="7"/>
      <dgm:spPr/>
    </dgm:pt>
    <dgm:pt modelId="{E2512BB6-C657-4A4A-B8CE-8DEE48684B67}" type="pres">
      <dgm:prSet presAssocID="{B1186E1F-3732-4B9D-B3BF-C9C825DECD23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rver"/>
        </a:ext>
      </dgm:extLst>
    </dgm:pt>
    <dgm:pt modelId="{317EEB64-81F2-47F7-9308-48076F81346E}" type="pres">
      <dgm:prSet presAssocID="{B1186E1F-3732-4B9D-B3BF-C9C825DECD23}" presName="spaceRect" presStyleCnt="0"/>
      <dgm:spPr/>
    </dgm:pt>
    <dgm:pt modelId="{4A8C7AF6-45D7-45B6-AED7-A6FAF785C208}" type="pres">
      <dgm:prSet presAssocID="{B1186E1F-3732-4B9D-B3BF-C9C825DECD23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33FC8D09-921A-4282-95F2-7C2DE21C842C}" srcId="{98AE1C35-5A4B-437A-9318-04493E82DF7A}" destId="{494E0FBD-B3D9-4F9C-AA1E-1892A25F17D4}" srcOrd="0" destOrd="0" parTransId="{980483E5-241D-4E25-A297-B38B9B1BED84}" sibTransId="{3EF94D00-D609-4730-9075-CCD3A4FA48B5}"/>
    <dgm:cxn modelId="{F0C9D50B-3D60-4399-858D-04EBC9CBB72D}" srcId="{98AE1C35-5A4B-437A-9318-04493E82DF7A}" destId="{0A75DAE0-A677-482A-8871-F5B235721903}" srcOrd="2" destOrd="0" parTransId="{E33A98CA-3A82-47BD-8BBD-8A8D405B079F}" sibTransId="{42A1EAF8-F6F0-437A-8443-503532DBFABC}"/>
    <dgm:cxn modelId="{3A422819-BC21-41B6-A584-1339D92C81DC}" srcId="{98AE1C35-5A4B-437A-9318-04493E82DF7A}" destId="{CAC221FB-35EC-48CD-A578-54433C1B2051}" srcOrd="4" destOrd="0" parTransId="{9091542A-63F4-4190-AA19-D6E9E2DD51CC}" sibTransId="{E147DB49-2756-4ABC-8BFD-DEBD0378AE59}"/>
    <dgm:cxn modelId="{B3501324-5F0F-4FDF-91BF-0E39711986D3}" type="presOf" srcId="{494E0FBD-B3D9-4F9C-AA1E-1892A25F17D4}" destId="{2194D173-9814-4235-A952-1A329D0129E8}" srcOrd="0" destOrd="0" presId="urn:microsoft.com/office/officeart/2018/2/layout/IconVerticalSolidList"/>
    <dgm:cxn modelId="{5D397240-098B-480E-B53C-FF2BF970DCE9}" type="presOf" srcId="{C938B2B9-0631-4C8D-A0C5-E01FCCCF752B}" destId="{ADD5F173-41F3-4949-9C79-38985661923D}" srcOrd="0" destOrd="0" presId="urn:microsoft.com/office/officeart/2018/2/layout/IconVerticalSolidList"/>
    <dgm:cxn modelId="{E984A45E-0A26-4EF5-8BC9-A334C873CD75}" type="presOf" srcId="{0A75DAE0-A677-482A-8871-F5B235721903}" destId="{F0891BF7-C104-4E82-B2C4-8168FF7B8B95}" srcOrd="0" destOrd="0" presId="urn:microsoft.com/office/officeart/2018/2/layout/IconVerticalSolidList"/>
    <dgm:cxn modelId="{1E775565-68E7-4C11-BFA5-6D6A7928159D}" type="presOf" srcId="{98AE1C35-5A4B-437A-9318-04493E82DF7A}" destId="{70A90932-2429-468D-8D21-57B873ECE4F4}" srcOrd="0" destOrd="0" presId="urn:microsoft.com/office/officeart/2018/2/layout/IconVerticalSolidList"/>
    <dgm:cxn modelId="{D735C774-B216-4A88-AF83-5BCC1FE95A84}" srcId="{98AE1C35-5A4B-437A-9318-04493E82DF7A}" destId="{322D180D-B162-4F99-BFF6-41F7F815EB46}" srcOrd="5" destOrd="0" parTransId="{76E96ADB-3929-4CE7-95A1-C8039BB4E40B}" sibTransId="{857257D9-6843-432C-9D94-EA9E7BD04F90}"/>
    <dgm:cxn modelId="{75C6D689-494E-4219-B287-65614271D75E}" type="presOf" srcId="{CAC221FB-35EC-48CD-A578-54433C1B2051}" destId="{F9CB9DCE-02B3-4EFD-B65C-967046664BE7}" srcOrd="0" destOrd="0" presId="urn:microsoft.com/office/officeart/2018/2/layout/IconVerticalSolidList"/>
    <dgm:cxn modelId="{DEAA47C3-6B45-4DFB-B18B-8D28D644BB94}" srcId="{98AE1C35-5A4B-437A-9318-04493E82DF7A}" destId="{B1186E1F-3732-4B9D-B3BF-C9C825DECD23}" srcOrd="6" destOrd="0" parTransId="{C3A5A773-BD7B-4313-A702-C19AC8257C45}" sibTransId="{102E4A1D-B425-4D74-9B75-EA41C2042AEC}"/>
    <dgm:cxn modelId="{79020DCF-2918-4CEE-9835-D539A6CD1BB3}" type="presOf" srcId="{B1186E1F-3732-4B9D-B3BF-C9C825DECD23}" destId="{4A8C7AF6-45D7-45B6-AED7-A6FAF785C208}" srcOrd="0" destOrd="0" presId="urn:microsoft.com/office/officeart/2018/2/layout/IconVerticalSolidList"/>
    <dgm:cxn modelId="{5858B6D0-AC54-4207-92AF-11C4AC81DCC1}" srcId="{98AE1C35-5A4B-437A-9318-04493E82DF7A}" destId="{384A868E-5793-4880-96A2-EE0D96BB874E}" srcOrd="3" destOrd="0" parTransId="{9E2A47C9-9703-4E66-81BF-DEBA41EB016D}" sibTransId="{3B86169F-C761-474B-AF7C-154F8B22F2EF}"/>
    <dgm:cxn modelId="{02056DDC-6325-4F50-ADB3-40A7C96294A5}" type="presOf" srcId="{384A868E-5793-4880-96A2-EE0D96BB874E}" destId="{A5F4E5A7-1B82-49F3-B8A5-7AEDCBBA20C2}" srcOrd="0" destOrd="0" presId="urn:microsoft.com/office/officeart/2018/2/layout/IconVerticalSolidList"/>
    <dgm:cxn modelId="{A6DF97FC-D2AF-46BF-9F1E-A51D9F95948E}" srcId="{98AE1C35-5A4B-437A-9318-04493E82DF7A}" destId="{C938B2B9-0631-4C8D-A0C5-E01FCCCF752B}" srcOrd="1" destOrd="0" parTransId="{80FF9FC5-EADC-4203-A631-FF3B1646787D}" sibTransId="{4DDDAEC3-3244-4834-8E37-F7F44FA49A0D}"/>
    <dgm:cxn modelId="{BDCC5AFE-1F0B-4719-A83B-C6E043DF9D6F}" type="presOf" srcId="{322D180D-B162-4F99-BFF6-41F7F815EB46}" destId="{858F05FD-2027-4DDA-BCE3-329F38327AB2}" srcOrd="0" destOrd="0" presId="urn:microsoft.com/office/officeart/2018/2/layout/IconVerticalSolidList"/>
    <dgm:cxn modelId="{8B8C80AB-9A6B-415C-98B1-CABB1B091CCE}" type="presParOf" srcId="{70A90932-2429-468D-8D21-57B873ECE4F4}" destId="{D4ABC898-C98F-4ED0-8683-094B10FE95EF}" srcOrd="0" destOrd="0" presId="urn:microsoft.com/office/officeart/2018/2/layout/IconVerticalSolidList"/>
    <dgm:cxn modelId="{EC7E11BB-1B6D-4E8B-ACF5-5C0E8BE0F241}" type="presParOf" srcId="{D4ABC898-C98F-4ED0-8683-094B10FE95EF}" destId="{D19EF266-EABE-41E8-967F-90D73AD32261}" srcOrd="0" destOrd="0" presId="urn:microsoft.com/office/officeart/2018/2/layout/IconVerticalSolidList"/>
    <dgm:cxn modelId="{44B35ED1-41FA-4AB2-8730-9BE04127C560}" type="presParOf" srcId="{D4ABC898-C98F-4ED0-8683-094B10FE95EF}" destId="{8651F5E1-FB3C-41AC-A43D-C119BB33FD1E}" srcOrd="1" destOrd="0" presId="urn:microsoft.com/office/officeart/2018/2/layout/IconVerticalSolidList"/>
    <dgm:cxn modelId="{552EDEF9-2A4A-4DE7-ABDE-F825AA36B9ED}" type="presParOf" srcId="{D4ABC898-C98F-4ED0-8683-094B10FE95EF}" destId="{703605DF-49ED-43FA-9503-82FB3F02C92B}" srcOrd="2" destOrd="0" presId="urn:microsoft.com/office/officeart/2018/2/layout/IconVerticalSolidList"/>
    <dgm:cxn modelId="{36CCDC40-62E2-4431-AE63-32F68955656E}" type="presParOf" srcId="{D4ABC898-C98F-4ED0-8683-094B10FE95EF}" destId="{2194D173-9814-4235-A952-1A329D0129E8}" srcOrd="3" destOrd="0" presId="urn:microsoft.com/office/officeart/2018/2/layout/IconVerticalSolidList"/>
    <dgm:cxn modelId="{96FD04BB-8D89-4CD8-A246-59CDBA7B8EF1}" type="presParOf" srcId="{70A90932-2429-468D-8D21-57B873ECE4F4}" destId="{065856B9-A761-45DD-9FC4-B57D4576A9CD}" srcOrd="1" destOrd="0" presId="urn:microsoft.com/office/officeart/2018/2/layout/IconVerticalSolidList"/>
    <dgm:cxn modelId="{74572B7C-1062-4DCA-956F-10C1FE092024}" type="presParOf" srcId="{70A90932-2429-468D-8D21-57B873ECE4F4}" destId="{709F3AA9-CF19-4975-9DC0-4BD4C47D27ED}" srcOrd="2" destOrd="0" presId="urn:microsoft.com/office/officeart/2018/2/layout/IconVerticalSolidList"/>
    <dgm:cxn modelId="{5331B8FC-5EEF-402D-A121-C2195ECCE618}" type="presParOf" srcId="{709F3AA9-CF19-4975-9DC0-4BD4C47D27ED}" destId="{0C643D99-DBF6-406F-B60C-0057E63B1AB9}" srcOrd="0" destOrd="0" presId="urn:microsoft.com/office/officeart/2018/2/layout/IconVerticalSolidList"/>
    <dgm:cxn modelId="{345D768B-150F-422D-B402-66071C52D7AC}" type="presParOf" srcId="{709F3AA9-CF19-4975-9DC0-4BD4C47D27ED}" destId="{6A1812FA-63E9-46E5-9924-F8D3426E96B1}" srcOrd="1" destOrd="0" presId="urn:microsoft.com/office/officeart/2018/2/layout/IconVerticalSolidList"/>
    <dgm:cxn modelId="{548C7417-3994-4A01-868A-2ADA56315631}" type="presParOf" srcId="{709F3AA9-CF19-4975-9DC0-4BD4C47D27ED}" destId="{19E829C2-29AE-4C77-B29F-5439D6F6150D}" srcOrd="2" destOrd="0" presId="urn:microsoft.com/office/officeart/2018/2/layout/IconVerticalSolidList"/>
    <dgm:cxn modelId="{A617BEB8-817B-47B2-8F9C-A335E4145BF1}" type="presParOf" srcId="{709F3AA9-CF19-4975-9DC0-4BD4C47D27ED}" destId="{ADD5F173-41F3-4949-9C79-38985661923D}" srcOrd="3" destOrd="0" presId="urn:microsoft.com/office/officeart/2018/2/layout/IconVerticalSolidList"/>
    <dgm:cxn modelId="{63BBCD47-0764-4D4D-9F37-DFC70D97E89F}" type="presParOf" srcId="{70A90932-2429-468D-8D21-57B873ECE4F4}" destId="{BEC6829D-7704-4A93-8EE9-3F962B425AE2}" srcOrd="3" destOrd="0" presId="urn:microsoft.com/office/officeart/2018/2/layout/IconVerticalSolidList"/>
    <dgm:cxn modelId="{C72EB8BE-1ACE-4A89-9021-80D6391234A5}" type="presParOf" srcId="{70A90932-2429-468D-8D21-57B873ECE4F4}" destId="{80B0F765-22FD-4CAF-966F-A6DDE284ED75}" srcOrd="4" destOrd="0" presId="urn:microsoft.com/office/officeart/2018/2/layout/IconVerticalSolidList"/>
    <dgm:cxn modelId="{726BD964-75F6-4410-9B93-4932BBF6C78B}" type="presParOf" srcId="{80B0F765-22FD-4CAF-966F-A6DDE284ED75}" destId="{0C2ABE30-9AD3-44EB-B097-8C9D3B3CE306}" srcOrd="0" destOrd="0" presId="urn:microsoft.com/office/officeart/2018/2/layout/IconVerticalSolidList"/>
    <dgm:cxn modelId="{2E62BDF4-841F-4835-9EBD-5F1EB11A350E}" type="presParOf" srcId="{80B0F765-22FD-4CAF-966F-A6DDE284ED75}" destId="{1BD5656E-1C6C-4CFA-837F-5EF3E5096AFA}" srcOrd="1" destOrd="0" presId="urn:microsoft.com/office/officeart/2018/2/layout/IconVerticalSolidList"/>
    <dgm:cxn modelId="{2032383A-8218-44DC-9579-410885E69C7F}" type="presParOf" srcId="{80B0F765-22FD-4CAF-966F-A6DDE284ED75}" destId="{1CD4EBB0-C0D0-4744-B9B3-1550FC12BB37}" srcOrd="2" destOrd="0" presId="urn:microsoft.com/office/officeart/2018/2/layout/IconVerticalSolidList"/>
    <dgm:cxn modelId="{A0C43931-BF2A-49BA-9FD1-DC1B83AE752A}" type="presParOf" srcId="{80B0F765-22FD-4CAF-966F-A6DDE284ED75}" destId="{F0891BF7-C104-4E82-B2C4-8168FF7B8B95}" srcOrd="3" destOrd="0" presId="urn:microsoft.com/office/officeart/2018/2/layout/IconVerticalSolidList"/>
    <dgm:cxn modelId="{0362AE17-F0CC-4E34-B4DB-5518926A0868}" type="presParOf" srcId="{70A90932-2429-468D-8D21-57B873ECE4F4}" destId="{4C29113C-B3F3-4404-86F2-7D0F48369051}" srcOrd="5" destOrd="0" presId="urn:microsoft.com/office/officeart/2018/2/layout/IconVerticalSolidList"/>
    <dgm:cxn modelId="{01881F43-011A-44ED-9FE1-BA67DB82FDD7}" type="presParOf" srcId="{70A90932-2429-468D-8D21-57B873ECE4F4}" destId="{001F9B8F-4388-4C20-BE1D-8990FADE8B29}" srcOrd="6" destOrd="0" presId="urn:microsoft.com/office/officeart/2018/2/layout/IconVerticalSolidList"/>
    <dgm:cxn modelId="{188E8DDE-B248-48AA-BAE4-AC34428D3FE3}" type="presParOf" srcId="{001F9B8F-4388-4C20-BE1D-8990FADE8B29}" destId="{0EB57AFB-07C9-4244-9106-66F9CE6BAC01}" srcOrd="0" destOrd="0" presId="urn:microsoft.com/office/officeart/2018/2/layout/IconVerticalSolidList"/>
    <dgm:cxn modelId="{E20DF332-E29A-40B0-834F-25A79B65630B}" type="presParOf" srcId="{001F9B8F-4388-4C20-BE1D-8990FADE8B29}" destId="{2E476C94-4EA3-4129-A685-8450E4BD53A7}" srcOrd="1" destOrd="0" presId="urn:microsoft.com/office/officeart/2018/2/layout/IconVerticalSolidList"/>
    <dgm:cxn modelId="{187F78C9-7FF9-47BD-AE95-D31DC608210F}" type="presParOf" srcId="{001F9B8F-4388-4C20-BE1D-8990FADE8B29}" destId="{0F863A5A-446B-433B-B1B3-552144110650}" srcOrd="2" destOrd="0" presId="urn:microsoft.com/office/officeart/2018/2/layout/IconVerticalSolidList"/>
    <dgm:cxn modelId="{7C6C5137-7182-49C0-B775-634183DFFDD2}" type="presParOf" srcId="{001F9B8F-4388-4C20-BE1D-8990FADE8B29}" destId="{A5F4E5A7-1B82-49F3-B8A5-7AEDCBBA20C2}" srcOrd="3" destOrd="0" presId="urn:microsoft.com/office/officeart/2018/2/layout/IconVerticalSolidList"/>
    <dgm:cxn modelId="{5696F332-E9AE-4053-B1C8-702F95231B30}" type="presParOf" srcId="{70A90932-2429-468D-8D21-57B873ECE4F4}" destId="{F5EA3865-A129-40CD-80DC-E9CD230BDF9C}" srcOrd="7" destOrd="0" presId="urn:microsoft.com/office/officeart/2018/2/layout/IconVerticalSolidList"/>
    <dgm:cxn modelId="{4A418E73-F3A7-4758-9A6E-0510A738E81D}" type="presParOf" srcId="{70A90932-2429-468D-8D21-57B873ECE4F4}" destId="{BD7D1B16-B0D6-450E-B9AF-A9C1EB99748F}" srcOrd="8" destOrd="0" presId="urn:microsoft.com/office/officeart/2018/2/layout/IconVerticalSolidList"/>
    <dgm:cxn modelId="{C47C6858-685D-4FCB-9B1B-018FD049086F}" type="presParOf" srcId="{BD7D1B16-B0D6-450E-B9AF-A9C1EB99748F}" destId="{183C2B4B-4928-4559-8D4D-8DDAB3B84152}" srcOrd="0" destOrd="0" presId="urn:microsoft.com/office/officeart/2018/2/layout/IconVerticalSolidList"/>
    <dgm:cxn modelId="{A29C7370-152D-4AA7-A51F-023B5B6F7D35}" type="presParOf" srcId="{BD7D1B16-B0D6-450E-B9AF-A9C1EB99748F}" destId="{1008F852-B363-47A8-AA48-9A6E031231FE}" srcOrd="1" destOrd="0" presId="urn:microsoft.com/office/officeart/2018/2/layout/IconVerticalSolidList"/>
    <dgm:cxn modelId="{2BD85D6E-3659-435F-9CB4-CDBA3CEBCEA5}" type="presParOf" srcId="{BD7D1B16-B0D6-450E-B9AF-A9C1EB99748F}" destId="{C7F7557C-3F89-4934-B510-7590FB150F92}" srcOrd="2" destOrd="0" presId="urn:microsoft.com/office/officeart/2018/2/layout/IconVerticalSolidList"/>
    <dgm:cxn modelId="{7E1B25DB-E037-4368-A3C7-3F425B913944}" type="presParOf" srcId="{BD7D1B16-B0D6-450E-B9AF-A9C1EB99748F}" destId="{F9CB9DCE-02B3-4EFD-B65C-967046664BE7}" srcOrd="3" destOrd="0" presId="urn:microsoft.com/office/officeart/2018/2/layout/IconVerticalSolidList"/>
    <dgm:cxn modelId="{D647986C-86F5-46DF-AE30-F150E53580CA}" type="presParOf" srcId="{70A90932-2429-468D-8D21-57B873ECE4F4}" destId="{F6C89D29-94D2-4D63-A2D1-3AACD623C7BD}" srcOrd="9" destOrd="0" presId="urn:microsoft.com/office/officeart/2018/2/layout/IconVerticalSolidList"/>
    <dgm:cxn modelId="{DBC0D75B-0B6D-4DE1-B0DB-85610A5635AB}" type="presParOf" srcId="{70A90932-2429-468D-8D21-57B873ECE4F4}" destId="{20F64540-B564-47F1-B9A5-26EAD9B5D607}" srcOrd="10" destOrd="0" presId="urn:microsoft.com/office/officeart/2018/2/layout/IconVerticalSolidList"/>
    <dgm:cxn modelId="{5C740D78-194A-474D-AFA7-A15AEA0969BA}" type="presParOf" srcId="{20F64540-B564-47F1-B9A5-26EAD9B5D607}" destId="{4C785C53-849F-400C-9C3A-057C2086643C}" srcOrd="0" destOrd="0" presId="urn:microsoft.com/office/officeart/2018/2/layout/IconVerticalSolidList"/>
    <dgm:cxn modelId="{9D9A547C-A181-41EB-B4CC-F3372B5382F7}" type="presParOf" srcId="{20F64540-B564-47F1-B9A5-26EAD9B5D607}" destId="{F1A6ACE1-9D25-4953-BC01-6C447EAC1212}" srcOrd="1" destOrd="0" presId="urn:microsoft.com/office/officeart/2018/2/layout/IconVerticalSolidList"/>
    <dgm:cxn modelId="{5D1054A9-E4F1-42ED-BA7A-B018B7629059}" type="presParOf" srcId="{20F64540-B564-47F1-B9A5-26EAD9B5D607}" destId="{4F4A0EF7-B2DB-42C8-A464-2040DED20A5B}" srcOrd="2" destOrd="0" presId="urn:microsoft.com/office/officeart/2018/2/layout/IconVerticalSolidList"/>
    <dgm:cxn modelId="{13356F16-069A-417B-B432-CF0113B5CD65}" type="presParOf" srcId="{20F64540-B564-47F1-B9A5-26EAD9B5D607}" destId="{858F05FD-2027-4DDA-BCE3-329F38327AB2}" srcOrd="3" destOrd="0" presId="urn:microsoft.com/office/officeart/2018/2/layout/IconVerticalSolidList"/>
    <dgm:cxn modelId="{D3DE3B7A-E402-4D68-945E-28481C8EE6AF}" type="presParOf" srcId="{70A90932-2429-468D-8D21-57B873ECE4F4}" destId="{DDC3ADF3-0B59-4452-B66B-552642BC06BA}" srcOrd="11" destOrd="0" presId="urn:microsoft.com/office/officeart/2018/2/layout/IconVerticalSolidList"/>
    <dgm:cxn modelId="{12313C33-6856-4104-86DC-7086414A6A5A}" type="presParOf" srcId="{70A90932-2429-468D-8D21-57B873ECE4F4}" destId="{36334D91-AFE3-433E-8477-84EF14C96932}" srcOrd="12" destOrd="0" presId="urn:microsoft.com/office/officeart/2018/2/layout/IconVerticalSolidList"/>
    <dgm:cxn modelId="{A7F9D6F2-0B2B-4C6A-9F2B-0E905DCE48E0}" type="presParOf" srcId="{36334D91-AFE3-433E-8477-84EF14C96932}" destId="{E8913845-8CE2-41DF-AE2D-5794D3991CDA}" srcOrd="0" destOrd="0" presId="urn:microsoft.com/office/officeart/2018/2/layout/IconVerticalSolidList"/>
    <dgm:cxn modelId="{4E884340-4DBF-48DB-AA00-72DAABF4846D}" type="presParOf" srcId="{36334D91-AFE3-433E-8477-84EF14C96932}" destId="{E2512BB6-C657-4A4A-B8CE-8DEE48684B67}" srcOrd="1" destOrd="0" presId="urn:microsoft.com/office/officeart/2018/2/layout/IconVerticalSolidList"/>
    <dgm:cxn modelId="{70905922-8851-4C34-ABEA-9E95A19100B8}" type="presParOf" srcId="{36334D91-AFE3-433E-8477-84EF14C96932}" destId="{317EEB64-81F2-47F7-9308-48076F81346E}" srcOrd="2" destOrd="0" presId="urn:microsoft.com/office/officeart/2018/2/layout/IconVerticalSolidList"/>
    <dgm:cxn modelId="{200E04D9-41B6-4D1F-8122-E09BA3F421A7}" type="presParOf" srcId="{36334D91-AFE3-433E-8477-84EF14C96932}" destId="{4A8C7AF6-45D7-45B6-AED7-A6FAF785C20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4FF6D-6488-459E-8FF7-3E9ACA0BC616}">
      <dsp:nvSpPr>
        <dsp:cNvPr id="0" name=""/>
        <dsp:cNvSpPr/>
      </dsp:nvSpPr>
      <dsp:spPr>
        <a:xfrm>
          <a:off x="99149" y="562"/>
          <a:ext cx="3243008" cy="19458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Created in 2015 in response to stakeholder request to have a single place to find eCQI resources</a:t>
          </a:r>
        </a:p>
      </dsp:txBody>
      <dsp:txXfrm>
        <a:off x="99149" y="562"/>
        <a:ext cx="3243008" cy="1945804"/>
      </dsp:txXfrm>
    </dsp:sp>
    <dsp:sp modelId="{8FBCA59C-4764-46C2-98BD-D0ABB40C15F0}">
      <dsp:nvSpPr>
        <dsp:cNvPr id="0" name=""/>
        <dsp:cNvSpPr/>
      </dsp:nvSpPr>
      <dsp:spPr>
        <a:xfrm>
          <a:off x="3666458" y="562"/>
          <a:ext cx="3243008" cy="19458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Replaced the eCQM Library on CMS.gov as the source of truth for CMS eCQM specifications and CMS Quality Reporting Document Architecture (QRDA) Implementation Guides</a:t>
          </a:r>
        </a:p>
      </dsp:txBody>
      <dsp:txXfrm>
        <a:off x="3666458" y="562"/>
        <a:ext cx="3243008" cy="1945804"/>
      </dsp:txXfrm>
    </dsp:sp>
    <dsp:sp modelId="{58CF46B3-D68D-485D-BD91-C31732E0A81F}">
      <dsp:nvSpPr>
        <dsp:cNvPr id="0" name=""/>
        <dsp:cNvSpPr/>
      </dsp:nvSpPr>
      <dsp:spPr>
        <a:xfrm>
          <a:off x="7233767" y="562"/>
          <a:ext cx="3243008" cy="19458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Do not recreate information, but rather point to other resources pertinent to eCQI</a:t>
          </a:r>
        </a:p>
      </dsp:txBody>
      <dsp:txXfrm>
        <a:off x="7233767" y="562"/>
        <a:ext cx="3243008" cy="1945804"/>
      </dsp:txXfrm>
    </dsp:sp>
    <dsp:sp modelId="{551BB365-88E7-438E-9E36-8C6233683A44}">
      <dsp:nvSpPr>
        <dsp:cNvPr id="0" name=""/>
        <dsp:cNvSpPr/>
      </dsp:nvSpPr>
      <dsp:spPr>
        <a:xfrm>
          <a:off x="92501" y="2270667"/>
          <a:ext cx="3243008" cy="19458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Constantly undergoing review and update to remain current and accurate</a:t>
          </a:r>
        </a:p>
      </dsp:txBody>
      <dsp:txXfrm>
        <a:off x="92501" y="2270667"/>
        <a:ext cx="3243008" cy="1945804"/>
      </dsp:txXfrm>
    </dsp:sp>
    <dsp:sp modelId="{3AF1B3AB-AEBB-4D6C-B248-B69BA5A3BB88}">
      <dsp:nvSpPr>
        <dsp:cNvPr id="0" name=""/>
        <dsp:cNvSpPr/>
      </dsp:nvSpPr>
      <dsp:spPr>
        <a:xfrm>
          <a:off x="7332916" y="2271230"/>
          <a:ext cx="3243008" cy="19458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Always looking for stakeholder feedback to better meet stakeholder needs</a:t>
          </a:r>
        </a:p>
      </dsp:txBody>
      <dsp:txXfrm>
        <a:off x="7332916" y="2271230"/>
        <a:ext cx="3243008" cy="1945804"/>
      </dsp:txXfrm>
    </dsp:sp>
    <dsp:sp modelId="{EBC3E5E0-5085-426F-9599-D4EB120FB94D}">
      <dsp:nvSpPr>
        <dsp:cNvPr id="0" name=""/>
        <dsp:cNvSpPr/>
      </dsp:nvSpPr>
      <dsp:spPr>
        <a:xfrm>
          <a:off x="3702650" y="2271230"/>
          <a:ext cx="3243008" cy="19458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Usability Analyst essential member of the team</a:t>
          </a:r>
        </a:p>
      </dsp:txBody>
      <dsp:txXfrm>
        <a:off x="3702650" y="2271230"/>
        <a:ext cx="3243008" cy="19458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9EF266-EABE-41E8-967F-90D73AD32261}">
      <dsp:nvSpPr>
        <dsp:cNvPr id="0" name=""/>
        <dsp:cNvSpPr/>
      </dsp:nvSpPr>
      <dsp:spPr>
        <a:xfrm>
          <a:off x="0" y="390"/>
          <a:ext cx="11277600" cy="53779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51F5E1-FB3C-41AC-A43D-C119BB33FD1E}">
      <dsp:nvSpPr>
        <dsp:cNvPr id="0" name=""/>
        <dsp:cNvSpPr/>
      </dsp:nvSpPr>
      <dsp:spPr>
        <a:xfrm>
          <a:off x="162681" y="121393"/>
          <a:ext cx="295784" cy="2957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94D173-9814-4235-A952-1A329D0129E8}">
      <dsp:nvSpPr>
        <dsp:cNvPr id="0" name=""/>
        <dsp:cNvSpPr/>
      </dsp:nvSpPr>
      <dsp:spPr>
        <a:xfrm>
          <a:off x="621147" y="390"/>
          <a:ext cx="10656452" cy="537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916" tIns="56916" rIns="56916" bIns="5691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The ‘one-stop shop’ for stakeholders engaged in electronic quality improvement</a:t>
          </a:r>
        </a:p>
      </dsp:txBody>
      <dsp:txXfrm>
        <a:off x="621147" y="390"/>
        <a:ext cx="10656452" cy="537790"/>
      </dsp:txXfrm>
    </dsp:sp>
    <dsp:sp modelId="{0C643D99-DBF6-406F-B60C-0057E63B1AB9}">
      <dsp:nvSpPr>
        <dsp:cNvPr id="0" name=""/>
        <dsp:cNvSpPr/>
      </dsp:nvSpPr>
      <dsp:spPr>
        <a:xfrm>
          <a:off x="0" y="672628"/>
          <a:ext cx="11277600" cy="53779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1812FA-63E9-46E5-9924-F8D3426E96B1}">
      <dsp:nvSpPr>
        <dsp:cNvPr id="0" name=""/>
        <dsp:cNvSpPr/>
      </dsp:nvSpPr>
      <dsp:spPr>
        <a:xfrm>
          <a:off x="162681" y="793631"/>
          <a:ext cx="295784" cy="2957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D5F173-41F3-4949-9C79-38985661923D}">
      <dsp:nvSpPr>
        <dsp:cNvPr id="0" name=""/>
        <dsp:cNvSpPr/>
      </dsp:nvSpPr>
      <dsp:spPr>
        <a:xfrm>
          <a:off x="621147" y="672628"/>
          <a:ext cx="10656452" cy="537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916" tIns="56916" rIns="56916" bIns="5691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eCQM-related news and events</a:t>
          </a:r>
        </a:p>
      </dsp:txBody>
      <dsp:txXfrm>
        <a:off x="621147" y="672628"/>
        <a:ext cx="10656452" cy="537790"/>
      </dsp:txXfrm>
    </dsp:sp>
    <dsp:sp modelId="{0C2ABE30-9AD3-44EB-B097-8C9D3B3CE306}">
      <dsp:nvSpPr>
        <dsp:cNvPr id="0" name=""/>
        <dsp:cNvSpPr/>
      </dsp:nvSpPr>
      <dsp:spPr>
        <a:xfrm>
          <a:off x="0" y="1344866"/>
          <a:ext cx="11277600" cy="53779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D5656E-1C6C-4CFA-837F-5EF3E5096AFA}">
      <dsp:nvSpPr>
        <dsp:cNvPr id="0" name=""/>
        <dsp:cNvSpPr/>
      </dsp:nvSpPr>
      <dsp:spPr>
        <a:xfrm>
          <a:off x="162681" y="1465869"/>
          <a:ext cx="295784" cy="29578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891BF7-C104-4E82-B2C4-8168FF7B8B95}">
      <dsp:nvSpPr>
        <dsp:cNvPr id="0" name=""/>
        <dsp:cNvSpPr/>
      </dsp:nvSpPr>
      <dsp:spPr>
        <a:xfrm>
          <a:off x="621147" y="1344866"/>
          <a:ext cx="10656452" cy="537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916" tIns="56916" rIns="56916" bIns="5691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Home to eCQM specifications for CMS programs – </a:t>
          </a:r>
          <a:r>
            <a:rPr lang="en-US" sz="1400" kern="1200"/>
            <a:t>currently categorized </a:t>
          </a:r>
          <a:r>
            <a:rPr lang="en-US" sz="1400" kern="1200" dirty="0"/>
            <a:t>as eligible clinician or eligible hospital – with implementation resources</a:t>
          </a:r>
        </a:p>
      </dsp:txBody>
      <dsp:txXfrm>
        <a:off x="621147" y="1344866"/>
        <a:ext cx="10656452" cy="537790"/>
      </dsp:txXfrm>
    </dsp:sp>
    <dsp:sp modelId="{0EB57AFB-07C9-4244-9106-66F9CE6BAC01}">
      <dsp:nvSpPr>
        <dsp:cNvPr id="0" name=""/>
        <dsp:cNvSpPr/>
      </dsp:nvSpPr>
      <dsp:spPr>
        <a:xfrm>
          <a:off x="0" y="2017104"/>
          <a:ext cx="11277600" cy="53779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476C94-4EA3-4129-A685-8450E4BD53A7}">
      <dsp:nvSpPr>
        <dsp:cNvPr id="0" name=""/>
        <dsp:cNvSpPr/>
      </dsp:nvSpPr>
      <dsp:spPr>
        <a:xfrm>
          <a:off x="162681" y="2138107"/>
          <a:ext cx="295784" cy="29578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F4E5A7-1B82-49F3-B8A5-7AEDCBBA20C2}">
      <dsp:nvSpPr>
        <dsp:cNvPr id="0" name=""/>
        <dsp:cNvSpPr/>
      </dsp:nvSpPr>
      <dsp:spPr>
        <a:xfrm>
          <a:off x="621147" y="2017104"/>
          <a:ext cx="10656452" cy="537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916" tIns="56916" rIns="56916" bIns="5691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Home to CMS QRDA Implementation Guides – current and versions</a:t>
          </a:r>
        </a:p>
      </dsp:txBody>
      <dsp:txXfrm>
        <a:off x="621147" y="2017104"/>
        <a:ext cx="10656452" cy="537790"/>
      </dsp:txXfrm>
    </dsp:sp>
    <dsp:sp modelId="{183C2B4B-4928-4559-8D4D-8DDAB3B84152}">
      <dsp:nvSpPr>
        <dsp:cNvPr id="0" name=""/>
        <dsp:cNvSpPr/>
      </dsp:nvSpPr>
      <dsp:spPr>
        <a:xfrm>
          <a:off x="0" y="2689342"/>
          <a:ext cx="11277600" cy="53779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08F852-B363-47A8-AA48-9A6E031231FE}">
      <dsp:nvSpPr>
        <dsp:cNvPr id="0" name=""/>
        <dsp:cNvSpPr/>
      </dsp:nvSpPr>
      <dsp:spPr>
        <a:xfrm>
          <a:off x="162681" y="2810345"/>
          <a:ext cx="295784" cy="29578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CB9DCE-02B3-4EFD-B65C-967046664BE7}">
      <dsp:nvSpPr>
        <dsp:cNvPr id="0" name=""/>
        <dsp:cNvSpPr/>
      </dsp:nvSpPr>
      <dsp:spPr>
        <a:xfrm>
          <a:off x="621147" y="2689342"/>
          <a:ext cx="10656452" cy="537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916" tIns="56916" rIns="56916" bIns="5691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Information and links to resources about eCQM standards – current and emerging</a:t>
          </a:r>
        </a:p>
      </dsp:txBody>
      <dsp:txXfrm>
        <a:off x="621147" y="2689342"/>
        <a:ext cx="10656452" cy="537790"/>
      </dsp:txXfrm>
    </dsp:sp>
    <dsp:sp modelId="{4C785C53-849F-400C-9C3A-057C2086643C}">
      <dsp:nvSpPr>
        <dsp:cNvPr id="0" name=""/>
        <dsp:cNvSpPr/>
      </dsp:nvSpPr>
      <dsp:spPr>
        <a:xfrm>
          <a:off x="0" y="3361580"/>
          <a:ext cx="11277600" cy="53779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6ACE1-9D25-4953-BC01-6C447EAC1212}">
      <dsp:nvSpPr>
        <dsp:cNvPr id="0" name=""/>
        <dsp:cNvSpPr/>
      </dsp:nvSpPr>
      <dsp:spPr>
        <a:xfrm>
          <a:off x="162681" y="3482583"/>
          <a:ext cx="295784" cy="29578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8F05FD-2027-4DDA-BCE3-329F38327AB2}">
      <dsp:nvSpPr>
        <dsp:cNvPr id="0" name=""/>
        <dsp:cNvSpPr/>
      </dsp:nvSpPr>
      <dsp:spPr>
        <a:xfrm>
          <a:off x="621147" y="3361580"/>
          <a:ext cx="10656452" cy="537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916" tIns="56916" rIns="56916" bIns="5691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eCQI Tools &amp; Key Resources - including standards and tools versions used for each eCQM reporting/performance period</a:t>
          </a:r>
        </a:p>
      </dsp:txBody>
      <dsp:txXfrm>
        <a:off x="621147" y="3361580"/>
        <a:ext cx="10656452" cy="537790"/>
      </dsp:txXfrm>
    </dsp:sp>
    <dsp:sp modelId="{E8913845-8CE2-41DF-AE2D-5794D3991CDA}">
      <dsp:nvSpPr>
        <dsp:cNvPr id="0" name=""/>
        <dsp:cNvSpPr/>
      </dsp:nvSpPr>
      <dsp:spPr>
        <a:xfrm>
          <a:off x="0" y="4033818"/>
          <a:ext cx="11277600" cy="53779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512BB6-C657-4A4A-B8CE-8DEE48684B67}">
      <dsp:nvSpPr>
        <dsp:cNvPr id="0" name=""/>
        <dsp:cNvSpPr/>
      </dsp:nvSpPr>
      <dsp:spPr>
        <a:xfrm>
          <a:off x="162681" y="4154821"/>
          <a:ext cx="295784" cy="295784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8C7AF6-45D7-45B6-AED7-A6FAF785C208}">
      <dsp:nvSpPr>
        <dsp:cNvPr id="0" name=""/>
        <dsp:cNvSpPr/>
      </dsp:nvSpPr>
      <dsp:spPr>
        <a:xfrm>
          <a:off x="621147" y="4033818"/>
          <a:ext cx="10656452" cy="537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916" tIns="56916" rIns="56916" bIns="5691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Measure Collaboration Workspace – Concepts, Testing Opportunities, and eCQM Data Element Repository (DERep)</a:t>
          </a:r>
        </a:p>
      </dsp:txBody>
      <dsp:txXfrm>
        <a:off x="621147" y="4033818"/>
        <a:ext cx="10656452" cy="537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C16B254-F755-154D-86D8-705F3C585905}" type="datetimeFigureOut">
              <a:rPr lang="en-US" smtClean="0"/>
              <a:pPr/>
              <a:t>4/26/2022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B07BA0-83C1-274E-9BA1-643DFA6696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4873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242358-85E2-2545-8677-79B1E11E6ECD}" type="datetimeFigureOut">
              <a:rPr lang="en-US" smtClean="0"/>
              <a:pPr/>
              <a:t>4/26/2022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B898A01-842B-0042-9AB7-55364486B9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9035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cqi.healthit.gov/mc-workspace-2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058286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BED9E-78BD-4C4E-B037-F792E5B379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4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BED9E-78BD-4C4E-B037-F792E5B379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80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98A01-842B-0042-9AB7-55364486B92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541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/>
              <a:t>The Measure Collaboration Workspace is a collaborative portal that supports quality and IT staff at hospital and provider organizations to more easily implement and use </a:t>
            </a:r>
            <a:r>
              <a:rPr lang="en-US" sz="1000" dirty="0" err="1"/>
              <a:t>eCQMs</a:t>
            </a:r>
            <a:r>
              <a:rPr lang="en-US" sz="1000" dirty="0"/>
              <a:t>.  It is hosted on the eCQI Resource Center.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/>
          </a:p>
          <a:p>
            <a:r>
              <a:rPr lang="en-US" sz="1000" dirty="0"/>
              <a:t>The workspace brings together interconnected resources, tools, and processes to promote transparency and interaction across stakeholders that develop, implement, and report </a:t>
            </a:r>
            <a:r>
              <a:rPr lang="en-US" sz="1000" dirty="0" err="1"/>
              <a:t>eCQMs</a:t>
            </a:r>
            <a:r>
              <a:rPr lang="en-US" sz="1000" dirty="0"/>
              <a:t>. </a:t>
            </a:r>
          </a:p>
          <a:p>
            <a:r>
              <a:rPr lang="en-US" sz="1000" dirty="0"/>
              <a:t>The MC Workspace is made up of three modules to support measure collaboration:</a:t>
            </a:r>
          </a:p>
          <a:p>
            <a:pPr lvl="1"/>
            <a:r>
              <a:rPr lang="en-US" sz="1000" dirty="0"/>
              <a:t>eCQM Concepts allows users to search existing measure inventories and submit new measure concepts for consideration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/>
              <a:t>eCQM Testing Opportunities provides transparency into measure testing and allow users to express interest in participating in eCQM testing activities</a:t>
            </a:r>
          </a:p>
          <a:p>
            <a:pPr lvl="1"/>
            <a:r>
              <a:rPr lang="en-US" sz="1000" dirty="0"/>
              <a:t>The eCQM Data Element Repository provides data definitions to aid in measure implementation and data mapping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98A01-842B-0042-9AB7-55364486B92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162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98A01-842B-0042-9AB7-55364486B92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2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https://ecqi.healthit.gov/mc-workspace-2</a:t>
            </a:r>
            <a:r>
              <a:rPr lang="en-US" dirty="0"/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https://ecqi-stg.healthit.gov/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98A01-842B-0042-9AB7-55364486B92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666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Measures that are fully developed are highly preferred. If you wish to proceed with the submission for a measure that is not Fully Developed, please provide additional details regarding development status in CMS MERIT.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any one of the above statements is not true at the time of the 2022 MUC List submission deadline (see specific guidance above for survey- and assessment-based measures), you must indicate that the measure is at one of the following stages of development: Conceptualization, Specification, or Field (Beta) Testing.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98A01-842B-0042-9AB7-55364486B92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081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98A01-842B-0042-9AB7-55364486B92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24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34400" cy="12954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000"/>
              </a:lnSpc>
              <a:defRPr sz="4800">
                <a:solidFill>
                  <a:srgbClr val="093E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17124986-68A1-4CC3-988B-CD54F44481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448800" y="5096854"/>
            <a:ext cx="2286000" cy="1219200"/>
          </a:xfrm>
        </p:spPr>
        <p:txBody>
          <a:bodyPr>
            <a:normAutofit/>
          </a:bodyPr>
          <a:lstStyle>
            <a:lvl1pPr marL="0" indent="0" algn="l">
              <a:buNone/>
              <a:defRPr sz="1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Presenter</a:t>
            </a:r>
          </a:p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160573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3: work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29069C-1699-4461-8D8D-AE2CF0DB4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1371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B8A4A2-F29A-4651-AFA7-54DA4950AA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27364C23-CF0F-4943-8F51-DE581C5EC2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10800" y="6324600"/>
            <a:ext cx="15240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97967-760E-4A41-AE47-EEBA93AE27F2}" type="datetime1">
              <a:rPr lang="en-US" smtClean="0"/>
              <a:t>4/26/2022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5B12EBA-C8D6-45A2-82BA-3ACAA051CF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419600"/>
            <a:ext cx="11277600" cy="1905000"/>
          </a:xfrm>
          <a:prstGeom prst="rect">
            <a:avLst/>
          </a:prstGeo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953346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4: meet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FDA772-1B8A-41FF-A7F6-66145EECF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1371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B8A4A2-F29A-4651-AFA7-54DA4950AA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6C6CD289-21A7-482A-9BC5-582DF148CE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10800" y="6324600"/>
            <a:ext cx="15240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8CAE76-7352-44B2-835F-10CAB351E84A}" type="datetime1">
              <a:rPr lang="en-US" smtClean="0"/>
              <a:t>4/26/2022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5B12EBA-C8D6-45A2-82BA-3ACAA051CF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419600"/>
            <a:ext cx="11277600" cy="1905000"/>
          </a:xfrm>
          <a:prstGeom prst="rect">
            <a:avLst/>
          </a:prstGeo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230689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slide 1: clinici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CF909008-3E7D-49F1-8BF2-E23A5A04F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1371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B8A4A2-F29A-4651-AFA7-54DA4950AA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D18058B3-30EF-4627-974F-57C4B7B511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10800" y="6324600"/>
            <a:ext cx="15240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302A6E-DF7E-4824-B72F-ED14D5120DB6}" type="datetime1">
              <a:rPr lang="en-US" smtClean="0"/>
              <a:t>4/26/2022</a:t>
            </a:fld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A4454D-7DE7-4445-8053-82AB7784C8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57200" y="5791200"/>
            <a:ext cx="11277600" cy="523708"/>
          </a:xfrm>
        </p:spPr>
        <p:txBody>
          <a:bodyPr vert="horz" lIns="0" tIns="0" rIns="0" bIns="0" rtlCol="0">
            <a:noAutofit/>
          </a:bodyPr>
          <a:lstStyle>
            <a:lvl1pPr marL="342900" indent="-342900">
              <a:buFont typeface="Arial" pitchFamily="34" charset="0"/>
              <a:buNone/>
              <a:defRPr lang="en-US" sz="1400" i="1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en-US" dirty="0"/>
              <a:t>Presenter 1 name, degree(s)  |  Organization		Presenter 2 name, degree(s)  |  Organization</a:t>
            </a:r>
            <a:br>
              <a:rPr lang="en-US" dirty="0"/>
            </a:br>
            <a:r>
              <a:rPr lang="en-US" dirty="0"/>
              <a:t>CMS COR name, degree(s)  |  CMS COR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DEA942-03F3-4E39-A3FF-5C8634546C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181600"/>
            <a:ext cx="11277600" cy="457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ACD6BC3-B997-4868-9041-ADE05C241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38600"/>
            <a:ext cx="11277600" cy="109696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9442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slide 2: clinic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7B9378-F322-44B7-8E28-344EE8E77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1371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B8A4A2-F29A-4651-AFA7-54DA4950AA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873CE4DE-C8BF-491B-B5E2-BC3AD41485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10800" y="6324600"/>
            <a:ext cx="15240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C36C093-A1E8-4028-B64F-221C883522F7}" type="datetime1">
              <a:rPr lang="en-US" smtClean="0"/>
              <a:t>4/26/2022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02DB5F2-57B6-4FBA-8D43-D0DBE58D9E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038600"/>
            <a:ext cx="11277600" cy="1143000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3F020A3-9FD8-446C-9A43-6A981BA51C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57200" y="5791200"/>
            <a:ext cx="11277600" cy="523708"/>
          </a:xfrm>
        </p:spPr>
        <p:txBody>
          <a:bodyPr vert="horz" lIns="0" tIns="0" rIns="0" bIns="0" rtlCol="0">
            <a:noAutofit/>
          </a:bodyPr>
          <a:lstStyle>
            <a:lvl1pPr marL="342900" indent="-342900">
              <a:buFont typeface="Arial" pitchFamily="34" charset="0"/>
              <a:buNone/>
              <a:defRPr lang="en-US" sz="1400" i="1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en-US" dirty="0"/>
              <a:t>Presenter 1 name, degree(s)  |  Organization		Presenter 2 name, degree(s)  |  Organization</a:t>
            </a:r>
            <a:br>
              <a:rPr lang="en-US" dirty="0"/>
            </a:br>
            <a:r>
              <a:rPr lang="en-US" dirty="0"/>
              <a:t>CMS COR name, degree(s)  |  CMS COR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BC2A46F-36B2-4E7F-AAFC-087261E6BD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181600"/>
            <a:ext cx="11277600" cy="457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73561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slide 3: family in wood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29069C-1699-4461-8D8D-AE2CF0DB4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1371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B8A4A2-F29A-4651-AFA7-54DA4950AA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B904F7F6-9BF5-47A4-B05A-E618096891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10800" y="6324600"/>
            <a:ext cx="15240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18DB655-B20D-4007-A522-DADBB73ACB17}" type="datetime1">
              <a:rPr lang="en-US" smtClean="0"/>
              <a:t>4/26/2022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9022CE9-A0AC-4145-8EA0-E8729D2010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038600"/>
            <a:ext cx="11277600" cy="1143000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22CBF2F-D528-473D-B822-DF597B6004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57200" y="5791200"/>
            <a:ext cx="11277600" cy="523708"/>
          </a:xfrm>
        </p:spPr>
        <p:txBody>
          <a:bodyPr vert="horz" lIns="0" tIns="0" rIns="0" bIns="0" rtlCol="0">
            <a:noAutofit/>
          </a:bodyPr>
          <a:lstStyle>
            <a:lvl1pPr marL="342900" indent="-342900">
              <a:buFont typeface="Arial" pitchFamily="34" charset="0"/>
              <a:buNone/>
              <a:defRPr lang="en-US" sz="1400" i="1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en-US" dirty="0"/>
              <a:t>Presenter 1 name, degree(s)  |  Organization		Presenter 2 name, degree(s)  |  Organization</a:t>
            </a:r>
            <a:br>
              <a:rPr lang="en-US" dirty="0"/>
            </a:br>
            <a:r>
              <a:rPr lang="en-US" dirty="0"/>
              <a:t>CMS COR name, degree(s)  |  CMS COR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56F15C0-B0C2-4926-985C-0EE8C5207D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181600"/>
            <a:ext cx="11277600" cy="457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4077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slide 4: family r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FDA772-1B8A-41FF-A7F6-66145EECF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1371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B8A4A2-F29A-4651-AFA7-54DA4950AA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D660898A-9AEA-4DB5-B6EB-73835F705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10800" y="6324600"/>
            <a:ext cx="15240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093446-643E-47CC-887A-ACFBE49A1145}" type="datetime1">
              <a:rPr lang="en-US" smtClean="0"/>
              <a:t>4/26/2022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3CD4358-B10E-4C6A-A7E2-A844E45E31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038600"/>
            <a:ext cx="11277600" cy="1143000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F79C300-56CA-4EF5-B0E3-EBF0F65D56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57200" y="5791200"/>
            <a:ext cx="11277600" cy="523708"/>
          </a:xfrm>
        </p:spPr>
        <p:txBody>
          <a:bodyPr vert="horz" lIns="0" tIns="0" rIns="0" bIns="0" rtlCol="0">
            <a:noAutofit/>
          </a:bodyPr>
          <a:lstStyle>
            <a:lvl1pPr marL="342900" indent="-342900">
              <a:buFont typeface="Arial" pitchFamily="34" charset="0"/>
              <a:buNone/>
              <a:defRPr lang="en-US" sz="1400" i="1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en-US" dirty="0"/>
              <a:t>Presenter 1 name, degree(s)  |  Organization		Presenter 2 name, degree(s)  |  Organization</a:t>
            </a:r>
            <a:br>
              <a:rPr lang="en-US" dirty="0"/>
            </a:br>
            <a:r>
              <a:rPr lang="en-US" dirty="0"/>
              <a:t>CMS COR name, degree(s)  |  CMS COR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B959C8B-B0B2-4EDE-819A-A2DCBCAE4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181600"/>
            <a:ext cx="11277600" cy="457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0747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slide 5: technolog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FDA772-1B8A-41FF-A7F6-66145EECF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1371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B8A4A2-F29A-4651-AFA7-54DA4950AA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39E5205C-7546-4B7B-BC6D-1DC1612961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10800" y="6324600"/>
            <a:ext cx="15240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218C7A-31DB-4033-985C-F967F3B8F938}" type="datetime1">
              <a:rPr lang="en-US" smtClean="0"/>
              <a:t>4/26/2022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C6BE377-C0BB-42FE-8CC7-E20AE7369D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038600"/>
            <a:ext cx="11277600" cy="1143000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402D99-B199-4DFA-ABC5-A4EA32E9806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57200" y="5791200"/>
            <a:ext cx="11277600" cy="523708"/>
          </a:xfrm>
        </p:spPr>
        <p:txBody>
          <a:bodyPr vert="horz" lIns="0" tIns="0" rIns="0" bIns="0" rtlCol="0">
            <a:noAutofit/>
          </a:bodyPr>
          <a:lstStyle>
            <a:lvl1pPr marL="342900" indent="-342900">
              <a:buFont typeface="Arial" pitchFamily="34" charset="0"/>
              <a:buNone/>
              <a:defRPr lang="en-US" sz="1400" i="1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en-US" dirty="0"/>
              <a:t>Presenter 1 name, degree(s)  |  Organization		Presenter 2 name, degree(s)  |  Organization</a:t>
            </a:r>
            <a:br>
              <a:rPr lang="en-US" dirty="0"/>
            </a:br>
            <a:r>
              <a:rPr lang="en-US" dirty="0"/>
              <a:t>CMS COR name, degree(s)  |  CMS COR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1A62C65-DF4E-4452-85D5-A955C794E3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181600"/>
            <a:ext cx="11277600" cy="457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3672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247863-F1FF-4498-811C-C3A2CCCE04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94684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112776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54F3E46-441B-4313-83EA-E692FF57C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11277600" cy="1371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AFBCD2D7-9EC8-4B72-875A-27A384D5AB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10800" y="6324600"/>
            <a:ext cx="15240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7C0194-4FDA-43AF-9F3B-BE4B0F1060EB}" type="datetime1">
              <a:rPr lang="en-US" smtClean="0"/>
              <a:t>4/26/2022</a:t>
            </a:fld>
            <a:endParaRPr lang="en-US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1286FE28-AA8C-4892-89D5-571ECC7E7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1371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B8A4A2-F29A-4651-AFA7-54DA4950AA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960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F28BD-3C2D-486A-ACFB-FB032BB6F3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5562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459330-E2A2-4DCD-BCF4-F4204C2D5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52600"/>
            <a:ext cx="5562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DDF36E-C13F-4160-9B17-611E098C4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11277600" cy="1371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CC69E292-0F3B-4C54-8AC3-6F5D285BBB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10800" y="6324600"/>
            <a:ext cx="15240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A48628-C5AF-4DDE-B627-6DFEF3A1E92F}" type="datetime1">
              <a:rPr lang="en-US" smtClean="0"/>
              <a:t>4/26/2022</a:t>
            </a:fld>
            <a:endParaRPr lang="en-US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6EB1DCC9-25D5-426F-A2B7-D421876F4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1371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B8A4A2-F29A-4651-AFA7-54DA4950AA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252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97876-4960-4497-B6AF-12F35794F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752599"/>
            <a:ext cx="5540375" cy="7524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079382-2E6C-4E1E-A86D-8714C6B68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05074"/>
            <a:ext cx="5540375" cy="381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843035-396D-4C01-A415-B14AE78D21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599"/>
            <a:ext cx="5562600" cy="7524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88D1D9-9D1B-4687-886A-2BD6D963F3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562600" cy="381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BB75815-AE2D-4432-8758-7C5BB021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11277600" cy="1371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05431EBF-80AB-485C-B91D-AC7B5DDDC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10800" y="6324600"/>
            <a:ext cx="15240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94A1A85-03B5-4875-B329-136817FE68CF}" type="datetime1">
              <a:rPr lang="en-US" smtClean="0"/>
              <a:t>4/26/2022</a:t>
            </a:fld>
            <a:endParaRPr lang="en-US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D9F14025-8E17-4E57-9996-B28608CF7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1371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B8A4A2-F29A-4651-AFA7-54DA4950AA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3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CBD755F-EC1C-40CC-AD48-C131FDAB1956}"/>
              </a:ext>
            </a:extLst>
          </p:cNvPr>
          <p:cNvSpPr/>
          <p:nvPr/>
        </p:nvSpPr>
        <p:spPr>
          <a:xfrm>
            <a:off x="8915400" y="3276600"/>
            <a:ext cx="3276600" cy="3581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5726">
                <a:srgbClr val="FFFFFF">
                  <a:alpha val="75000"/>
                </a:srgbClr>
              </a:gs>
              <a:gs pos="24000">
                <a:schemeClr val="bg1">
                  <a:alpha val="50000"/>
                </a:schemeClr>
              </a:gs>
              <a:gs pos="82000">
                <a:srgbClr val="FFFFFF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34400" cy="12954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000"/>
              </a:lnSpc>
              <a:defRPr sz="4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FC3EC0-E0FB-44FD-9216-53815C99ACBB}"/>
              </a:ext>
            </a:extLst>
          </p:cNvPr>
          <p:cNvSpPr/>
          <p:nvPr userDrawn="1"/>
        </p:nvSpPr>
        <p:spPr>
          <a:xfrm>
            <a:off x="8915400" y="3276600"/>
            <a:ext cx="3276600" cy="3581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5726">
                <a:srgbClr val="FFFFFF">
                  <a:alpha val="75000"/>
                </a:srgbClr>
              </a:gs>
              <a:gs pos="24000">
                <a:schemeClr val="bg1">
                  <a:alpha val="50000"/>
                </a:schemeClr>
              </a:gs>
              <a:gs pos="82000">
                <a:srgbClr val="FFFFFF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17124986-68A1-4CC3-988B-CD54F44481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448800" y="5088309"/>
            <a:ext cx="2286000" cy="1219200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Presenter</a:t>
            </a:r>
          </a:p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208006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F669AC8-C826-4D23-B7BC-7EBC0E54D4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11277600" cy="1371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98C68DA7-DD4E-4363-99A3-6C7AE644CE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10800" y="6324600"/>
            <a:ext cx="15240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D16256B-82DA-4EE1-81C3-24F2947DEBAD}" type="datetime1">
              <a:rPr lang="en-US" smtClean="0"/>
              <a:t>4/26/2022</a:t>
            </a:fld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49B125E-EA0A-42AF-BBF1-2277EE893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1371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B8A4A2-F29A-4651-AFA7-54DA4950AA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318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EEB168-1BFF-4218-82FE-5A04BAF13EBF}"/>
              </a:ext>
            </a:extLst>
          </p:cNvPr>
          <p:cNvSpPr/>
          <p:nvPr/>
        </p:nvSpPr>
        <p:spPr>
          <a:xfrm>
            <a:off x="0" y="0"/>
            <a:ext cx="12192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B841ED-EDE1-4643-97E7-ED747B564C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6400" y="5410200"/>
            <a:ext cx="2438400" cy="838200"/>
          </a:xfrm>
          <a:prstGeom prst="rect">
            <a:avLst/>
          </a:prstGeom>
        </p:spPr>
      </p:pic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C471EEBC-38DE-4DC1-B1A1-B7F7409BD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10800" y="6324600"/>
            <a:ext cx="15240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3E91C9-DAD1-4AEF-896B-B0B960C7E7E7}" type="datetime1">
              <a:rPr lang="en-US" smtClean="0"/>
              <a:t>4/26/2022</a:t>
            </a:fld>
            <a:endParaRPr lang="en-US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F3AC48A3-A066-445D-93F4-D83D64C08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1371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B8A4A2-F29A-4651-AFA7-54DA4950AA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A6E6E8-FC11-471F-B289-7148AAFC10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11277600" cy="137160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093E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5134F6D-97BE-4090-987F-B7E6E7EF4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1"/>
            <a:ext cx="1127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129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EEB168-1BFF-4218-82FE-5A04BAF13EBF}"/>
              </a:ext>
            </a:extLst>
          </p:cNvPr>
          <p:cNvSpPr/>
          <p:nvPr/>
        </p:nvSpPr>
        <p:spPr>
          <a:xfrm>
            <a:off x="0" y="0"/>
            <a:ext cx="12192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B841ED-EDE1-4643-97E7-ED747B564C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6400" y="304800"/>
            <a:ext cx="2438400" cy="838200"/>
          </a:xfrm>
          <a:prstGeom prst="rect">
            <a:avLst/>
          </a:prstGeom>
        </p:spPr>
      </p:pic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C471EEBC-38DE-4DC1-B1A1-B7F7409BD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10800" y="6324600"/>
            <a:ext cx="15240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6938FE-59CA-4C89-BE8B-F03601C34342}" type="datetime1">
              <a:rPr lang="en-US" smtClean="0"/>
              <a:t>4/26/2022</a:t>
            </a:fld>
            <a:endParaRPr lang="en-US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F3AC48A3-A066-445D-93F4-D83D64C08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1371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B8A4A2-F29A-4651-AFA7-54DA4950AA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A6E6E8-FC11-471F-B289-7148AAFC10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610600" cy="137160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093E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5134F6D-97BE-4090-987F-B7E6E7EF4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1"/>
            <a:ext cx="1127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9C45C5-0F80-4719-A1F0-6E033104A7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6400" y="304800"/>
            <a:ext cx="24384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173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121025A-97D9-4A13-82C5-26430289BD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11277600" cy="1371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DB50B8FB-1D76-4A99-970E-AD9E61526E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10800" y="6324600"/>
            <a:ext cx="15240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18A642-F11E-4D6C-94C7-10329E6CCB63}" type="datetime1">
              <a:rPr lang="en-US" smtClean="0"/>
              <a:t>4/26/2022</a:t>
            </a:fld>
            <a:endParaRPr lang="en-US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0A8A78AC-E7E8-4B37-963D-44C7A7B84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1371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B8A4A2-F29A-4651-AFA7-54DA4950AA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1424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727A524-2180-4FB2-96F9-A141F65B11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11277600" cy="1371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7B8A3CAE-1E5D-4BB3-9F53-E5FFA9213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1371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B8A4A2-F29A-4651-AFA7-54DA4950AAC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81AB3D3-F706-49DC-8D61-02BA60EFAE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1234" y="1447800"/>
            <a:ext cx="5250766" cy="5410200"/>
          </a:xfrm>
          <a:prstGeom prst="rect">
            <a:avLst/>
          </a:prstGeom>
        </p:spPr>
      </p:pic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4487D99D-1B75-4A13-99D2-D667158510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10800" y="6324600"/>
            <a:ext cx="15240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FB323EE-0DF1-44F8-AD90-F9DE7ED13117}" type="datetime1">
              <a:rPr lang="en-US" smtClean="0"/>
              <a:t>4/26/2022</a:t>
            </a:fld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CA055BE-0424-484A-B98E-D8E7A7631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1234" y="1447800"/>
            <a:ext cx="5250766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64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5448BB-563C-42AE-AECC-92DD39D96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CA0C-21F2-4F2C-965B-164BFB5D44D7}" type="datetime1">
              <a:rPr lang="en-US" smtClean="0"/>
              <a:t>4/26/2022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D3BB13-7524-4A08-A1FD-AA374257D8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B8A4A2-F29A-4651-AFA7-54DA4950AA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1ACEA5-5E6C-47FA-B296-44D63ED743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BC802D-828C-4BF8-AB8C-BDBA2B1EFD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685800"/>
            <a:ext cx="7848600" cy="33994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80F27F-A282-4970-971D-87E6FC482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2400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20710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8B709-FAB3-FC4D-8C28-31CDE8076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699" y="1162796"/>
            <a:ext cx="9833429" cy="10287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D4806-3DB5-6142-AB3F-0CFC82A34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99" y="2017946"/>
            <a:ext cx="9833429" cy="3429000"/>
          </a:xfrm>
          <a:prstGeom prst="rect">
            <a:avLst/>
          </a:prstGeom>
        </p:spPr>
        <p:txBody>
          <a:bodyPr wrap="square"/>
          <a:lstStyle>
            <a:lvl1pPr marL="295275" indent="-295275"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2000">
                <a:latin typeface="Century Gothic" panose="020B0502020202020204" pitchFamily="34" charset="0"/>
              </a:defRPr>
            </a:lvl1pPr>
            <a:lvl2pPr marL="517525" indent="-168275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800" b="1" i="0">
                <a:solidFill>
                  <a:schemeClr val="accent2"/>
                </a:solidFill>
                <a:latin typeface="Century Gothic" panose="020B0502020202020204" pitchFamily="34" charset="0"/>
              </a:defRPr>
            </a:lvl2pPr>
            <a:lvl3pPr marL="687388" indent="-169863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600">
                <a:latin typeface="Century Gothic" panose="020B0502020202020204" pitchFamily="34" charset="0"/>
              </a:defRPr>
            </a:lvl3pPr>
            <a:lvl4pPr marL="866775" indent="-179388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400">
                <a:latin typeface="Century Gothic" panose="020B0502020202020204" pitchFamily="34" charset="0"/>
              </a:defRPr>
            </a:lvl4pPr>
            <a:lvl5pPr marL="1036638" indent="-169863">
              <a:lnSpc>
                <a:spcPct val="15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2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7283B-E040-3A45-A872-FBF3D45B8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F2E6-64A8-0F46-AF27-0A96D82A03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18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34400" cy="12954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000"/>
              </a:lnSpc>
              <a:defRPr sz="4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17124986-68A1-4CC3-988B-CD54F44481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448800" y="5105400"/>
            <a:ext cx="2286000" cy="1219200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Presenter</a:t>
            </a:r>
          </a:p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004161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34400" cy="12954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000"/>
              </a:lnSpc>
              <a:defRPr sz="4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17124986-68A1-4CC3-988B-CD54F44481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448800" y="5105400"/>
            <a:ext cx="2286000" cy="1219200"/>
          </a:xfrm>
        </p:spPr>
        <p:txBody>
          <a:bodyPr>
            <a:normAutofit/>
          </a:bodyPr>
          <a:lstStyle>
            <a:lvl1pPr marL="0" indent="0" algn="l">
              <a:buNone/>
              <a:defRPr sz="1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Presenter</a:t>
            </a:r>
          </a:p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11907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34400" cy="12954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000"/>
              </a:lnSpc>
              <a:defRPr sz="4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17124986-68A1-4CC3-988B-CD54F44481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448800" y="5105400"/>
            <a:ext cx="2286000" cy="1219200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Presenter</a:t>
            </a:r>
          </a:p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229497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34400" cy="12954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000"/>
              </a:lnSpc>
              <a:defRPr sz="4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17124986-68A1-4CC3-988B-CD54F44481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448800" y="5105400"/>
            <a:ext cx="2286000" cy="1219200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Presenter</a:t>
            </a:r>
          </a:p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775205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34400" cy="12954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000"/>
              </a:lnSpc>
              <a:defRPr sz="4800">
                <a:solidFill>
                  <a:srgbClr val="0052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17124986-68A1-4CC3-988B-CD54F44481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448800" y="5105400"/>
            <a:ext cx="2286000" cy="1219200"/>
          </a:xfrm>
        </p:spPr>
        <p:txBody>
          <a:bodyPr>
            <a:normAutofit/>
          </a:bodyPr>
          <a:lstStyle>
            <a:lvl1pPr marL="0" indent="0" algn="l">
              <a:buNone/>
              <a:defRPr sz="1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Presenter</a:t>
            </a:r>
          </a:p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65378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1: group talk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CF909008-3E7D-49F1-8BF2-E23A5A04F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1371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B8A4A2-F29A-4651-AFA7-54DA4950AA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E4D1A0A8-ECDB-4D05-A600-19658E0ABB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10800" y="6324600"/>
            <a:ext cx="15240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517D46-A363-4E26-9E5D-4C0BCED54145}" type="datetime1">
              <a:rPr lang="en-US" smtClean="0"/>
              <a:t>4/26/2022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5B12EBA-C8D6-45A2-82BA-3ACAA051CF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419600"/>
            <a:ext cx="11277600" cy="1905000"/>
          </a:xfrm>
          <a:prstGeom prst="rect">
            <a:avLst/>
          </a:prstGeo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660827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2: communic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7B9378-F322-44B7-8E28-344EE8E77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1371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B8A4A2-F29A-4651-AFA7-54DA4950AA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30439C2-F0D6-47E2-8C39-244E0B85DB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10800" y="6324600"/>
            <a:ext cx="15240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F08ACA9-CAF1-4852-846C-726581A017BC}" type="datetime1">
              <a:rPr lang="en-US" smtClean="0"/>
              <a:t>4/26/2022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5B12EBA-C8D6-45A2-82BA-3ACAA051CF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419600"/>
            <a:ext cx="11277600" cy="1905000"/>
          </a:xfrm>
          <a:prstGeom prst="rect">
            <a:avLst/>
          </a:prstGeo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375937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9568B0-1C15-47B3-B9D9-05A6C71B4E64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94684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11277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97C3D564-D972-4621-90DC-17FA56A0CC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10800" y="6324600"/>
            <a:ext cx="15240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457F0E-57DE-4392-9F01-4590E481B2D5}" type="datetime1">
              <a:rPr lang="en-US" smtClean="0"/>
              <a:t>4/26/2022</a:t>
            </a:fld>
            <a:endParaRPr lang="en-US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02F710FD-B978-4DEA-B86D-651DBD4B6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24600"/>
            <a:ext cx="1371600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B8A4A2-F29A-4651-AFA7-54DA4950AA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15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  <p:sldLayoutId id="2147483884" r:id="rId17"/>
    <p:sldLayoutId id="2147483885" r:id="rId18"/>
    <p:sldLayoutId id="2147483886" r:id="rId19"/>
    <p:sldLayoutId id="2147483887" r:id="rId20"/>
    <p:sldLayoutId id="2147483888" r:id="rId21"/>
    <p:sldLayoutId id="2147483889" r:id="rId22"/>
    <p:sldLayoutId id="2147483890" r:id="rId23"/>
    <p:sldLayoutId id="2147483891" r:id="rId24"/>
    <p:sldLayoutId id="2147483893" r:id="rId25"/>
    <p:sldLayoutId id="2147483894" r:id="rId26"/>
  </p:sldLayoutIdLst>
  <p:hf hdr="0" ftr="0"/>
  <p:txStyles>
    <p:titleStyle>
      <a:lvl1pPr indent="0" algn="ctr" defTabSz="914400" rtl="0" eaLnBrk="1" latinLnBrk="0" hangingPunct="1">
        <a:spcBef>
          <a:spcPts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" userDrawn="1">
          <p15:clr>
            <a:srgbClr val="F26B43"/>
          </p15:clr>
        </p15:guide>
        <p15:guide id="9" pos="7392" userDrawn="1">
          <p15:clr>
            <a:srgbClr val="F26B43"/>
          </p15:clr>
        </p15:guide>
        <p15:guide id="10" orient="horz" pos="3984" userDrawn="1">
          <p15:clr>
            <a:srgbClr val="F26B43"/>
          </p15:clr>
        </p15:guide>
        <p15:guide id="11" pos="3840" userDrawn="1">
          <p15:clr>
            <a:srgbClr val="F26B43"/>
          </p15:clr>
        </p15:guide>
        <p15:guide id="12" orient="horz" pos="11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ecqi-resource-center@hhs.gov" TargetMode="External"/><Relationship Id="rId2" Type="http://schemas.openxmlformats.org/officeDocument/2006/relationships/hyperlink" Target="https://ecqi.healthit.gov/sites/default/files/Call%20for%20eCQM%20Testing%20Volunteers%20Template.docx" TargetMode="Externa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4.png"/><Relationship Id="rId4" Type="http://schemas.openxmlformats.org/officeDocument/2006/relationships/hyperlink" Target="https://ecqi.healthit.gov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lesh@battelle.org" TargetMode="External"/><Relationship Id="rId2" Type="http://schemas.openxmlformats.org/officeDocument/2006/relationships/hyperlink" Target="mailto:Vidya.Sellappan@cms.hhs.gov" TargetMode="External"/><Relationship Id="rId1" Type="http://schemas.openxmlformats.org/officeDocument/2006/relationships/slideLayout" Target="../slideLayouts/slideLayout24.xml"/><Relationship Id="rId4" Type="http://schemas.openxmlformats.org/officeDocument/2006/relationships/hyperlink" Target="mailto:eCQI-resource-center@hhs.gov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tJh3A7JCMo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s.gov/Medicare/Quality-Initiatives-Patient-Assessment-Instruments/QualityMeasures/Pre-Rulemaking" TargetMode="External"/><Relationship Id="rId2" Type="http://schemas.openxmlformats.org/officeDocument/2006/relationships/hyperlink" Target="https://cmsmerit.cms.gov/" TargetMode="Externa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 descr="Agenda:&#10;1. Key definitions&#10;2. Background&#10;3. Benefits and challenges&#10;4. Special considerations (conceptualization to testing)&#10;5. Conclusion&#10;6. References&#10;7. Discussion">
            <a:extLst>
              <a:ext uri="{FF2B5EF4-FFF2-40B4-BE49-F238E27FC236}">
                <a16:creationId xmlns:a16="http://schemas.microsoft.com/office/drawing/2014/main" id="{C0721A4E-BF36-4249-807B-BD004FA7A634}"/>
              </a:ext>
            </a:extLst>
          </p:cNvPr>
          <p:cNvSpPr/>
          <p:nvPr/>
        </p:nvSpPr>
        <p:spPr>
          <a:xfrm>
            <a:off x="2667000" y="1143000"/>
            <a:ext cx="6858000" cy="4572000"/>
          </a:xfrm>
          <a:prstGeom prst="roundRect">
            <a:avLst/>
          </a:prstGeom>
          <a:solidFill>
            <a:srgbClr val="084A9C"/>
          </a:solidFill>
          <a:ln w="57150">
            <a:solidFill>
              <a:srgbClr val="FFD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3162300" y="2090172"/>
            <a:ext cx="5867400" cy="218521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 for attending!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presentation will begin soon.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3FD161-4B4A-400B-AAEB-17DEF850B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A4A2-F29A-4651-AFA7-54DA4950AAC7}" type="slidenum">
              <a:rPr lang="en-US" smtClean="0"/>
              <a:pPr/>
              <a:t>0</a:t>
            </a:fld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2D349B-5809-4D7D-8CCC-F5CC164B9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4/27/2022</a:t>
            </a:r>
          </a:p>
        </p:txBody>
      </p:sp>
    </p:spTree>
    <p:extLst>
      <p:ext uri="{BB962C8B-B14F-4D97-AF65-F5344CB8AC3E}">
        <p14:creationId xmlns:p14="http://schemas.microsoft.com/office/powerpoint/2010/main" val="160696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F660B5-6510-4C82-95CE-59759FC6D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 Compare Functionality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640E71-D121-41D8-BF08-2D6145D57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Available from any individual eCQM page</a:t>
            </a:r>
          </a:p>
          <a:p>
            <a:pPr lvl="1"/>
            <a:r>
              <a:rPr lang="en-US" dirty="0"/>
              <a:t>From Home page</a:t>
            </a:r>
          </a:p>
          <a:p>
            <a:pPr lvl="1"/>
            <a:r>
              <a:rPr lang="en-US" dirty="0"/>
              <a:t>From Eligible Clinician or Eligible Hospital pages</a:t>
            </a:r>
          </a:p>
          <a:p>
            <a:r>
              <a:rPr lang="en-US" dirty="0"/>
              <a:t>Compares header information for two years, currently 2020/2021, 2021/2022, and 2020/2022</a:t>
            </a:r>
          </a:p>
          <a:p>
            <a:r>
              <a:rPr lang="en-US" dirty="0"/>
              <a:t>Does not compare logic or value sets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BD8F1C-DB7E-4AAB-89CA-F1C2DD784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A4A2-F29A-4651-AFA7-54DA4950AAC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2A127-5A98-44DC-965B-EECB08AFA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4/27/2022</a:t>
            </a:r>
          </a:p>
        </p:txBody>
      </p:sp>
    </p:spTree>
    <p:extLst>
      <p:ext uri="{BB962C8B-B14F-4D97-AF65-F5344CB8AC3E}">
        <p14:creationId xmlns:p14="http://schemas.microsoft.com/office/powerpoint/2010/main" val="1805044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oman holds a document and smiles at another woman who is gesturing with her hand. Other men and women are seated in a circle and appear to listen.">
            <a:extLst>
              <a:ext uri="{FF2B5EF4-FFF2-40B4-BE49-F238E27FC236}">
                <a16:creationId xmlns:a16="http://schemas.microsoft.com/office/drawing/2014/main" id="{5B87B8DB-E898-4A99-9443-C02D7F8D75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31EBC7-4F26-4A4E-9369-A548BA9AD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916363"/>
            <a:ext cx="11277600" cy="1905000"/>
          </a:xfrm>
        </p:spPr>
        <p:txBody>
          <a:bodyPr/>
          <a:lstStyle/>
          <a:p>
            <a:pPr algn="ctr"/>
            <a:r>
              <a:rPr lang="en-US" sz="6000" dirty="0"/>
              <a:t>eCQI Resource Center Measure Collaboration (MC) Workspace Updates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0D614-370F-45D9-9973-F2680FA57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A4A2-F29A-4651-AFA7-54DA4950AAC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31B6CB-906E-4D5E-976D-36B137267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4/27/2022</a:t>
            </a:r>
          </a:p>
        </p:txBody>
      </p:sp>
    </p:spTree>
    <p:extLst>
      <p:ext uri="{BB962C8B-B14F-4D97-AF65-F5344CB8AC3E}">
        <p14:creationId xmlns:p14="http://schemas.microsoft.com/office/powerpoint/2010/main" val="3467409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D61D93-DEE8-4FFE-B37F-FBA6D4153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+mn-lt"/>
              </a:rPr>
              <a:t>Measures Collaboration (MC) Workspace Background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67EBB-426B-40DA-9758-A4E036FBB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A4A2-F29A-4651-AFA7-54DA4950AAC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D9953CF-A6A0-4460-9320-CD2CFF2990A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2054289"/>
            <a:ext cx="11277600" cy="3645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800" dirty="0">
                <a:latin typeface="+mn-lt"/>
              </a:rPr>
              <a:t>In 2019 CMS engaged with stakeholders to get an understanding of eCQM implementation and reporting burden and asked for recommendations for improvement in the use of </a:t>
            </a:r>
            <a:r>
              <a:rPr lang="en-US" sz="2800" dirty="0" err="1">
                <a:latin typeface="+mn-lt"/>
              </a:rPr>
              <a:t>eCQMs</a:t>
            </a:r>
            <a:r>
              <a:rPr lang="en-US" sz="2800" dirty="0">
                <a:latin typeface="+mn-lt"/>
              </a:rPr>
              <a:t> in CMS quality reporting programs.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+mn-lt"/>
              </a:rPr>
              <a:t>The MC Workspace is a web-based tool that brings together a set of interconnected resources, tools, and processes to promote transparency and better interaction across stakeholder communities that develop, implement, and report </a:t>
            </a:r>
            <a:r>
              <a:rPr lang="en-US" sz="2800" dirty="0" err="1">
                <a:latin typeface="+mn-lt"/>
              </a:rPr>
              <a:t>eCQMs</a:t>
            </a:r>
            <a:r>
              <a:rPr lang="en-US" sz="2800" dirty="0">
                <a:latin typeface="+mn-lt"/>
              </a:rPr>
              <a:t>.</a:t>
            </a:r>
          </a:p>
          <a:p>
            <a:endParaRPr lang="en-US" sz="280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DC62B77B-A549-4566-BC29-459E24218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10800" y="6324600"/>
            <a:ext cx="15240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4/27/2022</a:t>
            </a:r>
          </a:p>
        </p:txBody>
      </p:sp>
    </p:spTree>
    <p:extLst>
      <p:ext uri="{BB962C8B-B14F-4D97-AF65-F5344CB8AC3E}">
        <p14:creationId xmlns:p14="http://schemas.microsoft.com/office/powerpoint/2010/main" val="46595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D61D93-DEE8-4FFE-B37F-FBA6D4153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11277600" cy="1371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Measures Collaboration (MC) Workspace Modules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292127-9044-4527-BCFB-27F9B6925C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556260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/>
              <a:t>The MC Workspace has three modules designed to engage stakeholders in the different stages of the Measure Lifecycle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1800"/>
              <a:t>eCQM Concepts Module – Gives users the ability to search for eCQM concepts suggested by others and comment on those suggested eCQM concepts, submit new eCQM concepts, describe the population(s), and assign a care setting. 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1800"/>
              <a:t>eCQM Testing Opportunity Module – Provides stakeholders with available opportunities to participate in eCQM testing.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1800"/>
              <a:t>The eCQM Data Element Repository (</a:t>
            </a:r>
            <a:r>
              <a:rPr lang="en-US" sz="1800" err="1"/>
              <a:t>DERep</a:t>
            </a:r>
            <a:r>
              <a:rPr lang="en-US" sz="1800"/>
              <a:t>) – Provides detailed information about data elements used in eCQM in CMS programs.</a:t>
            </a:r>
          </a:p>
          <a:p>
            <a:pPr>
              <a:lnSpc>
                <a:spcPct val="90000"/>
              </a:lnSpc>
            </a:pPr>
            <a:endParaRPr lang="en-US" sz="1800"/>
          </a:p>
        </p:txBody>
      </p:sp>
      <p:pic>
        <p:nvPicPr>
          <p:cNvPr id="8" name="Content Placeholder 3" descr="Screenshot of the MC Workspace wheel">
            <a:extLst>
              <a:ext uri="{FF2B5EF4-FFF2-40B4-BE49-F238E27FC236}">
                <a16:creationId xmlns:a16="http://schemas.microsoft.com/office/drawing/2014/main" id="{43E1884F-509F-411B-9D18-0E8FC736A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237708"/>
            <a:ext cx="5562600" cy="3601783"/>
          </a:xfrm>
          <a:prstGeom prst="rect">
            <a:avLst/>
          </a:prstGeom>
          <a:noFill/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67EBB-426B-40DA-9758-A4E036FBB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1371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6B8A4A2-F29A-4651-AFA7-54DA4950AAC7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DC62B77B-A549-4566-BC29-459E24218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10800" y="6324600"/>
            <a:ext cx="15240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4/27/2022</a:t>
            </a:r>
          </a:p>
        </p:txBody>
      </p:sp>
    </p:spTree>
    <p:extLst>
      <p:ext uri="{BB962C8B-B14F-4D97-AF65-F5344CB8AC3E}">
        <p14:creationId xmlns:p14="http://schemas.microsoft.com/office/powerpoint/2010/main" val="3654972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D61D93-DEE8-4FFE-B37F-FBA6D4153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MC Workspace Concepts Module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67EBB-426B-40DA-9758-A4E036FBB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A4A2-F29A-4651-AFA7-54DA4950AAC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D9953CF-A6A0-4460-9320-CD2CFF2990A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2054289"/>
            <a:ext cx="11277600" cy="3645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eCQM Concepts module gives users the ability to comment on suggested eCQM concepts or suggest new eCQM concepts. </a:t>
            </a:r>
          </a:p>
          <a:p>
            <a:r>
              <a:rPr lang="en-US" sz="2800" dirty="0"/>
              <a:t>The suggested eCQM concept author may request the concept is shared with CMS.</a:t>
            </a:r>
          </a:p>
          <a:p>
            <a:endParaRPr lang="en-US" sz="280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DC62B77B-A549-4566-BC29-459E24218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10800" y="6324600"/>
            <a:ext cx="15240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4/27/2022</a:t>
            </a:r>
          </a:p>
        </p:txBody>
      </p:sp>
    </p:spTree>
    <p:extLst>
      <p:ext uri="{BB962C8B-B14F-4D97-AF65-F5344CB8AC3E}">
        <p14:creationId xmlns:p14="http://schemas.microsoft.com/office/powerpoint/2010/main" val="1745792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132AA3-90D7-467F-A4A0-28099143A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MC Workspace Testing Opportunities Module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ACA2F3-E9C3-4646-A4E0-D7AE51974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eCQM Testing Opportunities module allows eCQM developers to announce opportunities to test </a:t>
            </a:r>
            <a:r>
              <a:rPr lang="en-US" dirty="0" err="1"/>
              <a:t>eCQMs</a:t>
            </a:r>
            <a:r>
              <a:rPr lang="en-US" dirty="0"/>
              <a:t>.</a:t>
            </a:r>
          </a:p>
          <a:p>
            <a:r>
              <a:rPr lang="en-US" dirty="0"/>
              <a:t>eCQM developers may seek volunteers at different stages of the Measure Lifecycle.</a:t>
            </a:r>
          </a:p>
          <a:p>
            <a:r>
              <a:rPr lang="en-US" dirty="0"/>
              <a:t>eCQM developers may use the </a:t>
            </a:r>
            <a:r>
              <a:rPr lang="en-US" dirty="0">
                <a:hlinkClick r:id="rId2"/>
              </a:rPr>
              <a:t>announcement template</a:t>
            </a:r>
            <a:r>
              <a:rPr lang="en-US" dirty="0"/>
              <a:t> and send to </a:t>
            </a:r>
            <a:r>
              <a:rPr lang="en-US" dirty="0">
                <a:hlinkClick r:id="rId3"/>
              </a:rPr>
              <a:t>ecqi-resource-center@hhs.gov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030B9C-18B0-43C6-B697-25EE075C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A4A2-F29A-4651-AFA7-54DA4950AAC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C3E56-104D-41C0-B336-11D6F241F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4/27/2022</a:t>
            </a:r>
          </a:p>
        </p:txBody>
      </p:sp>
    </p:spTree>
    <p:extLst>
      <p:ext uri="{BB962C8B-B14F-4D97-AF65-F5344CB8AC3E}">
        <p14:creationId xmlns:p14="http://schemas.microsoft.com/office/powerpoint/2010/main" val="674108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loseup of hands on a laptop keyboard.">
            <a:extLst>
              <a:ext uri="{FF2B5EF4-FFF2-40B4-BE49-F238E27FC236}">
                <a16:creationId xmlns:a16="http://schemas.microsoft.com/office/drawing/2014/main" id="{0FDD09D4-EF90-4B00-AB13-5A95380161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">
            <a:extLst>
              <a:ext uri="{FF2B5EF4-FFF2-40B4-BE49-F238E27FC236}">
                <a16:creationId xmlns:a16="http://schemas.microsoft.com/office/drawing/2014/main" id="{A9597A1D-4FDB-4A88-B58A-7B54CE960D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552950"/>
            <a:ext cx="12192000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6600" dirty="0"/>
              <a:t>Demonstration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5B7689-CE8A-4D12-855A-DE5D7544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A4A2-F29A-4651-AFA7-54DA4950AAC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E3707A4-14D1-465C-AA6A-BCCFE0D96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0210800" y="6324600"/>
            <a:ext cx="1524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4/27/2022</a:t>
            </a:r>
          </a:p>
        </p:txBody>
      </p:sp>
      <p:pic>
        <p:nvPicPr>
          <p:cNvPr id="6" name="Picture 5" descr="Screenshot of eCQI Resource Center">
            <a:hlinkClick r:id="rId4"/>
            <a:extLst>
              <a:ext uri="{FF2B5EF4-FFF2-40B4-BE49-F238E27FC236}">
                <a16:creationId xmlns:a16="http://schemas.microsoft.com/office/drawing/2014/main" id="{55981141-7ED6-40B2-9F19-218CCCDA09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333" t="18308" r="33868" b="6030"/>
          <a:stretch/>
        </p:blipFill>
        <p:spPr bwMode="auto">
          <a:xfrm>
            <a:off x="0" y="0"/>
            <a:ext cx="12192000" cy="6324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1E5313-7168-4F0F-B757-9368CFFF6CEA}"/>
              </a:ext>
            </a:extLst>
          </p:cNvPr>
          <p:cNvSpPr txBox="1"/>
          <p:nvPr/>
        </p:nvSpPr>
        <p:spPr>
          <a:xfrm>
            <a:off x="1430000" y="168275"/>
            <a:ext cx="2476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Live Demonstration</a:t>
            </a:r>
          </a:p>
        </p:txBody>
      </p:sp>
    </p:spTree>
    <p:extLst>
      <p:ext uri="{BB962C8B-B14F-4D97-AF65-F5344CB8AC3E}">
        <p14:creationId xmlns:p14="http://schemas.microsoft.com/office/powerpoint/2010/main" val="3582628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908372-1E91-4885-BC9B-06109A4F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605D15-7489-4649-9656-83CB79D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A4A2-F29A-4651-AFA7-54DA4950AAC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1F00CD-F82B-4C3E-9A3E-E2591226B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4/27/2022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F9DFB6-EB2B-4882-8239-02424E12D393}"/>
              </a:ext>
            </a:extLst>
          </p:cNvPr>
          <p:cNvSpPr txBox="1"/>
          <p:nvPr/>
        </p:nvSpPr>
        <p:spPr>
          <a:xfrm>
            <a:off x="1588477" y="1973796"/>
            <a:ext cx="90150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</a:pPr>
            <a:r>
              <a:rPr lang="en-US" sz="2400" dirty="0">
                <a:cs typeface="Arial" pitchFamily="34" charset="0"/>
              </a:rPr>
              <a:t>Vidya Sellappan – </a:t>
            </a:r>
            <a:r>
              <a:rPr lang="en-US" sz="2400" dirty="0">
                <a:cs typeface="Arial" pitchFamily="34" charset="0"/>
                <a:hlinkClick r:id="rId2"/>
              </a:rPr>
              <a:t>Vidya.Sellappan@cms.hhs.gov</a:t>
            </a:r>
            <a:endParaRPr lang="en-US" sz="2400" dirty="0"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</a:pPr>
            <a:endParaRPr lang="en-US" sz="2400" dirty="0"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</a:pPr>
            <a:r>
              <a:rPr lang="en-US" sz="2400" dirty="0">
                <a:cs typeface="Arial" pitchFamily="34" charset="0"/>
              </a:rPr>
              <a:t>Kathy Lesh – </a:t>
            </a:r>
            <a:r>
              <a:rPr lang="en-US" sz="2400" dirty="0">
                <a:cs typeface="Arial" pitchFamily="34" charset="0"/>
                <a:hlinkClick r:id="rId3"/>
              </a:rPr>
              <a:t>lesh@battelle.org</a:t>
            </a:r>
            <a:endParaRPr lang="en-US" sz="2400" dirty="0"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</a:pPr>
            <a:endParaRPr lang="en-US" sz="2400" dirty="0"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</a:pPr>
            <a:r>
              <a:rPr lang="en-US" sz="2400" dirty="0">
                <a:cs typeface="Arial" pitchFamily="34" charset="0"/>
              </a:rPr>
              <a:t>eCQI Resource Center – </a:t>
            </a:r>
            <a:r>
              <a:rPr lang="en-US" sz="2400" dirty="0">
                <a:cs typeface="Arial" pitchFamily="34" charset="0"/>
                <a:hlinkClick r:id="rId4"/>
              </a:rPr>
              <a:t>eCQI-resource-center@hhs.gov</a:t>
            </a:r>
            <a:endParaRPr lang="en-US" sz="2400" dirty="0">
              <a:cs typeface="Arial" pitchFamily="34" charset="0"/>
            </a:endParaRPr>
          </a:p>
          <a:p>
            <a:endParaRPr lang="en-US" sz="6000" b="1" dirty="0"/>
          </a:p>
          <a:p>
            <a:r>
              <a:rPr lang="en-US" sz="6000" b="1" dirty="0"/>
              <a:t>Thank you for your time!</a:t>
            </a:r>
          </a:p>
        </p:txBody>
      </p:sp>
    </p:spTree>
    <p:extLst>
      <p:ext uri="{BB962C8B-B14F-4D97-AF65-F5344CB8AC3E}">
        <p14:creationId xmlns:p14="http://schemas.microsoft.com/office/powerpoint/2010/main" val="2417362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AB8AA-22BA-4A7F-9BF0-EF489D9EC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Developed Measure Definition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11ED11-9C3A-4347-891D-82DEFED5C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A4A2-F29A-4651-AFA7-54DA4950AAC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75946A-C6FC-4086-A46B-016D517D5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036" y="2374402"/>
            <a:ext cx="10519955" cy="343077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Patient/encounter-level testing for each critical data element has been completed and no changes to specifications are needed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Reliability testing at the accountable entity level has been completed and no changes to specifications are needed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Empiric validity testing at the accountable entity level has been completed and no changes to specifications are needed</a:t>
            </a:r>
          </a:p>
          <a:p>
            <a:pPr lvl="1"/>
            <a:r>
              <a:rPr lang="en-US" sz="1800" dirty="0"/>
              <a:t>Completion of face validity testing as the sole type of validity testing does not meet the criteria for Fully Developed. However, face validity will be accepted for new measures only.</a:t>
            </a:r>
          </a:p>
          <a:p>
            <a:pPr marL="0" indent="0">
              <a:buNone/>
            </a:pPr>
            <a:r>
              <a:rPr lang="en-US" sz="2200" dirty="0"/>
              <a:t>Additionally, for measures based on survey data or patient-reported tools:</a:t>
            </a:r>
          </a:p>
          <a:p>
            <a:pPr marL="0" indent="0">
              <a:buNone/>
            </a:pPr>
            <a:r>
              <a:rPr lang="en-US" sz="2000" dirty="0"/>
              <a:t>4. The survey or tool has been tested and no changes to the instrument are needed based on the results</a:t>
            </a: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C2A8E0-8D26-40B7-A2F0-ABA2183D4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615" y="2094144"/>
            <a:ext cx="10704798" cy="4413018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 descr="Fully Developed Measure Criteria:">
            <a:extLst>
              <a:ext uri="{FF2B5EF4-FFF2-40B4-BE49-F238E27FC236}">
                <a16:creationId xmlns:a16="http://schemas.microsoft.com/office/drawing/2014/main" id="{33321FC6-2671-4467-A3F4-7F37A5936336}"/>
              </a:ext>
            </a:extLst>
          </p:cNvPr>
          <p:cNvSpPr/>
          <p:nvPr/>
        </p:nvSpPr>
        <p:spPr>
          <a:xfrm>
            <a:off x="838615" y="1695083"/>
            <a:ext cx="10205616" cy="566056"/>
          </a:xfrm>
          <a:custGeom>
            <a:avLst/>
            <a:gdLst>
              <a:gd name="connsiteX0" fmla="*/ 0 w 7509695"/>
              <a:gd name="connsiteY0" fmla="*/ 94739 h 568422"/>
              <a:gd name="connsiteX1" fmla="*/ 94739 w 7509695"/>
              <a:gd name="connsiteY1" fmla="*/ 0 h 568422"/>
              <a:gd name="connsiteX2" fmla="*/ 7414956 w 7509695"/>
              <a:gd name="connsiteY2" fmla="*/ 0 h 568422"/>
              <a:gd name="connsiteX3" fmla="*/ 7509695 w 7509695"/>
              <a:gd name="connsiteY3" fmla="*/ 94739 h 568422"/>
              <a:gd name="connsiteX4" fmla="*/ 7509695 w 7509695"/>
              <a:gd name="connsiteY4" fmla="*/ 473683 h 568422"/>
              <a:gd name="connsiteX5" fmla="*/ 7414956 w 7509695"/>
              <a:gd name="connsiteY5" fmla="*/ 568422 h 568422"/>
              <a:gd name="connsiteX6" fmla="*/ 94739 w 7509695"/>
              <a:gd name="connsiteY6" fmla="*/ 568422 h 568422"/>
              <a:gd name="connsiteX7" fmla="*/ 0 w 7509695"/>
              <a:gd name="connsiteY7" fmla="*/ 473683 h 568422"/>
              <a:gd name="connsiteX8" fmla="*/ 0 w 7509695"/>
              <a:gd name="connsiteY8" fmla="*/ 94739 h 56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9695" h="568422">
                <a:moveTo>
                  <a:pt x="0" y="94739"/>
                </a:moveTo>
                <a:cubicBezTo>
                  <a:pt x="0" y="42416"/>
                  <a:pt x="42416" y="0"/>
                  <a:pt x="94739" y="0"/>
                </a:cubicBezTo>
                <a:lnTo>
                  <a:pt x="7414956" y="0"/>
                </a:lnTo>
                <a:cubicBezTo>
                  <a:pt x="7467279" y="0"/>
                  <a:pt x="7509695" y="42416"/>
                  <a:pt x="7509695" y="94739"/>
                </a:cubicBezTo>
                <a:lnTo>
                  <a:pt x="7509695" y="473683"/>
                </a:lnTo>
                <a:cubicBezTo>
                  <a:pt x="7509695" y="526006"/>
                  <a:pt x="7467279" y="568422"/>
                  <a:pt x="7414956" y="568422"/>
                </a:cubicBezTo>
                <a:lnTo>
                  <a:pt x="94739" y="568422"/>
                </a:lnTo>
                <a:cubicBezTo>
                  <a:pt x="42416" y="568422"/>
                  <a:pt x="0" y="526006"/>
                  <a:pt x="0" y="473683"/>
                </a:cubicBezTo>
                <a:lnTo>
                  <a:pt x="0" y="9473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1874" tIns="27748" rIns="311874" bIns="27748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dirty="0"/>
              <a:t>Fully Developed Measure Criteria</a:t>
            </a:r>
            <a:r>
              <a:rPr lang="en-US" sz="2400" kern="12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2043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CD5AB57-95F8-4B3F-9180-BDC69A28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638"/>
            <a:ext cx="11277600" cy="13716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384136-7B0D-4B77-B192-756CBA37F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26763"/>
            <a:ext cx="11277600" cy="42978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case you missed it</a:t>
            </a:r>
          </a:p>
          <a:p>
            <a:pPr lvl="1"/>
            <a:r>
              <a:rPr lang="en-US" dirty="0"/>
              <a:t>March Information Session on “</a:t>
            </a:r>
            <a:r>
              <a:rPr lang="en-US" b="0" i="0" dirty="0">
                <a:effectLst/>
                <a:latin typeface="Arial" panose="020B0604020202020204" pitchFamily="34" charset="0"/>
              </a:rPr>
              <a:t>Improving the Way We View CMS Measures: A CMS Measures Inventory Tool (CMIT) Demo</a:t>
            </a:r>
            <a:r>
              <a:rPr lang="en-US" dirty="0"/>
              <a:t>”</a:t>
            </a:r>
          </a:p>
          <a:p>
            <a:pPr lvl="1"/>
            <a:r>
              <a:rPr lang="en-US" dirty="0">
                <a:hlinkClick r:id="rId3"/>
              </a:rPr>
              <a:t>https://www.youtube.com/watch?v=GtJh3A7JCMo</a:t>
            </a:r>
            <a:r>
              <a:rPr lang="en-US" dirty="0"/>
              <a:t> </a:t>
            </a:r>
          </a:p>
          <a:p>
            <a:pPr>
              <a:spcBef>
                <a:spcPts val="1800"/>
              </a:spcBef>
            </a:pPr>
            <a:r>
              <a:rPr lang="en-US" dirty="0"/>
              <a:t>Upcoming Information Session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May 25</a:t>
            </a:r>
            <a:r>
              <a:rPr lang="en-US" baseline="30000" dirty="0"/>
              <a:t>th</a:t>
            </a:r>
            <a:r>
              <a:rPr lang="en-US" dirty="0"/>
              <a:t> from 2 – 3 p.m. </a:t>
            </a:r>
            <a:r>
              <a:rPr lang="en-US"/>
              <a:t>ET </a:t>
            </a:r>
            <a:endParaRPr lang="en-US" dirty="0"/>
          </a:p>
          <a:p>
            <a:pPr lvl="2">
              <a:spcBef>
                <a:spcPts val="1800"/>
              </a:spcBef>
            </a:pPr>
            <a:r>
              <a:rPr lang="en-US" dirty="0"/>
              <a:t>We will demonstrate and discuss the new Measures Management System website, the MMS Hub, during this presentation.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E3443E-2BF1-40DD-8558-5430F6865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A4A2-F29A-4651-AFA7-54DA4950AAC7}" type="slidenum">
              <a:rPr lang="en-US" dirty="0" smtClean="0"/>
              <a:pPr/>
              <a:t>18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5F899-034F-4A03-9F9F-1D64243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3/30/2022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457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D61D93-DEE8-4FFE-B37F-FBA6D4153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Want to Ask a Question?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5D81FD-A836-4280-878E-E247D09EA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Audience questions will be answered during the Q&amp;A session at the end of the presentation. </a:t>
            </a:r>
          </a:p>
          <a:p>
            <a:r>
              <a:rPr lang="en-US" dirty="0"/>
              <a:t>Instructions on how to submit questions:</a:t>
            </a:r>
          </a:p>
          <a:p>
            <a:pPr lvl="1"/>
            <a:r>
              <a:rPr lang="en-US" dirty="0"/>
              <a:t>Webex Q&amp;A panel</a:t>
            </a:r>
          </a:p>
          <a:p>
            <a:pPr lvl="2"/>
            <a:r>
              <a:rPr lang="en-US" dirty="0"/>
              <a:t>Please feel free to submit questions throughout the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67EBB-426B-40DA-9758-A4E036FBB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A4A2-F29A-4651-AFA7-54DA4950AAC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B3E3A-69A6-4D05-BF60-6C272B94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4/27/2022</a:t>
            </a:r>
          </a:p>
        </p:txBody>
      </p:sp>
    </p:spTree>
    <p:extLst>
      <p:ext uri="{BB962C8B-B14F-4D97-AF65-F5344CB8AC3E}">
        <p14:creationId xmlns:p14="http://schemas.microsoft.com/office/powerpoint/2010/main" val="706341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D61D93-DEE8-4FFE-B37F-FBA6D4153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Pre-Rulemaking Announcements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5D81FD-A836-4280-878E-E247D09EA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81576"/>
            <a:ext cx="11277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Reminders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CMS MERIT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/>
              <a:t>will close for measure submissions on May 20</a:t>
            </a:r>
            <a:r>
              <a:rPr lang="en-US" baseline="30000" dirty="0"/>
              <a:t>th</a:t>
            </a:r>
            <a:r>
              <a:rPr lang="en-US" dirty="0"/>
              <a:t> at 8:00 PM, ET</a:t>
            </a:r>
          </a:p>
          <a:p>
            <a:endParaRPr lang="en-US" dirty="0"/>
          </a:p>
          <a:p>
            <a:r>
              <a:rPr lang="en-US" dirty="0"/>
              <a:t>Stay up-to-date! Visit the </a:t>
            </a:r>
            <a:r>
              <a:rPr lang="en-US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CMS Pre-Rulemaking Website</a:t>
            </a:r>
            <a:endParaRPr lang="en-US" dirty="0">
              <a:solidFill>
                <a:schemeClr val="accent1"/>
              </a:solidFill>
            </a:endParaRPr>
          </a:p>
          <a:p>
            <a:endParaRPr lang="en-US" b="0" i="0" dirty="0">
              <a:solidFill>
                <a:schemeClr val="accent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67EBB-426B-40DA-9758-A4E036FBB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B8A4A2-F29A-4651-AFA7-54DA4950AA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B3E3A-69A6-4D05-BF60-6C272B941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3/30/2022</a:t>
            </a:r>
          </a:p>
        </p:txBody>
      </p:sp>
    </p:spTree>
    <p:extLst>
      <p:ext uri="{BB962C8B-B14F-4D97-AF65-F5344CB8AC3E}">
        <p14:creationId xmlns:p14="http://schemas.microsoft.com/office/powerpoint/2010/main" val="1467119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act 1">
            <a:extLst>
              <a:ext uri="{FF2B5EF4-FFF2-40B4-BE49-F238E27FC236}">
                <a16:creationId xmlns:a16="http://schemas.microsoft.com/office/drawing/2014/main" id="{CD1512C2-971D-4851-856B-FBB3F7E9808A}"/>
              </a:ext>
            </a:extLst>
          </p:cNvPr>
          <p:cNvSpPr txBox="1"/>
          <p:nvPr/>
        </p:nvSpPr>
        <p:spPr>
          <a:xfrm>
            <a:off x="457200" y="5370493"/>
            <a:ext cx="6019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Battelle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Contact: MMSSupport@battelle.org</a:t>
            </a:r>
          </a:p>
        </p:txBody>
      </p:sp>
      <p:sp>
        <p:nvSpPr>
          <p:cNvPr id="6" name="Contact 2">
            <a:extLst>
              <a:ext uri="{FF2B5EF4-FFF2-40B4-BE49-F238E27FC236}">
                <a16:creationId xmlns:a16="http://schemas.microsoft.com/office/drawing/2014/main" id="{9572061B-1862-46B0-B93D-FE2727F9FBE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6000" y="5370493"/>
            <a:ext cx="5410200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Kimberly Rawlings (CMS COR)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Contact: Kimberly.Rawlings@cms.hhs.gov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5DB788-0C87-4056-87B0-274C88734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B8A4A2-F29A-4651-AFA7-54DA4950AAC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1134B1-F260-4CF9-BE78-0A91A600F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3/30/2022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773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4ACA1A-2BBB-48FA-8191-E6DEEBAB5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Want to Ask a Question? </a:t>
            </a:r>
            <a:br>
              <a:rPr lang="en-US" sz="3600" dirty="0"/>
            </a:br>
            <a:r>
              <a:rPr lang="en-US" sz="3600" dirty="0">
                <a:solidFill>
                  <a:srgbClr val="FFC000"/>
                </a:solidFill>
              </a:rPr>
              <a:t>Webex Q&amp;A Panel </a:t>
            </a:r>
          </a:p>
        </p:txBody>
      </p:sp>
      <p:pic>
        <p:nvPicPr>
          <p:cNvPr id="6" name="Picture 5" descr="Screenshot of the Webex Q&amp;A panel and how to enter questions and select &quot;All Panelists&quot; to submit.">
            <a:extLst>
              <a:ext uri="{FF2B5EF4-FFF2-40B4-BE49-F238E27FC236}">
                <a16:creationId xmlns:a16="http://schemas.microsoft.com/office/drawing/2014/main" id="{BC3FD9B0-4ECF-4D99-BB57-C8967C63C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865850"/>
            <a:ext cx="9502964" cy="4785775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FCDD2F8-BD8B-4E81-AEA1-2AB2045DF7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A4A2-F29A-4651-AFA7-54DA4950AAC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85E30C-08F2-4DC8-BDD5-D5230C159F8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4/27/2022</a:t>
            </a:r>
          </a:p>
        </p:txBody>
      </p:sp>
    </p:spTree>
    <p:extLst>
      <p:ext uri="{BB962C8B-B14F-4D97-AF65-F5344CB8AC3E}">
        <p14:creationId xmlns:p14="http://schemas.microsoft.com/office/powerpoint/2010/main" val="3399749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MS logo appears in the upper right corner.">
            <a:extLst>
              <a:ext uri="{FF2B5EF4-FFF2-40B4-BE49-F238E27FC236}">
                <a16:creationId xmlns:a16="http://schemas.microsoft.com/office/drawing/2014/main" id="{83DC546D-DC01-40BE-8C4B-2BB13FB3D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21" y="0"/>
            <a:ext cx="121920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510F9A8C-F6AF-466D-B222-8557E0874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27" y="671101"/>
            <a:ext cx="9216639" cy="16553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chemeClr val="tx2"/>
                </a:solidFill>
              </a:rPr>
              <a:t>Electronic Clinical Quality Improvement (eCQI) Resource Center Updates– </a:t>
            </a:r>
            <a:r>
              <a:rPr lang="en-US" sz="3600">
                <a:solidFill>
                  <a:schemeClr val="tx2"/>
                </a:solidFill>
              </a:rPr>
              <a:t>MMS Information </a:t>
            </a:r>
            <a:r>
              <a:rPr lang="en-US" sz="3600" dirty="0">
                <a:solidFill>
                  <a:schemeClr val="tx2"/>
                </a:solidFill>
              </a:rPr>
              <a:t>Session</a:t>
            </a:r>
          </a:p>
        </p:txBody>
      </p:sp>
      <p:sp>
        <p:nvSpPr>
          <p:cNvPr id="5" name="Author">
            <a:extLst>
              <a:ext uri="{FF2B5EF4-FFF2-40B4-BE49-F238E27FC236}">
                <a16:creationId xmlns:a16="http://schemas.microsoft.com/office/drawing/2014/main" id="{4DDECFAA-6311-4B15-A9D7-667A2CE03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87246" y="5022994"/>
            <a:ext cx="2747554" cy="1219200"/>
          </a:xfrm>
        </p:spPr>
        <p:txBody>
          <a:bodyPr>
            <a:normAutofit/>
          </a:bodyPr>
          <a:lstStyle/>
          <a:p>
            <a:r>
              <a:rPr lang="en-US" sz="1600" dirty="0"/>
              <a:t>Speakers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79A9CFD3-F5D9-4640-B3ED-0B540879FBB7}"/>
              </a:ext>
            </a:extLst>
          </p:cNvPr>
          <p:cNvSpPr txBox="1">
            <a:spLocks/>
          </p:cNvSpPr>
          <p:nvPr/>
        </p:nvSpPr>
        <p:spPr>
          <a:xfrm>
            <a:off x="8987246" y="5393108"/>
            <a:ext cx="2965268" cy="1073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Vidya Sellappan, MS, CMS</a:t>
            </a:r>
          </a:p>
          <a:p>
            <a:r>
              <a:rPr lang="en-US" sz="1600" dirty="0"/>
              <a:t>Kathy Lesh, PhD, RN-BC, CPHQ, FAMIA, ICF/Battelle</a:t>
            </a:r>
          </a:p>
          <a:p>
            <a:r>
              <a:rPr lang="en-US" sz="1600" dirty="0"/>
              <a:t>Meridith Eastman, PhD</a:t>
            </a:r>
            <a:r>
              <a:rPr lang="en-US" sz="1600"/>
              <a:t>, MSPH, Battelle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09741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626C039-8FCE-B245-86ED-54911FA05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br>
              <a:rPr lang="en-US" dirty="0"/>
            </a:br>
            <a:br>
              <a:rPr lang="en-US" sz="1400" dirty="0">
                <a:solidFill>
                  <a:srgbClr val="FF0000"/>
                </a:solidFill>
                <a:cs typeface="Arial" pitchFamily="34" charset="0"/>
              </a:rPr>
            </a:b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7A05ED7-2400-D14B-809C-0B0EC2A2D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Arial" pitchFamily="34" charset="0"/>
              </a:rPr>
              <a:t>Learning objectives </a:t>
            </a:r>
          </a:p>
          <a:p>
            <a:r>
              <a:rPr lang="en-US" dirty="0">
                <a:cs typeface="Arial" pitchFamily="34" charset="0"/>
              </a:rPr>
              <a:t>Brief overview of the Electronic Clinical Quality Improvement (eCQI) Resource Center</a:t>
            </a:r>
          </a:p>
          <a:p>
            <a:r>
              <a:rPr lang="en-US" dirty="0">
                <a:cs typeface="Arial" pitchFamily="34" charset="0"/>
              </a:rPr>
              <a:t>Live demonstration of the eCQI Resource Center focusing on newer functionality</a:t>
            </a:r>
          </a:p>
          <a:p>
            <a:r>
              <a:rPr lang="en-US" dirty="0">
                <a:cs typeface="Arial" pitchFamily="34" charset="0"/>
              </a:rPr>
              <a:t>Questions and discussion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2F7D9-4369-F049-A2C1-18EB47D2C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F2E6-64A8-0F46-AF27-0A96D82A033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535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626C039-8FCE-B245-86ED-54911FA05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  <a:br>
              <a:rPr lang="en-US" dirty="0"/>
            </a:br>
            <a:br>
              <a:rPr lang="en-US" sz="1400" dirty="0">
                <a:solidFill>
                  <a:srgbClr val="FF0000"/>
                </a:solidFill>
                <a:cs typeface="Arial" pitchFamily="34" charset="0"/>
              </a:rPr>
            </a:b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7A05ED7-2400-D14B-809C-0B0EC2A2D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</a:pPr>
            <a:r>
              <a:rPr lang="en-US" dirty="0">
                <a:cs typeface="Arial" pitchFamily="34" charset="0"/>
              </a:rPr>
              <a:t>Discover and use the eCQI Resource Center’s varied functionality to support electronic clinical quality improvement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</a:pPr>
            <a:r>
              <a:rPr lang="en-US" dirty="0">
                <a:cs typeface="Arial" pitchFamily="34" charset="0"/>
              </a:rPr>
              <a:t>Recognize how to use the new electronic clinical quality measure (eCQM) Compare tool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</a:pPr>
            <a:r>
              <a:rPr lang="en-US" dirty="0">
                <a:cs typeface="Arial" pitchFamily="34" charset="0"/>
              </a:rPr>
              <a:t>Identify how to suggest an eCQM Concept and/or share feedback on an existing suggested eCQM concept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</a:pPr>
            <a:r>
              <a:rPr lang="en-US" dirty="0"/>
              <a:t>Understand how to submit or respond to an eCQM Testing Opportunity</a:t>
            </a:r>
            <a:endParaRPr lang="en-US" dirty="0"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None/>
            </a:pPr>
            <a:endParaRPr lang="en-US" dirty="0"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</a:pPr>
            <a:endParaRPr lang="en-US" dirty="0"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None/>
            </a:pPr>
            <a:endParaRPr lang="en-US" dirty="0">
              <a:cs typeface="Arial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2F7D9-4369-F049-A2C1-18EB47D2C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F2E6-64A8-0F46-AF27-0A96D82A033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56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E639C2E-EECD-4A68-9B91-91EFDDFF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eCQI Resource Center Overview</a:t>
            </a:r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4EFC4274-3C58-45AE-9648-3404C81B67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1879896"/>
              </p:ext>
            </p:extLst>
          </p:nvPr>
        </p:nvGraphicFramePr>
        <p:xfrm>
          <a:off x="808037" y="1934092"/>
          <a:ext cx="10575925" cy="4217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9FDF4-B472-4D49-AE04-E476F956F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A4A2-F29A-4651-AFA7-54DA4950AAC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BEA5C-87E7-430A-80F7-E107F1E48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4/27/2022</a:t>
            </a:r>
          </a:p>
        </p:txBody>
      </p:sp>
    </p:spTree>
    <p:extLst>
      <p:ext uri="{BB962C8B-B14F-4D97-AF65-F5344CB8AC3E}">
        <p14:creationId xmlns:p14="http://schemas.microsoft.com/office/powerpoint/2010/main" val="2690430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9EC1EAA3-BAAD-9D19-6A3E-A7AF9A996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11277600" cy="1371600"/>
          </a:xfrm>
        </p:spPr>
        <p:txBody>
          <a:bodyPr/>
          <a:lstStyle/>
          <a:p>
            <a:r>
              <a:rPr lang="en-US" dirty="0"/>
              <a:t>Brief Introduction to the eCQI Resource Center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26DF00EA-58BE-4844-AC63-8F5346F4B7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3434700"/>
              </p:ext>
            </p:extLst>
          </p:nvPr>
        </p:nvGraphicFramePr>
        <p:xfrm>
          <a:off x="457200" y="1752601"/>
          <a:ext cx="11277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23F800-B1C7-43B0-B1C3-F372ABB11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1371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6B8A4A2-F29A-4651-AFA7-54DA4950AAC7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88B1F-953B-40C0-B68E-750C9DBB06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10800" y="6324600"/>
            <a:ext cx="15240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4/27/2022</a:t>
            </a:r>
          </a:p>
        </p:txBody>
      </p:sp>
    </p:spTree>
    <p:extLst>
      <p:ext uri="{BB962C8B-B14F-4D97-AF65-F5344CB8AC3E}">
        <p14:creationId xmlns:p14="http://schemas.microsoft.com/office/powerpoint/2010/main" val="982313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oman holds a document and smiles at another woman who is gesturing with her hand. Other men and women are seated in a circle and appear to listen.">
            <a:extLst>
              <a:ext uri="{FF2B5EF4-FFF2-40B4-BE49-F238E27FC236}">
                <a16:creationId xmlns:a16="http://schemas.microsoft.com/office/drawing/2014/main" id="{5B87B8DB-E898-4A99-9443-C02D7F8D75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31EBC7-4F26-4A4E-9369-A548BA9AD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916363"/>
            <a:ext cx="11277600" cy="1905000"/>
          </a:xfrm>
        </p:spPr>
        <p:txBody>
          <a:bodyPr/>
          <a:lstStyle/>
          <a:p>
            <a:pPr algn="ctr"/>
            <a:r>
              <a:rPr lang="en-US" sz="6000" dirty="0"/>
              <a:t>eCQI Resource Center Measure Compare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0D614-370F-45D9-9973-F2680FA57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A4A2-F29A-4651-AFA7-54DA4950AAC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31B6CB-906E-4D5E-976D-36B137267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4/27/2022</a:t>
            </a:r>
          </a:p>
        </p:txBody>
      </p:sp>
    </p:spTree>
    <p:extLst>
      <p:ext uri="{BB962C8B-B14F-4D97-AF65-F5344CB8AC3E}">
        <p14:creationId xmlns:p14="http://schemas.microsoft.com/office/powerpoint/2010/main" val="922951501"/>
      </p:ext>
    </p:extLst>
  </p:cSld>
  <p:clrMapOvr>
    <a:masterClrMapping/>
  </p:clrMapOvr>
</p:sld>
</file>

<file path=ppt/theme/theme1.xml><?xml version="1.0" encoding="utf-8"?>
<a:theme xmlns:a="http://schemas.openxmlformats.org/drawingml/2006/main" name="CMS theme 2019">
  <a:themeElements>
    <a:clrScheme name="CMS template 2">
      <a:dk1>
        <a:sysClr val="windowText" lastClr="000000"/>
      </a:dk1>
      <a:lt1>
        <a:sysClr val="window" lastClr="FFFFFF"/>
      </a:lt1>
      <a:dk2>
        <a:srgbClr val="1F497D"/>
      </a:dk2>
      <a:lt2>
        <a:srgbClr val="6B94C7"/>
      </a:lt2>
      <a:accent1>
        <a:srgbClr val="2F527D"/>
      </a:accent1>
      <a:accent2>
        <a:srgbClr val="FAD94C"/>
      </a:accent2>
      <a:accent3>
        <a:srgbClr val="C0C0C0"/>
      </a:accent3>
      <a:accent4>
        <a:srgbClr val="FDF699"/>
      </a:accent4>
      <a:accent5>
        <a:srgbClr val="72A3C4"/>
      </a:accent5>
      <a:accent6>
        <a:srgbClr val="5C5C5C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MS theme 2019" id="{79C7E797-5B6B-418E-B251-680398C49799}" vid="{70020F90-4DC5-4A06-8A98-D5096461E46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B44BA2626C9D4E866311178902B167" ma:contentTypeVersion="4" ma:contentTypeDescription="Create a new document." ma:contentTypeScope="" ma:versionID="066de2a32ec27da7a9b406a4a5d0c621">
  <xsd:schema xmlns:xsd="http://www.w3.org/2001/XMLSchema" xmlns:xs="http://www.w3.org/2001/XMLSchema" xmlns:p="http://schemas.microsoft.com/office/2006/metadata/properties" xmlns:ns2="c85f45de-9781-4f9c-a476-faa529bf8047" targetNamespace="http://schemas.microsoft.com/office/2006/metadata/properties" ma:root="true" ma:fieldsID="e34ff02e782245196d10dba890e4e3e8" ns2:_="">
    <xsd:import namespace="c85f45de-9781-4f9c-a476-faa529bf8047"/>
    <xsd:element name="properties">
      <xsd:complexType>
        <xsd:sequence>
          <xsd:element name="documentManagement">
            <xsd:complexType>
              <xsd:all>
                <xsd:element ref="ns2:Comments_x0020_Due_x0020_Date" minOccurs="0"/>
                <xsd:element ref="ns2:Program" minOccurs="0"/>
                <xsd:element ref="ns2:Assigned" minOccurs="0"/>
                <xsd:element ref="ns2:Review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5f45de-9781-4f9c-a476-faa529bf8047" elementFormDefault="qualified">
    <xsd:import namespace="http://schemas.microsoft.com/office/2006/documentManagement/types"/>
    <xsd:import namespace="http://schemas.microsoft.com/office/infopath/2007/PartnerControls"/>
    <xsd:element name="Comments_x0020_Due_x0020_Date" ma:index="8" nillable="true" ma:displayName="Comments Due Date" ma:format="DateOnly" ma:internalName="Comments_x0020_Due_x0020_Date">
      <xsd:simpleType>
        <xsd:restriction base="dms:DateTime"/>
      </xsd:simpleType>
    </xsd:element>
    <xsd:element name="Program" ma:index="9" nillable="true" ma:displayName="Program" ma:default="Other" ma:format="Dropdown" ma:internalName="Program">
      <xsd:simpleType>
        <xsd:restriction base="dms:Choice">
          <xsd:enumeration value="Blueprint"/>
          <xsd:enumeration value="Measures Inventory/CMIT"/>
          <xsd:enumeration value="Pre-Rulemaking"/>
          <xsd:enumeration value="MIDS Coordination"/>
          <xsd:enumeration value="Environmental Scan"/>
          <xsd:enumeration value="Other"/>
        </xsd:restriction>
      </xsd:simpleType>
    </xsd:element>
    <xsd:element name="Assigned" ma:index="10" nillable="true" ma:displayName="Assigned" ma:internalName="Assigned">
      <xsd:simpleType>
        <xsd:restriction base="dms:Note">
          <xsd:maxLength value="255"/>
        </xsd:restriction>
      </xsd:simpleType>
    </xsd:element>
    <xsd:element name="Reviewed" ma:index="11" nillable="true" ma:displayName="Reviewed" ma:format="Dropdown" ma:internalName="Reviewed">
      <xsd:simpleType>
        <xsd:restriction base="dms:Choice">
          <xsd:enumeration value="Noni Bodkin"/>
          <xsd:enumeration value="Corette Byrd"/>
          <xsd:enumeration value="Laura deNobel"/>
          <xsd:enumeration value="Melissa Evans"/>
          <xsd:enumeration value="Helen Dollar-Maples"/>
          <xsd:enumeration value="Michelle Geppi"/>
          <xsd:enumeration value="Kimberly Kufel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viewed xmlns="c85f45de-9781-4f9c-a476-faa529bf8047" xsi:nil="true"/>
    <Comments_x0020_Due_x0020_Date xmlns="c85f45de-9781-4f9c-a476-faa529bf8047" xsi:nil="true"/>
    <Program xmlns="c85f45de-9781-4f9c-a476-faa529bf8047">Other</Program>
    <Assigned xmlns="c85f45de-9781-4f9c-a476-faa529bf804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96F362-5B79-4E46-94AA-C998950EA9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5f45de-9781-4f9c-a476-faa529bf80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F2D517-FCF4-4B15-BD46-23B9AA4BB45C}">
  <ds:schemaRefs>
    <ds:schemaRef ds:uri="http://purl.org/dc/dcmitype/"/>
    <ds:schemaRef ds:uri="http://schemas.microsoft.com/office/infopath/2007/PartnerControls"/>
    <ds:schemaRef ds:uri="c85f45de-9781-4f9c-a476-faa529bf8047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585CBEC-A503-46BF-AF4D-401CB55F2C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1303</Words>
  <Application>Microsoft Office PowerPoint</Application>
  <PresentationFormat>Widescreen</PresentationFormat>
  <Paragraphs>154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Century Gothic</vt:lpstr>
      <vt:lpstr>CMS theme 2019</vt:lpstr>
      <vt:lpstr> Thank you for attending!  The presentation will begin soon.  </vt:lpstr>
      <vt:lpstr>Want to Ask a Question?</vt:lpstr>
      <vt:lpstr>Want to Ask a Question?  Webex Q&amp;A Panel </vt:lpstr>
      <vt:lpstr>Electronic Clinical Quality Improvement (eCQI) Resource Center Updates– MMS Information Session</vt:lpstr>
      <vt:lpstr>Agenda  </vt:lpstr>
      <vt:lpstr>Learning Objectives  </vt:lpstr>
      <vt:lpstr>eCQI Resource Center Overview</vt:lpstr>
      <vt:lpstr>Brief Introduction to the eCQI Resource Center</vt:lpstr>
      <vt:lpstr>eCQI Resource Center Measure Compare</vt:lpstr>
      <vt:lpstr>Measure Compare Functionality</vt:lpstr>
      <vt:lpstr>eCQI Resource Center Measure Collaboration (MC) Workspace Updates</vt:lpstr>
      <vt:lpstr>Measures Collaboration (MC) Workspace Background</vt:lpstr>
      <vt:lpstr>Measures Collaboration (MC) Workspace Modules</vt:lpstr>
      <vt:lpstr>MC Workspace Concepts Module</vt:lpstr>
      <vt:lpstr>MC Workspace Testing Opportunities Module</vt:lpstr>
      <vt:lpstr>Demonstration</vt:lpstr>
      <vt:lpstr>Questions</vt:lpstr>
      <vt:lpstr>Fully Developed Measure Definition</vt:lpstr>
      <vt:lpstr>Announcements</vt:lpstr>
      <vt:lpstr>Pre-Rulemaking Announcements</vt:lpstr>
      <vt:lpstr>CMS Kimberly Rawlings (CMS COR) Contact: Kimberly.Rawlings@cms.hhs.gov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MMS Infosession April 2022</dc:title>
  <dc:creator/>
  <cp:keywords>MMS; Inforsession</cp:keywords>
  <cp:lastModifiedBy/>
  <cp:revision>1</cp:revision>
  <dcterms:created xsi:type="dcterms:W3CDTF">2016-08-30T18:54:20Z</dcterms:created>
  <dcterms:modified xsi:type="dcterms:W3CDTF">2022-04-27T02:11:16Z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0x010100F8B44BA2626C9D4E866311178902B167</vt:lpwstr>
  </property>
  <property fmtid="{D5CDD505-2E9C-101B-9397-08002B2CF9AE}" pid="3" name="_NewReviewCycle">
    <vt:lpwstr/>
  </property>
  <property fmtid="{D5CDD505-2E9C-101B-9397-08002B2CF9AE}" pid="4" name="Order">
    <vt:r8>5600</vt:r8>
  </property>
  <property fmtid="{D5CDD505-2E9C-101B-9397-08002B2CF9AE}" pid="5" name="_CopySource">
    <vt:lpwstr>http://websps31.battelle.org/sites/MIDSMMS/MACRA/Stakeholder Engagement/Webinars/Previous versions of webinar documentation/CMS MDEO Web Series _ presenters guide_ EVM. 2016.pptx</vt:lpwstr>
  </property>
  <property fmtid="{D5CDD505-2E9C-101B-9397-08002B2CF9AE}" pid="6" name="xd_ProgID">
    <vt:lpwstr/>
  </property>
  <property fmtid="{D5CDD505-2E9C-101B-9397-08002B2CF9AE}" pid="7" name="TemplateUrl">
    <vt:lpwstr/>
  </property>
</Properties>
</file>