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867" r:id="rId4"/>
  </p:sldMasterIdLst>
  <p:notesMasterIdLst>
    <p:notesMasterId r:id="rId30"/>
  </p:notesMasterIdLst>
  <p:handoutMasterIdLst>
    <p:handoutMasterId r:id="rId31"/>
  </p:handoutMasterIdLst>
  <p:sldIdLst>
    <p:sldId id="492" r:id="rId5"/>
    <p:sldId id="475" r:id="rId6"/>
    <p:sldId id="474" r:id="rId7"/>
    <p:sldId id="504" r:id="rId8"/>
    <p:sldId id="505" r:id="rId9"/>
    <p:sldId id="506" r:id="rId10"/>
    <p:sldId id="483" r:id="rId11"/>
    <p:sldId id="477" r:id="rId12"/>
    <p:sldId id="533" r:id="rId13"/>
    <p:sldId id="534" r:id="rId14"/>
    <p:sldId id="522" r:id="rId15"/>
    <p:sldId id="541" r:id="rId16"/>
    <p:sldId id="535" r:id="rId17"/>
    <p:sldId id="542" r:id="rId18"/>
    <p:sldId id="532" r:id="rId19"/>
    <p:sldId id="525" r:id="rId20"/>
    <p:sldId id="528" r:id="rId21"/>
    <p:sldId id="524" r:id="rId22"/>
    <p:sldId id="526" r:id="rId23"/>
    <p:sldId id="502" r:id="rId24"/>
    <p:sldId id="485" r:id="rId25"/>
    <p:sldId id="538" r:id="rId26"/>
    <p:sldId id="543" r:id="rId27"/>
    <p:sldId id="540" r:id="rId28"/>
    <p:sldId id="481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315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553"/>
    <a:srgbClr val="024886"/>
    <a:srgbClr val="FCC142"/>
    <a:srgbClr val="093E8D"/>
    <a:srgbClr val="0A3F8D"/>
    <a:srgbClr val="6692B5"/>
    <a:srgbClr val="004986"/>
    <a:srgbClr val="006699"/>
    <a:srgbClr val="00529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3" autoAdjust="0"/>
    <p:restoredTop sz="95226" autoAdjust="0"/>
  </p:normalViewPr>
  <p:slideViewPr>
    <p:cSldViewPr snapToGrid="0">
      <p:cViewPr varScale="1">
        <p:scale>
          <a:sx n="110" d="100"/>
          <a:sy n="110" d="100"/>
        </p:scale>
        <p:origin x="522" y="108"/>
      </p:cViewPr>
      <p:guideLst>
        <p:guide orient="horz" pos="2064"/>
        <p:guide pos="4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16B254-F755-154D-86D8-705F3C585905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B07BA0-83C1-274E-9BA1-643DFA669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8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42358-85E2-2545-8677-79B1E11E6ECD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898A01-842B-0042-9AB7-55364486B9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4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1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1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9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rgbClr val="093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096854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6057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3: 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9069C-1699-4461-8D8D-AE2CF0DB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27364C23-CF0F-4943-8F51-DE581C5E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B12EBA-C8D6-45A2-82BA-3ACAA051CF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419600"/>
            <a:ext cx="11277600" cy="1905000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5334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4: meet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DA772-1B8A-41FF-A7F6-66145EEC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6C6CD289-21A7-482A-9BC5-582DF148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B12EBA-C8D6-45A2-82BA-3ACAA051CF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419600"/>
            <a:ext cx="11277600" cy="1905000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230689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 1: clinici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F909008-3E7D-49F1-8BF2-E23A5A04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D18058B3-30EF-4627-974F-57C4B7B5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A4454D-7DE7-4445-8053-82AB7784C8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5791200"/>
            <a:ext cx="11277600" cy="523708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1400" i="1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Presenter 1 name, degree(s)  |  Organization		Presenter 2 name, degree(s)  |  Organization</a:t>
            </a:r>
            <a:br>
              <a:rPr lang="en-US" dirty="0"/>
            </a:br>
            <a:r>
              <a:rPr lang="en-US" dirty="0"/>
              <a:t>CMS COR name, degree(s)  |  CMS COR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EA942-03F3-4E39-A3FF-5C8634546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112776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CD6BC3-B997-4868-9041-ADE05C2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38600"/>
            <a:ext cx="11277600" cy="109696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944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 2: clin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B9378-F322-44B7-8E28-344EE8E7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873CE4DE-C8BF-491B-B5E2-BC3AD414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2DB5F2-57B6-4FBA-8D43-D0DBE58D9E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038600"/>
            <a:ext cx="11277600" cy="11430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3F020A3-9FD8-446C-9A43-6A981BA51C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5791200"/>
            <a:ext cx="11277600" cy="523708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1400" i="1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Presenter 1 name, degree(s)  |  Organization		Presenter 2 name, degree(s)  |  Organization</a:t>
            </a:r>
            <a:br>
              <a:rPr lang="en-US" dirty="0"/>
            </a:br>
            <a:r>
              <a:rPr lang="en-US" dirty="0"/>
              <a:t>CMS COR name, degree(s)  |  CMS COR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C2A46F-36B2-4E7F-AAFC-087261E6B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112776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56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 3: family in woo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9069C-1699-4461-8D8D-AE2CF0DB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B904F7F6-9BF5-47A4-B05A-E6180968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022CE9-A0AC-4145-8EA0-E8729D201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038600"/>
            <a:ext cx="11277600" cy="11430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2CBF2F-D528-473D-B822-DF597B6004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5791200"/>
            <a:ext cx="11277600" cy="523708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1400" i="1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Presenter 1 name, degree(s)  |  Organization		Presenter 2 name, degree(s)  |  Organization</a:t>
            </a:r>
            <a:br>
              <a:rPr lang="en-US" dirty="0"/>
            </a:br>
            <a:r>
              <a:rPr lang="en-US" dirty="0"/>
              <a:t>CMS COR name, degree(s)  |  CMS COR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56F15C0-B0C2-4926-985C-0EE8C5207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112776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407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 4: family r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DA772-1B8A-41FF-A7F6-66145EEC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D660898A-9AEA-4DB5-B6EB-73835F70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CD4358-B10E-4C6A-A7E2-A844E45E3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038600"/>
            <a:ext cx="11277600" cy="11430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F79C300-56CA-4EF5-B0E3-EBF0F65D56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5791200"/>
            <a:ext cx="11277600" cy="523708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1400" i="1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Presenter 1 name, degree(s)  |  Organization		Presenter 2 name, degree(s)  |  Organization</a:t>
            </a:r>
            <a:br>
              <a:rPr lang="en-US" dirty="0"/>
            </a:br>
            <a:r>
              <a:rPr lang="en-US" dirty="0"/>
              <a:t>CMS COR name, degree(s)  |  CMS COR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B959C8B-B0B2-4EDE-819A-A2DCBCAE4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112776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74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lide 5: technolog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DA772-1B8A-41FF-A7F6-66145EEC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9E5205C-7546-4B7B-BC6D-1DC16129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6BE377-C0BB-42FE-8CC7-E20AE7369D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038600"/>
            <a:ext cx="11277600" cy="1143000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402D99-B199-4DFA-ABC5-A4EA32E980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5791200"/>
            <a:ext cx="11277600" cy="523708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1400" i="1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Presenter 1 name, degree(s)  |  Organization		Presenter 2 name, degree(s)  |  Organization</a:t>
            </a:r>
            <a:br>
              <a:rPr lang="en-US" dirty="0"/>
            </a:br>
            <a:r>
              <a:rPr lang="en-US" dirty="0"/>
              <a:t>CMS COR name, degree(s)  |  CMS COR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1A62C65-DF4E-4452-85D5-A955C794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81600"/>
            <a:ext cx="112776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367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47863-F1FF-4498-811C-C3A2CCCE0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94684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4F3E46-441B-4313-83EA-E692FF57C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AFBCD2D7-9EC8-4B72-875A-27A384D5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286FE28-AA8C-4892-89D5-571ECC7E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60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F28BD-3C2D-486A-ACFB-FB032BB6F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5562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59330-E2A2-4DCD-BCF4-F4204C2D5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2600"/>
            <a:ext cx="5562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DDF36E-C13F-4160-9B17-611E098C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C69E292-0F3B-4C54-8AC3-6F5D285B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EB1DCC9-25D5-426F-A2B7-D421876F4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52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97876-4960-4497-B6AF-12F35794F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5540375" cy="752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79382-2E6C-4E1E-A86D-8714C6B6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4"/>
            <a:ext cx="5540375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43035-396D-4C01-A415-B14AE78D2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599"/>
            <a:ext cx="5562600" cy="752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8D1D9-9D1B-4687-886A-2BD6D963F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562600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B75815-AE2D-4432-8758-7C5BB021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05431EBF-80AB-485C-B91D-AC7B5DDD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9F14025-8E17-4E57-9996-B28608CF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BD755F-EC1C-40CC-AD48-C131FDAB1956}"/>
              </a:ext>
            </a:extLst>
          </p:cNvPr>
          <p:cNvSpPr/>
          <p:nvPr/>
        </p:nvSpPr>
        <p:spPr>
          <a:xfrm>
            <a:off x="8915400" y="3276600"/>
            <a:ext cx="3276600" cy="3581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5726">
                <a:srgbClr val="FFFFFF">
                  <a:alpha val="75000"/>
                </a:srgbClr>
              </a:gs>
              <a:gs pos="24000">
                <a:schemeClr val="bg1">
                  <a:alpha val="50000"/>
                </a:schemeClr>
              </a:gs>
              <a:gs pos="82000">
                <a:srgbClr val="FFFFFF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C3EC0-E0FB-44FD-9216-53815C99ACBB}"/>
              </a:ext>
            </a:extLst>
          </p:cNvPr>
          <p:cNvSpPr/>
          <p:nvPr userDrawn="1"/>
        </p:nvSpPr>
        <p:spPr>
          <a:xfrm>
            <a:off x="8915400" y="3276600"/>
            <a:ext cx="3276600" cy="3581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5726">
                <a:srgbClr val="FFFFFF">
                  <a:alpha val="75000"/>
                </a:srgbClr>
              </a:gs>
              <a:gs pos="24000">
                <a:schemeClr val="bg1">
                  <a:alpha val="50000"/>
                </a:schemeClr>
              </a:gs>
              <a:gs pos="82000">
                <a:srgbClr val="FFFFFF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088309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8006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F669AC8-C826-4D23-B7BC-7EBC0E54D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8C68DA7-DD4E-4363-99A3-6C7AE644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49B125E-EA0A-42AF-BBF1-2277EE89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18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EEB168-1BFF-4218-82FE-5A04BAF13EBF}"/>
              </a:ext>
            </a:extLst>
          </p:cNvPr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841ED-EDE1-4643-97E7-ED747B564C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5410200"/>
            <a:ext cx="2438400" cy="838200"/>
          </a:xfrm>
          <a:prstGeom prst="rect">
            <a:avLst/>
          </a:prstGeom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471EEBC-38DE-4DC1-B1A1-B7F7409B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3AC48A3-A066-445D-93F4-D83D64C0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A6E6E8-FC11-471F-B289-7148AAFC1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93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134F6D-97BE-4090-987F-B7E6E7EF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1"/>
            <a:ext cx="1127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2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EEB168-1BFF-4218-82FE-5A04BAF13EBF}"/>
              </a:ext>
            </a:extLst>
          </p:cNvPr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841ED-EDE1-4643-97E7-ED747B564C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304800"/>
            <a:ext cx="2438400" cy="838200"/>
          </a:xfrm>
          <a:prstGeom prst="rect">
            <a:avLst/>
          </a:prstGeom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471EEBC-38DE-4DC1-B1A1-B7F7409B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3AC48A3-A066-445D-93F4-D83D64C0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A6E6E8-FC11-471F-B289-7148AAFC1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610600" cy="13716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093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134F6D-97BE-4090-987F-B7E6E7EF4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1"/>
            <a:ext cx="1127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9C45C5-0F80-4719-A1F0-6E033104A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304800"/>
            <a:ext cx="2438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17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21025A-97D9-4A13-82C5-26430289B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B50B8FB-1D76-4A99-970E-AD9E6152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A8A78AC-E7E8-4B37-963D-44C7A7B8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4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727A524-2180-4FB2-96F9-A141F65B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11277600" cy="1371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B8A3CAE-1E5D-4BB3-9F53-E5FFA921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81AB3D3-F706-49DC-8D61-02BA60EFAE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1234" y="1447800"/>
            <a:ext cx="5250766" cy="5410200"/>
          </a:xfrm>
          <a:prstGeom prst="rect">
            <a:avLst/>
          </a:prstGeom>
        </p:spPr>
      </p:pic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4487D99D-1B75-4A13-99D2-D6671585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CA055BE-0424-484A-B98E-D8E7A7631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1234" y="1447800"/>
            <a:ext cx="525076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64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5448BB-563C-42AE-AECC-92DD39D9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3BB13-7524-4A08-A1FD-AA374257D8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ACEA5-5E6C-47FA-B296-44D63ED74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C802D-828C-4BF8-AB8C-BDBA2B1EF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685800"/>
            <a:ext cx="7848600" cy="3399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0F27F-A282-4970-971D-87E6FC48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240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207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105400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0416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105400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1907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105400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2949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105400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7520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5000"/>
              </a:lnSpc>
              <a:defRPr sz="480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7124986-68A1-4CC3-988B-CD54F44481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48800" y="5105400"/>
            <a:ext cx="2286000" cy="1219200"/>
          </a:xfrm>
        </p:spPr>
        <p:txBody>
          <a:bodyPr>
            <a:normAutofit/>
          </a:bodyPr>
          <a:lstStyle>
            <a:lvl1pPr marL="0" indent="0" algn="l">
              <a:buNone/>
              <a:defRPr sz="1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Presenter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5378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: group tal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F909008-3E7D-49F1-8BF2-E23A5A04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E4D1A0A8-ECDB-4D05-A600-19658E0A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B12EBA-C8D6-45A2-82BA-3ACAA051CF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419600"/>
            <a:ext cx="11277600" cy="1905000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6082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: communic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B9378-F322-44B7-8E28-344EE8E7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30439C2-F0D6-47E2-8C39-244E0B85D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5B12EBA-C8D6-45A2-82BA-3ACAA051CF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419600"/>
            <a:ext cx="11277600" cy="1905000"/>
          </a:xfrm>
          <a:prstGeom prst="rect">
            <a:avLst/>
          </a:prstGeo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37593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9568B0-1C15-47B3-B9D9-05A6C71B4E64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94684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7C3D564-D972-4621-90DC-17FA56A0C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3/30/2022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2F710FD-B978-4DEA-B86D-651DBD4B6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13716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8A4A2-F29A-4651-AFA7-54DA4950AA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3" r:id="rId25"/>
  </p:sldLayoutIdLst>
  <p:hf hdr="0" ftr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" userDrawn="1">
          <p15:clr>
            <a:srgbClr val="F26B43"/>
          </p15:clr>
        </p15:guide>
        <p15:guide id="9" pos="7392" userDrawn="1">
          <p15:clr>
            <a:srgbClr val="F26B43"/>
          </p15:clr>
        </p15:guide>
        <p15:guide id="10" orient="horz" pos="3984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orient="horz" pos="1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msmerit.cms.gov/" TargetMode="External"/><Relationship Id="rId2" Type="http://schemas.openxmlformats.org/officeDocument/2006/relationships/hyperlink" Target="https://battelle.webex.com/battelle/onstage/g.php?MTID=e7da71f021ee977c50d9d401374e8635a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cms.gov/Medicare/Quality-Initiatives-Patient-Assessment-Instruments/QualityMeasures/Pre-Rulemaking" TargetMode="External"/><Relationship Id="rId4" Type="http://schemas.openxmlformats.org/officeDocument/2006/relationships/hyperlink" Target="https://battelle.webex.com/battelle/onstage/g.php?MTID=e72dfd512747c07ff9b3fa3f3fae36e3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MS logo appears in the upper right corner.">
            <a:extLst>
              <a:ext uri="{FF2B5EF4-FFF2-40B4-BE49-F238E27FC236}">
                <a16:creationId xmlns:a16="http://schemas.microsoft.com/office/drawing/2014/main" id="{83DC546D-DC01-40BE-8C4B-2BB13FB3D2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10F9A8C-F6AF-466D-B222-8557E087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61" y="550491"/>
            <a:ext cx="9216639" cy="1295400"/>
          </a:xfrm>
        </p:spPr>
        <p:txBody>
          <a:bodyPr/>
          <a:lstStyle/>
          <a:p>
            <a:r>
              <a:rPr lang="en-US" sz="3300" dirty="0"/>
              <a:t>Improving the Way We View CMS Measures</a:t>
            </a: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5" name="Author">
            <a:extLst>
              <a:ext uri="{FF2B5EF4-FFF2-40B4-BE49-F238E27FC236}">
                <a16:creationId xmlns:a16="http://schemas.microsoft.com/office/drawing/2014/main" id="{4DDECFAA-6311-4B15-A9D7-667A2CE03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Maureen Hammer, Battelle</a:t>
            </a:r>
          </a:p>
          <a:p>
            <a:r>
              <a:rPr lang="en-US" dirty="0"/>
              <a:t>Stephanie Zias, Battelle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FB436B66-5398-40AA-B125-C22767CB8FA1}"/>
              </a:ext>
            </a:extLst>
          </p:cNvPr>
          <p:cNvSpPr txBox="1">
            <a:spLocks/>
          </p:cNvSpPr>
          <p:nvPr/>
        </p:nvSpPr>
        <p:spPr>
          <a:xfrm>
            <a:off x="435479" y="1939182"/>
            <a:ext cx="11201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CMS Measures Inventory Tool (CMIT) Demo</a:t>
            </a:r>
          </a:p>
        </p:txBody>
      </p:sp>
    </p:spTree>
    <p:extLst>
      <p:ext uri="{BB962C8B-B14F-4D97-AF65-F5344CB8AC3E}">
        <p14:creationId xmlns:p14="http://schemas.microsoft.com/office/powerpoint/2010/main" val="290974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65647-7A84-4500-953F-372B9A5C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CMIT 2.0 - ID Format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E8AEB92-DADF-4D25-94AE-75DAFC0AD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DD60B9-A1F4-444F-8DE9-433A29CB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Image of the CMIT ID format ">
            <a:extLst>
              <a:ext uri="{FF2B5EF4-FFF2-40B4-BE49-F238E27FC236}">
                <a16:creationId xmlns:a16="http://schemas.microsoft.com/office/drawing/2014/main" id="{E55C9D4B-61DB-41B2-9C17-48D03BAE2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50" y="1694739"/>
            <a:ext cx="6361728" cy="4812423"/>
          </a:xfrm>
          <a:prstGeom prst="rect">
            <a:avLst/>
          </a:prstGeom>
        </p:spPr>
      </p:pic>
      <p:grpSp>
        <p:nvGrpSpPr>
          <p:cNvPr id="6" name="Group 5" descr="Text box: Changing IDs&#10;In most cases, the standard ID will include the old CMIT ID.&#10;">
            <a:extLst>
              <a:ext uri="{FF2B5EF4-FFF2-40B4-BE49-F238E27FC236}">
                <a16:creationId xmlns:a16="http://schemas.microsoft.com/office/drawing/2014/main" id="{E114C22B-7AA3-41E4-B55F-1EBBDE769BBF}"/>
              </a:ext>
            </a:extLst>
          </p:cNvPr>
          <p:cNvGrpSpPr/>
          <p:nvPr/>
        </p:nvGrpSpPr>
        <p:grpSpPr>
          <a:xfrm>
            <a:off x="9072880" y="2593767"/>
            <a:ext cx="2275840" cy="2204264"/>
            <a:chOff x="8930639" y="2347188"/>
            <a:chExt cx="2275840" cy="1937135"/>
          </a:xfrm>
        </p:grpSpPr>
        <p:sp>
          <p:nvSpPr>
            <p:cNvPr id="2" name="Rectangle: Rounded Corners 1" descr="Text box: Changing IDs&#10;In most cases, the standard ID will include the old CMIT ID.&#10;">
              <a:extLst>
                <a:ext uri="{FF2B5EF4-FFF2-40B4-BE49-F238E27FC236}">
                  <a16:creationId xmlns:a16="http://schemas.microsoft.com/office/drawing/2014/main" id="{F0518FB7-93EA-4AC8-9972-FDB19EAB3158}"/>
                </a:ext>
              </a:extLst>
            </p:cNvPr>
            <p:cNvSpPr/>
            <p:nvPr/>
          </p:nvSpPr>
          <p:spPr>
            <a:xfrm>
              <a:off x="8930639" y="2347188"/>
              <a:ext cx="2275840" cy="1937135"/>
            </a:xfrm>
            <a:prstGeom prst="roundRect">
              <a:avLst/>
            </a:prstGeom>
            <a:solidFill>
              <a:srgbClr val="FCC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 descr="Text box: Changing IDs&#10;In most cases, the standard ID will include the old CMIT ID.">
              <a:extLst>
                <a:ext uri="{FF2B5EF4-FFF2-40B4-BE49-F238E27FC236}">
                  <a16:creationId xmlns:a16="http://schemas.microsoft.com/office/drawing/2014/main" id="{753967F1-8F66-4DB7-9E2D-55B7D319333B}"/>
                </a:ext>
              </a:extLst>
            </p:cNvPr>
            <p:cNvSpPr txBox="1"/>
            <p:nvPr/>
          </p:nvSpPr>
          <p:spPr>
            <a:xfrm>
              <a:off x="9149021" y="2597580"/>
              <a:ext cx="1839075" cy="167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2400" b="1" dirty="0">
                  <a:solidFill>
                    <a:srgbClr val="223553"/>
                  </a:solidFill>
                </a:rPr>
                <a:t>Changing IDs</a:t>
              </a:r>
            </a:p>
            <a:p>
              <a:r>
                <a:rPr lang="en-US" dirty="0">
                  <a:solidFill>
                    <a:srgbClr val="223553"/>
                  </a:solidFill>
                </a:rPr>
                <a:t>In most cases, the standard ID will include the old CMIT ID.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58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65647-7A84-4500-953F-372B9A5C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CMIT 2.0 - Infrastructure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E8AEB92-DADF-4D25-94AE-75DAFC0AD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DD60B9-A1F4-444F-8DE9-433A29CB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B8A4A2-F29A-4651-AFA7-54DA4950AAC7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2" name="Picture 1" descr="Graphic showing the CMIT 2.0 Infrastructure - Family --&gt; Standard --&gt; Variant">
            <a:extLst>
              <a:ext uri="{FF2B5EF4-FFF2-40B4-BE49-F238E27FC236}">
                <a16:creationId xmlns:a16="http://schemas.microsoft.com/office/drawing/2014/main" id="{0091B48E-66F8-43FF-80A2-0BE0930A5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72646"/>
            <a:ext cx="9163059" cy="473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1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65647-7A84-4500-953F-372B9A5C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CMIT 2.0 - Infrastructure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E8AEB92-DADF-4D25-94AE-75DAFC0AD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DD60B9-A1F4-444F-8DE9-433A29CB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B8A4A2-F29A-4651-AFA7-54DA4950AAC7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4" name="Picture 3" descr="Graphic of what makes up the Family (measures grouped together based on concepts)">
            <a:extLst>
              <a:ext uri="{FF2B5EF4-FFF2-40B4-BE49-F238E27FC236}">
                <a16:creationId xmlns:a16="http://schemas.microsoft.com/office/drawing/2014/main" id="{4D18F034-FD1D-4AF8-AADF-8C15BA078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84"/>
          <a:stretch/>
        </p:blipFill>
        <p:spPr>
          <a:xfrm>
            <a:off x="1083354" y="1798923"/>
            <a:ext cx="10025292" cy="45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65647-7A84-4500-953F-372B9A5C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CMIT 2.0 - Infrastructure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E8AEB92-DADF-4D25-94AE-75DAFC0AD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DD60B9-A1F4-444F-8DE9-433A29CB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B8A4A2-F29A-4651-AFA7-54DA4950AAC7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3" name="Picture 2" descr="Graphic showing an example of the Family ID structure for the Controlling High Blood Pressure Measure ">
            <a:extLst>
              <a:ext uri="{FF2B5EF4-FFF2-40B4-BE49-F238E27FC236}">
                <a16:creationId xmlns:a16="http://schemas.microsoft.com/office/drawing/2014/main" id="{084444DC-7254-46F9-B735-FD429BF11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44" y="1782020"/>
            <a:ext cx="7004911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2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65647-7A84-4500-953F-372B9A5C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CMIT 2.0 - Infrastructure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E8AEB92-DADF-4D25-94AE-75DAFC0AD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DD60B9-A1F4-444F-8DE9-433A29CB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B8A4A2-F29A-4651-AFA7-54DA4950AAC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3" name="Picture 2" descr="Graphic showing an example of the Family ID structure for the Controlling High Blood Pressure Measure. 4 Measure standards: 1 for each Variant Reason">
            <a:extLst>
              <a:ext uri="{FF2B5EF4-FFF2-40B4-BE49-F238E27FC236}">
                <a16:creationId xmlns:a16="http://schemas.microsoft.com/office/drawing/2014/main" id="{084444DC-7254-46F9-B735-FD429BF11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52" b="40745"/>
          <a:stretch/>
        </p:blipFill>
        <p:spPr>
          <a:xfrm>
            <a:off x="1040432" y="1681676"/>
            <a:ext cx="4572000" cy="4923965"/>
          </a:xfrm>
          <a:prstGeom prst="rect">
            <a:avLst/>
          </a:prstGeom>
        </p:spPr>
      </p:pic>
      <p:pic>
        <p:nvPicPr>
          <p:cNvPr id="6" name="Picture 5" descr="Graphic with text: 7 Variants across the 4 standards">
            <a:extLst>
              <a:ext uri="{FF2B5EF4-FFF2-40B4-BE49-F238E27FC236}">
                <a16:creationId xmlns:a16="http://schemas.microsoft.com/office/drawing/2014/main" id="{51813EA0-0875-4E80-9C70-E3E5345C8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52" t="57756" b="14285"/>
          <a:stretch/>
        </p:blipFill>
        <p:spPr>
          <a:xfrm>
            <a:off x="6579570" y="1504612"/>
            <a:ext cx="4480560" cy="2276851"/>
          </a:xfrm>
          <a:prstGeom prst="rect">
            <a:avLst/>
          </a:prstGeom>
        </p:spPr>
      </p:pic>
      <p:pic>
        <p:nvPicPr>
          <p:cNvPr id="2" name="Picture 1" descr="Graphic showing the structure for the Controlling High Blood Pressure Measure">
            <a:extLst>
              <a:ext uri="{FF2B5EF4-FFF2-40B4-BE49-F238E27FC236}">
                <a16:creationId xmlns:a16="http://schemas.microsoft.com/office/drawing/2014/main" id="{E147ABCD-29D4-4FF3-BD60-6C988BB71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0" r="40222" b="62718"/>
          <a:stretch/>
        </p:blipFill>
        <p:spPr>
          <a:xfrm>
            <a:off x="5943600" y="3781463"/>
            <a:ext cx="5212080" cy="26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65647-7A84-4500-953F-372B9A5C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CMIT 2.0 - Usability</a:t>
            </a:r>
          </a:p>
        </p:txBody>
      </p:sp>
      <p:pic>
        <p:nvPicPr>
          <p:cNvPr id="7" name="Picture 6" descr="Graphic showing three results for filters boxes: Digital Measures, Endorsement, and eCQMs">
            <a:extLst>
              <a:ext uri="{FF2B5EF4-FFF2-40B4-BE49-F238E27FC236}">
                <a16:creationId xmlns:a16="http://schemas.microsoft.com/office/drawing/2014/main" id="{17E3C388-EE81-4B33-8B66-45A378759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89" y="2369574"/>
            <a:ext cx="6817201" cy="289068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AD2AB5-8C8D-42F9-9049-BF35209F7658}"/>
              </a:ext>
            </a:extLst>
          </p:cNvPr>
          <p:cNvSpPr txBox="1"/>
          <p:nvPr/>
        </p:nvSpPr>
        <p:spPr>
          <a:xfrm>
            <a:off x="7016965" y="2271266"/>
            <a:ext cx="49083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New home page includes pre-filters so you can quickly see a set of measures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Retained ability to save views (customizable by user), but added new, more flexible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F11371-98C4-417F-9549-5BECB414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F510C84-D0C8-4E60-BFF3-44823C0ACF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0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65647-7A84-4500-953F-372B9A5C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</p:spPr>
        <p:txBody>
          <a:bodyPr anchor="ctr">
            <a:normAutofit/>
          </a:bodyPr>
          <a:lstStyle/>
          <a:p>
            <a:r>
              <a:rPr lang="en-US" b="1" kern="1200" dirty="0"/>
              <a:t>CMIT 2.0 - Views</a:t>
            </a:r>
          </a:p>
        </p:txBody>
      </p:sp>
      <p:pic>
        <p:nvPicPr>
          <p:cNvPr id="8" name="Picture 7" descr="Screenshot of the measure inventory with the &quot;group by&quot; filter selected">
            <a:extLst>
              <a:ext uri="{FF2B5EF4-FFF2-40B4-BE49-F238E27FC236}">
                <a16:creationId xmlns:a16="http://schemas.microsoft.com/office/drawing/2014/main" id="{3F56D9E3-BFE4-4DD1-91FF-2262B10D0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06" t="18889" r="3750" b="3889"/>
          <a:stretch/>
        </p:blipFill>
        <p:spPr>
          <a:xfrm>
            <a:off x="319506" y="2332036"/>
            <a:ext cx="6555324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 descr="Text box: New &quot;group by&quot; feature allows the user to determine how search results are presented&#10;">
            <a:extLst>
              <a:ext uri="{FF2B5EF4-FFF2-40B4-BE49-F238E27FC236}">
                <a16:creationId xmlns:a16="http://schemas.microsoft.com/office/drawing/2014/main" id="{E4CEDBF0-52ED-4AF7-9393-E69A43AF9F37}"/>
              </a:ext>
            </a:extLst>
          </p:cNvPr>
          <p:cNvSpPr txBox="1"/>
          <p:nvPr/>
        </p:nvSpPr>
        <p:spPr>
          <a:xfrm>
            <a:off x="6964158" y="1568447"/>
            <a:ext cx="4908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New "group by" feature allows the user to determine how search results are presented</a:t>
            </a:r>
          </a:p>
        </p:txBody>
      </p:sp>
      <p:sp>
        <p:nvSpPr>
          <p:cNvPr id="9" name="Rectangle 8" descr="Text box: Program&#10;View results by program to see variants and compare across programs&#10;">
            <a:extLst>
              <a:ext uri="{FF2B5EF4-FFF2-40B4-BE49-F238E27FC236}">
                <a16:creationId xmlns:a16="http://schemas.microsoft.com/office/drawing/2014/main" id="{EDB33343-837A-4865-92F4-12624475B509}"/>
              </a:ext>
            </a:extLst>
          </p:cNvPr>
          <p:cNvSpPr/>
          <p:nvPr/>
        </p:nvSpPr>
        <p:spPr>
          <a:xfrm>
            <a:off x="7391400" y="3105150"/>
            <a:ext cx="4343400" cy="7994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View results by program to see variants and compare across programs</a:t>
            </a:r>
          </a:p>
        </p:txBody>
      </p:sp>
      <p:sp>
        <p:nvSpPr>
          <p:cNvPr id="20" name="Rectangle 19" descr="Text box: Measure&#10;View results by standard to see&#10;substantively different measures&#10;">
            <a:extLst>
              <a:ext uri="{FF2B5EF4-FFF2-40B4-BE49-F238E27FC236}">
                <a16:creationId xmlns:a16="http://schemas.microsoft.com/office/drawing/2014/main" id="{B1D49AEB-715D-4A34-8C13-61088CBF3992}"/>
              </a:ext>
            </a:extLst>
          </p:cNvPr>
          <p:cNvSpPr/>
          <p:nvPr/>
        </p:nvSpPr>
        <p:spPr>
          <a:xfrm>
            <a:off x="7391400" y="3993803"/>
            <a:ext cx="4343400" cy="7994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Measure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View results by standard to see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substantively different measures</a:t>
            </a:r>
          </a:p>
        </p:txBody>
      </p:sp>
      <p:sp>
        <p:nvSpPr>
          <p:cNvPr id="22" name="Rectangle 21" descr="Text box: Family&#10;View results by family to see &quot;unique measures&quot; in the Inventory&#10;">
            <a:extLst>
              <a:ext uri="{FF2B5EF4-FFF2-40B4-BE49-F238E27FC236}">
                <a16:creationId xmlns:a16="http://schemas.microsoft.com/office/drawing/2014/main" id="{9DCF7309-47EE-4E03-9DE2-078740E6DA3F}"/>
              </a:ext>
            </a:extLst>
          </p:cNvPr>
          <p:cNvSpPr/>
          <p:nvPr/>
        </p:nvSpPr>
        <p:spPr>
          <a:xfrm>
            <a:off x="7391400" y="4894952"/>
            <a:ext cx="4343400" cy="7994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Family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View results by family to see "unique measures" in the Inventory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E787C76-8A30-404F-BC89-899844BE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1371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B8A4A2-F29A-4651-AFA7-54DA4950AAC7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BF187D82-4622-49A3-90DA-4EDF259E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8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65647-7A84-4500-953F-372B9A5C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</p:spPr>
        <p:txBody>
          <a:bodyPr anchor="ctr">
            <a:normAutofit/>
          </a:bodyPr>
          <a:lstStyle/>
          <a:p>
            <a:r>
              <a:rPr lang="en-US" b="1" kern="1200" dirty="0"/>
              <a:t>CMIT 2.0 - Views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9FE0C-F3BE-4F69-B771-57ACE64D3A53}"/>
              </a:ext>
            </a:extLst>
          </p:cNvPr>
          <p:cNvSpPr txBox="1"/>
          <p:nvPr/>
        </p:nvSpPr>
        <p:spPr>
          <a:xfrm>
            <a:off x="3257647" y="1677055"/>
            <a:ext cx="5676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Two options to view search results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898A0-E0D2-4468-B7DB-CDCB2A71858D}"/>
              </a:ext>
            </a:extLst>
          </p:cNvPr>
          <p:cNvSpPr txBox="1"/>
          <p:nvPr/>
        </p:nvSpPr>
        <p:spPr>
          <a:xfrm>
            <a:off x="2157113" y="2387887"/>
            <a:ext cx="124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Table View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42B1F4-4A3F-40F4-8C9C-72335B651982}"/>
              </a:ext>
            </a:extLst>
          </p:cNvPr>
          <p:cNvSpPr txBox="1"/>
          <p:nvPr/>
        </p:nvSpPr>
        <p:spPr>
          <a:xfrm>
            <a:off x="8305146" y="2387887"/>
            <a:ext cx="124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List View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30BED83-8F0C-450B-9049-A03BD5847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  <p:pic>
        <p:nvPicPr>
          <p:cNvPr id="6" name="Picture 5" descr="Screenshot of the table view in the measures inventory">
            <a:extLst>
              <a:ext uri="{FF2B5EF4-FFF2-40B4-BE49-F238E27FC236}">
                <a16:creationId xmlns:a16="http://schemas.microsoft.com/office/drawing/2014/main" id="{8649DAED-8EF7-4784-8052-F9FC347ED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" y="2952632"/>
            <a:ext cx="5852160" cy="1867136"/>
          </a:xfrm>
          <a:prstGeom prst="rect">
            <a:avLst/>
          </a:prstGeom>
          <a:ln>
            <a:solidFill>
              <a:srgbClr val="093E8D"/>
            </a:solidFill>
          </a:ln>
        </p:spPr>
      </p:pic>
      <p:pic>
        <p:nvPicPr>
          <p:cNvPr id="10" name="Picture 9" descr="Screenshot of the list view in the measures inventory">
            <a:extLst>
              <a:ext uri="{FF2B5EF4-FFF2-40B4-BE49-F238E27FC236}">
                <a16:creationId xmlns:a16="http://schemas.microsoft.com/office/drawing/2014/main" id="{EA426CDC-730B-440E-BFBB-2E8ABE3A1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942" y="3012710"/>
            <a:ext cx="5760720" cy="1746980"/>
          </a:xfrm>
          <a:prstGeom prst="rect">
            <a:avLst/>
          </a:prstGeom>
          <a:ln>
            <a:solidFill>
              <a:srgbClr val="0A3F8D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77EA9F-3DBD-4CCA-BD56-DFB05AF4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22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65647-7A84-4500-953F-372B9A5C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CMIT 2.0 - Standardized Data Fields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4BC8253-631A-4C81-9658-D045DEF94B44}"/>
              </a:ext>
            </a:extLst>
          </p:cNvPr>
          <p:cNvSpPr txBox="1">
            <a:spLocks/>
          </p:cNvSpPr>
          <p:nvPr/>
        </p:nvSpPr>
        <p:spPr>
          <a:xfrm>
            <a:off x="114300" y="2081212"/>
            <a:ext cx="11963400" cy="412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CMIT 2.0 includes standardized data for existing fields</a:t>
            </a:r>
          </a:p>
          <a:p>
            <a:pPr lvl="1"/>
            <a:r>
              <a:rPr lang="en-US" dirty="0"/>
              <a:t>Standardization intended to improve search and filter functionality </a:t>
            </a:r>
          </a:p>
          <a:p>
            <a:pPr lvl="1"/>
            <a:r>
              <a:rPr lang="en-US" dirty="0"/>
              <a:t>Aligned with the MMS Blueprint</a:t>
            </a:r>
          </a:p>
          <a:p>
            <a:pPr lvl="1"/>
            <a:r>
              <a:rPr lang="en-US" dirty="0"/>
              <a:t>Most notable improvements are:</a:t>
            </a:r>
          </a:p>
          <a:p>
            <a:pPr lvl="2"/>
            <a:r>
              <a:rPr lang="en-US" dirty="0"/>
              <a:t>Conditions/</a:t>
            </a:r>
            <a:r>
              <a:rPr lang="en-US" dirty="0" err="1"/>
              <a:t>Subconditions</a:t>
            </a:r>
            <a:endParaRPr lang="en-US" dirty="0"/>
          </a:p>
          <a:p>
            <a:pPr lvl="2"/>
            <a:r>
              <a:rPr lang="en-US" dirty="0"/>
              <a:t>Care settings</a:t>
            </a:r>
          </a:p>
          <a:p>
            <a:pPr lvl="2"/>
            <a:r>
              <a:rPr lang="en-US" dirty="0"/>
              <a:t>Level of analysis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EDDCC309-6875-4920-9AC7-4F45741E8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153DC-C92A-47B1-AEFF-5DE3B16A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0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65647-7A84-4500-953F-372B9A5C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2776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CMIT 2.0 - New Data Fields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4BC8253-631A-4C81-9658-D045DEF94B44}"/>
              </a:ext>
            </a:extLst>
          </p:cNvPr>
          <p:cNvSpPr txBox="1">
            <a:spLocks/>
          </p:cNvSpPr>
          <p:nvPr/>
        </p:nvSpPr>
        <p:spPr>
          <a:xfrm>
            <a:off x="161926" y="2214562"/>
            <a:ext cx="12030074" cy="4129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Additional data fields and/or filters are available:</a:t>
            </a:r>
          </a:p>
          <a:p>
            <a:pPr lvl="1"/>
            <a:r>
              <a:rPr lang="en-US" dirty="0"/>
              <a:t>Format type (CQM, eCQM)</a:t>
            </a:r>
          </a:p>
          <a:p>
            <a:pPr lvl="1"/>
            <a:r>
              <a:rPr lang="en-US" dirty="0"/>
              <a:t>Year of CBE Endorsement Removal, when applicable</a:t>
            </a:r>
          </a:p>
          <a:p>
            <a:pPr lvl="1"/>
            <a:r>
              <a:rPr lang="en-US" dirty="0"/>
              <a:t>Risk-adjusted (Yes/No)</a:t>
            </a:r>
          </a:p>
          <a:p>
            <a:pPr lvl="1"/>
            <a:r>
              <a:rPr lang="en-US" dirty="0"/>
              <a:t>CMS-funded (Yes/No)</a:t>
            </a:r>
          </a:p>
          <a:p>
            <a:pPr lvl="1"/>
            <a:r>
              <a:rPr lang="en-US" dirty="0"/>
              <a:t>Component specifications for composite measures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20A1D14D-D3A0-4236-B384-04D198F8A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/>
          <a:lstStyle/>
          <a:p>
            <a:r>
              <a:rPr lang="en-US"/>
              <a:t>3/30/2022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1BB151-805C-4220-8A9F-771D0EB0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4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61D93-DEE8-4FFE-B37F-FBA6D415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D81FD-A836-4280-878E-E247D09EA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is CMIT?</a:t>
            </a:r>
          </a:p>
          <a:p>
            <a:r>
              <a:rPr lang="en-US" sz="2400" dirty="0"/>
              <a:t>CMIT 2.0 Features</a:t>
            </a:r>
          </a:p>
          <a:p>
            <a:r>
              <a:rPr lang="en-US" sz="2400" dirty="0"/>
              <a:t>CMIT 2.0 Demonstration</a:t>
            </a:r>
          </a:p>
          <a:p>
            <a:pPr lvl="1"/>
            <a:r>
              <a:rPr lang="en-US" sz="2000" dirty="0"/>
              <a:t>Home Page Highlights</a:t>
            </a:r>
          </a:p>
          <a:p>
            <a:pPr lvl="1"/>
            <a:r>
              <a:rPr lang="en-US" sz="2000" dirty="0"/>
              <a:t>Inventory Views</a:t>
            </a:r>
          </a:p>
          <a:p>
            <a:pPr lvl="1"/>
            <a:r>
              <a:rPr lang="en-US" sz="2000" dirty="0"/>
              <a:t>Measure Comparison</a:t>
            </a:r>
          </a:p>
          <a:p>
            <a:pPr lvl="1"/>
            <a:r>
              <a:rPr lang="en-US" sz="2000" dirty="0"/>
              <a:t>Single Measure View</a:t>
            </a:r>
          </a:p>
          <a:p>
            <a:pPr lvl="1"/>
            <a:r>
              <a:rPr lang="en-US" sz="2000" dirty="0"/>
              <a:t>Saved Views/Preferences</a:t>
            </a:r>
          </a:p>
          <a:p>
            <a:r>
              <a:rPr lang="en-US" sz="2400" dirty="0"/>
              <a:t>Questions</a:t>
            </a:r>
          </a:p>
          <a:p>
            <a:endParaRPr lang="en-US" sz="2000" dirty="0"/>
          </a:p>
          <a:p>
            <a:endParaRPr lang="en-US" sz="2200" dirty="0"/>
          </a:p>
          <a:p>
            <a:pPr lvl="1"/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67EBB-426B-40DA-9758-A4E036FBB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B3E3A-69A6-4D05-BF60-6C272B94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19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eup of hands on a laptop keyboard.">
            <a:extLst>
              <a:ext uri="{FF2B5EF4-FFF2-40B4-BE49-F238E27FC236}">
                <a16:creationId xmlns:a16="http://schemas.microsoft.com/office/drawing/2014/main" id="{0FDD09D4-EF90-4B00-AB13-5A95380161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A9597A1D-4FDB-4A88-B58A-7B54CE960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52950"/>
            <a:ext cx="121920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600" dirty="0"/>
              <a:t>CMIT 2.0 Demonstration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B7689-CE8A-4D12-855A-DE5D7544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3707A4-14D1-465C-AA6A-BCCFE0D96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210800" y="6324600"/>
            <a:ext cx="1524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03/30/2022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4B69CD-2F0F-4205-BF48-4ED86806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3/30/2022</a:t>
            </a:r>
          </a:p>
        </p:txBody>
      </p:sp>
    </p:spTree>
    <p:extLst>
      <p:ext uri="{BB962C8B-B14F-4D97-AF65-F5344CB8AC3E}">
        <p14:creationId xmlns:p14="http://schemas.microsoft.com/office/powerpoint/2010/main" val="3582628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908372-1E91-4885-BC9B-06109A4F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05D15-7489-4649-9656-83CB79D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F00CD-F82B-4C3E-9A3E-E2591226B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3/30/2022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9DFB6-EB2B-4882-8239-02424E12D393}"/>
              </a:ext>
            </a:extLst>
          </p:cNvPr>
          <p:cNvSpPr txBox="1"/>
          <p:nvPr/>
        </p:nvSpPr>
        <p:spPr>
          <a:xfrm>
            <a:off x="1828800" y="3176954"/>
            <a:ext cx="9015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Thank you for your time!</a:t>
            </a:r>
          </a:p>
        </p:txBody>
      </p:sp>
    </p:spTree>
    <p:extLst>
      <p:ext uri="{BB962C8B-B14F-4D97-AF65-F5344CB8AC3E}">
        <p14:creationId xmlns:p14="http://schemas.microsoft.com/office/powerpoint/2010/main" val="2417362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D5AB57-95F8-4B3F-9180-BDC69A28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38"/>
            <a:ext cx="11277600" cy="13716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84136-7B0D-4B77-B192-756CBA37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6763"/>
            <a:ext cx="11277600" cy="4297838"/>
          </a:xfrm>
        </p:spPr>
        <p:txBody>
          <a:bodyPr>
            <a:normAutofit/>
          </a:bodyPr>
          <a:lstStyle/>
          <a:p>
            <a:r>
              <a:rPr lang="en-US" dirty="0"/>
              <a:t>In case you missed it:</a:t>
            </a:r>
          </a:p>
          <a:p>
            <a:pPr lvl="1"/>
            <a:r>
              <a:rPr lang="en-US" dirty="0"/>
              <a:t>February Information Session on “</a:t>
            </a:r>
            <a:r>
              <a:rPr lang="en-US" b="0" i="0" dirty="0">
                <a:effectLst/>
                <a:latin typeface="Arial" panose="020B0604020202020204" pitchFamily="34" charset="0"/>
              </a:rPr>
              <a:t>2022 MERIT Demonstration and From PROMs to PRO-PMs: Developing Patient-Reported Outcome Performance Measures (PRO-PMs)</a:t>
            </a:r>
            <a:r>
              <a:rPr lang="en-US" dirty="0"/>
              <a:t>”</a:t>
            </a:r>
          </a:p>
          <a:p>
            <a:pPr>
              <a:spcBef>
                <a:spcPts val="1800"/>
              </a:spcBef>
            </a:pPr>
            <a:r>
              <a:rPr lang="en-US" dirty="0"/>
              <a:t>Upcoming Information Session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April 27</a:t>
            </a:r>
            <a:r>
              <a:rPr lang="en-US" baseline="30000" dirty="0"/>
              <a:t>th</a:t>
            </a:r>
            <a:r>
              <a:rPr lang="en-US" dirty="0"/>
              <a:t> from 2 – 3pm ET on “Updates to </a:t>
            </a:r>
            <a:r>
              <a:rPr lang="en-US" dirty="0" err="1"/>
              <a:t>eCQI</a:t>
            </a:r>
            <a:r>
              <a:rPr lang="en-US" dirty="0"/>
              <a:t> Resource Center”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E3443E-2BF1-40DD-8558-5430F686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dirty="0" smtClean="0"/>
              <a:pPr/>
              <a:t>21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5F899-034F-4A03-9F9F-1D64243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5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61D93-DEE8-4FFE-B37F-FBA6D415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Pre-Rulemaking Announcements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D81FD-A836-4280-878E-E247D09E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1576"/>
            <a:ext cx="11277600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i="0" dirty="0">
                <a:effectLst/>
                <a:latin typeface="Arial" panose="020B0604020202020204" pitchFamily="34" charset="0"/>
              </a:rPr>
              <a:t>Events</a:t>
            </a:r>
          </a:p>
          <a:p>
            <a:r>
              <a:rPr lang="en-US" sz="11200" b="0" i="0" dirty="0">
                <a:effectLst/>
                <a:latin typeface="Arial" panose="020B0604020202020204" pitchFamily="34" charset="0"/>
              </a:rPr>
              <a:t>Join CMS for the </a:t>
            </a:r>
            <a:r>
              <a:rPr lang="en-US" sz="11200" b="1" i="0" dirty="0">
                <a:effectLst/>
                <a:latin typeface="Arial" panose="020B0604020202020204" pitchFamily="34" charset="0"/>
              </a:rPr>
              <a:t>2022 Pre-Rulemaking Season Kick-off Webinar</a:t>
            </a:r>
            <a:r>
              <a:rPr lang="en-US" sz="11200" b="0" i="0" dirty="0">
                <a:effectLst/>
                <a:latin typeface="Arial" panose="020B0604020202020204" pitchFamily="34" charset="0"/>
              </a:rPr>
              <a:t> on </a:t>
            </a:r>
            <a:r>
              <a:rPr lang="en-US" sz="11200" i="0" dirty="0">
                <a:effectLst/>
                <a:latin typeface="Arial" panose="020B0604020202020204" pitchFamily="34" charset="0"/>
              </a:rPr>
              <a:t>Thursday, March 31 </a:t>
            </a:r>
            <a:r>
              <a:rPr lang="en-US" sz="11200" b="0" i="0" dirty="0">
                <a:effectLst/>
                <a:latin typeface="Arial" panose="020B0604020202020204" pitchFamily="34" charset="0"/>
              </a:rPr>
              <a:t>from 2:00 PM - 3:00 PM, ET to learn about this year’s pre-rulemaking process, requirements, and resources.</a:t>
            </a:r>
            <a:r>
              <a:rPr lang="en-US" sz="11200" dirty="0"/>
              <a:t> </a:t>
            </a:r>
            <a:r>
              <a:rPr lang="en-US" sz="11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register!</a:t>
            </a:r>
            <a:endParaRPr lang="en-US" sz="11200" dirty="0">
              <a:solidFill>
                <a:schemeClr val="accent1"/>
              </a:solidFill>
            </a:endParaRPr>
          </a:p>
          <a:p>
            <a:r>
              <a:rPr lang="en-US" sz="11200" dirty="0"/>
              <a:t>CMS is also offering a </a:t>
            </a:r>
            <a:r>
              <a:rPr lang="en-US" sz="11200" b="1" dirty="0">
                <a:hlinkClick r:id="rId3"/>
              </a:rPr>
              <a:t>CMS MERIT</a:t>
            </a:r>
            <a:r>
              <a:rPr lang="en-US" sz="11200" b="1" dirty="0"/>
              <a:t> Tips &amp; Tricks Session </a:t>
            </a:r>
            <a:r>
              <a:rPr lang="en-US" sz="11200" dirty="0"/>
              <a:t>on Thursday, April 29 at 2:00 PM</a:t>
            </a:r>
            <a:r>
              <a:rPr lang="en-US" sz="11200"/>
              <a:t>, ET </a:t>
            </a:r>
            <a:r>
              <a:rPr lang="en-US" sz="11200" dirty="0"/>
              <a:t>to review the ins and outs of the tool for measure submissions. </a:t>
            </a:r>
            <a:r>
              <a:rPr lang="en-US" sz="112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register!</a:t>
            </a:r>
            <a:endParaRPr lang="en-US" sz="11200" dirty="0">
              <a:solidFill>
                <a:schemeClr val="accent1"/>
              </a:solidFill>
            </a:endParaRPr>
          </a:p>
          <a:p>
            <a:endParaRPr lang="en-US" sz="4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1200" b="1" dirty="0"/>
              <a:t>Reminders</a:t>
            </a:r>
          </a:p>
          <a:p>
            <a:r>
              <a:rPr lang="en-US" sz="112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CMS MERIT</a:t>
            </a:r>
            <a:r>
              <a:rPr lang="en-US" sz="1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200" dirty="0"/>
              <a:t>will close for measure submissions on May 20 at 8:00 PM, ET</a:t>
            </a:r>
          </a:p>
          <a:p>
            <a:r>
              <a:rPr lang="en-US" sz="11200" dirty="0"/>
              <a:t>Stay up-to-date! Visit the </a:t>
            </a:r>
            <a:r>
              <a:rPr lang="en-US" sz="112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CMS Pre-Rulemaking Website</a:t>
            </a:r>
            <a:endParaRPr lang="en-US" sz="11200" dirty="0">
              <a:solidFill>
                <a:schemeClr val="accent1"/>
              </a:solidFill>
            </a:endParaRPr>
          </a:p>
          <a:p>
            <a:endParaRPr lang="en-US" b="0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67EBB-426B-40DA-9758-A4E036FB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B8A4A2-F29A-4651-AFA7-54DA4950AA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B3E3A-69A6-4D05-BF60-6C272B94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3/30/2022</a:t>
            </a:r>
          </a:p>
        </p:txBody>
      </p:sp>
    </p:spTree>
    <p:extLst>
      <p:ext uri="{BB962C8B-B14F-4D97-AF65-F5344CB8AC3E}">
        <p14:creationId xmlns:p14="http://schemas.microsoft.com/office/powerpoint/2010/main" val="1467119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D5AB57-95F8-4B3F-9180-BDC69A28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638"/>
            <a:ext cx="11277600" cy="1371600"/>
          </a:xfrm>
        </p:spPr>
        <p:txBody>
          <a:bodyPr/>
          <a:lstStyle/>
          <a:p>
            <a:r>
              <a:rPr lang="en-US" dirty="0"/>
              <a:t>Upcoming Public Webinars</a:t>
            </a:r>
          </a:p>
        </p:txBody>
      </p:sp>
      <p:pic>
        <p:nvPicPr>
          <p:cNvPr id="9" name="Content Placeholder 8" descr="Image of an flyer for the Rural Health Quality webinar on April 20 and 21, 2022">
            <a:extLst>
              <a:ext uri="{FF2B5EF4-FFF2-40B4-BE49-F238E27FC236}">
                <a16:creationId xmlns:a16="http://schemas.microsoft.com/office/drawing/2014/main" id="{BFE046C6-DBB2-419F-800F-D9DA3A0F5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9144000" cy="4572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E3443E-2BF1-40DD-8558-5430F686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dirty="0" smtClean="0"/>
              <a:pPr/>
              <a:t>23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5F899-034F-4A03-9F9F-1D64243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78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act 1">
            <a:extLst>
              <a:ext uri="{FF2B5EF4-FFF2-40B4-BE49-F238E27FC236}">
                <a16:creationId xmlns:a16="http://schemas.microsoft.com/office/drawing/2014/main" id="{CD1512C2-971D-4851-856B-FBB3F7E9808A}"/>
              </a:ext>
            </a:extLst>
          </p:cNvPr>
          <p:cNvSpPr txBox="1"/>
          <p:nvPr/>
        </p:nvSpPr>
        <p:spPr>
          <a:xfrm>
            <a:off x="457200" y="5370493"/>
            <a:ext cx="6019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Battelle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MMSSupport@battelle.org</a:t>
            </a:r>
          </a:p>
        </p:txBody>
      </p:sp>
      <p:sp>
        <p:nvSpPr>
          <p:cNvPr id="6" name="Contact 2">
            <a:extLst>
              <a:ext uri="{FF2B5EF4-FFF2-40B4-BE49-F238E27FC236}">
                <a16:creationId xmlns:a16="http://schemas.microsoft.com/office/drawing/2014/main" id="{9572061B-1862-46B0-B93D-FE2727F9FB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0" y="5370493"/>
            <a:ext cx="5410200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Kimberly Rawlings (CMS COR)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Contact: Kimberly.Rawlings@cms.hhs.gov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5DB788-0C87-4056-87B0-274C88734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134B1-F260-4CF9-BE78-0A91A600F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3/30/2022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7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holds a document and smiles at another woman who is gesturing with her hand. Other men and women are seated in a circle and appear to listen.">
            <a:extLst>
              <a:ext uri="{FF2B5EF4-FFF2-40B4-BE49-F238E27FC236}">
                <a16:creationId xmlns:a16="http://schemas.microsoft.com/office/drawing/2014/main" id="{5B87B8DB-E898-4A99-9443-C02D7F8D75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1EBC7-4F26-4A4E-9369-A548BA9AD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602162"/>
            <a:ext cx="11277600" cy="1905000"/>
          </a:xfrm>
        </p:spPr>
        <p:txBody>
          <a:bodyPr/>
          <a:lstStyle/>
          <a:p>
            <a:pPr algn="ctr"/>
            <a:r>
              <a:rPr lang="en-US" sz="6600" dirty="0"/>
              <a:t>What is CMIT?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0D614-370F-45D9-9973-F2680FA57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1B6CB-906E-4D5E-976D-36B137267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0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61D93-DEE8-4FFE-B37F-FBA6D415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CMS Measures Inventory Tool (CMIT)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67EBB-426B-40DA-9758-A4E036FBB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9953CF-A6A0-4460-9320-CD2CFF2990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054289"/>
            <a:ext cx="5161280" cy="3645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Host site for the CMS Quality Measures Inventory</a:t>
            </a:r>
          </a:p>
          <a:p>
            <a:r>
              <a:rPr lang="en-US" sz="2800" dirty="0"/>
              <a:t>Agency-level repository of record for information about the measures CMS uses to promote healthcare quality and quality improvement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C62B77B-A549-4566-BC29-459E24218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  <p:pic>
        <p:nvPicPr>
          <p:cNvPr id="5" name="Picture 4" descr="Image of a computer with the Measure Inventory website displayed">
            <a:extLst>
              <a:ext uri="{FF2B5EF4-FFF2-40B4-BE49-F238E27FC236}">
                <a16:creationId xmlns:a16="http://schemas.microsoft.com/office/drawing/2014/main" id="{340CB6BF-9166-4D85-A84A-5EB82C1C1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34" y="1743507"/>
            <a:ext cx="5943905" cy="395625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9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4ACA1A-2BBB-48FA-8191-E6DEEBAB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CMIT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CDD2F8-BD8B-4E81-AEA1-2AB2045D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C982A66-8CC9-40C8-B74F-3094A3D5B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11277600" cy="4572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Provide stakeholders access to information about quality measures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Promote transparency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Coordinate quality improvement efforts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Enable public participation in quality measurement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Assist in management of the CMS quality measure information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Foster measure harmonization and alignment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Identify redundancies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Identify measurement gaps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8619D-ECF3-41E7-A71E-134D4703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10800" y="6324600"/>
            <a:ext cx="15240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9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4ACA1A-2BBB-48FA-8191-E6DEEBAB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CMIT Data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CDD2F8-BD8B-4E81-AEA1-2AB2045D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814CE3E-B621-4943-AACB-06F6460AE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2811"/>
            <a:ext cx="11277599" cy="372577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The CMS Quality Measures Inventory includes: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700" dirty="0"/>
              <a:t>Measures in CMS programs that are subject to the federal rulemaking process and have been proposed, finalized, implemented, or removed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700" dirty="0"/>
              <a:t>Measures under Development (MUD) and Measures under Consideration (MUC) for the above programs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700" dirty="0"/>
              <a:t>Measures used in many programs and initiatives that are not subject to the federal rulemaking process, including measures that may be a part of CMS models or initiatives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Data sources include Federal Rules, measure specification manuals, CMS Program and Measure Leads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Data are updated on a rolling-basis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400" dirty="0"/>
              <a:t>Measure information is validated by CMS Program and Measure Leads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34873BDF-F23C-478E-9CDA-1F780B41C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45550" y="6274435"/>
            <a:ext cx="15240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  <p:pic>
        <p:nvPicPr>
          <p:cNvPr id="11" name="Picture 10" descr="Image of the National Archives, Federal Register, and National Archives and Records Administration logos">
            <a:extLst>
              <a:ext uri="{FF2B5EF4-FFF2-40B4-BE49-F238E27FC236}">
                <a16:creationId xmlns:a16="http://schemas.microsoft.com/office/drawing/2014/main" id="{2F9F6C0C-6C3D-40A6-830B-D84015DA1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629" y="5566318"/>
            <a:ext cx="6742740" cy="107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1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oman in professional attire seated at a computer monitor, looking at the screen.">
            <a:extLst>
              <a:ext uri="{FF2B5EF4-FFF2-40B4-BE49-F238E27FC236}">
                <a16:creationId xmlns:a16="http://schemas.microsoft.com/office/drawing/2014/main" id="{B83CA503-F165-4C68-A72C-6C1BC53001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92C6E6-FA2B-4C2C-B68B-641326292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dirty="0"/>
              <a:t>CMIT 2.0 Features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8639B-C9DF-4D75-9E62-EB837F057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E95DA-2E6F-4CE2-9912-EF0C031C4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65647-7A84-4500-953F-372B9A5C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CMIT 2.0 - Improvements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AD914-02AD-4D65-A82D-F06D87828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625" y="1976437"/>
            <a:ext cx="11179175" cy="4129088"/>
          </a:xfrm>
        </p:spPr>
        <p:txBody>
          <a:bodyPr/>
          <a:lstStyle/>
          <a:p>
            <a:r>
              <a:rPr lang="en-US" dirty="0"/>
              <a:t>New CMIT ID format</a:t>
            </a:r>
          </a:p>
          <a:p>
            <a:r>
              <a:rPr lang="en-US" dirty="0"/>
              <a:t>More flexible infrastructure to support future needs</a:t>
            </a:r>
          </a:p>
          <a:p>
            <a:r>
              <a:rPr lang="en-US" dirty="0"/>
              <a:t>Usability and customization features</a:t>
            </a:r>
          </a:p>
          <a:p>
            <a:r>
              <a:rPr lang="en-US" dirty="0"/>
              <a:t>New views for easy grouping and counting</a:t>
            </a:r>
          </a:p>
          <a:p>
            <a:r>
              <a:rPr lang="en-US" dirty="0"/>
              <a:t>Refined and standardized data fields</a:t>
            </a:r>
          </a:p>
          <a:p>
            <a:r>
              <a:rPr lang="en-US" dirty="0"/>
              <a:t>Additional data fields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E8AEB92-DADF-4D25-94AE-75DAFC0AD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DD60B9-A1F4-444F-8DE9-433A29CB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3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B65647-7A84-4500-953F-372B9A5CF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CMIT 2.0 - ID Format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E8AEB92-DADF-4D25-94AE-75DAFC0AD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3/30/2022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DD60B9-A1F4-444F-8DE9-433A29CB0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8A4A2-F29A-4651-AFA7-54DA4950AAC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2" name="Picture 21" descr="Image of the CMIT 2.0 Format using a 5-digit, serialized standard ID, the format letter separated by hyphens, and up to a 7 digit program code for the user of a measure">
            <a:extLst>
              <a:ext uri="{FF2B5EF4-FFF2-40B4-BE49-F238E27FC236}">
                <a16:creationId xmlns:a16="http://schemas.microsoft.com/office/drawing/2014/main" id="{CE600541-C5B9-4577-AEE7-5F0F72CA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b="14601"/>
          <a:stretch/>
        </p:blipFill>
        <p:spPr>
          <a:xfrm>
            <a:off x="1900536" y="1999872"/>
            <a:ext cx="8390928" cy="42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01696"/>
      </p:ext>
    </p:extLst>
  </p:cSld>
  <p:clrMapOvr>
    <a:masterClrMapping/>
  </p:clrMapOvr>
</p:sld>
</file>

<file path=ppt/theme/theme1.xml><?xml version="1.0" encoding="utf-8"?>
<a:theme xmlns:a="http://schemas.openxmlformats.org/drawingml/2006/main" name="CMS theme 2019">
  <a:themeElements>
    <a:clrScheme name="CMS template 2">
      <a:dk1>
        <a:sysClr val="windowText" lastClr="000000"/>
      </a:dk1>
      <a:lt1>
        <a:sysClr val="window" lastClr="FFFFFF"/>
      </a:lt1>
      <a:dk2>
        <a:srgbClr val="1F497D"/>
      </a:dk2>
      <a:lt2>
        <a:srgbClr val="6B94C7"/>
      </a:lt2>
      <a:accent1>
        <a:srgbClr val="2F527D"/>
      </a:accent1>
      <a:accent2>
        <a:srgbClr val="FAD94C"/>
      </a:accent2>
      <a:accent3>
        <a:srgbClr val="C0C0C0"/>
      </a:accent3>
      <a:accent4>
        <a:srgbClr val="FDF699"/>
      </a:accent4>
      <a:accent5>
        <a:srgbClr val="72A3C4"/>
      </a:accent5>
      <a:accent6>
        <a:srgbClr val="5C5C5C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S theme 2019" id="{79C7E797-5B6B-418E-B251-680398C49799}" vid="{70020F90-4DC5-4A06-8A98-D5096461E4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ed xmlns="c85f45de-9781-4f9c-a476-faa529bf8047" xsi:nil="true"/>
    <Comments_x0020_Due_x0020_Date xmlns="c85f45de-9781-4f9c-a476-faa529bf8047" xsi:nil="true"/>
    <Program xmlns="c85f45de-9781-4f9c-a476-faa529bf8047">Other</Program>
    <Assigned xmlns="c85f45de-9781-4f9c-a476-faa529bf804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44BA2626C9D4E866311178902B167" ma:contentTypeVersion="4" ma:contentTypeDescription="Create a new document." ma:contentTypeScope="" ma:versionID="066de2a32ec27da7a9b406a4a5d0c621">
  <xsd:schema xmlns:xsd="http://www.w3.org/2001/XMLSchema" xmlns:xs="http://www.w3.org/2001/XMLSchema" xmlns:p="http://schemas.microsoft.com/office/2006/metadata/properties" xmlns:ns2="c85f45de-9781-4f9c-a476-faa529bf8047" targetNamespace="http://schemas.microsoft.com/office/2006/metadata/properties" ma:root="true" ma:fieldsID="e34ff02e782245196d10dba890e4e3e8" ns2:_="">
    <xsd:import namespace="c85f45de-9781-4f9c-a476-faa529bf8047"/>
    <xsd:element name="properties">
      <xsd:complexType>
        <xsd:sequence>
          <xsd:element name="documentManagement">
            <xsd:complexType>
              <xsd:all>
                <xsd:element ref="ns2:Comments_x0020_Due_x0020_Date" minOccurs="0"/>
                <xsd:element ref="ns2:Program" minOccurs="0"/>
                <xsd:element ref="ns2:Assigned" minOccurs="0"/>
                <xsd:element ref="ns2:Review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f45de-9781-4f9c-a476-faa529bf8047" elementFormDefault="qualified">
    <xsd:import namespace="http://schemas.microsoft.com/office/2006/documentManagement/types"/>
    <xsd:import namespace="http://schemas.microsoft.com/office/infopath/2007/PartnerControls"/>
    <xsd:element name="Comments_x0020_Due_x0020_Date" ma:index="8" nillable="true" ma:displayName="Comments Due Date" ma:format="DateOnly" ma:internalName="Comments_x0020_Due_x0020_Date">
      <xsd:simpleType>
        <xsd:restriction base="dms:DateTime"/>
      </xsd:simpleType>
    </xsd:element>
    <xsd:element name="Program" ma:index="9" nillable="true" ma:displayName="Program" ma:default="Other" ma:format="Dropdown" ma:internalName="Program">
      <xsd:simpleType>
        <xsd:restriction base="dms:Choice">
          <xsd:enumeration value="Blueprint"/>
          <xsd:enumeration value="Measures Inventory/CMIT"/>
          <xsd:enumeration value="Pre-Rulemaking"/>
          <xsd:enumeration value="MIDS Coordination"/>
          <xsd:enumeration value="Environmental Scan"/>
          <xsd:enumeration value="Other"/>
        </xsd:restriction>
      </xsd:simpleType>
    </xsd:element>
    <xsd:element name="Assigned" ma:index="10" nillable="true" ma:displayName="Assigned" ma:internalName="Assigned">
      <xsd:simpleType>
        <xsd:restriction base="dms:Note">
          <xsd:maxLength value="255"/>
        </xsd:restriction>
      </xsd:simpleType>
    </xsd:element>
    <xsd:element name="Reviewed" ma:index="11" nillable="true" ma:displayName="Reviewed" ma:format="Dropdown" ma:internalName="Reviewed">
      <xsd:simpleType>
        <xsd:restriction base="dms:Choice">
          <xsd:enumeration value="Noni Bodkin"/>
          <xsd:enumeration value="Corette Byrd"/>
          <xsd:enumeration value="Laura deNobel"/>
          <xsd:enumeration value="Melissa Evans"/>
          <xsd:enumeration value="Helen Dollar-Maples"/>
          <xsd:enumeration value="Michelle Geppi"/>
          <xsd:enumeration value="Kimberly Kufe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85CBEC-A503-46BF-AF4D-401CB55F2C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F2D517-FCF4-4B15-BD46-23B9AA4BB45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c85f45de-9781-4f9c-a476-faa529bf8047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96F362-5B79-4E46-94AA-C998950EA9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f45de-9781-4f9c-a476-faa529bf80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755</Words>
  <Application>Microsoft Office PowerPoint</Application>
  <PresentationFormat>Widescreen</PresentationFormat>
  <Paragraphs>160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CMS theme 2019</vt:lpstr>
      <vt:lpstr>Improving the Way We View CMS Measures</vt:lpstr>
      <vt:lpstr>Overview</vt:lpstr>
      <vt:lpstr>What is CMIT?</vt:lpstr>
      <vt:lpstr>CMS Measures Inventory Tool (CMIT)</vt:lpstr>
      <vt:lpstr>Purpose of CMIT</vt:lpstr>
      <vt:lpstr>CMIT Data</vt:lpstr>
      <vt:lpstr>CMIT 2.0 Features</vt:lpstr>
      <vt:lpstr>CMIT 2.0 - Improvements</vt:lpstr>
      <vt:lpstr>CMIT 2.0 - ID Format</vt:lpstr>
      <vt:lpstr>CMIT 2.0 - ID Format</vt:lpstr>
      <vt:lpstr>CMIT 2.0 - Infrastructure</vt:lpstr>
      <vt:lpstr>CMIT 2.0 - Infrastructure</vt:lpstr>
      <vt:lpstr>CMIT 2.0 - Infrastructure</vt:lpstr>
      <vt:lpstr>CMIT 2.0 - Infrastructure</vt:lpstr>
      <vt:lpstr>CMIT 2.0 - Usability</vt:lpstr>
      <vt:lpstr>CMIT 2.0 - Views</vt:lpstr>
      <vt:lpstr>CMIT 2.0 - Views</vt:lpstr>
      <vt:lpstr>CMIT 2.0 - Standardized Data Fields</vt:lpstr>
      <vt:lpstr>CMIT 2.0 - New Data Fields</vt:lpstr>
      <vt:lpstr>CMIT 2.0 Demonstration</vt:lpstr>
      <vt:lpstr>Questions</vt:lpstr>
      <vt:lpstr>Announcements</vt:lpstr>
      <vt:lpstr>Pre-Rulemaking Announcements</vt:lpstr>
      <vt:lpstr>Upcoming Public Webinars</vt:lpstr>
      <vt:lpstr>CMS Kimberly Rawlings (CMS COR) Contact: Kimberly.Rawlings@cms.hhs.gov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2022 InformationSession Slides</dc:title>
  <dc:subject>March 2022 Information Session Slides</dc:subject>
  <dc:creator/>
  <cp:keywords>March 2022, InformationSession, Slides</cp:keywords>
  <cp:lastModifiedBy/>
  <cp:revision>1</cp:revision>
  <dcterms:created xsi:type="dcterms:W3CDTF">2016-08-30T18:54:20Z</dcterms:created>
  <dcterms:modified xsi:type="dcterms:W3CDTF">2022-03-29T17:19:37Z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0x010100F8B44BA2626C9D4E866311178902B167</vt:lpwstr>
  </property>
  <property fmtid="{D5CDD505-2E9C-101B-9397-08002B2CF9AE}" pid="3" name="_NewReviewCycle">
    <vt:lpwstr/>
  </property>
  <property fmtid="{D5CDD505-2E9C-101B-9397-08002B2CF9AE}" pid="4" name="Order">
    <vt:r8>5600</vt:r8>
  </property>
  <property fmtid="{D5CDD505-2E9C-101B-9397-08002B2CF9AE}" pid="5" name="_CopySource">
    <vt:lpwstr>http://websps31.battelle.org/sites/MIDSMMS/MACRA/Stakeholder Engagement/Webinars/Previous versions of webinar documentation/CMS MDEO Web Series _ presenters guide_ EVM. 2016.pptx</vt:lpwstr>
  </property>
  <property fmtid="{D5CDD505-2E9C-101B-9397-08002B2CF9AE}" pid="6" name="xd_ProgID">
    <vt:lpwstr/>
  </property>
  <property fmtid="{D5CDD505-2E9C-101B-9397-08002B2CF9AE}" pid="7" name="TemplateUrl">
    <vt:lpwstr/>
  </property>
</Properties>
</file>