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67" r:id="rId4"/>
  </p:sldMasterIdLst>
  <p:notesMasterIdLst>
    <p:notesMasterId r:id="rId22"/>
  </p:notesMasterIdLst>
  <p:handoutMasterIdLst>
    <p:handoutMasterId r:id="rId23"/>
  </p:handoutMasterIdLst>
  <p:sldIdLst>
    <p:sldId id="492" r:id="rId5"/>
    <p:sldId id="475" r:id="rId6"/>
    <p:sldId id="476" r:id="rId7"/>
    <p:sldId id="504" r:id="rId8"/>
    <p:sldId id="505" r:id="rId9"/>
    <p:sldId id="523" r:id="rId10"/>
    <p:sldId id="512" r:id="rId11"/>
    <p:sldId id="511" r:id="rId12"/>
    <p:sldId id="513" r:id="rId13"/>
    <p:sldId id="514" r:id="rId14"/>
    <p:sldId id="515" r:id="rId15"/>
    <p:sldId id="516" r:id="rId16"/>
    <p:sldId id="517" r:id="rId17"/>
    <p:sldId id="518" r:id="rId18"/>
    <p:sldId id="506" r:id="rId19"/>
    <p:sldId id="521" r:id="rId20"/>
    <p:sldId id="524"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4" userDrawn="1">
          <p15:clr>
            <a:srgbClr val="A4A3A4"/>
          </p15:clr>
        </p15:guide>
        <p15:guide id="2" pos="416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8CE764-E094-9A9A-BD35-33EB4FA645E5}" name="Eastman, Meridith (US)" initials="EM(" userId="S::eastman@battelle.org::3ccfcf09-7a48-4496-aaf1-5382c7a8952c" providerId="AD"/>
  <p188:author id="{BC326D6C-5EF7-E4A1-F53D-59054AF6ECCB}" name="Lesh, Kathy (US)" initials="LK(" userId="S::lesh@battelle.org::c6fae02f-611f-4ce2-bf0d-334e999d53b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269" clrIdx="5"/>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85CD"/>
    <a:srgbClr val="CAA6DE"/>
    <a:srgbClr val="E7BC07"/>
    <a:srgbClr val="DAC2E8"/>
    <a:srgbClr val="81BB59"/>
    <a:srgbClr val="A8D08D"/>
    <a:srgbClr val="4FA6C5"/>
    <a:srgbClr val="C3E1EB"/>
    <a:srgbClr val="DCEEF4"/>
    <a:srgbClr val="C2DB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42" autoAdjust="0"/>
    <p:restoredTop sz="87186" autoAdjust="0"/>
  </p:normalViewPr>
  <p:slideViewPr>
    <p:cSldViewPr snapToGrid="0">
      <p:cViewPr varScale="1">
        <p:scale>
          <a:sx n="73" d="100"/>
          <a:sy n="73" d="100"/>
        </p:scale>
        <p:origin x="77" y="101"/>
      </p:cViewPr>
      <p:guideLst>
        <p:guide orient="horz" pos="2064"/>
        <p:guide pos="416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7" d="100"/>
          <a:sy n="87" d="100"/>
        </p:scale>
        <p:origin x="3804"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C16B254-F755-154D-86D8-705F3C585905}" type="datetimeFigureOut">
              <a:rPr lang="en-US" smtClean="0"/>
              <a:pPr/>
              <a:t>8/2/2022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D8B07BA0-83C1-274E-9BA1-643DFA6696FC}" type="slidenum">
              <a:rPr lang="en-US" smtClean="0"/>
              <a:pPr/>
              <a:t>‹#›</a:t>
            </a:fld>
            <a:endParaRPr lang="en-US" dirty="0"/>
          </a:p>
        </p:txBody>
      </p:sp>
    </p:spTree>
    <p:extLst>
      <p:ext uri="{BB962C8B-B14F-4D97-AF65-F5344CB8AC3E}">
        <p14:creationId xmlns:p14="http://schemas.microsoft.com/office/powerpoint/2010/main" val="40824873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0242358-85E2-2545-8677-79B1E11E6ECD}" type="datetimeFigureOut">
              <a:rPr lang="en-US" smtClean="0"/>
              <a:pPr/>
              <a:t>8/2/2022</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B898A01-842B-0042-9AB7-55364486B929}" type="slidenum">
              <a:rPr lang="en-US" smtClean="0"/>
              <a:pPr/>
              <a:t>‹#›</a:t>
            </a:fld>
            <a:endParaRPr lang="en-US" dirty="0"/>
          </a:p>
        </p:txBody>
      </p:sp>
    </p:spTree>
    <p:extLst>
      <p:ext uri="{BB962C8B-B14F-4D97-AF65-F5344CB8AC3E}">
        <p14:creationId xmlns:p14="http://schemas.microsoft.com/office/powerpoint/2010/main" val="210190352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r>
              <a:rPr lang="en-US" sz="1800" b="1" i="1" u="sng" dirty="0">
                <a:effectLst/>
                <a:latin typeface="Calibri" panose="020F0502020204030204" pitchFamily="34" charset="0"/>
                <a:ea typeface="Calibri" panose="020F0502020204030204" pitchFamily="34" charset="0"/>
                <a:cs typeface="Times New Roman" panose="02020603050405020304" pitchFamily="18" charset="0"/>
              </a:rPr>
              <a:t>Align/Reduce Measures</a:t>
            </a:r>
            <a:r>
              <a:rPr lang="en-US" sz="1800" dirty="0">
                <a:effectLst/>
                <a:latin typeface="Calibri" panose="020F0502020204030204" pitchFamily="34" charset="0"/>
                <a:ea typeface="Calibri" panose="020F0502020204030204" pitchFamily="34" charset="0"/>
                <a:cs typeface="Times New Roman" panose="02020603050405020304" pitchFamily="18" charset="0"/>
              </a:rPr>
              <a:t>—The Cascade of Measures tool is a taxonomy for prioritizing measures and supporting different strategic initiatives around alignment and the reduction of measures; a framework to gauge room for alignment in one particular area. For an area with 20 measures under one objective/goal, this signals perhaps we can align some measures and reduce it from 20 to 5.</a:t>
            </a:r>
          </a:p>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50000"/>
              </a:lnSpc>
              <a:spcBef>
                <a:spcPts val="0"/>
              </a:spcBef>
              <a:spcAft>
                <a:spcPts val="0"/>
              </a:spcAft>
            </a:pPr>
            <a:r>
              <a:rPr lang="en-US" sz="1800" b="1" i="1" u="sng" dirty="0">
                <a:effectLst/>
                <a:latin typeface="Calibri" panose="020F0502020204030204" pitchFamily="34" charset="0"/>
                <a:ea typeface="Calibri" panose="020F0502020204030204" pitchFamily="34" charset="0"/>
                <a:cs typeface="Times New Roman" panose="02020603050405020304" pitchFamily="18" charset="0"/>
              </a:rPr>
              <a:t>Identify Gaps</a:t>
            </a:r>
            <a:r>
              <a:rPr lang="en-US" sz="1800" dirty="0">
                <a:effectLst/>
                <a:latin typeface="Calibri" panose="020F0502020204030204" pitchFamily="34" charset="0"/>
                <a:ea typeface="Calibri" panose="020F0502020204030204" pitchFamily="34" charset="0"/>
                <a:cs typeface="Times New Roman" panose="02020603050405020304" pitchFamily="18" charset="0"/>
              </a:rPr>
              <a:t>—Helps programs in meeting goals/objectives under quality domains towards larger measures such as composites or outcome measures, which previously were process or intermediate outcome measures and therefore measuring larger areas of focus and larger quality topics.</a:t>
            </a:r>
          </a:p>
        </p:txBody>
      </p:sp>
      <p:sp>
        <p:nvSpPr>
          <p:cNvPr id="4" name="Slide Number Placeholder 3"/>
          <p:cNvSpPr>
            <a:spLocks noGrp="1"/>
          </p:cNvSpPr>
          <p:nvPr>
            <p:ph type="sldNum" sz="quarter" idx="5"/>
          </p:nvPr>
        </p:nvSpPr>
        <p:spPr/>
        <p:txBody>
          <a:bodyPr/>
          <a:lstStyle/>
          <a:p>
            <a:fld id="{7B898A01-842B-0042-9AB7-55364486B929}" type="slidenum">
              <a:rPr lang="en-US" smtClean="0"/>
              <a:pPr/>
              <a:t>1</a:t>
            </a:fld>
            <a:endParaRPr lang="en-US" dirty="0"/>
          </a:p>
        </p:txBody>
      </p:sp>
    </p:spTree>
    <p:extLst>
      <p:ext uri="{BB962C8B-B14F-4D97-AF65-F5344CB8AC3E}">
        <p14:creationId xmlns:p14="http://schemas.microsoft.com/office/powerpoint/2010/main" val="729455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Equitable Care</a:t>
            </a:r>
            <a:r>
              <a:rPr lang="en-US" sz="1800" dirty="0">
                <a:effectLst/>
                <a:latin typeface="Calibri" panose="020F0502020204030204" pitchFamily="34" charset="0"/>
                <a:ea typeface="Calibri" panose="020F0502020204030204" pitchFamily="34" charset="0"/>
                <a:cs typeface="Times New Roman" panose="02020603050405020304" pitchFamily="18" charset="0"/>
              </a:rPr>
              <a:t>—Support the delivery of high quality and timely care for all individuals, including individuals disproportionately affected by SDOH for all health episodes in all settings of care.  The building blocks of quality for equitable care for measurement are still under consideration.  </a:t>
            </a:r>
          </a:p>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Data Collection</a:t>
            </a:r>
            <a:r>
              <a:rPr lang="en-US" sz="1800" dirty="0">
                <a:effectLst/>
                <a:latin typeface="Calibri" panose="020F0502020204030204" pitchFamily="34" charset="0"/>
                <a:ea typeface="Calibri" panose="020F0502020204030204" pitchFamily="34" charset="0"/>
                <a:cs typeface="Times New Roman" panose="02020603050405020304" pitchFamily="18" charset="0"/>
              </a:rPr>
              <a:t>—Support the collection of data and stratify analyses by characteristics that can track care disparities and inequities.  </a:t>
            </a:r>
          </a:p>
        </p:txBody>
      </p:sp>
      <p:sp>
        <p:nvSpPr>
          <p:cNvPr id="4" name="Slide Number Placeholder 3"/>
          <p:cNvSpPr>
            <a:spLocks noGrp="1"/>
          </p:cNvSpPr>
          <p:nvPr>
            <p:ph type="sldNum" sz="quarter" idx="5"/>
          </p:nvPr>
        </p:nvSpPr>
        <p:spPr/>
        <p:txBody>
          <a:bodyPr/>
          <a:lstStyle/>
          <a:p>
            <a:fld id="{7B898A01-842B-0042-9AB7-55364486B929}" type="slidenum">
              <a:rPr lang="en-US" smtClean="0"/>
              <a:pPr/>
              <a:t>10</a:t>
            </a:fld>
            <a:endParaRPr lang="en-US" dirty="0"/>
          </a:p>
        </p:txBody>
      </p:sp>
    </p:spTree>
    <p:extLst>
      <p:ext uri="{BB962C8B-B14F-4D97-AF65-F5344CB8AC3E}">
        <p14:creationId xmlns:p14="http://schemas.microsoft.com/office/powerpoint/2010/main" val="31591371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B898A01-842B-0042-9AB7-55364486B929}" type="slidenum">
              <a:rPr lang="en-US" smtClean="0"/>
              <a:pPr/>
              <a:t>11</a:t>
            </a:fld>
            <a:endParaRPr lang="en-US" dirty="0"/>
          </a:p>
        </p:txBody>
      </p:sp>
    </p:spTree>
    <p:extLst>
      <p:ext uri="{BB962C8B-B14F-4D97-AF65-F5344CB8AC3E}">
        <p14:creationId xmlns:p14="http://schemas.microsoft.com/office/powerpoint/2010/main" val="958587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Here the intent is to capture a holistic view of health and wellbeing across the life course and to include preventive care services that may prevent or enable early detection of disease and reduce the impact of health conditions.  The array of goals reflect prevention activities, including things like immunizations, cancer prevention, nutrition and physical activity, dental care, contraceptive care, as well as adherence to age and developmentally appropriate guidelines. icon of shield and caduceus</a:t>
            </a:r>
          </a:p>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Wellbeing</a:t>
            </a:r>
            <a:r>
              <a:rPr lang="en-US" sz="1800" dirty="0">
                <a:effectLst/>
                <a:latin typeface="Calibri" panose="020F0502020204030204" pitchFamily="34" charset="0"/>
                <a:ea typeface="Calibri" panose="020F0502020204030204" pitchFamily="34" charset="0"/>
                <a:cs typeface="Times New Roman" panose="02020603050405020304" pitchFamily="18" charset="0"/>
              </a:rPr>
              <a:t>—Intended to consider national and community contexts, family resilience and individual life satisfaction and health-related quality of life.</a:t>
            </a:r>
          </a:p>
          <a:p>
            <a:pPr marL="0" marR="0">
              <a:lnSpc>
                <a:spcPct val="150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Public Health</a:t>
            </a:r>
            <a:r>
              <a:rPr lang="en-US" sz="1800" dirty="0">
                <a:effectLst/>
                <a:latin typeface="Calibri" panose="020F0502020204030204" pitchFamily="34" charset="0"/>
                <a:ea typeface="Calibri" panose="020F0502020204030204" pitchFamily="34" charset="0"/>
                <a:cs typeface="Times New Roman" panose="02020603050405020304" pitchFamily="18" charset="0"/>
              </a:rPr>
              <a:t>—Delves into activities of the public health infrastructure that support community and individual health.</a:t>
            </a:r>
          </a:p>
        </p:txBody>
      </p:sp>
      <p:sp>
        <p:nvSpPr>
          <p:cNvPr id="4" name="Slide Number Placeholder 3"/>
          <p:cNvSpPr>
            <a:spLocks noGrp="1"/>
          </p:cNvSpPr>
          <p:nvPr>
            <p:ph type="sldNum" sz="quarter" idx="5"/>
          </p:nvPr>
        </p:nvSpPr>
        <p:spPr/>
        <p:txBody>
          <a:bodyPr/>
          <a:lstStyle/>
          <a:p>
            <a:fld id="{7B898A01-842B-0042-9AB7-55364486B929}" type="slidenum">
              <a:rPr lang="en-US" smtClean="0"/>
              <a:pPr/>
              <a:t>12</a:t>
            </a:fld>
            <a:endParaRPr lang="en-US" dirty="0"/>
          </a:p>
        </p:txBody>
      </p:sp>
    </p:spTree>
    <p:extLst>
      <p:ext uri="{BB962C8B-B14F-4D97-AF65-F5344CB8AC3E}">
        <p14:creationId xmlns:p14="http://schemas.microsoft.com/office/powerpoint/2010/main" val="9833984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7B898A01-842B-0042-9AB7-55364486B929}" type="slidenum">
              <a:rPr lang="en-US" smtClean="0"/>
              <a:pPr/>
              <a:t>13</a:t>
            </a:fld>
            <a:endParaRPr lang="en-US" dirty="0"/>
          </a:p>
        </p:txBody>
      </p:sp>
    </p:spTree>
    <p:extLst>
      <p:ext uri="{BB962C8B-B14F-4D97-AF65-F5344CB8AC3E}">
        <p14:creationId xmlns:p14="http://schemas.microsoft.com/office/powerpoint/2010/main" val="12806590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Prioritize measures in development and in use and identify opportunities for measure removal and alignment</a:t>
            </a:r>
            <a:r>
              <a:rPr lang="en-US" sz="1800" dirty="0">
                <a:effectLst/>
                <a:latin typeface="Calibri" panose="020F0502020204030204" pitchFamily="34" charset="0"/>
                <a:ea typeface="Calibri" panose="020F0502020204030204" pitchFamily="34" charset="0"/>
                <a:cs typeface="Times New Roman" panose="02020603050405020304" pitchFamily="18" charset="0"/>
              </a:rPr>
              <a:t>—Cases where we have multiple measures in the same goal or objective, or places where there are too many measures.</a:t>
            </a:r>
          </a:p>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457200" rtl="0" eaLnBrk="1" fontAlgn="auto" latinLnBrk="0" hangingPunct="1">
              <a:lnSpc>
                <a:spcPct val="15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may be aware of new goals and objectives for which we currently do not have quality measures in development.  We seek areas where there are no measures/too few measures to assess the building blocks of quality.  We suspect the Cascade of Measures will begin to shift this thinking around the CMS measure portfolio. The intention is that the achievement of these goals will facilitate the reduction in the number of measures in CMS programs and support the alignment and better reflect priorities overall.</a:t>
            </a:r>
          </a:p>
          <a:p>
            <a:pPr marL="0" marR="0">
              <a:lnSpc>
                <a:spcPct val="150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Can we start thinking about measurement at the goal/objective level right off the bat?</a:t>
            </a: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Rather than taking a roundup approach focused on individual measures and measure families?</a:t>
            </a:r>
          </a:p>
        </p:txBody>
      </p:sp>
      <p:sp>
        <p:nvSpPr>
          <p:cNvPr id="4" name="Slide Number Placeholder 3"/>
          <p:cNvSpPr>
            <a:spLocks noGrp="1"/>
          </p:cNvSpPr>
          <p:nvPr>
            <p:ph type="sldNum" sz="quarter" idx="5"/>
          </p:nvPr>
        </p:nvSpPr>
        <p:spPr/>
        <p:txBody>
          <a:bodyPr/>
          <a:lstStyle/>
          <a:p>
            <a:fld id="{7B898A01-842B-0042-9AB7-55364486B929}" type="slidenum">
              <a:rPr lang="en-US" smtClean="0"/>
              <a:pPr/>
              <a:t>14</a:t>
            </a:fld>
            <a:endParaRPr lang="en-US" dirty="0"/>
          </a:p>
        </p:txBody>
      </p:sp>
    </p:spTree>
    <p:extLst>
      <p:ext uri="{BB962C8B-B14F-4D97-AF65-F5344CB8AC3E}">
        <p14:creationId xmlns:p14="http://schemas.microsoft.com/office/powerpoint/2010/main" val="15627224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Began an examination of the peer-reviewed/grey literature to identify the goals/objectives for each healthcare priority.  </a:t>
            </a:r>
          </a:p>
          <a:p>
            <a:pPr marL="285750" marR="0" indent="-285750">
              <a:lnSpc>
                <a:spcPct val="150000"/>
              </a:lnSpc>
              <a:spcBef>
                <a:spcPts val="0"/>
              </a:spcBef>
              <a:spcAft>
                <a:spcPts val="0"/>
              </a:spcAft>
              <a:buFont typeface="Wingdings" panose="05000000000000000000" pitchFamily="2" charset="2"/>
              <a:buChar char="Ø"/>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Conducted multiple rounds of stakeholder input to help refine the framework moving forward by further fleshing out the objectives marked as “under development.”</a:t>
            </a:r>
          </a:p>
          <a:p>
            <a:pPr marL="285750" marR="0" indent="-285750">
              <a:lnSpc>
                <a:spcPct val="150000"/>
              </a:lnSpc>
              <a:spcBef>
                <a:spcPts val="0"/>
              </a:spcBef>
              <a:spcAft>
                <a:spcPts val="0"/>
              </a:spcAft>
              <a:buFont typeface="Wingdings" panose="05000000000000000000" pitchFamily="2" charset="2"/>
              <a:buChar char="Ø"/>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Developed definitions for not just healthcare priorities </a:t>
            </a:r>
            <a:r>
              <a:rPr lang="en-US" sz="1800">
                <a:effectLst/>
                <a:latin typeface="Calibri" panose="020F0502020204030204" pitchFamily="34" charset="0"/>
                <a:ea typeface="Calibri" panose="020F0502020204030204" pitchFamily="34" charset="0"/>
                <a:cs typeface="Times New Roman" panose="02020603050405020304" pitchFamily="18" charset="0"/>
              </a:rPr>
              <a:t>— the </a:t>
            </a:r>
            <a:r>
              <a:rPr lang="en-US" sz="1800" dirty="0">
                <a:effectLst/>
                <a:latin typeface="Calibri" panose="020F0502020204030204" pitchFamily="34" charset="0"/>
                <a:ea typeface="Calibri" panose="020F0502020204030204" pitchFamily="34" charset="0"/>
                <a:cs typeface="Times New Roman" panose="02020603050405020304" pitchFamily="18" charset="0"/>
              </a:rPr>
              <a:t>top level of analysis — but also key terms used in the Cascade in an effort to finalize them to help convey what the healthcare priority area is intended to capture.  </a:t>
            </a:r>
          </a:p>
        </p:txBody>
      </p:sp>
      <p:sp>
        <p:nvSpPr>
          <p:cNvPr id="4" name="Slide Number Placeholder 3"/>
          <p:cNvSpPr>
            <a:spLocks noGrp="1"/>
          </p:cNvSpPr>
          <p:nvPr>
            <p:ph type="sldNum" sz="quarter" idx="5"/>
          </p:nvPr>
        </p:nvSpPr>
        <p:spPr/>
        <p:txBody>
          <a:bodyPr/>
          <a:lstStyle/>
          <a:p>
            <a:fld id="{7B898A01-842B-0042-9AB7-55364486B929}" type="slidenum">
              <a:rPr lang="en-US" smtClean="0"/>
              <a:pPr/>
              <a:t>15</a:t>
            </a:fld>
            <a:endParaRPr lang="en-US" dirty="0"/>
          </a:p>
        </p:txBody>
      </p:sp>
    </p:spTree>
    <p:extLst>
      <p:ext uri="{BB962C8B-B14F-4D97-AF65-F5344CB8AC3E}">
        <p14:creationId xmlns:p14="http://schemas.microsoft.com/office/powerpoint/2010/main" val="39609109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898A01-842B-0042-9AB7-55364486B929}" type="slidenum">
              <a:rPr lang="en-US" smtClean="0"/>
              <a:pPr/>
              <a:t>16</a:t>
            </a:fld>
            <a:endParaRPr lang="en-US" dirty="0"/>
          </a:p>
        </p:txBody>
      </p:sp>
    </p:spTree>
    <p:extLst>
      <p:ext uri="{BB962C8B-B14F-4D97-AF65-F5344CB8AC3E}">
        <p14:creationId xmlns:p14="http://schemas.microsoft.com/office/powerpoint/2010/main" val="255083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exactly does CMS means by safety?  </a:t>
            </a: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meant by chronic conditions or seamless care coordination?  </a:t>
            </a: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What’s important when measuring safety?  </a:t>
            </a: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those quality topics?  </a:t>
            </a: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those objectives/goals when thinking about safety that require measurement?  </a:t>
            </a:r>
          </a:p>
        </p:txBody>
      </p:sp>
      <p:sp>
        <p:nvSpPr>
          <p:cNvPr id="4" name="Slide Number Placeholder 3"/>
          <p:cNvSpPr>
            <a:spLocks noGrp="1"/>
          </p:cNvSpPr>
          <p:nvPr>
            <p:ph type="sldNum" sz="quarter" idx="5"/>
          </p:nvPr>
        </p:nvSpPr>
        <p:spPr/>
        <p:txBody>
          <a:bodyPr/>
          <a:lstStyle/>
          <a:p>
            <a:fld id="{7B898A01-842B-0042-9AB7-55364486B929}" type="slidenum">
              <a:rPr lang="en-US" smtClean="0"/>
              <a:pPr/>
              <a:t>2</a:t>
            </a:fld>
            <a:endParaRPr lang="en-US" dirty="0"/>
          </a:p>
        </p:txBody>
      </p:sp>
    </p:spTree>
    <p:extLst>
      <p:ext uri="{BB962C8B-B14F-4D97-AF65-F5344CB8AC3E}">
        <p14:creationId xmlns:p14="http://schemas.microsoft.com/office/powerpoint/2010/main" val="1855871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Depicted on the left is the healthcare priority in the dark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blue circle</a:t>
            </a:r>
            <a:r>
              <a:rPr lang="en-US" sz="1800" dirty="0">
                <a:effectLst/>
                <a:latin typeface="Calibri" panose="020F0502020204030204" pitchFamily="34" charset="0"/>
                <a:ea typeface="Calibri" panose="020F0502020204030204" pitchFamily="34" charset="0"/>
                <a:cs typeface="Times New Roman" panose="02020603050405020304" pitchFamily="18" charset="0"/>
              </a:rPr>
              <a:t>, the Meaningful Measures 2.0 starting point.  The schematic shows three different goals associated with a healthcare priority. For each goal there are multiple objectives, and for this example we’ve given each goal two objectives.  Each objective is associated with measurable measure standards, as defined in CMIT.  Additionally, we consulted the grey literature and the peer-reviewed literature.  </a:t>
            </a:r>
          </a:p>
          <a:p>
            <a:pPr marL="0" marR="0">
              <a:lnSpc>
                <a:spcPct val="150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the building blocks of quality?  </a:t>
            </a: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the goals associated with each Meaningful Measures 2.0 healthcare priority?  </a:t>
            </a:r>
          </a:p>
          <a:p>
            <a:pPr marL="285750" marR="0" indent="-285750">
              <a:lnSpc>
                <a:spcPct val="150000"/>
              </a:lnSpc>
              <a:spcBef>
                <a:spcPts val="0"/>
              </a:spcBef>
              <a:spcAft>
                <a:spcPts val="0"/>
              </a:spcAft>
              <a:buFont typeface="Wingdings" panose="05000000000000000000" pitchFamily="2" charset="2"/>
              <a:buChar char="Ø"/>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the objectives that support those goals?  </a:t>
            </a:r>
          </a:p>
          <a:p>
            <a:pPr marL="0" marR="0">
              <a:lnSpc>
                <a:spcPct val="150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blue arrow </a:t>
            </a:r>
            <a:r>
              <a:rPr lang="en-US" sz="1800" dirty="0">
                <a:effectLst/>
                <a:latin typeface="Calibri" panose="020F0502020204030204" pitchFamily="34" charset="0"/>
                <a:ea typeface="Calibri" panose="020F0502020204030204" pitchFamily="34" charset="0"/>
                <a:cs typeface="Times New Roman" panose="02020603050405020304" pitchFamily="18" charset="0"/>
              </a:rPr>
              <a:t>at the bottom shows the current level of measurement at this granular bottom-up level looking at the individual measures.  The Cascade is a departure in thinking more of these </a:t>
            </a:r>
            <a:r>
              <a:rPr lang="en-US" sz="1800" i="0" dirty="0">
                <a:effectLst/>
                <a:latin typeface="Calibri" panose="020F0502020204030204" pitchFamily="34" charset="0"/>
                <a:ea typeface="Calibri" panose="020F0502020204030204" pitchFamily="34" charset="0"/>
                <a:cs typeface="Times New Roman" panose="02020603050405020304" pitchFamily="18" charset="0"/>
              </a:rPr>
              <a:t>larger </a:t>
            </a:r>
            <a:r>
              <a:rPr lang="en-US" sz="1800" dirty="0">
                <a:effectLst/>
                <a:latin typeface="Calibri" panose="020F0502020204030204" pitchFamily="34" charset="0"/>
                <a:ea typeface="Calibri" panose="020F0502020204030204" pitchFamily="34" charset="0"/>
                <a:cs typeface="Times New Roman" panose="02020603050405020304" pitchFamily="18" charset="0"/>
              </a:rPr>
              <a:t>categorizations of objectives and goals.</a:t>
            </a:r>
          </a:p>
          <a:p>
            <a:endParaRPr lang="en-US" dirty="0"/>
          </a:p>
        </p:txBody>
      </p:sp>
      <p:sp>
        <p:nvSpPr>
          <p:cNvPr id="4" name="Slide Number Placeholder 3"/>
          <p:cNvSpPr>
            <a:spLocks noGrp="1"/>
          </p:cNvSpPr>
          <p:nvPr>
            <p:ph type="sldNum" sz="quarter" idx="5"/>
          </p:nvPr>
        </p:nvSpPr>
        <p:spPr/>
        <p:txBody>
          <a:bodyPr/>
          <a:lstStyle/>
          <a:p>
            <a:fld id="{7B898A01-842B-0042-9AB7-55364486B929}" type="slidenum">
              <a:rPr lang="en-US" smtClean="0"/>
              <a:pPr/>
              <a:t>3</a:t>
            </a:fld>
            <a:endParaRPr lang="en-US" dirty="0"/>
          </a:p>
        </p:txBody>
      </p:sp>
    </p:spTree>
    <p:extLst>
      <p:ext uri="{BB962C8B-B14F-4D97-AF65-F5344CB8AC3E}">
        <p14:creationId xmlns:p14="http://schemas.microsoft.com/office/powerpoint/2010/main" val="668376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tabLst>
                <a:tab pos="1712595"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Depicted is an example of a safety healthcare priority for a particular goal where the healthcare priority in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dark green </a:t>
            </a:r>
            <a:r>
              <a:rPr lang="en-US" sz="1800" dirty="0">
                <a:effectLst/>
                <a:latin typeface="Calibri" panose="020F0502020204030204" pitchFamily="34" charset="0"/>
                <a:ea typeface="Calibri" panose="020F0502020204030204" pitchFamily="34" charset="0"/>
                <a:cs typeface="Times New Roman" panose="02020603050405020304" pitchFamily="18" charset="0"/>
              </a:rPr>
              <a:t>is safety.  The first goal associated with that healthcare priority is the reduction in national serious safety events where one objective in support of this goal is the reduction in HAIs.  This is one example of the Cascade.  </a:t>
            </a:r>
          </a:p>
          <a:p>
            <a:pPr marL="0" marR="0">
              <a:lnSpc>
                <a:spcPct val="150000"/>
              </a:lnSpc>
              <a:spcBef>
                <a:spcPts val="0"/>
              </a:spcBef>
              <a:spcAft>
                <a:spcPts val="0"/>
              </a:spcAft>
              <a:tabLst>
                <a:tab pos="1712595"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tabLst>
                <a:tab pos="1712595"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are a number of measure families that specify which infections contribute to a reduction in HAI objectives — CLABSI, CAUTI, CDI, SSI, etc.  Each may be measured with an individual quality measure in the CMS portfolio.</a:t>
            </a:r>
          </a:p>
        </p:txBody>
      </p:sp>
      <p:sp>
        <p:nvSpPr>
          <p:cNvPr id="4" name="Slide Number Placeholder 3"/>
          <p:cNvSpPr>
            <a:spLocks noGrp="1"/>
          </p:cNvSpPr>
          <p:nvPr>
            <p:ph type="sldNum" sz="quarter" idx="5"/>
          </p:nvPr>
        </p:nvSpPr>
        <p:spPr/>
        <p:txBody>
          <a:bodyPr/>
          <a:lstStyle/>
          <a:p>
            <a:fld id="{7B898A01-842B-0042-9AB7-55364486B929}" type="slidenum">
              <a:rPr lang="en-US" smtClean="0"/>
              <a:pPr/>
              <a:t>4</a:t>
            </a:fld>
            <a:endParaRPr lang="en-US" dirty="0"/>
          </a:p>
        </p:txBody>
      </p:sp>
    </p:spTree>
    <p:extLst>
      <p:ext uri="{BB962C8B-B14F-4D97-AF65-F5344CB8AC3E}">
        <p14:creationId xmlns:p14="http://schemas.microsoft.com/office/powerpoint/2010/main" val="435933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Next we will cover the goals and objectives that support the eight priority areas of Meaningful Measures 2.0.  We will not cover however the measure family or the individual quality measure level during this presentation, instead keeping it at the level of the goals and objectives.</a:t>
            </a:r>
            <a:endParaRPr lang="en-US" dirty="0"/>
          </a:p>
        </p:txBody>
      </p:sp>
      <p:sp>
        <p:nvSpPr>
          <p:cNvPr id="4" name="Slide Number Placeholder 3"/>
          <p:cNvSpPr>
            <a:spLocks noGrp="1"/>
          </p:cNvSpPr>
          <p:nvPr>
            <p:ph type="sldNum" sz="quarter" idx="5"/>
          </p:nvPr>
        </p:nvSpPr>
        <p:spPr/>
        <p:txBody>
          <a:bodyPr/>
          <a:lstStyle/>
          <a:p>
            <a:fld id="{AFC2AE64-726D-43FE-A2B1-252818319B16}" type="slidenum">
              <a:rPr lang="en-US" smtClean="0"/>
              <a:t>5</a:t>
            </a:fld>
            <a:endParaRPr lang="en-US"/>
          </a:p>
        </p:txBody>
      </p:sp>
    </p:spTree>
    <p:extLst>
      <p:ext uri="{BB962C8B-B14F-4D97-AF65-F5344CB8AC3E}">
        <p14:creationId xmlns:p14="http://schemas.microsoft.com/office/powerpoint/2010/main" val="3216788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Safety Culture</a:t>
            </a:r>
            <a:r>
              <a:rPr lang="en-US" sz="1800" dirty="0">
                <a:effectLst/>
                <a:latin typeface="Calibri" panose="020F0502020204030204" pitchFamily="34" charset="0"/>
                <a:ea typeface="Calibri" panose="020F0502020204030204" pitchFamily="34" charset="0"/>
                <a:cs typeface="Times New Roman" panose="02020603050405020304" pitchFamily="18" charset="0"/>
              </a:rPr>
              <a:t>—How a healthcare organization’s management actions, the norms, the processes and practices connect to individual safety, and measures in the culture of safety assess that organizational culture as well as organizational reliability, resilience and preparedness.  EHR safety refers to the use of Health IT to minimize risk, including the generation of accurate, reliable and timely data.</a:t>
            </a:r>
          </a:p>
          <a:p>
            <a:pPr marL="0" marR="0">
              <a:lnSpc>
                <a:spcPct val="150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Workforce/Caregiver Safety</a:t>
            </a:r>
            <a:r>
              <a:rPr lang="en-US" sz="1800" dirty="0">
                <a:effectLst/>
                <a:latin typeface="Calibri" panose="020F0502020204030204" pitchFamily="34" charset="0"/>
                <a:ea typeface="Calibri" panose="020F0502020204030204" pitchFamily="34" charset="0"/>
                <a:cs typeface="Times New Roman" panose="02020603050405020304" pitchFamily="18" charset="0"/>
              </a:rPr>
              <a:t>— Supported by workforce and caregiver resilience, characterized by successful adaptation to adversity and fostered by several measurable individual social and organizational factors such as psychosocial support, task mix, and working conditions.  Optimal staffing as an objective includes appropriate certifications and patient-staff ratios along with a reduction in burnout and turnover and workplace violence prevention as important measurable objectives to support workforce and caregiver safety.  </a:t>
            </a:r>
          </a:p>
        </p:txBody>
      </p:sp>
      <p:sp>
        <p:nvSpPr>
          <p:cNvPr id="4" name="Slide Number Placeholder 3"/>
          <p:cNvSpPr>
            <a:spLocks noGrp="1"/>
          </p:cNvSpPr>
          <p:nvPr>
            <p:ph type="sldNum" sz="quarter" idx="5"/>
          </p:nvPr>
        </p:nvSpPr>
        <p:spPr/>
        <p:txBody>
          <a:bodyPr/>
          <a:lstStyle/>
          <a:p>
            <a:fld id="{7B898A01-842B-0042-9AB7-55364486B929}" type="slidenum">
              <a:rPr lang="en-US" smtClean="0"/>
              <a:pPr/>
              <a:t>6</a:t>
            </a:fld>
            <a:endParaRPr lang="en-US" dirty="0"/>
          </a:p>
        </p:txBody>
      </p:sp>
    </p:spTree>
    <p:extLst>
      <p:ext uri="{BB962C8B-B14F-4D97-AF65-F5344CB8AC3E}">
        <p14:creationId xmlns:p14="http://schemas.microsoft.com/office/powerpoint/2010/main" val="36083602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goals in the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darker blue </a:t>
            </a:r>
            <a:r>
              <a:rPr lang="en-US" sz="1800" dirty="0">
                <a:effectLst/>
                <a:latin typeface="Calibri" panose="020F0502020204030204" pitchFamily="34" charset="0"/>
                <a:ea typeface="Calibri" panose="020F0502020204030204" pitchFamily="34" charset="0"/>
                <a:cs typeface="Times New Roman" panose="02020603050405020304" pitchFamily="18" charset="0"/>
              </a:rPr>
              <a:t>on the left side of the screen are about how well healthcare services and supports allow people to achieve their desired outcomes. </a:t>
            </a:r>
          </a:p>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Optimal Functional Outcomes</a:t>
            </a:r>
            <a:r>
              <a:rPr lang="en-US" sz="1800" dirty="0">
                <a:effectLst/>
                <a:latin typeface="Calibri" panose="020F0502020204030204" pitchFamily="34" charset="0"/>
                <a:ea typeface="Calibri" panose="020F0502020204030204" pitchFamily="34" charset="0"/>
                <a:cs typeface="Times New Roman" panose="02020603050405020304" pitchFamily="18" charset="0"/>
              </a:rPr>
              <a:t>—Includes functional status metrics that assess an individual’s ability to independently carry out basic activities, which includes activities of daily living (ADLs) and instrumental activities of daily living (IADLs). </a:t>
            </a:r>
          </a:p>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Optimal Home/Community-Based Services</a:t>
            </a:r>
            <a:r>
              <a:rPr lang="en-US" sz="1800" dirty="0">
                <a:effectLst/>
                <a:latin typeface="Calibri" panose="020F0502020204030204" pitchFamily="34" charset="0"/>
                <a:ea typeface="Calibri" panose="020F0502020204030204" pitchFamily="34" charset="0"/>
                <a:cs typeface="Times New Roman" panose="02020603050405020304" pitchFamily="18" charset="0"/>
              </a:rPr>
              <a:t>—Should support individual preferences, choice of control and dignity. “Under development” is classified for areas of consultation with stakeholders to identify important building blocks of quality and is the case for the optimal HCBS goal.</a:t>
            </a:r>
          </a:p>
        </p:txBody>
      </p:sp>
      <p:sp>
        <p:nvSpPr>
          <p:cNvPr id="4" name="Slide Number Placeholder 3"/>
          <p:cNvSpPr>
            <a:spLocks noGrp="1"/>
          </p:cNvSpPr>
          <p:nvPr>
            <p:ph type="sldNum" sz="quarter" idx="5"/>
          </p:nvPr>
        </p:nvSpPr>
        <p:spPr/>
        <p:txBody>
          <a:bodyPr/>
          <a:lstStyle/>
          <a:p>
            <a:fld id="{7B898A01-842B-0042-9AB7-55364486B929}" type="slidenum">
              <a:rPr lang="en-US" smtClean="0"/>
              <a:pPr/>
              <a:t>7</a:t>
            </a:fld>
            <a:endParaRPr lang="en-US" dirty="0"/>
          </a:p>
        </p:txBody>
      </p:sp>
    </p:spTree>
    <p:extLst>
      <p:ext uri="{BB962C8B-B14F-4D97-AF65-F5344CB8AC3E}">
        <p14:creationId xmlns:p14="http://schemas.microsoft.com/office/powerpoint/2010/main" val="2421848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goals and objectives for this healthcare priority are structured differently, since the treatment and management objectives apply to each chronic condition.</a:t>
            </a:r>
            <a:endParaRPr lang="en-US" dirty="0"/>
          </a:p>
        </p:txBody>
      </p:sp>
      <p:sp>
        <p:nvSpPr>
          <p:cNvPr id="4" name="Slide Number Placeholder 3"/>
          <p:cNvSpPr>
            <a:spLocks noGrp="1"/>
          </p:cNvSpPr>
          <p:nvPr>
            <p:ph type="sldNum" sz="quarter" idx="5"/>
          </p:nvPr>
        </p:nvSpPr>
        <p:spPr/>
        <p:txBody>
          <a:bodyPr/>
          <a:lstStyle/>
          <a:p>
            <a:fld id="{7B898A01-842B-0042-9AB7-55364486B929}" type="slidenum">
              <a:rPr lang="en-US" smtClean="0"/>
              <a:pPr/>
              <a:t>8</a:t>
            </a:fld>
            <a:endParaRPr lang="en-US" dirty="0"/>
          </a:p>
        </p:txBody>
      </p:sp>
    </p:spTree>
    <p:extLst>
      <p:ext uri="{BB962C8B-B14F-4D97-AF65-F5344CB8AC3E}">
        <p14:creationId xmlns:p14="http://schemas.microsoft.com/office/powerpoint/2010/main" val="698839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Optimal Interoperability and Data Availability/Reconciliations</a:t>
            </a:r>
            <a:r>
              <a:rPr lang="en-US" sz="1800" dirty="0">
                <a:effectLst/>
                <a:latin typeface="Calibri" panose="020F0502020204030204" pitchFamily="34" charset="0"/>
                <a:ea typeface="Calibri" panose="020F0502020204030204" pitchFamily="34" charset="0"/>
                <a:cs typeface="Times New Roman" panose="02020603050405020304" pitchFamily="18" charset="0"/>
              </a:rPr>
              <a:t>—Coordination of care for a person in the healthcare system is often supported through a transfer of Health IT, or health information using EHRs, consumer portals and other technologies.  </a:t>
            </a:r>
          </a:p>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Optimal Transitions of Care</a:t>
            </a:r>
            <a:r>
              <a:rPr lang="en-US" sz="1800" dirty="0">
                <a:effectLst/>
                <a:latin typeface="Calibri" panose="020F0502020204030204" pitchFamily="34" charset="0"/>
                <a:ea typeface="Calibri" panose="020F0502020204030204" pitchFamily="34" charset="0"/>
                <a:cs typeface="Times New Roman" panose="02020603050405020304" pitchFamily="18" charset="0"/>
              </a:rPr>
              <a:t>—Objectives related to successful handoffs that identify patients at risk for poor transitions that include comprehensive assessments, care management plans, and communication and follow-up care. </a:t>
            </a:r>
          </a:p>
          <a:p>
            <a:pPr marL="0" marR="0">
              <a:lnSpc>
                <a:spcPct val="150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50000"/>
              </a:lnSpc>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Care Coordination</a:t>
            </a:r>
            <a:r>
              <a:rPr lang="en-US" sz="1800" dirty="0">
                <a:effectLst/>
                <a:latin typeface="Calibri" panose="020F0502020204030204" pitchFamily="34" charset="0"/>
                <a:ea typeface="Calibri" panose="020F0502020204030204" pitchFamily="34" charset="0"/>
                <a:cs typeface="Times New Roman" panose="02020603050405020304" pitchFamily="18" charset="0"/>
              </a:rPr>
              <a:t>—Considering all goals/objectives under this priority, the seamless care coordination priority includes efforts that leverage technology, as well as other processes and activities to ensure successful transitions of care and coordination.</a:t>
            </a:r>
          </a:p>
        </p:txBody>
      </p:sp>
      <p:sp>
        <p:nvSpPr>
          <p:cNvPr id="4" name="Slide Number Placeholder 3"/>
          <p:cNvSpPr>
            <a:spLocks noGrp="1"/>
          </p:cNvSpPr>
          <p:nvPr>
            <p:ph type="sldNum" sz="quarter" idx="5"/>
          </p:nvPr>
        </p:nvSpPr>
        <p:spPr/>
        <p:txBody>
          <a:bodyPr/>
          <a:lstStyle/>
          <a:p>
            <a:fld id="{7B898A01-842B-0042-9AB7-55364486B929}" type="slidenum">
              <a:rPr lang="en-US" smtClean="0"/>
              <a:pPr/>
              <a:t>9</a:t>
            </a:fld>
            <a:endParaRPr lang="en-US" dirty="0"/>
          </a:p>
        </p:txBody>
      </p:sp>
    </p:spTree>
    <p:extLst>
      <p:ext uri="{BB962C8B-B14F-4D97-AF65-F5344CB8AC3E}">
        <p14:creationId xmlns:p14="http://schemas.microsoft.com/office/powerpoint/2010/main" val="1826652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1">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p:nvPr>
        </p:nvSpPr>
        <p:spPr>
          <a:xfrm>
            <a:off x="457200" y="533400"/>
            <a:ext cx="8534400" cy="1295400"/>
          </a:xfrm>
          <a:prstGeom prst="rect">
            <a:avLst/>
          </a:prstGeom>
        </p:spPr>
        <p:txBody>
          <a:bodyPr anchor="b"/>
          <a:lstStyle>
            <a:lvl1pPr algn="l">
              <a:lnSpc>
                <a:spcPts val="5000"/>
              </a:lnSpc>
              <a:defRPr sz="4800">
                <a:solidFill>
                  <a:srgbClr val="093E8D"/>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7" name="Subtitle 2">
            <a:extLst>
              <a:ext uri="{FF2B5EF4-FFF2-40B4-BE49-F238E27FC236}">
                <a16:creationId xmlns:a16="http://schemas.microsoft.com/office/drawing/2014/main" id="{17124986-68A1-4CC3-988B-CD54F444819A}"/>
              </a:ext>
            </a:extLst>
          </p:cNvPr>
          <p:cNvSpPr>
            <a:spLocks noGrp="1"/>
          </p:cNvSpPr>
          <p:nvPr>
            <p:ph type="subTitle" idx="1" hasCustomPrompt="1"/>
          </p:nvPr>
        </p:nvSpPr>
        <p:spPr>
          <a:xfrm>
            <a:off x="9448800" y="5096854"/>
            <a:ext cx="2286000" cy="1219200"/>
          </a:xfrm>
        </p:spPr>
        <p:txBody>
          <a:bodyPr>
            <a:normAutofit/>
          </a:bodyPr>
          <a:lstStyle>
            <a:lvl1pPr marL="0" indent="0" algn="l">
              <a:buNone/>
              <a:defRPr sz="1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a:t>
            </a:r>
            <a:br>
              <a:rPr lang="en-US" dirty="0"/>
            </a:br>
            <a:r>
              <a:rPr lang="en-US" dirty="0"/>
              <a:t>Presenter</a:t>
            </a:r>
          </a:p>
          <a:p>
            <a:r>
              <a:rPr lang="en-US" dirty="0"/>
              <a:t>Date</a:t>
            </a:r>
          </a:p>
        </p:txBody>
      </p:sp>
    </p:spTree>
    <p:extLst>
      <p:ext uri="{BB962C8B-B14F-4D97-AF65-F5344CB8AC3E}">
        <p14:creationId xmlns:p14="http://schemas.microsoft.com/office/powerpoint/2010/main" val="3160573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Section Header 3: working">
    <p:bg>
      <p:bgPr>
        <a:solidFill>
          <a:schemeClr val="bg1"/>
        </a:solidFill>
        <a:effectLst/>
      </p:bgPr>
    </p:bg>
    <p:spTree>
      <p:nvGrpSpPr>
        <p:cNvPr id="1" name=""/>
        <p:cNvGrpSpPr/>
        <p:nvPr/>
      </p:nvGrpSpPr>
      <p:grpSpPr>
        <a:xfrm>
          <a:off x="0" y="0"/>
          <a:ext cx="0" cy="0"/>
          <a:chOff x="0" y="0"/>
          <a:chExt cx="0" cy="0"/>
        </a:xfrm>
      </p:grpSpPr>
      <p:pic>
        <p:nvPicPr>
          <p:cNvPr id="6" name="Picture 5" descr="A woman in professional attire seated at a computer monitor, looking at the screen.">
            <a:extLst>
              <a:ext uri="{FF2B5EF4-FFF2-40B4-BE49-F238E27FC236}">
                <a16:creationId xmlns:a16="http://schemas.microsoft.com/office/drawing/2014/main" id="{A4C12751-86D7-4DA0-B924-82E1EB7BA92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Slide Number Placeholder 4">
            <a:extLst>
              <a:ext uri="{FF2B5EF4-FFF2-40B4-BE49-F238E27FC236}">
                <a16:creationId xmlns:a16="http://schemas.microsoft.com/office/drawing/2014/main" id="{BE29069C-1699-4461-8D8D-AE2CF0DB4EB8}"/>
              </a:ext>
            </a:extLst>
          </p:cNvPr>
          <p:cNvSpPr>
            <a:spLocks noGrp="1"/>
          </p:cNvSpPr>
          <p:nvPr>
            <p:ph type="sldNum" sz="quarter" idx="12"/>
          </p:nvPr>
        </p:nvSpPr>
        <p:spPr>
          <a:xfrm>
            <a:off x="457200" y="6324600"/>
            <a:ext cx="1371600" cy="365125"/>
          </a:xfrm>
          <a:prstGeom prst="rect">
            <a:avLst/>
          </a:prstGeom>
        </p:spPr>
        <p:txBody>
          <a:bodyPr/>
          <a:lstStyle>
            <a:lvl1pPr algn="l">
              <a:defRPr>
                <a:solidFill>
                  <a:schemeClr val="bg1"/>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7" name="Date Placeholder 2">
            <a:extLst>
              <a:ext uri="{FF2B5EF4-FFF2-40B4-BE49-F238E27FC236}">
                <a16:creationId xmlns:a16="http://schemas.microsoft.com/office/drawing/2014/main" id="{27364C23-CF0F-4943-8F51-DE581C5EC28C}"/>
              </a:ext>
            </a:extLst>
          </p:cNvPr>
          <p:cNvSpPr>
            <a:spLocks noGrp="1"/>
          </p:cNvSpPr>
          <p:nvPr>
            <p:ph type="dt" sz="half" idx="10"/>
          </p:nvPr>
        </p:nvSpPr>
        <p:spPr>
          <a:xfrm>
            <a:off x="10210800" y="6324600"/>
            <a:ext cx="15240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3C697967-760E-4A41-AE47-EEBA93AE27F2}" type="datetime1">
              <a:rPr lang="en-US" smtClean="0"/>
              <a:t>8/2/2022</a:t>
            </a:fld>
            <a:endParaRPr lang="en-US"/>
          </a:p>
        </p:txBody>
      </p:sp>
      <p:sp>
        <p:nvSpPr>
          <p:cNvPr id="11" name="Title 1">
            <a:extLst>
              <a:ext uri="{FF2B5EF4-FFF2-40B4-BE49-F238E27FC236}">
                <a16:creationId xmlns:a16="http://schemas.microsoft.com/office/drawing/2014/main" id="{A5B12EBA-C8D6-45A2-82BA-3ACAA051CF53}"/>
              </a:ext>
            </a:extLst>
          </p:cNvPr>
          <p:cNvSpPr>
            <a:spLocks noGrp="1"/>
          </p:cNvSpPr>
          <p:nvPr>
            <p:ph type="ctrTitle" hasCustomPrompt="1"/>
          </p:nvPr>
        </p:nvSpPr>
        <p:spPr>
          <a:xfrm>
            <a:off x="457200" y="4419600"/>
            <a:ext cx="11277600" cy="1905000"/>
          </a:xfrm>
          <a:prstGeom prst="rect">
            <a:avLst/>
          </a:prstGeom>
        </p:spPr>
        <p:txBody>
          <a:bodyPr anchor="t"/>
          <a:lstStyle>
            <a:lvl1pPr algn="l">
              <a:defRPr sz="4000">
                <a:solidFill>
                  <a:schemeClr val="bg1"/>
                </a:solidFill>
                <a:latin typeface="Arial" panose="020B0604020202020204" pitchFamily="34" charset="0"/>
                <a:cs typeface="Arial" panose="020B0604020202020204" pitchFamily="34" charset="0"/>
              </a:defRPr>
            </a:lvl1pPr>
          </a:lstStyle>
          <a:p>
            <a:r>
              <a:rPr lang="en-US" dirty="0"/>
              <a:t>Click to edit section header</a:t>
            </a:r>
          </a:p>
        </p:txBody>
      </p:sp>
    </p:spTree>
    <p:extLst>
      <p:ext uri="{BB962C8B-B14F-4D97-AF65-F5344CB8AC3E}">
        <p14:creationId xmlns:p14="http://schemas.microsoft.com/office/powerpoint/2010/main" val="2953346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Section Header 4: meeting">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40C45DC-96CE-4E83-26B9-3B9EE038C5D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Slide Number Placeholder 4">
            <a:extLst>
              <a:ext uri="{FF2B5EF4-FFF2-40B4-BE49-F238E27FC236}">
                <a16:creationId xmlns:a16="http://schemas.microsoft.com/office/drawing/2014/main" id="{8FFDA772-1B8A-41FF-A7F6-66145EECFD1E}"/>
              </a:ext>
            </a:extLst>
          </p:cNvPr>
          <p:cNvSpPr>
            <a:spLocks noGrp="1"/>
          </p:cNvSpPr>
          <p:nvPr>
            <p:ph type="sldNum" sz="quarter" idx="12"/>
          </p:nvPr>
        </p:nvSpPr>
        <p:spPr>
          <a:xfrm>
            <a:off x="457200" y="6324600"/>
            <a:ext cx="1371600" cy="365125"/>
          </a:xfrm>
          <a:prstGeom prst="rect">
            <a:avLst/>
          </a:prstGeom>
        </p:spPr>
        <p:txBody>
          <a:bodyPr/>
          <a:lstStyle>
            <a:lvl1pPr algn="l">
              <a:defRPr>
                <a:solidFill>
                  <a:schemeClr val="bg1"/>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7" name="Date Placeholder 2">
            <a:extLst>
              <a:ext uri="{FF2B5EF4-FFF2-40B4-BE49-F238E27FC236}">
                <a16:creationId xmlns:a16="http://schemas.microsoft.com/office/drawing/2014/main" id="{6C6CD289-21A7-482A-9BC5-582DF148CE1F}"/>
              </a:ext>
            </a:extLst>
          </p:cNvPr>
          <p:cNvSpPr>
            <a:spLocks noGrp="1"/>
          </p:cNvSpPr>
          <p:nvPr>
            <p:ph type="dt" sz="half" idx="10"/>
          </p:nvPr>
        </p:nvSpPr>
        <p:spPr>
          <a:xfrm>
            <a:off x="10210800" y="6324600"/>
            <a:ext cx="15240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8A8CAE76-7352-44B2-835F-10CAB351E84A}" type="datetime1">
              <a:rPr lang="en-US" smtClean="0"/>
              <a:t>8/2/2022</a:t>
            </a:fld>
            <a:endParaRPr lang="en-US"/>
          </a:p>
        </p:txBody>
      </p:sp>
      <p:sp>
        <p:nvSpPr>
          <p:cNvPr id="11" name="Title 1">
            <a:extLst>
              <a:ext uri="{FF2B5EF4-FFF2-40B4-BE49-F238E27FC236}">
                <a16:creationId xmlns:a16="http://schemas.microsoft.com/office/drawing/2014/main" id="{A5B12EBA-C8D6-45A2-82BA-3ACAA051CF53}"/>
              </a:ext>
            </a:extLst>
          </p:cNvPr>
          <p:cNvSpPr>
            <a:spLocks noGrp="1"/>
          </p:cNvSpPr>
          <p:nvPr>
            <p:ph type="ctrTitle" hasCustomPrompt="1"/>
          </p:nvPr>
        </p:nvSpPr>
        <p:spPr>
          <a:xfrm>
            <a:off x="457200" y="4419600"/>
            <a:ext cx="11277600" cy="1905000"/>
          </a:xfrm>
          <a:prstGeom prst="rect">
            <a:avLst/>
          </a:prstGeom>
        </p:spPr>
        <p:txBody>
          <a:bodyPr anchor="t"/>
          <a:lstStyle>
            <a:lvl1pPr algn="l">
              <a:defRPr sz="4000">
                <a:solidFill>
                  <a:schemeClr val="bg1"/>
                </a:solidFill>
                <a:latin typeface="Arial" panose="020B0604020202020204" pitchFamily="34" charset="0"/>
                <a:cs typeface="Arial" panose="020B0604020202020204" pitchFamily="34" charset="0"/>
              </a:defRPr>
            </a:lvl1pPr>
          </a:lstStyle>
          <a:p>
            <a:r>
              <a:rPr lang="en-US" dirty="0"/>
              <a:t>Click to edit section header</a:t>
            </a:r>
          </a:p>
        </p:txBody>
      </p:sp>
    </p:spTree>
    <p:extLst>
      <p:ext uri="{BB962C8B-B14F-4D97-AF65-F5344CB8AC3E}">
        <p14:creationId xmlns:p14="http://schemas.microsoft.com/office/powerpoint/2010/main" val="3230689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Presentation slide 1: clinician">
    <p:bg>
      <p:bgPr>
        <a:solidFill>
          <a:schemeClr val="bg1"/>
        </a:solidFill>
        <a:effectLst/>
      </p:bgPr>
    </p:bg>
    <p:spTree>
      <p:nvGrpSpPr>
        <p:cNvPr id="1" name=""/>
        <p:cNvGrpSpPr/>
        <p:nvPr/>
      </p:nvGrpSpPr>
      <p:grpSpPr>
        <a:xfrm>
          <a:off x="0" y="0"/>
          <a:ext cx="0" cy="0"/>
          <a:chOff x="0" y="0"/>
          <a:chExt cx="0" cy="0"/>
        </a:xfrm>
      </p:grpSpPr>
      <p:sp>
        <p:nvSpPr>
          <p:cNvPr id="18" name="Slide Number Placeholder 4">
            <a:extLst>
              <a:ext uri="{FF2B5EF4-FFF2-40B4-BE49-F238E27FC236}">
                <a16:creationId xmlns:a16="http://schemas.microsoft.com/office/drawing/2014/main" id="{CF909008-3E7D-49F1-8BF2-E23A5A04F796}"/>
              </a:ext>
            </a:extLst>
          </p:cNvPr>
          <p:cNvSpPr>
            <a:spLocks noGrp="1"/>
          </p:cNvSpPr>
          <p:nvPr>
            <p:ph type="sldNum" sz="quarter" idx="12"/>
          </p:nvPr>
        </p:nvSpPr>
        <p:spPr>
          <a:xfrm>
            <a:off x="457200" y="6324600"/>
            <a:ext cx="1371600" cy="365125"/>
          </a:xfrm>
          <a:prstGeom prst="rect">
            <a:avLst/>
          </a:prstGeom>
        </p:spPr>
        <p:txBody>
          <a:bodyPr/>
          <a:lstStyle>
            <a:lvl1pPr algn="l">
              <a:defRPr>
                <a:solidFill>
                  <a:schemeClr val="bg1"/>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7" name="Date Placeholder 2">
            <a:extLst>
              <a:ext uri="{FF2B5EF4-FFF2-40B4-BE49-F238E27FC236}">
                <a16:creationId xmlns:a16="http://schemas.microsoft.com/office/drawing/2014/main" id="{D18058B3-30EF-4627-974F-57C4B7B511BC}"/>
              </a:ext>
            </a:extLst>
          </p:cNvPr>
          <p:cNvSpPr>
            <a:spLocks noGrp="1"/>
          </p:cNvSpPr>
          <p:nvPr>
            <p:ph type="dt" sz="half" idx="10"/>
          </p:nvPr>
        </p:nvSpPr>
        <p:spPr>
          <a:xfrm>
            <a:off x="10210800" y="6324600"/>
            <a:ext cx="15240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73302A6E-DF7E-4824-B72F-ED14D5120DB6}" type="datetime1">
              <a:rPr lang="en-US" smtClean="0"/>
              <a:t>8/2/2022</a:t>
            </a:fld>
            <a:endParaRPr lang="en-US"/>
          </a:p>
        </p:txBody>
      </p:sp>
      <p:sp>
        <p:nvSpPr>
          <p:cNvPr id="9" name="Subtitle 2">
            <a:extLst>
              <a:ext uri="{FF2B5EF4-FFF2-40B4-BE49-F238E27FC236}">
                <a16:creationId xmlns:a16="http://schemas.microsoft.com/office/drawing/2014/main" id="{E4A4454D-7DE7-4445-8053-82AB7784C899}"/>
              </a:ext>
            </a:extLst>
          </p:cNvPr>
          <p:cNvSpPr>
            <a:spLocks noGrp="1"/>
          </p:cNvSpPr>
          <p:nvPr>
            <p:ph type="subTitle" idx="1" hasCustomPrompt="1"/>
          </p:nvPr>
        </p:nvSpPr>
        <p:spPr bwMode="gray">
          <a:xfrm>
            <a:off x="457200" y="5791200"/>
            <a:ext cx="11277600" cy="523708"/>
          </a:xfrm>
        </p:spPr>
        <p:txBody>
          <a:bodyPr vert="horz" lIns="0" tIns="0" rIns="0" bIns="0" rtlCol="0">
            <a:noAutofit/>
          </a:bodyPr>
          <a:lstStyle>
            <a:lvl1pPr marL="342900" indent="-342900">
              <a:buFont typeface="Arial" pitchFamily="34" charset="0"/>
              <a:buNone/>
              <a:defRPr lang="en-US" sz="1400" i="1" dirty="0">
                <a:solidFill>
                  <a:schemeClr val="bg1"/>
                </a:solidFill>
              </a:defRPr>
            </a:lvl1pPr>
          </a:lstStyle>
          <a:p>
            <a:pPr marL="0" lvl="0" indent="0"/>
            <a:r>
              <a:rPr lang="en-US" dirty="0"/>
              <a:t>Presenter 1 name, degree(s)  |  Organization		Presenter 2 name, degree(s)  |  Organization</a:t>
            </a:r>
            <a:br>
              <a:rPr lang="en-US" dirty="0"/>
            </a:br>
            <a:r>
              <a:rPr lang="en-US" dirty="0"/>
              <a:t>CMS COR name, degree(s)  |  CMS COR</a:t>
            </a:r>
          </a:p>
        </p:txBody>
      </p:sp>
      <p:sp>
        <p:nvSpPr>
          <p:cNvPr id="5" name="Text Placeholder 4">
            <a:extLst>
              <a:ext uri="{FF2B5EF4-FFF2-40B4-BE49-F238E27FC236}">
                <a16:creationId xmlns:a16="http://schemas.microsoft.com/office/drawing/2014/main" id="{6FDEA942-03F3-4E39-A3FF-5C8634546C89}"/>
              </a:ext>
            </a:extLst>
          </p:cNvPr>
          <p:cNvSpPr>
            <a:spLocks noGrp="1"/>
          </p:cNvSpPr>
          <p:nvPr>
            <p:ph type="body" sz="quarter" idx="13" hasCustomPrompt="1"/>
          </p:nvPr>
        </p:nvSpPr>
        <p:spPr>
          <a:xfrm>
            <a:off x="457200" y="5181600"/>
            <a:ext cx="11277600" cy="457200"/>
          </a:xfrm>
        </p:spPr>
        <p:txBody>
          <a:bodyPr>
            <a:noAutofit/>
          </a:bodyPr>
          <a:lstStyle>
            <a:lvl1pPr marL="0" indent="0">
              <a:buFontTx/>
              <a:buNone/>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subtitle</a:t>
            </a:r>
          </a:p>
        </p:txBody>
      </p:sp>
      <p:sp>
        <p:nvSpPr>
          <p:cNvPr id="6" name="Title 5">
            <a:extLst>
              <a:ext uri="{FF2B5EF4-FFF2-40B4-BE49-F238E27FC236}">
                <a16:creationId xmlns:a16="http://schemas.microsoft.com/office/drawing/2014/main" id="{BACD6BC3-B997-4868-9041-ADE05C241C4B}"/>
              </a:ext>
            </a:extLst>
          </p:cNvPr>
          <p:cNvSpPr>
            <a:spLocks noGrp="1"/>
          </p:cNvSpPr>
          <p:nvPr>
            <p:ph type="title"/>
          </p:nvPr>
        </p:nvSpPr>
        <p:spPr>
          <a:xfrm>
            <a:off x="457200" y="4038600"/>
            <a:ext cx="11277600" cy="1096963"/>
          </a:xfrm>
          <a:prstGeom prst="rect">
            <a:avLst/>
          </a:prstGeom>
        </p:spPr>
        <p:txBody>
          <a:bodyPr/>
          <a:lstStyle>
            <a:lvl1pPr algn="l">
              <a:defRPr sz="3600">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2569442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Presentation slide 2: clinical">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77B9378-F322-44B7-8E28-344EE8E774C2}"/>
              </a:ext>
            </a:extLst>
          </p:cNvPr>
          <p:cNvSpPr>
            <a:spLocks noGrp="1"/>
          </p:cNvSpPr>
          <p:nvPr>
            <p:ph type="sldNum" sz="quarter" idx="12"/>
          </p:nvPr>
        </p:nvSpPr>
        <p:spPr>
          <a:xfrm>
            <a:off x="457200" y="6324600"/>
            <a:ext cx="1371600" cy="365125"/>
          </a:xfrm>
          <a:prstGeom prst="rect">
            <a:avLst/>
          </a:prstGeom>
        </p:spPr>
        <p:txBody>
          <a:bodyPr/>
          <a:lstStyle>
            <a:lvl1pPr algn="l">
              <a:defRPr>
                <a:solidFill>
                  <a:schemeClr val="bg1"/>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7" name="Date Placeholder 2">
            <a:extLst>
              <a:ext uri="{FF2B5EF4-FFF2-40B4-BE49-F238E27FC236}">
                <a16:creationId xmlns:a16="http://schemas.microsoft.com/office/drawing/2014/main" id="{873CE4DE-C8BF-491B-B5E2-BC3AD41485B3}"/>
              </a:ext>
            </a:extLst>
          </p:cNvPr>
          <p:cNvSpPr>
            <a:spLocks noGrp="1"/>
          </p:cNvSpPr>
          <p:nvPr>
            <p:ph type="dt" sz="half" idx="10"/>
          </p:nvPr>
        </p:nvSpPr>
        <p:spPr>
          <a:xfrm>
            <a:off x="10210800" y="6324600"/>
            <a:ext cx="15240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5C36C093-A1E8-4028-B64F-221C883522F7}" type="datetime1">
              <a:rPr lang="en-US" smtClean="0"/>
              <a:t>8/2/2022</a:t>
            </a:fld>
            <a:endParaRPr lang="en-US"/>
          </a:p>
        </p:txBody>
      </p:sp>
      <p:sp>
        <p:nvSpPr>
          <p:cNvPr id="10" name="Title 1">
            <a:extLst>
              <a:ext uri="{FF2B5EF4-FFF2-40B4-BE49-F238E27FC236}">
                <a16:creationId xmlns:a16="http://schemas.microsoft.com/office/drawing/2014/main" id="{F02DB5F2-57B6-4FBA-8D43-D0DBE58D9E08}"/>
              </a:ext>
            </a:extLst>
          </p:cNvPr>
          <p:cNvSpPr>
            <a:spLocks noGrp="1"/>
          </p:cNvSpPr>
          <p:nvPr>
            <p:ph type="ctrTitle" hasCustomPrompt="1"/>
          </p:nvPr>
        </p:nvSpPr>
        <p:spPr>
          <a:xfrm>
            <a:off x="457200" y="4038600"/>
            <a:ext cx="11277600" cy="1143000"/>
          </a:xfrm>
          <a:prstGeom prst="rect">
            <a:avLst/>
          </a:prstGeom>
        </p:spPr>
        <p:txBody>
          <a:bodyPr anchor="t"/>
          <a:lstStyle>
            <a:lvl1pPr algn="l">
              <a:defRPr sz="3600">
                <a:solidFill>
                  <a:schemeClr val="bg1"/>
                </a:solidFill>
                <a:latin typeface="Arial" panose="020B0604020202020204" pitchFamily="34" charset="0"/>
                <a:cs typeface="Arial" panose="020B0604020202020204" pitchFamily="34" charset="0"/>
              </a:defRPr>
            </a:lvl1pPr>
          </a:lstStyle>
          <a:p>
            <a:r>
              <a:rPr lang="en-US" dirty="0"/>
              <a:t>Click to edit Presentation Title</a:t>
            </a:r>
          </a:p>
        </p:txBody>
      </p:sp>
      <p:sp>
        <p:nvSpPr>
          <p:cNvPr id="12" name="Subtitle 2">
            <a:extLst>
              <a:ext uri="{FF2B5EF4-FFF2-40B4-BE49-F238E27FC236}">
                <a16:creationId xmlns:a16="http://schemas.microsoft.com/office/drawing/2014/main" id="{93F020A3-9FD8-446C-9A43-6A981BA51C70}"/>
              </a:ext>
            </a:extLst>
          </p:cNvPr>
          <p:cNvSpPr>
            <a:spLocks noGrp="1"/>
          </p:cNvSpPr>
          <p:nvPr>
            <p:ph type="subTitle" idx="1" hasCustomPrompt="1"/>
          </p:nvPr>
        </p:nvSpPr>
        <p:spPr bwMode="gray">
          <a:xfrm>
            <a:off x="457200" y="5791200"/>
            <a:ext cx="11277600" cy="523708"/>
          </a:xfrm>
        </p:spPr>
        <p:txBody>
          <a:bodyPr vert="horz" lIns="0" tIns="0" rIns="0" bIns="0" rtlCol="0">
            <a:noAutofit/>
          </a:bodyPr>
          <a:lstStyle>
            <a:lvl1pPr marL="342900" indent="-342900">
              <a:buFont typeface="Arial" pitchFamily="34" charset="0"/>
              <a:buNone/>
              <a:defRPr lang="en-US" sz="1400" i="1" dirty="0">
                <a:solidFill>
                  <a:schemeClr val="bg1"/>
                </a:solidFill>
              </a:defRPr>
            </a:lvl1pPr>
          </a:lstStyle>
          <a:p>
            <a:pPr marL="0" lvl="0" indent="0"/>
            <a:r>
              <a:rPr lang="en-US" dirty="0"/>
              <a:t>Presenter 1 name, degree(s)  |  Organization		Presenter 2 name, degree(s)  |  Organization</a:t>
            </a:r>
            <a:br>
              <a:rPr lang="en-US" dirty="0"/>
            </a:br>
            <a:r>
              <a:rPr lang="en-US" dirty="0"/>
              <a:t>CMS COR name, degree(s)  |  CMS COR</a:t>
            </a:r>
          </a:p>
        </p:txBody>
      </p:sp>
      <p:sp>
        <p:nvSpPr>
          <p:cNvPr id="13" name="Text Placeholder 4">
            <a:extLst>
              <a:ext uri="{FF2B5EF4-FFF2-40B4-BE49-F238E27FC236}">
                <a16:creationId xmlns:a16="http://schemas.microsoft.com/office/drawing/2014/main" id="{CBC2A46F-36B2-4E7F-AAFC-087261E6BDAE}"/>
              </a:ext>
            </a:extLst>
          </p:cNvPr>
          <p:cNvSpPr>
            <a:spLocks noGrp="1"/>
          </p:cNvSpPr>
          <p:nvPr>
            <p:ph type="body" sz="quarter" idx="13" hasCustomPrompt="1"/>
          </p:nvPr>
        </p:nvSpPr>
        <p:spPr>
          <a:xfrm>
            <a:off x="457200" y="5181600"/>
            <a:ext cx="11277600" cy="457200"/>
          </a:xfrm>
        </p:spPr>
        <p:txBody>
          <a:bodyPr>
            <a:noAutofit/>
          </a:bodyPr>
          <a:lstStyle>
            <a:lvl1pPr marL="0" indent="0">
              <a:buFontTx/>
              <a:buNone/>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subtitle</a:t>
            </a:r>
          </a:p>
        </p:txBody>
      </p:sp>
    </p:spTree>
    <p:extLst>
      <p:ext uri="{BB962C8B-B14F-4D97-AF65-F5344CB8AC3E}">
        <p14:creationId xmlns:p14="http://schemas.microsoft.com/office/powerpoint/2010/main" val="3973561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Presentation slide 3: family in woods">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E29069C-1699-4461-8D8D-AE2CF0DB4EB8}"/>
              </a:ext>
            </a:extLst>
          </p:cNvPr>
          <p:cNvSpPr>
            <a:spLocks noGrp="1"/>
          </p:cNvSpPr>
          <p:nvPr>
            <p:ph type="sldNum" sz="quarter" idx="12"/>
          </p:nvPr>
        </p:nvSpPr>
        <p:spPr>
          <a:xfrm>
            <a:off x="457200" y="6324600"/>
            <a:ext cx="1371600" cy="365125"/>
          </a:xfrm>
          <a:prstGeom prst="rect">
            <a:avLst/>
          </a:prstGeom>
        </p:spPr>
        <p:txBody>
          <a:bodyPr/>
          <a:lstStyle>
            <a:lvl1pPr algn="l">
              <a:defRPr>
                <a:solidFill>
                  <a:schemeClr val="bg1"/>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7" name="Date Placeholder 2">
            <a:extLst>
              <a:ext uri="{FF2B5EF4-FFF2-40B4-BE49-F238E27FC236}">
                <a16:creationId xmlns:a16="http://schemas.microsoft.com/office/drawing/2014/main" id="{B904F7F6-9BF5-47A4-B05A-E6180968912A}"/>
              </a:ext>
            </a:extLst>
          </p:cNvPr>
          <p:cNvSpPr>
            <a:spLocks noGrp="1"/>
          </p:cNvSpPr>
          <p:nvPr>
            <p:ph type="dt" sz="half" idx="10"/>
          </p:nvPr>
        </p:nvSpPr>
        <p:spPr>
          <a:xfrm>
            <a:off x="10210800" y="6324600"/>
            <a:ext cx="15240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018DB655-B20D-4007-A522-DADBB73ACB17}" type="datetime1">
              <a:rPr lang="en-US" smtClean="0"/>
              <a:t>8/2/2022</a:t>
            </a:fld>
            <a:endParaRPr lang="en-US"/>
          </a:p>
        </p:txBody>
      </p:sp>
      <p:sp>
        <p:nvSpPr>
          <p:cNvPr id="10" name="Title 1">
            <a:extLst>
              <a:ext uri="{FF2B5EF4-FFF2-40B4-BE49-F238E27FC236}">
                <a16:creationId xmlns:a16="http://schemas.microsoft.com/office/drawing/2014/main" id="{69022CE9-A0AC-4145-8EA0-E8729D201083}"/>
              </a:ext>
            </a:extLst>
          </p:cNvPr>
          <p:cNvSpPr>
            <a:spLocks noGrp="1"/>
          </p:cNvSpPr>
          <p:nvPr>
            <p:ph type="ctrTitle" hasCustomPrompt="1"/>
          </p:nvPr>
        </p:nvSpPr>
        <p:spPr>
          <a:xfrm>
            <a:off x="457200" y="4038600"/>
            <a:ext cx="11277600" cy="1143000"/>
          </a:xfrm>
          <a:prstGeom prst="rect">
            <a:avLst/>
          </a:prstGeom>
        </p:spPr>
        <p:txBody>
          <a:bodyPr anchor="t"/>
          <a:lstStyle>
            <a:lvl1pPr algn="l">
              <a:defRPr sz="3600">
                <a:solidFill>
                  <a:schemeClr val="bg1"/>
                </a:solidFill>
                <a:latin typeface="Arial" panose="020B0604020202020204" pitchFamily="34" charset="0"/>
                <a:cs typeface="Arial" panose="020B0604020202020204" pitchFamily="34" charset="0"/>
              </a:defRPr>
            </a:lvl1pPr>
          </a:lstStyle>
          <a:p>
            <a:r>
              <a:rPr lang="en-US" dirty="0"/>
              <a:t>Click to edit Presentation Title</a:t>
            </a:r>
          </a:p>
        </p:txBody>
      </p:sp>
      <p:sp>
        <p:nvSpPr>
          <p:cNvPr id="12" name="Subtitle 2">
            <a:extLst>
              <a:ext uri="{FF2B5EF4-FFF2-40B4-BE49-F238E27FC236}">
                <a16:creationId xmlns:a16="http://schemas.microsoft.com/office/drawing/2014/main" id="{322CBF2F-D528-473D-B822-DF597B600412}"/>
              </a:ext>
            </a:extLst>
          </p:cNvPr>
          <p:cNvSpPr>
            <a:spLocks noGrp="1"/>
          </p:cNvSpPr>
          <p:nvPr>
            <p:ph type="subTitle" idx="1" hasCustomPrompt="1"/>
          </p:nvPr>
        </p:nvSpPr>
        <p:spPr bwMode="gray">
          <a:xfrm>
            <a:off x="457200" y="5791200"/>
            <a:ext cx="11277600" cy="523708"/>
          </a:xfrm>
        </p:spPr>
        <p:txBody>
          <a:bodyPr vert="horz" lIns="0" tIns="0" rIns="0" bIns="0" rtlCol="0">
            <a:noAutofit/>
          </a:bodyPr>
          <a:lstStyle>
            <a:lvl1pPr marL="342900" indent="-342900">
              <a:buFont typeface="Arial" pitchFamily="34" charset="0"/>
              <a:buNone/>
              <a:defRPr lang="en-US" sz="1400" i="1" dirty="0">
                <a:solidFill>
                  <a:schemeClr val="bg1"/>
                </a:solidFill>
              </a:defRPr>
            </a:lvl1pPr>
          </a:lstStyle>
          <a:p>
            <a:pPr marL="0" lvl="0" indent="0"/>
            <a:r>
              <a:rPr lang="en-US" dirty="0"/>
              <a:t>Presenter 1 name, degree(s)  |  Organization		Presenter 2 name, degree(s)  |  Organization</a:t>
            </a:r>
            <a:br>
              <a:rPr lang="en-US" dirty="0"/>
            </a:br>
            <a:r>
              <a:rPr lang="en-US" dirty="0"/>
              <a:t>CMS COR name, degree(s)  |  CMS COR</a:t>
            </a:r>
          </a:p>
        </p:txBody>
      </p:sp>
      <p:sp>
        <p:nvSpPr>
          <p:cNvPr id="13" name="Text Placeholder 4">
            <a:extLst>
              <a:ext uri="{FF2B5EF4-FFF2-40B4-BE49-F238E27FC236}">
                <a16:creationId xmlns:a16="http://schemas.microsoft.com/office/drawing/2014/main" id="{E56F15C0-B0C2-4926-985C-0EE8C5207D32}"/>
              </a:ext>
            </a:extLst>
          </p:cNvPr>
          <p:cNvSpPr>
            <a:spLocks noGrp="1"/>
          </p:cNvSpPr>
          <p:nvPr>
            <p:ph type="body" sz="quarter" idx="13" hasCustomPrompt="1"/>
          </p:nvPr>
        </p:nvSpPr>
        <p:spPr>
          <a:xfrm>
            <a:off x="457200" y="5181600"/>
            <a:ext cx="11277600" cy="457200"/>
          </a:xfrm>
        </p:spPr>
        <p:txBody>
          <a:bodyPr>
            <a:noAutofit/>
          </a:bodyPr>
          <a:lstStyle>
            <a:lvl1pPr marL="0" indent="0">
              <a:buFontTx/>
              <a:buNone/>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subtitle</a:t>
            </a:r>
          </a:p>
        </p:txBody>
      </p:sp>
    </p:spTree>
    <p:extLst>
      <p:ext uri="{BB962C8B-B14F-4D97-AF65-F5344CB8AC3E}">
        <p14:creationId xmlns:p14="http://schemas.microsoft.com/office/powerpoint/2010/main" val="15540779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Presentation slide 4: family reading">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FFDA772-1B8A-41FF-A7F6-66145EECFD1E}"/>
              </a:ext>
            </a:extLst>
          </p:cNvPr>
          <p:cNvSpPr>
            <a:spLocks noGrp="1"/>
          </p:cNvSpPr>
          <p:nvPr>
            <p:ph type="sldNum" sz="quarter" idx="12"/>
          </p:nvPr>
        </p:nvSpPr>
        <p:spPr>
          <a:xfrm>
            <a:off x="457200" y="6324600"/>
            <a:ext cx="1371600" cy="365125"/>
          </a:xfrm>
          <a:prstGeom prst="rect">
            <a:avLst/>
          </a:prstGeom>
        </p:spPr>
        <p:txBody>
          <a:bodyPr/>
          <a:lstStyle>
            <a:lvl1pPr algn="l">
              <a:defRPr>
                <a:solidFill>
                  <a:schemeClr val="bg1"/>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7" name="Date Placeholder 2">
            <a:extLst>
              <a:ext uri="{FF2B5EF4-FFF2-40B4-BE49-F238E27FC236}">
                <a16:creationId xmlns:a16="http://schemas.microsoft.com/office/drawing/2014/main" id="{D660898A-9AEA-4DB5-B6EB-73835F7058F3}"/>
              </a:ext>
            </a:extLst>
          </p:cNvPr>
          <p:cNvSpPr>
            <a:spLocks noGrp="1"/>
          </p:cNvSpPr>
          <p:nvPr>
            <p:ph type="dt" sz="half" idx="10"/>
          </p:nvPr>
        </p:nvSpPr>
        <p:spPr>
          <a:xfrm>
            <a:off x="10210800" y="6324600"/>
            <a:ext cx="15240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56093446-643E-47CC-887A-ACFBE49A1145}" type="datetime1">
              <a:rPr lang="en-US" smtClean="0"/>
              <a:t>8/2/2022</a:t>
            </a:fld>
            <a:endParaRPr lang="en-US"/>
          </a:p>
        </p:txBody>
      </p:sp>
      <p:sp>
        <p:nvSpPr>
          <p:cNvPr id="10" name="Title 1">
            <a:extLst>
              <a:ext uri="{FF2B5EF4-FFF2-40B4-BE49-F238E27FC236}">
                <a16:creationId xmlns:a16="http://schemas.microsoft.com/office/drawing/2014/main" id="{73CD4358-B10E-4C6A-A7E2-A844E45E3182}"/>
              </a:ext>
            </a:extLst>
          </p:cNvPr>
          <p:cNvSpPr>
            <a:spLocks noGrp="1"/>
          </p:cNvSpPr>
          <p:nvPr>
            <p:ph type="ctrTitle" hasCustomPrompt="1"/>
          </p:nvPr>
        </p:nvSpPr>
        <p:spPr>
          <a:xfrm>
            <a:off x="457200" y="4038600"/>
            <a:ext cx="11277600" cy="1143000"/>
          </a:xfrm>
          <a:prstGeom prst="rect">
            <a:avLst/>
          </a:prstGeom>
        </p:spPr>
        <p:txBody>
          <a:bodyPr anchor="t"/>
          <a:lstStyle>
            <a:lvl1pPr algn="l">
              <a:defRPr sz="3600">
                <a:solidFill>
                  <a:schemeClr val="bg1"/>
                </a:solidFill>
                <a:latin typeface="Arial" panose="020B0604020202020204" pitchFamily="34" charset="0"/>
                <a:cs typeface="Arial" panose="020B0604020202020204" pitchFamily="34" charset="0"/>
              </a:defRPr>
            </a:lvl1pPr>
          </a:lstStyle>
          <a:p>
            <a:r>
              <a:rPr lang="en-US" dirty="0"/>
              <a:t>Click to edit Presentation Title</a:t>
            </a:r>
          </a:p>
        </p:txBody>
      </p:sp>
      <p:sp>
        <p:nvSpPr>
          <p:cNvPr id="12" name="Subtitle 2">
            <a:extLst>
              <a:ext uri="{FF2B5EF4-FFF2-40B4-BE49-F238E27FC236}">
                <a16:creationId xmlns:a16="http://schemas.microsoft.com/office/drawing/2014/main" id="{0F79C300-56CA-4EF5-B0E3-EBF0F65D5634}"/>
              </a:ext>
            </a:extLst>
          </p:cNvPr>
          <p:cNvSpPr>
            <a:spLocks noGrp="1"/>
          </p:cNvSpPr>
          <p:nvPr>
            <p:ph type="subTitle" idx="1" hasCustomPrompt="1"/>
          </p:nvPr>
        </p:nvSpPr>
        <p:spPr bwMode="gray">
          <a:xfrm>
            <a:off x="457200" y="5791200"/>
            <a:ext cx="11277600" cy="523708"/>
          </a:xfrm>
        </p:spPr>
        <p:txBody>
          <a:bodyPr vert="horz" lIns="0" tIns="0" rIns="0" bIns="0" rtlCol="0">
            <a:noAutofit/>
          </a:bodyPr>
          <a:lstStyle>
            <a:lvl1pPr marL="342900" indent="-342900">
              <a:buFont typeface="Arial" pitchFamily="34" charset="0"/>
              <a:buNone/>
              <a:defRPr lang="en-US" sz="1400" i="1" dirty="0">
                <a:solidFill>
                  <a:schemeClr val="bg1"/>
                </a:solidFill>
              </a:defRPr>
            </a:lvl1pPr>
          </a:lstStyle>
          <a:p>
            <a:pPr marL="0" lvl="0" indent="0"/>
            <a:r>
              <a:rPr lang="en-US" dirty="0"/>
              <a:t>Presenter 1 name, degree(s)  |  Organization		Presenter 2 name, degree(s)  |  Organization</a:t>
            </a:r>
            <a:br>
              <a:rPr lang="en-US" dirty="0"/>
            </a:br>
            <a:r>
              <a:rPr lang="en-US" dirty="0"/>
              <a:t>CMS COR name, degree(s)  |  CMS COR</a:t>
            </a:r>
          </a:p>
        </p:txBody>
      </p:sp>
      <p:sp>
        <p:nvSpPr>
          <p:cNvPr id="13" name="Text Placeholder 4">
            <a:extLst>
              <a:ext uri="{FF2B5EF4-FFF2-40B4-BE49-F238E27FC236}">
                <a16:creationId xmlns:a16="http://schemas.microsoft.com/office/drawing/2014/main" id="{8B959C8B-B0B2-4EDE-819A-A2DCBCAE4758}"/>
              </a:ext>
            </a:extLst>
          </p:cNvPr>
          <p:cNvSpPr>
            <a:spLocks noGrp="1"/>
          </p:cNvSpPr>
          <p:nvPr>
            <p:ph type="body" sz="quarter" idx="13" hasCustomPrompt="1"/>
          </p:nvPr>
        </p:nvSpPr>
        <p:spPr>
          <a:xfrm>
            <a:off x="457200" y="5181600"/>
            <a:ext cx="11277600" cy="457200"/>
          </a:xfrm>
        </p:spPr>
        <p:txBody>
          <a:bodyPr>
            <a:noAutofit/>
          </a:bodyPr>
          <a:lstStyle>
            <a:lvl1pPr marL="0" indent="0">
              <a:buFontTx/>
              <a:buNone/>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subtitle</a:t>
            </a:r>
          </a:p>
        </p:txBody>
      </p:sp>
    </p:spTree>
    <p:extLst>
      <p:ext uri="{BB962C8B-B14F-4D97-AF65-F5344CB8AC3E}">
        <p14:creationId xmlns:p14="http://schemas.microsoft.com/office/powerpoint/2010/main" val="50747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Presentation slide 5: technology">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FFDA772-1B8A-41FF-A7F6-66145EECFD1E}"/>
              </a:ext>
            </a:extLst>
          </p:cNvPr>
          <p:cNvSpPr>
            <a:spLocks noGrp="1"/>
          </p:cNvSpPr>
          <p:nvPr>
            <p:ph type="sldNum" sz="quarter" idx="12"/>
          </p:nvPr>
        </p:nvSpPr>
        <p:spPr>
          <a:xfrm>
            <a:off x="457200" y="6324600"/>
            <a:ext cx="1371600" cy="365125"/>
          </a:xfrm>
          <a:prstGeom prst="rect">
            <a:avLst/>
          </a:prstGeom>
        </p:spPr>
        <p:txBody>
          <a:bodyPr/>
          <a:lstStyle>
            <a:lvl1pPr algn="l">
              <a:defRPr>
                <a:solidFill>
                  <a:schemeClr val="bg1"/>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4" name="Date Placeholder 2">
            <a:extLst>
              <a:ext uri="{FF2B5EF4-FFF2-40B4-BE49-F238E27FC236}">
                <a16:creationId xmlns:a16="http://schemas.microsoft.com/office/drawing/2014/main" id="{39E5205C-7546-4B7B-BC6D-1DC161296100}"/>
              </a:ext>
            </a:extLst>
          </p:cNvPr>
          <p:cNvSpPr>
            <a:spLocks noGrp="1"/>
          </p:cNvSpPr>
          <p:nvPr>
            <p:ph type="dt" sz="half" idx="10"/>
          </p:nvPr>
        </p:nvSpPr>
        <p:spPr>
          <a:xfrm>
            <a:off x="10210800" y="6324600"/>
            <a:ext cx="15240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BF218C7A-31DB-4033-985C-F967F3B8F938}" type="datetime1">
              <a:rPr lang="en-US" smtClean="0"/>
              <a:t>8/2/2022</a:t>
            </a:fld>
            <a:endParaRPr lang="en-US"/>
          </a:p>
        </p:txBody>
      </p:sp>
      <p:sp>
        <p:nvSpPr>
          <p:cNvPr id="9" name="Title 1">
            <a:extLst>
              <a:ext uri="{FF2B5EF4-FFF2-40B4-BE49-F238E27FC236}">
                <a16:creationId xmlns:a16="http://schemas.microsoft.com/office/drawing/2014/main" id="{CC6BE377-C0BB-42FE-8CC7-E20AE7369D10}"/>
              </a:ext>
            </a:extLst>
          </p:cNvPr>
          <p:cNvSpPr>
            <a:spLocks noGrp="1"/>
          </p:cNvSpPr>
          <p:nvPr>
            <p:ph type="ctrTitle" hasCustomPrompt="1"/>
          </p:nvPr>
        </p:nvSpPr>
        <p:spPr>
          <a:xfrm>
            <a:off x="457200" y="4038600"/>
            <a:ext cx="11277600" cy="1143000"/>
          </a:xfrm>
          <a:prstGeom prst="rect">
            <a:avLst/>
          </a:prstGeom>
        </p:spPr>
        <p:txBody>
          <a:bodyPr anchor="t"/>
          <a:lstStyle>
            <a:lvl1pPr algn="l">
              <a:defRPr sz="3600">
                <a:solidFill>
                  <a:schemeClr val="bg1"/>
                </a:solidFill>
                <a:latin typeface="Arial" panose="020B0604020202020204" pitchFamily="34" charset="0"/>
                <a:cs typeface="Arial" panose="020B0604020202020204" pitchFamily="34" charset="0"/>
              </a:defRPr>
            </a:lvl1pPr>
          </a:lstStyle>
          <a:p>
            <a:r>
              <a:rPr lang="en-US" dirty="0"/>
              <a:t>Click to edit Presentation Title</a:t>
            </a:r>
          </a:p>
        </p:txBody>
      </p:sp>
      <p:sp>
        <p:nvSpPr>
          <p:cNvPr id="10" name="Subtitle 2">
            <a:extLst>
              <a:ext uri="{FF2B5EF4-FFF2-40B4-BE49-F238E27FC236}">
                <a16:creationId xmlns:a16="http://schemas.microsoft.com/office/drawing/2014/main" id="{3B402D99-B199-4DFA-ABC5-A4EA32E9806F}"/>
              </a:ext>
            </a:extLst>
          </p:cNvPr>
          <p:cNvSpPr>
            <a:spLocks noGrp="1"/>
          </p:cNvSpPr>
          <p:nvPr>
            <p:ph type="subTitle" idx="1" hasCustomPrompt="1"/>
          </p:nvPr>
        </p:nvSpPr>
        <p:spPr bwMode="gray">
          <a:xfrm>
            <a:off x="457200" y="5791200"/>
            <a:ext cx="11277600" cy="523708"/>
          </a:xfrm>
        </p:spPr>
        <p:txBody>
          <a:bodyPr vert="horz" lIns="0" tIns="0" rIns="0" bIns="0" rtlCol="0">
            <a:noAutofit/>
          </a:bodyPr>
          <a:lstStyle>
            <a:lvl1pPr marL="342900" indent="-342900">
              <a:buFont typeface="Arial" pitchFamily="34" charset="0"/>
              <a:buNone/>
              <a:defRPr lang="en-US" sz="1400" i="1" dirty="0">
                <a:solidFill>
                  <a:schemeClr val="bg1"/>
                </a:solidFill>
              </a:defRPr>
            </a:lvl1pPr>
          </a:lstStyle>
          <a:p>
            <a:pPr marL="0" lvl="0" indent="0"/>
            <a:r>
              <a:rPr lang="en-US" dirty="0"/>
              <a:t>Presenter 1 name, degree(s)  |  Organization		Presenter 2 name, degree(s)  |  Organization</a:t>
            </a:r>
            <a:br>
              <a:rPr lang="en-US" dirty="0"/>
            </a:br>
            <a:r>
              <a:rPr lang="en-US" dirty="0"/>
              <a:t>CMS COR name, degree(s)  |  CMS COR</a:t>
            </a:r>
          </a:p>
        </p:txBody>
      </p:sp>
      <p:sp>
        <p:nvSpPr>
          <p:cNvPr id="12" name="Text Placeholder 4">
            <a:extLst>
              <a:ext uri="{FF2B5EF4-FFF2-40B4-BE49-F238E27FC236}">
                <a16:creationId xmlns:a16="http://schemas.microsoft.com/office/drawing/2014/main" id="{C1A62C65-DF4E-4452-85D5-A955C794E3BA}"/>
              </a:ext>
            </a:extLst>
          </p:cNvPr>
          <p:cNvSpPr>
            <a:spLocks noGrp="1"/>
          </p:cNvSpPr>
          <p:nvPr>
            <p:ph type="body" sz="quarter" idx="13" hasCustomPrompt="1"/>
          </p:nvPr>
        </p:nvSpPr>
        <p:spPr>
          <a:xfrm>
            <a:off x="457200" y="5181600"/>
            <a:ext cx="11277600" cy="457200"/>
          </a:xfrm>
        </p:spPr>
        <p:txBody>
          <a:bodyPr>
            <a:noAutofit/>
          </a:bodyPr>
          <a:lstStyle>
            <a:lvl1pPr marL="0" indent="0">
              <a:buFontTx/>
              <a:buNone/>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subtitle</a:t>
            </a:r>
          </a:p>
        </p:txBody>
      </p:sp>
    </p:spTree>
    <p:extLst>
      <p:ext uri="{BB962C8B-B14F-4D97-AF65-F5344CB8AC3E}">
        <p14:creationId xmlns:p14="http://schemas.microsoft.com/office/powerpoint/2010/main" val="21736728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itle and Conten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7247863-F1FF-4498-811C-C3A2CCCE046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1946847"/>
          </a:xfrm>
          <a:prstGeom prst="rect">
            <a:avLst/>
          </a:prstGeom>
        </p:spPr>
      </p:pic>
      <p:sp>
        <p:nvSpPr>
          <p:cNvPr id="6" name="Content Placeholder 2"/>
          <p:cNvSpPr>
            <a:spLocks noGrp="1"/>
          </p:cNvSpPr>
          <p:nvPr>
            <p:ph idx="1"/>
          </p:nvPr>
        </p:nvSpPr>
        <p:spPr>
          <a:xfrm>
            <a:off x="457200" y="1752601"/>
            <a:ext cx="11277600" cy="4572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a:extLst>
              <a:ext uri="{FF2B5EF4-FFF2-40B4-BE49-F238E27FC236}">
                <a16:creationId xmlns:a16="http://schemas.microsoft.com/office/drawing/2014/main" id="{A54F3E46-441B-4313-83EA-E692FF57C16A}"/>
              </a:ext>
            </a:extLst>
          </p:cNvPr>
          <p:cNvSpPr>
            <a:spLocks noGrp="1"/>
          </p:cNvSpPr>
          <p:nvPr>
            <p:ph type="title" hasCustomPrompt="1"/>
          </p:nvPr>
        </p:nvSpPr>
        <p:spPr>
          <a:xfrm>
            <a:off x="457200" y="76200"/>
            <a:ext cx="11277600" cy="1371600"/>
          </a:xfrm>
          <a:prstGeom prst="rect">
            <a:avLst/>
          </a:prstGeom>
        </p:spPr>
        <p:txBody>
          <a:bodyPr anchor="ctr"/>
          <a:lstStyle>
            <a:lvl1pPr>
              <a:defRPr>
                <a:solidFill>
                  <a:schemeClr val="bg1"/>
                </a:solidFill>
                <a:latin typeface="Arial" panose="020B0604020202020204" pitchFamily="34" charset="0"/>
                <a:cs typeface="Arial" panose="020B0604020202020204" pitchFamily="34" charset="0"/>
              </a:defRPr>
            </a:lvl1pPr>
          </a:lstStyle>
          <a:p>
            <a:r>
              <a:rPr lang="en-US" dirty="0"/>
              <a:t>Click to edit title</a:t>
            </a:r>
          </a:p>
        </p:txBody>
      </p:sp>
      <p:sp>
        <p:nvSpPr>
          <p:cNvPr id="10" name="Date Placeholder 2">
            <a:extLst>
              <a:ext uri="{FF2B5EF4-FFF2-40B4-BE49-F238E27FC236}">
                <a16:creationId xmlns:a16="http://schemas.microsoft.com/office/drawing/2014/main" id="{AFBCD2D7-9EC8-4B72-875A-27A384D5AB02}"/>
              </a:ext>
            </a:extLst>
          </p:cNvPr>
          <p:cNvSpPr>
            <a:spLocks noGrp="1"/>
          </p:cNvSpPr>
          <p:nvPr>
            <p:ph type="dt" sz="half" idx="10"/>
          </p:nvPr>
        </p:nvSpPr>
        <p:spPr>
          <a:xfrm>
            <a:off x="10210800" y="6324600"/>
            <a:ext cx="1524000" cy="365125"/>
          </a:xfrm>
          <a:prstGeom prst="rect">
            <a:avLst/>
          </a:prstGeom>
        </p:spPr>
        <p:txBody>
          <a:bodyPr/>
          <a:lstStyle>
            <a:lvl1pPr algn="r">
              <a:defRPr>
                <a:latin typeface="Arial" panose="020B0604020202020204" pitchFamily="34" charset="0"/>
                <a:cs typeface="Arial" panose="020B0604020202020204" pitchFamily="34" charset="0"/>
              </a:defRPr>
            </a:lvl1pPr>
          </a:lstStyle>
          <a:p>
            <a:fld id="{097C0194-4FDA-43AF-9F3B-BE4B0F1060EB}" type="datetime1">
              <a:rPr lang="en-US" smtClean="0"/>
              <a:t>8/2/2022</a:t>
            </a:fld>
            <a:endParaRPr lang="en-US"/>
          </a:p>
        </p:txBody>
      </p:sp>
      <p:sp>
        <p:nvSpPr>
          <p:cNvPr id="11" name="Slide Number Placeholder 4">
            <a:extLst>
              <a:ext uri="{FF2B5EF4-FFF2-40B4-BE49-F238E27FC236}">
                <a16:creationId xmlns:a16="http://schemas.microsoft.com/office/drawing/2014/main" id="{1286FE28-AA8C-4892-89D5-571ECC7E78A8}"/>
              </a:ext>
            </a:extLst>
          </p:cNvPr>
          <p:cNvSpPr>
            <a:spLocks noGrp="1"/>
          </p:cNvSpPr>
          <p:nvPr>
            <p:ph type="sldNum" sz="quarter" idx="12"/>
          </p:nvPr>
        </p:nvSpPr>
        <p:spPr>
          <a:xfrm>
            <a:off x="457200" y="6324600"/>
            <a:ext cx="1371600" cy="365125"/>
          </a:xfrm>
          <a:prstGeom prst="rect">
            <a:avLst/>
          </a:prstGeom>
        </p:spPr>
        <p:txBody>
          <a:bodyPr/>
          <a:lstStyle>
            <a:lvl1pPr algn="l">
              <a:defRPr>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Tree>
    <p:extLst>
      <p:ext uri="{BB962C8B-B14F-4D97-AF65-F5344CB8AC3E}">
        <p14:creationId xmlns:p14="http://schemas.microsoft.com/office/powerpoint/2010/main" val="42839601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7F28BD-3C2D-486A-ACFB-FB032BB6F368}"/>
              </a:ext>
            </a:extLst>
          </p:cNvPr>
          <p:cNvSpPr>
            <a:spLocks noGrp="1"/>
          </p:cNvSpPr>
          <p:nvPr>
            <p:ph sz="half" idx="1"/>
          </p:nvPr>
        </p:nvSpPr>
        <p:spPr>
          <a:xfrm>
            <a:off x="457200" y="1752600"/>
            <a:ext cx="5562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459330-E2A2-4DCD-BCF4-F4204C2D5D49}"/>
              </a:ext>
            </a:extLst>
          </p:cNvPr>
          <p:cNvSpPr>
            <a:spLocks noGrp="1"/>
          </p:cNvSpPr>
          <p:nvPr>
            <p:ph sz="half" idx="2"/>
          </p:nvPr>
        </p:nvSpPr>
        <p:spPr>
          <a:xfrm>
            <a:off x="6172200" y="1752600"/>
            <a:ext cx="5562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1">
            <a:extLst>
              <a:ext uri="{FF2B5EF4-FFF2-40B4-BE49-F238E27FC236}">
                <a16:creationId xmlns:a16="http://schemas.microsoft.com/office/drawing/2014/main" id="{57DDF36E-C13F-4160-9B17-611E098C40C1}"/>
              </a:ext>
            </a:extLst>
          </p:cNvPr>
          <p:cNvSpPr>
            <a:spLocks noGrp="1"/>
          </p:cNvSpPr>
          <p:nvPr>
            <p:ph type="title"/>
          </p:nvPr>
        </p:nvSpPr>
        <p:spPr>
          <a:xfrm>
            <a:off x="457200" y="76200"/>
            <a:ext cx="11277600" cy="1371600"/>
          </a:xfrm>
          <a:prstGeom prst="rect">
            <a:avLst/>
          </a:prstGeom>
        </p:spPr>
        <p:txBody>
          <a:bodyPr anchor="ctr"/>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1" name="Date Placeholder 2">
            <a:extLst>
              <a:ext uri="{FF2B5EF4-FFF2-40B4-BE49-F238E27FC236}">
                <a16:creationId xmlns:a16="http://schemas.microsoft.com/office/drawing/2014/main" id="{CC69E292-0F3B-4C54-8AC3-6F5D285BBB7C}"/>
              </a:ext>
            </a:extLst>
          </p:cNvPr>
          <p:cNvSpPr>
            <a:spLocks noGrp="1"/>
          </p:cNvSpPr>
          <p:nvPr>
            <p:ph type="dt" sz="half" idx="10"/>
          </p:nvPr>
        </p:nvSpPr>
        <p:spPr>
          <a:xfrm>
            <a:off x="10210800" y="6324600"/>
            <a:ext cx="1524000" cy="365125"/>
          </a:xfrm>
          <a:prstGeom prst="rect">
            <a:avLst/>
          </a:prstGeom>
        </p:spPr>
        <p:txBody>
          <a:bodyPr/>
          <a:lstStyle>
            <a:lvl1pPr algn="r">
              <a:defRPr>
                <a:latin typeface="Arial" panose="020B0604020202020204" pitchFamily="34" charset="0"/>
                <a:cs typeface="Arial" panose="020B0604020202020204" pitchFamily="34" charset="0"/>
              </a:defRPr>
            </a:lvl1pPr>
          </a:lstStyle>
          <a:p>
            <a:fld id="{E6A48628-C5AF-4DDE-B627-6DFEF3A1E92F}" type="datetime1">
              <a:rPr lang="en-US" smtClean="0"/>
              <a:t>8/2/2022</a:t>
            </a:fld>
            <a:endParaRPr lang="en-US"/>
          </a:p>
        </p:txBody>
      </p:sp>
      <p:sp>
        <p:nvSpPr>
          <p:cNvPr id="12" name="Slide Number Placeholder 4">
            <a:extLst>
              <a:ext uri="{FF2B5EF4-FFF2-40B4-BE49-F238E27FC236}">
                <a16:creationId xmlns:a16="http://schemas.microsoft.com/office/drawing/2014/main" id="{6EB1DCC9-25D5-426F-A2B7-D421876F4C3A}"/>
              </a:ext>
            </a:extLst>
          </p:cNvPr>
          <p:cNvSpPr>
            <a:spLocks noGrp="1"/>
          </p:cNvSpPr>
          <p:nvPr>
            <p:ph type="sldNum" sz="quarter" idx="12"/>
          </p:nvPr>
        </p:nvSpPr>
        <p:spPr>
          <a:xfrm>
            <a:off x="457200" y="6324600"/>
            <a:ext cx="1371600" cy="365125"/>
          </a:xfrm>
          <a:prstGeom prst="rect">
            <a:avLst/>
          </a:prstGeom>
        </p:spPr>
        <p:txBody>
          <a:bodyPr/>
          <a:lstStyle>
            <a:lvl1pPr algn="l">
              <a:defRPr>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Tree>
    <p:extLst>
      <p:ext uri="{BB962C8B-B14F-4D97-AF65-F5344CB8AC3E}">
        <p14:creationId xmlns:p14="http://schemas.microsoft.com/office/powerpoint/2010/main" val="41592527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8E97876-4960-4497-B6AF-12F35794F323}"/>
              </a:ext>
            </a:extLst>
          </p:cNvPr>
          <p:cNvSpPr>
            <a:spLocks noGrp="1"/>
          </p:cNvSpPr>
          <p:nvPr>
            <p:ph type="body" idx="1"/>
          </p:nvPr>
        </p:nvSpPr>
        <p:spPr>
          <a:xfrm>
            <a:off x="457200" y="1752599"/>
            <a:ext cx="5540375" cy="752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079382-2E6C-4E1E-A86D-8714C6B689E3}"/>
              </a:ext>
            </a:extLst>
          </p:cNvPr>
          <p:cNvSpPr>
            <a:spLocks noGrp="1"/>
          </p:cNvSpPr>
          <p:nvPr>
            <p:ph sz="half" idx="2"/>
          </p:nvPr>
        </p:nvSpPr>
        <p:spPr>
          <a:xfrm>
            <a:off x="457200" y="2505074"/>
            <a:ext cx="5540375" cy="3819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A843035-396D-4C01-A415-B14AE78D21D9}"/>
              </a:ext>
            </a:extLst>
          </p:cNvPr>
          <p:cNvSpPr>
            <a:spLocks noGrp="1"/>
          </p:cNvSpPr>
          <p:nvPr>
            <p:ph type="body" sz="quarter" idx="3"/>
          </p:nvPr>
        </p:nvSpPr>
        <p:spPr>
          <a:xfrm>
            <a:off x="6172200" y="1752599"/>
            <a:ext cx="5562600" cy="752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88D1D9-9D1B-4687-886A-2BD6D963F346}"/>
              </a:ext>
            </a:extLst>
          </p:cNvPr>
          <p:cNvSpPr>
            <a:spLocks noGrp="1"/>
          </p:cNvSpPr>
          <p:nvPr>
            <p:ph sz="quarter" idx="4"/>
          </p:nvPr>
        </p:nvSpPr>
        <p:spPr>
          <a:xfrm>
            <a:off x="6172200" y="2505074"/>
            <a:ext cx="5562600" cy="3819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a:extLst>
              <a:ext uri="{FF2B5EF4-FFF2-40B4-BE49-F238E27FC236}">
                <a16:creationId xmlns:a16="http://schemas.microsoft.com/office/drawing/2014/main" id="{0BB75815-AE2D-4432-8758-7C5BB021D781}"/>
              </a:ext>
            </a:extLst>
          </p:cNvPr>
          <p:cNvSpPr>
            <a:spLocks noGrp="1"/>
          </p:cNvSpPr>
          <p:nvPr>
            <p:ph type="title"/>
          </p:nvPr>
        </p:nvSpPr>
        <p:spPr>
          <a:xfrm>
            <a:off x="457200" y="76200"/>
            <a:ext cx="11277600" cy="1371600"/>
          </a:xfrm>
          <a:prstGeom prst="rect">
            <a:avLst/>
          </a:prstGeom>
        </p:spPr>
        <p:txBody>
          <a:bodyPr anchor="ctr"/>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3" name="Date Placeholder 2">
            <a:extLst>
              <a:ext uri="{FF2B5EF4-FFF2-40B4-BE49-F238E27FC236}">
                <a16:creationId xmlns:a16="http://schemas.microsoft.com/office/drawing/2014/main" id="{05431EBF-80AB-485C-B91D-AC7B5DDDC187}"/>
              </a:ext>
            </a:extLst>
          </p:cNvPr>
          <p:cNvSpPr>
            <a:spLocks noGrp="1"/>
          </p:cNvSpPr>
          <p:nvPr>
            <p:ph type="dt" sz="half" idx="10"/>
          </p:nvPr>
        </p:nvSpPr>
        <p:spPr>
          <a:xfrm>
            <a:off x="10210800" y="6324600"/>
            <a:ext cx="1524000" cy="365125"/>
          </a:xfrm>
          <a:prstGeom prst="rect">
            <a:avLst/>
          </a:prstGeom>
        </p:spPr>
        <p:txBody>
          <a:bodyPr/>
          <a:lstStyle>
            <a:lvl1pPr algn="r">
              <a:defRPr>
                <a:latin typeface="Arial" panose="020B0604020202020204" pitchFamily="34" charset="0"/>
                <a:cs typeface="Arial" panose="020B0604020202020204" pitchFamily="34" charset="0"/>
              </a:defRPr>
            </a:lvl1pPr>
          </a:lstStyle>
          <a:p>
            <a:fld id="{694A1A85-03B5-4875-B329-136817FE68CF}" type="datetime1">
              <a:rPr lang="en-US" smtClean="0"/>
              <a:t>8/2/2022</a:t>
            </a:fld>
            <a:endParaRPr lang="en-US"/>
          </a:p>
        </p:txBody>
      </p:sp>
      <p:sp>
        <p:nvSpPr>
          <p:cNvPr id="14" name="Slide Number Placeholder 4">
            <a:extLst>
              <a:ext uri="{FF2B5EF4-FFF2-40B4-BE49-F238E27FC236}">
                <a16:creationId xmlns:a16="http://schemas.microsoft.com/office/drawing/2014/main" id="{D9F14025-8E17-4E57-9996-B28608CF7FB4}"/>
              </a:ext>
            </a:extLst>
          </p:cNvPr>
          <p:cNvSpPr>
            <a:spLocks noGrp="1"/>
          </p:cNvSpPr>
          <p:nvPr>
            <p:ph type="sldNum" sz="quarter" idx="12"/>
          </p:nvPr>
        </p:nvSpPr>
        <p:spPr>
          <a:xfrm>
            <a:off x="457200" y="6324600"/>
            <a:ext cx="1371600" cy="365125"/>
          </a:xfrm>
          <a:prstGeom prst="rect">
            <a:avLst/>
          </a:prstGeom>
        </p:spPr>
        <p:txBody>
          <a:bodyPr/>
          <a:lstStyle>
            <a:lvl1pPr algn="l">
              <a:defRPr>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Tree>
    <p:extLst>
      <p:ext uri="{BB962C8B-B14F-4D97-AF65-F5344CB8AC3E}">
        <p14:creationId xmlns:p14="http://schemas.microsoft.com/office/powerpoint/2010/main" val="3266361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2">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CBD755F-EC1C-40CC-AD48-C131FDAB1956}"/>
              </a:ext>
            </a:extLst>
          </p:cNvPr>
          <p:cNvSpPr/>
          <p:nvPr/>
        </p:nvSpPr>
        <p:spPr>
          <a:xfrm>
            <a:off x="8915400" y="3276600"/>
            <a:ext cx="3276600" cy="3581400"/>
          </a:xfrm>
          <a:prstGeom prst="rect">
            <a:avLst/>
          </a:prstGeom>
          <a:gradFill flip="none" rotWithShape="1">
            <a:gsLst>
              <a:gs pos="0">
                <a:schemeClr val="bg1">
                  <a:alpha val="0"/>
                </a:schemeClr>
              </a:gs>
              <a:gs pos="55726">
                <a:srgbClr val="FFFFFF">
                  <a:alpha val="75000"/>
                </a:srgbClr>
              </a:gs>
              <a:gs pos="24000">
                <a:schemeClr val="bg1">
                  <a:alpha val="50000"/>
                </a:schemeClr>
              </a:gs>
              <a:gs pos="82000">
                <a:srgbClr val="FFFFFF"/>
              </a:gs>
              <a:gs pos="100000">
                <a:schemeClr val="bg1">
                  <a:shade val="100000"/>
                  <a:satMod val="115000"/>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7"/>
          <p:cNvSpPr>
            <a:spLocks noGrp="1"/>
          </p:cNvSpPr>
          <p:nvPr>
            <p:ph type="title"/>
          </p:nvPr>
        </p:nvSpPr>
        <p:spPr>
          <a:xfrm>
            <a:off x="457200" y="533400"/>
            <a:ext cx="8534400" cy="1295400"/>
          </a:xfrm>
          <a:prstGeom prst="rect">
            <a:avLst/>
          </a:prstGeom>
        </p:spPr>
        <p:txBody>
          <a:bodyPr anchor="b"/>
          <a:lstStyle>
            <a:lvl1pPr algn="l">
              <a:lnSpc>
                <a:spcPts val="5000"/>
              </a:lnSpc>
              <a:defRPr sz="4800">
                <a:solidFill>
                  <a:schemeClr val="tx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9" name="Rectangle 8">
            <a:extLst>
              <a:ext uri="{FF2B5EF4-FFF2-40B4-BE49-F238E27FC236}">
                <a16:creationId xmlns:a16="http://schemas.microsoft.com/office/drawing/2014/main" id="{E3FC3EC0-E0FB-44FD-9216-53815C99ACBB}"/>
              </a:ext>
            </a:extLst>
          </p:cNvPr>
          <p:cNvSpPr/>
          <p:nvPr userDrawn="1"/>
        </p:nvSpPr>
        <p:spPr>
          <a:xfrm>
            <a:off x="8915400" y="3276600"/>
            <a:ext cx="3276600" cy="3581400"/>
          </a:xfrm>
          <a:prstGeom prst="rect">
            <a:avLst/>
          </a:prstGeom>
          <a:gradFill flip="none" rotWithShape="1">
            <a:gsLst>
              <a:gs pos="0">
                <a:schemeClr val="bg1">
                  <a:alpha val="0"/>
                </a:schemeClr>
              </a:gs>
              <a:gs pos="55726">
                <a:srgbClr val="FFFFFF">
                  <a:alpha val="75000"/>
                </a:srgbClr>
              </a:gs>
              <a:gs pos="24000">
                <a:schemeClr val="bg1">
                  <a:alpha val="50000"/>
                </a:schemeClr>
              </a:gs>
              <a:gs pos="82000">
                <a:srgbClr val="FFFFFF"/>
              </a:gs>
              <a:gs pos="100000">
                <a:schemeClr val="bg1">
                  <a:shade val="100000"/>
                  <a:satMod val="115000"/>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ubtitle 2">
            <a:extLst>
              <a:ext uri="{FF2B5EF4-FFF2-40B4-BE49-F238E27FC236}">
                <a16:creationId xmlns:a16="http://schemas.microsoft.com/office/drawing/2014/main" id="{17124986-68A1-4CC3-988B-CD54F444819A}"/>
              </a:ext>
            </a:extLst>
          </p:cNvPr>
          <p:cNvSpPr>
            <a:spLocks noGrp="1"/>
          </p:cNvSpPr>
          <p:nvPr>
            <p:ph type="subTitle" idx="1" hasCustomPrompt="1"/>
          </p:nvPr>
        </p:nvSpPr>
        <p:spPr>
          <a:xfrm>
            <a:off x="9448800" y="5088309"/>
            <a:ext cx="2286000" cy="1219200"/>
          </a:xfrm>
        </p:spPr>
        <p:txBody>
          <a:bodyPr>
            <a:normAutofit/>
          </a:bodyPr>
          <a:lstStyle>
            <a:lvl1pPr marL="0" indent="0" algn="l">
              <a:buNone/>
              <a:defRPr sz="13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a:t>
            </a:r>
            <a:br>
              <a:rPr lang="en-US" dirty="0"/>
            </a:br>
            <a:r>
              <a:rPr lang="en-US" dirty="0"/>
              <a:t>Presenter</a:t>
            </a:r>
          </a:p>
          <a:p>
            <a:r>
              <a:rPr lang="en-US" dirty="0"/>
              <a:t>Date</a:t>
            </a:r>
          </a:p>
        </p:txBody>
      </p:sp>
    </p:spTree>
    <p:extLst>
      <p:ext uri="{BB962C8B-B14F-4D97-AF65-F5344CB8AC3E}">
        <p14:creationId xmlns:p14="http://schemas.microsoft.com/office/powerpoint/2010/main" val="42080066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FF669AC8-C826-4D23-B7BC-7EBC0E54D449}"/>
              </a:ext>
            </a:extLst>
          </p:cNvPr>
          <p:cNvSpPr>
            <a:spLocks noGrp="1"/>
          </p:cNvSpPr>
          <p:nvPr>
            <p:ph type="title" hasCustomPrompt="1"/>
          </p:nvPr>
        </p:nvSpPr>
        <p:spPr>
          <a:xfrm>
            <a:off x="457200" y="76200"/>
            <a:ext cx="11277600" cy="1371600"/>
          </a:xfrm>
          <a:prstGeom prst="rect">
            <a:avLst/>
          </a:prstGeom>
        </p:spPr>
        <p:txBody>
          <a:bodyPr anchor="ctr"/>
          <a:lstStyle>
            <a:lvl1pPr>
              <a:defRPr>
                <a:solidFill>
                  <a:schemeClr val="bg1"/>
                </a:solidFill>
                <a:latin typeface="Arial" panose="020B0604020202020204" pitchFamily="34" charset="0"/>
                <a:cs typeface="Arial" panose="020B0604020202020204" pitchFamily="34" charset="0"/>
              </a:defRPr>
            </a:lvl1pPr>
          </a:lstStyle>
          <a:p>
            <a:r>
              <a:rPr lang="en-US" dirty="0"/>
              <a:t>Click to edit title</a:t>
            </a:r>
          </a:p>
        </p:txBody>
      </p:sp>
      <p:sp>
        <p:nvSpPr>
          <p:cNvPr id="7" name="Date Placeholder 2">
            <a:extLst>
              <a:ext uri="{FF2B5EF4-FFF2-40B4-BE49-F238E27FC236}">
                <a16:creationId xmlns:a16="http://schemas.microsoft.com/office/drawing/2014/main" id="{98C68DA7-DD4E-4363-99A3-6C7AE644CE0E}"/>
              </a:ext>
            </a:extLst>
          </p:cNvPr>
          <p:cNvSpPr>
            <a:spLocks noGrp="1"/>
          </p:cNvSpPr>
          <p:nvPr>
            <p:ph type="dt" sz="half" idx="10"/>
          </p:nvPr>
        </p:nvSpPr>
        <p:spPr>
          <a:xfrm>
            <a:off x="10210800" y="6324600"/>
            <a:ext cx="1524000" cy="365125"/>
          </a:xfrm>
          <a:prstGeom prst="rect">
            <a:avLst/>
          </a:prstGeom>
        </p:spPr>
        <p:txBody>
          <a:bodyPr/>
          <a:lstStyle>
            <a:lvl1pPr algn="r">
              <a:defRPr>
                <a:latin typeface="Arial" panose="020B0604020202020204" pitchFamily="34" charset="0"/>
                <a:cs typeface="Arial" panose="020B0604020202020204" pitchFamily="34" charset="0"/>
              </a:defRPr>
            </a:lvl1pPr>
          </a:lstStyle>
          <a:p>
            <a:fld id="{9D16256B-82DA-4EE1-81C3-24F2947DEBAD}" type="datetime1">
              <a:rPr lang="en-US" smtClean="0"/>
              <a:t>8/2/2022</a:t>
            </a:fld>
            <a:endParaRPr lang="en-US"/>
          </a:p>
        </p:txBody>
      </p:sp>
      <p:sp>
        <p:nvSpPr>
          <p:cNvPr id="8" name="Slide Number Placeholder 4">
            <a:extLst>
              <a:ext uri="{FF2B5EF4-FFF2-40B4-BE49-F238E27FC236}">
                <a16:creationId xmlns:a16="http://schemas.microsoft.com/office/drawing/2014/main" id="{E49B125E-EA0A-42AF-BBF1-2277EE893B11}"/>
              </a:ext>
            </a:extLst>
          </p:cNvPr>
          <p:cNvSpPr>
            <a:spLocks noGrp="1"/>
          </p:cNvSpPr>
          <p:nvPr>
            <p:ph type="sldNum" sz="quarter" idx="12"/>
          </p:nvPr>
        </p:nvSpPr>
        <p:spPr>
          <a:xfrm>
            <a:off x="457200" y="6324600"/>
            <a:ext cx="1371600" cy="365125"/>
          </a:xfrm>
          <a:prstGeom prst="rect">
            <a:avLst/>
          </a:prstGeom>
        </p:spPr>
        <p:txBody>
          <a:bodyPr/>
          <a:lstStyle>
            <a:lvl1pPr algn="l">
              <a:defRPr>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Tree>
    <p:extLst>
      <p:ext uri="{BB962C8B-B14F-4D97-AF65-F5344CB8AC3E}">
        <p14:creationId xmlns:p14="http://schemas.microsoft.com/office/powerpoint/2010/main" val="2869318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lank 1">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3EEB168-1BFF-4218-82FE-5A04BAF13EBF}"/>
              </a:ext>
            </a:extLst>
          </p:cNvPr>
          <p:cNvSpPr/>
          <p:nvPr/>
        </p:nvSpPr>
        <p:spPr>
          <a:xfrm>
            <a:off x="0" y="0"/>
            <a:ext cx="12192000" cy="1828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7CB841ED-EDE1-4643-97E7-ED747B564C8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296400" y="5410200"/>
            <a:ext cx="2438400" cy="838200"/>
          </a:xfrm>
          <a:prstGeom prst="rect">
            <a:avLst/>
          </a:prstGeom>
        </p:spPr>
      </p:pic>
      <p:sp>
        <p:nvSpPr>
          <p:cNvPr id="11" name="Date Placeholder 2">
            <a:extLst>
              <a:ext uri="{FF2B5EF4-FFF2-40B4-BE49-F238E27FC236}">
                <a16:creationId xmlns:a16="http://schemas.microsoft.com/office/drawing/2014/main" id="{C471EEBC-38DE-4DC1-B1A1-B7F7409BDF9E}"/>
              </a:ext>
            </a:extLst>
          </p:cNvPr>
          <p:cNvSpPr>
            <a:spLocks noGrp="1"/>
          </p:cNvSpPr>
          <p:nvPr>
            <p:ph type="dt" sz="half" idx="10"/>
          </p:nvPr>
        </p:nvSpPr>
        <p:spPr>
          <a:xfrm>
            <a:off x="10210800" y="6324600"/>
            <a:ext cx="1524000" cy="365125"/>
          </a:xfrm>
          <a:prstGeom prst="rect">
            <a:avLst/>
          </a:prstGeom>
        </p:spPr>
        <p:txBody>
          <a:bodyPr/>
          <a:lstStyle>
            <a:lvl1pPr algn="r">
              <a:defRPr>
                <a:latin typeface="Arial" panose="020B0604020202020204" pitchFamily="34" charset="0"/>
                <a:cs typeface="Arial" panose="020B0604020202020204" pitchFamily="34" charset="0"/>
              </a:defRPr>
            </a:lvl1pPr>
          </a:lstStyle>
          <a:p>
            <a:fld id="{4E3E91C9-DAD1-4AEF-896B-B0B960C7E7E7}" type="datetime1">
              <a:rPr lang="en-US" smtClean="0"/>
              <a:t>8/2/2022</a:t>
            </a:fld>
            <a:endParaRPr lang="en-US"/>
          </a:p>
        </p:txBody>
      </p:sp>
      <p:sp>
        <p:nvSpPr>
          <p:cNvPr id="12" name="Slide Number Placeholder 4">
            <a:extLst>
              <a:ext uri="{FF2B5EF4-FFF2-40B4-BE49-F238E27FC236}">
                <a16:creationId xmlns:a16="http://schemas.microsoft.com/office/drawing/2014/main" id="{F3AC48A3-A066-445D-93F4-D83D64C08F13}"/>
              </a:ext>
            </a:extLst>
          </p:cNvPr>
          <p:cNvSpPr>
            <a:spLocks noGrp="1"/>
          </p:cNvSpPr>
          <p:nvPr>
            <p:ph type="sldNum" sz="quarter" idx="12"/>
          </p:nvPr>
        </p:nvSpPr>
        <p:spPr>
          <a:xfrm>
            <a:off x="457200" y="6324600"/>
            <a:ext cx="1371600" cy="365125"/>
          </a:xfrm>
          <a:prstGeom prst="rect">
            <a:avLst/>
          </a:prstGeom>
        </p:spPr>
        <p:txBody>
          <a:bodyPr/>
          <a:lstStyle>
            <a:lvl1pPr algn="l">
              <a:defRPr>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14" name="Title 1">
            <a:extLst>
              <a:ext uri="{FF2B5EF4-FFF2-40B4-BE49-F238E27FC236}">
                <a16:creationId xmlns:a16="http://schemas.microsoft.com/office/drawing/2014/main" id="{89A6E6E8-FC11-471F-B289-7148AAFC10A0}"/>
              </a:ext>
            </a:extLst>
          </p:cNvPr>
          <p:cNvSpPr>
            <a:spLocks noGrp="1"/>
          </p:cNvSpPr>
          <p:nvPr>
            <p:ph type="title" hasCustomPrompt="1"/>
          </p:nvPr>
        </p:nvSpPr>
        <p:spPr>
          <a:xfrm>
            <a:off x="457200" y="76200"/>
            <a:ext cx="11277600" cy="1371600"/>
          </a:xfrm>
          <a:prstGeom prst="rect">
            <a:avLst/>
          </a:prstGeom>
        </p:spPr>
        <p:txBody>
          <a:bodyPr anchor="ctr"/>
          <a:lstStyle>
            <a:lvl1pPr algn="l">
              <a:defRPr>
                <a:solidFill>
                  <a:srgbClr val="093E8D"/>
                </a:solidFill>
                <a:latin typeface="Arial" panose="020B0604020202020204" pitchFamily="34" charset="0"/>
                <a:cs typeface="Arial" panose="020B0604020202020204" pitchFamily="34" charset="0"/>
              </a:defRPr>
            </a:lvl1pPr>
          </a:lstStyle>
          <a:p>
            <a:r>
              <a:rPr lang="en-US" dirty="0"/>
              <a:t>Click to edit title</a:t>
            </a:r>
          </a:p>
        </p:txBody>
      </p:sp>
      <p:sp>
        <p:nvSpPr>
          <p:cNvPr id="13" name="Content Placeholder 2">
            <a:extLst>
              <a:ext uri="{FF2B5EF4-FFF2-40B4-BE49-F238E27FC236}">
                <a16:creationId xmlns:a16="http://schemas.microsoft.com/office/drawing/2014/main" id="{85134F6D-97BE-4090-987F-B7E6E7EF4F3E}"/>
              </a:ext>
            </a:extLst>
          </p:cNvPr>
          <p:cNvSpPr>
            <a:spLocks noGrp="1"/>
          </p:cNvSpPr>
          <p:nvPr>
            <p:ph idx="1"/>
          </p:nvPr>
        </p:nvSpPr>
        <p:spPr>
          <a:xfrm>
            <a:off x="457200" y="1752601"/>
            <a:ext cx="1127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151298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lank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3EEB168-1BFF-4218-82FE-5A04BAF13EBF}"/>
              </a:ext>
            </a:extLst>
          </p:cNvPr>
          <p:cNvSpPr/>
          <p:nvPr/>
        </p:nvSpPr>
        <p:spPr>
          <a:xfrm>
            <a:off x="0" y="0"/>
            <a:ext cx="12192000" cy="1828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7CB841ED-EDE1-4643-97E7-ED747B564C8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296400" y="304800"/>
            <a:ext cx="2438400" cy="838200"/>
          </a:xfrm>
          <a:prstGeom prst="rect">
            <a:avLst/>
          </a:prstGeom>
        </p:spPr>
      </p:pic>
      <p:sp>
        <p:nvSpPr>
          <p:cNvPr id="11" name="Date Placeholder 2">
            <a:extLst>
              <a:ext uri="{FF2B5EF4-FFF2-40B4-BE49-F238E27FC236}">
                <a16:creationId xmlns:a16="http://schemas.microsoft.com/office/drawing/2014/main" id="{C471EEBC-38DE-4DC1-B1A1-B7F7409BDF9E}"/>
              </a:ext>
            </a:extLst>
          </p:cNvPr>
          <p:cNvSpPr>
            <a:spLocks noGrp="1"/>
          </p:cNvSpPr>
          <p:nvPr>
            <p:ph type="dt" sz="half" idx="10"/>
          </p:nvPr>
        </p:nvSpPr>
        <p:spPr>
          <a:xfrm>
            <a:off x="10210800" y="6324600"/>
            <a:ext cx="1524000" cy="365125"/>
          </a:xfrm>
          <a:prstGeom prst="rect">
            <a:avLst/>
          </a:prstGeom>
        </p:spPr>
        <p:txBody>
          <a:bodyPr/>
          <a:lstStyle>
            <a:lvl1pPr algn="r">
              <a:defRPr>
                <a:latin typeface="Arial" panose="020B0604020202020204" pitchFamily="34" charset="0"/>
                <a:cs typeface="Arial" panose="020B0604020202020204" pitchFamily="34" charset="0"/>
              </a:defRPr>
            </a:lvl1pPr>
          </a:lstStyle>
          <a:p>
            <a:fld id="{C96938FE-59CA-4C89-BE8B-F03601C34342}" type="datetime1">
              <a:rPr lang="en-US" smtClean="0"/>
              <a:t>8/2/2022</a:t>
            </a:fld>
            <a:endParaRPr lang="en-US"/>
          </a:p>
        </p:txBody>
      </p:sp>
      <p:sp>
        <p:nvSpPr>
          <p:cNvPr id="12" name="Slide Number Placeholder 4">
            <a:extLst>
              <a:ext uri="{FF2B5EF4-FFF2-40B4-BE49-F238E27FC236}">
                <a16:creationId xmlns:a16="http://schemas.microsoft.com/office/drawing/2014/main" id="{F3AC48A3-A066-445D-93F4-D83D64C08F13}"/>
              </a:ext>
            </a:extLst>
          </p:cNvPr>
          <p:cNvSpPr>
            <a:spLocks noGrp="1"/>
          </p:cNvSpPr>
          <p:nvPr>
            <p:ph type="sldNum" sz="quarter" idx="12"/>
          </p:nvPr>
        </p:nvSpPr>
        <p:spPr>
          <a:xfrm>
            <a:off x="457200" y="6324600"/>
            <a:ext cx="1371600" cy="365125"/>
          </a:xfrm>
          <a:prstGeom prst="rect">
            <a:avLst/>
          </a:prstGeom>
        </p:spPr>
        <p:txBody>
          <a:bodyPr/>
          <a:lstStyle>
            <a:lvl1pPr algn="l">
              <a:defRPr>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14" name="Title 1">
            <a:extLst>
              <a:ext uri="{FF2B5EF4-FFF2-40B4-BE49-F238E27FC236}">
                <a16:creationId xmlns:a16="http://schemas.microsoft.com/office/drawing/2014/main" id="{89A6E6E8-FC11-471F-B289-7148AAFC10A0}"/>
              </a:ext>
            </a:extLst>
          </p:cNvPr>
          <p:cNvSpPr>
            <a:spLocks noGrp="1"/>
          </p:cNvSpPr>
          <p:nvPr>
            <p:ph type="title" hasCustomPrompt="1"/>
          </p:nvPr>
        </p:nvSpPr>
        <p:spPr>
          <a:xfrm>
            <a:off x="457200" y="76200"/>
            <a:ext cx="8610600" cy="1371600"/>
          </a:xfrm>
          <a:prstGeom prst="rect">
            <a:avLst/>
          </a:prstGeom>
        </p:spPr>
        <p:txBody>
          <a:bodyPr anchor="ctr"/>
          <a:lstStyle>
            <a:lvl1pPr algn="l">
              <a:defRPr>
                <a:solidFill>
                  <a:srgbClr val="093E8D"/>
                </a:solidFill>
                <a:latin typeface="Arial" panose="020B0604020202020204" pitchFamily="34" charset="0"/>
                <a:cs typeface="Arial" panose="020B0604020202020204" pitchFamily="34" charset="0"/>
              </a:defRPr>
            </a:lvl1pPr>
          </a:lstStyle>
          <a:p>
            <a:r>
              <a:rPr lang="en-US" dirty="0"/>
              <a:t>Click to edit title</a:t>
            </a:r>
          </a:p>
        </p:txBody>
      </p:sp>
      <p:sp>
        <p:nvSpPr>
          <p:cNvPr id="13" name="Content Placeholder 2">
            <a:extLst>
              <a:ext uri="{FF2B5EF4-FFF2-40B4-BE49-F238E27FC236}">
                <a16:creationId xmlns:a16="http://schemas.microsoft.com/office/drawing/2014/main" id="{85134F6D-97BE-4090-987F-B7E6E7EF4F3E}"/>
              </a:ext>
            </a:extLst>
          </p:cNvPr>
          <p:cNvSpPr>
            <a:spLocks noGrp="1"/>
          </p:cNvSpPr>
          <p:nvPr>
            <p:ph idx="1"/>
          </p:nvPr>
        </p:nvSpPr>
        <p:spPr>
          <a:xfrm>
            <a:off x="457200" y="1752601"/>
            <a:ext cx="1127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a:extLst>
              <a:ext uri="{FF2B5EF4-FFF2-40B4-BE49-F238E27FC236}">
                <a16:creationId xmlns:a16="http://schemas.microsoft.com/office/drawing/2014/main" id="{F69C45C5-0F80-4719-A1F0-6E033104A70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96400" y="304800"/>
            <a:ext cx="2438400" cy="838200"/>
          </a:xfrm>
          <a:prstGeom prst="rect">
            <a:avLst/>
          </a:prstGeom>
        </p:spPr>
      </p:pic>
    </p:spTree>
    <p:extLst>
      <p:ext uri="{BB962C8B-B14F-4D97-AF65-F5344CB8AC3E}">
        <p14:creationId xmlns:p14="http://schemas.microsoft.com/office/powerpoint/2010/main" val="30204173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ustom Layout 1">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121025A-97D9-4A13-82C5-26430289BD65}"/>
              </a:ext>
            </a:extLst>
          </p:cNvPr>
          <p:cNvSpPr>
            <a:spLocks noGrp="1"/>
          </p:cNvSpPr>
          <p:nvPr>
            <p:ph type="title" hasCustomPrompt="1"/>
          </p:nvPr>
        </p:nvSpPr>
        <p:spPr>
          <a:xfrm>
            <a:off x="457200" y="76200"/>
            <a:ext cx="11277600" cy="1371600"/>
          </a:xfrm>
          <a:prstGeom prst="rect">
            <a:avLst/>
          </a:prstGeom>
        </p:spPr>
        <p:txBody>
          <a:bodyPr anchor="ctr"/>
          <a:lstStyle>
            <a:lvl1pPr>
              <a:defRPr>
                <a:solidFill>
                  <a:schemeClr val="bg1"/>
                </a:solidFill>
                <a:latin typeface="Arial" panose="020B0604020202020204" pitchFamily="34" charset="0"/>
                <a:cs typeface="Arial" panose="020B0604020202020204" pitchFamily="34" charset="0"/>
              </a:defRPr>
            </a:lvl1pPr>
          </a:lstStyle>
          <a:p>
            <a:r>
              <a:rPr lang="en-US" dirty="0"/>
              <a:t>Click to edit title</a:t>
            </a:r>
          </a:p>
        </p:txBody>
      </p:sp>
      <p:sp>
        <p:nvSpPr>
          <p:cNvPr id="8" name="Date Placeholder 2">
            <a:extLst>
              <a:ext uri="{FF2B5EF4-FFF2-40B4-BE49-F238E27FC236}">
                <a16:creationId xmlns:a16="http://schemas.microsoft.com/office/drawing/2014/main" id="{DB50B8FB-1D76-4A99-970E-AD9E61526EA2}"/>
              </a:ext>
            </a:extLst>
          </p:cNvPr>
          <p:cNvSpPr>
            <a:spLocks noGrp="1"/>
          </p:cNvSpPr>
          <p:nvPr>
            <p:ph type="dt" sz="half" idx="10"/>
          </p:nvPr>
        </p:nvSpPr>
        <p:spPr>
          <a:xfrm>
            <a:off x="10210800" y="6324600"/>
            <a:ext cx="1524000" cy="365125"/>
          </a:xfrm>
          <a:prstGeom prst="rect">
            <a:avLst/>
          </a:prstGeom>
        </p:spPr>
        <p:txBody>
          <a:bodyPr/>
          <a:lstStyle>
            <a:lvl1pPr algn="r">
              <a:defRPr>
                <a:latin typeface="Arial" panose="020B0604020202020204" pitchFamily="34" charset="0"/>
                <a:cs typeface="Arial" panose="020B0604020202020204" pitchFamily="34" charset="0"/>
              </a:defRPr>
            </a:lvl1pPr>
          </a:lstStyle>
          <a:p>
            <a:fld id="{A518A642-F11E-4D6C-94C7-10329E6CCB63}" type="datetime1">
              <a:rPr lang="en-US" smtClean="0"/>
              <a:t>8/2/2022</a:t>
            </a:fld>
            <a:endParaRPr lang="en-US"/>
          </a:p>
        </p:txBody>
      </p:sp>
      <p:sp>
        <p:nvSpPr>
          <p:cNvPr id="9" name="Slide Number Placeholder 4">
            <a:extLst>
              <a:ext uri="{FF2B5EF4-FFF2-40B4-BE49-F238E27FC236}">
                <a16:creationId xmlns:a16="http://schemas.microsoft.com/office/drawing/2014/main" id="{0A8A78AC-E7E8-4B37-963D-44C7A7B84A9F}"/>
              </a:ext>
            </a:extLst>
          </p:cNvPr>
          <p:cNvSpPr>
            <a:spLocks noGrp="1"/>
          </p:cNvSpPr>
          <p:nvPr>
            <p:ph type="sldNum" sz="quarter" idx="12"/>
          </p:nvPr>
        </p:nvSpPr>
        <p:spPr>
          <a:xfrm>
            <a:off x="457200" y="6324600"/>
            <a:ext cx="1371600" cy="365125"/>
          </a:xfrm>
          <a:prstGeom prst="rect">
            <a:avLst/>
          </a:prstGeom>
        </p:spPr>
        <p:txBody>
          <a:bodyPr/>
          <a:lstStyle>
            <a:lvl1pPr algn="l">
              <a:defRPr>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Tree>
    <p:extLst>
      <p:ext uri="{BB962C8B-B14F-4D97-AF65-F5344CB8AC3E}">
        <p14:creationId xmlns:p14="http://schemas.microsoft.com/office/powerpoint/2010/main" val="41901424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estions Slid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727A524-2180-4FB2-96F9-A141F65B1116}"/>
              </a:ext>
            </a:extLst>
          </p:cNvPr>
          <p:cNvSpPr>
            <a:spLocks noGrp="1"/>
          </p:cNvSpPr>
          <p:nvPr>
            <p:ph type="title" hasCustomPrompt="1"/>
          </p:nvPr>
        </p:nvSpPr>
        <p:spPr>
          <a:xfrm>
            <a:off x="457200" y="76200"/>
            <a:ext cx="11277600" cy="1371600"/>
          </a:xfrm>
          <a:prstGeom prst="rect">
            <a:avLst/>
          </a:prstGeom>
        </p:spPr>
        <p:txBody>
          <a:bodyPr anchor="ctr"/>
          <a:lstStyle>
            <a:lvl1pPr>
              <a:defRPr>
                <a:solidFill>
                  <a:schemeClr val="bg1"/>
                </a:solidFill>
                <a:latin typeface="Arial" panose="020B0604020202020204" pitchFamily="34" charset="0"/>
                <a:cs typeface="Arial" panose="020B0604020202020204" pitchFamily="34" charset="0"/>
              </a:defRPr>
            </a:lvl1pPr>
          </a:lstStyle>
          <a:p>
            <a:r>
              <a:rPr lang="en-US" dirty="0"/>
              <a:t>Click to edit title</a:t>
            </a:r>
          </a:p>
        </p:txBody>
      </p:sp>
      <p:sp>
        <p:nvSpPr>
          <p:cNvPr id="13" name="Slide Number Placeholder 4">
            <a:extLst>
              <a:ext uri="{FF2B5EF4-FFF2-40B4-BE49-F238E27FC236}">
                <a16:creationId xmlns:a16="http://schemas.microsoft.com/office/drawing/2014/main" id="{7B8A3CAE-1E5D-4BB3-9F53-E5FFA921357E}"/>
              </a:ext>
            </a:extLst>
          </p:cNvPr>
          <p:cNvSpPr>
            <a:spLocks noGrp="1"/>
          </p:cNvSpPr>
          <p:nvPr>
            <p:ph type="sldNum" sz="quarter" idx="12"/>
          </p:nvPr>
        </p:nvSpPr>
        <p:spPr>
          <a:xfrm>
            <a:off x="457200" y="6324600"/>
            <a:ext cx="1371600" cy="365125"/>
          </a:xfrm>
          <a:prstGeom prst="rect">
            <a:avLst/>
          </a:prstGeom>
        </p:spPr>
        <p:txBody>
          <a:bodyPr/>
          <a:lstStyle>
            <a:lvl1pPr algn="l">
              <a:defRPr>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pic>
        <p:nvPicPr>
          <p:cNvPr id="3" name="Picture 2" descr="A close up of a logo&#10;&#10;Description automatically generated">
            <a:extLst>
              <a:ext uri="{FF2B5EF4-FFF2-40B4-BE49-F238E27FC236}">
                <a16:creationId xmlns:a16="http://schemas.microsoft.com/office/drawing/2014/main" id="{181AB3D3-F706-49DC-8D61-02BA60EFAEA8}"/>
              </a:ext>
            </a:extLst>
          </p:cNvPr>
          <p:cNvPicPr>
            <a:picLocks noChangeAspect="1"/>
          </p:cNvPicPr>
          <p:nvPr/>
        </p:nvPicPr>
        <p:blipFill rotWithShape="1">
          <a:blip r:embed="rId2" cstate="screen">
            <a:alphaModFix amt="50000"/>
            <a:extLst>
              <a:ext uri="{28A0092B-C50C-407E-A947-70E740481C1C}">
                <a14:useLocalDpi xmlns:a14="http://schemas.microsoft.com/office/drawing/2010/main"/>
              </a:ext>
            </a:extLst>
          </a:blip>
          <a:srcRect/>
          <a:stretch/>
        </p:blipFill>
        <p:spPr>
          <a:xfrm>
            <a:off x="6941234" y="1447800"/>
            <a:ext cx="5250766" cy="5410200"/>
          </a:xfrm>
          <a:prstGeom prst="rect">
            <a:avLst/>
          </a:prstGeom>
        </p:spPr>
      </p:pic>
      <p:sp>
        <p:nvSpPr>
          <p:cNvPr id="12" name="Date Placeholder 2">
            <a:extLst>
              <a:ext uri="{FF2B5EF4-FFF2-40B4-BE49-F238E27FC236}">
                <a16:creationId xmlns:a16="http://schemas.microsoft.com/office/drawing/2014/main" id="{4487D99D-1B75-4A13-99D2-D66715851073}"/>
              </a:ext>
            </a:extLst>
          </p:cNvPr>
          <p:cNvSpPr>
            <a:spLocks noGrp="1"/>
          </p:cNvSpPr>
          <p:nvPr>
            <p:ph type="dt" sz="half" idx="10"/>
          </p:nvPr>
        </p:nvSpPr>
        <p:spPr>
          <a:xfrm>
            <a:off x="10210800" y="6324600"/>
            <a:ext cx="1524000" cy="365125"/>
          </a:xfrm>
          <a:prstGeom prst="rect">
            <a:avLst/>
          </a:prstGeom>
        </p:spPr>
        <p:txBody>
          <a:bodyPr/>
          <a:lstStyle>
            <a:lvl1pPr algn="r">
              <a:defRPr>
                <a:latin typeface="Arial" panose="020B0604020202020204" pitchFamily="34" charset="0"/>
                <a:cs typeface="Arial" panose="020B0604020202020204" pitchFamily="34" charset="0"/>
              </a:defRPr>
            </a:lvl1pPr>
          </a:lstStyle>
          <a:p>
            <a:fld id="{FFB323EE-0DF1-44F8-AD90-F9DE7ED13117}" type="datetime1">
              <a:rPr lang="en-US" smtClean="0"/>
              <a:t>8/2/2022</a:t>
            </a:fld>
            <a:endParaRPr lang="en-US"/>
          </a:p>
        </p:txBody>
      </p:sp>
      <p:pic>
        <p:nvPicPr>
          <p:cNvPr id="7" name="Picture 6" descr="A close up of a logo&#10;&#10;Description automatically generated">
            <a:extLst>
              <a:ext uri="{FF2B5EF4-FFF2-40B4-BE49-F238E27FC236}">
                <a16:creationId xmlns:a16="http://schemas.microsoft.com/office/drawing/2014/main" id="{1CA055BE-0424-484A-B98E-D8E7A7631F7C}"/>
              </a:ext>
            </a:extLst>
          </p:cNvPr>
          <p:cNvPicPr>
            <a:picLocks noChangeAspect="1"/>
          </p:cNvPicPr>
          <p:nvPr userDrawn="1"/>
        </p:nvPicPr>
        <p:blipFill rotWithShape="1">
          <a:blip r:embed="rId2" cstate="screen">
            <a:alphaModFix amt="50000"/>
            <a:extLst>
              <a:ext uri="{28A0092B-C50C-407E-A947-70E740481C1C}">
                <a14:useLocalDpi xmlns:a14="http://schemas.microsoft.com/office/drawing/2010/main"/>
              </a:ext>
            </a:extLst>
          </a:blip>
          <a:srcRect/>
          <a:stretch/>
        </p:blipFill>
        <p:spPr>
          <a:xfrm>
            <a:off x="6941234" y="1447800"/>
            <a:ext cx="5250766" cy="5410200"/>
          </a:xfrm>
          <a:prstGeom prst="rect">
            <a:avLst/>
          </a:prstGeom>
        </p:spPr>
      </p:pic>
    </p:spTree>
    <p:extLst>
      <p:ext uri="{BB962C8B-B14F-4D97-AF65-F5344CB8AC3E}">
        <p14:creationId xmlns:p14="http://schemas.microsoft.com/office/powerpoint/2010/main" val="12941646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A5448BB-563C-42AE-AECC-92DD39D96A54}"/>
              </a:ext>
            </a:extLst>
          </p:cNvPr>
          <p:cNvSpPr>
            <a:spLocks noGrp="1"/>
          </p:cNvSpPr>
          <p:nvPr>
            <p:ph type="dt" sz="half" idx="10"/>
          </p:nvPr>
        </p:nvSpPr>
        <p:spPr/>
        <p:txBody>
          <a:bodyPr/>
          <a:lstStyle/>
          <a:p>
            <a:fld id="{1AE6CA0C-21F2-4F2C-965B-164BFB5D44D7}" type="datetime1">
              <a:rPr lang="en-US" smtClean="0"/>
              <a:t>8/2/2022</a:t>
            </a:fld>
            <a:endParaRPr lang="en-US"/>
          </a:p>
        </p:txBody>
      </p:sp>
      <p:sp>
        <p:nvSpPr>
          <p:cNvPr id="4" name="Slide Number Placeholder 3">
            <a:extLst>
              <a:ext uri="{FF2B5EF4-FFF2-40B4-BE49-F238E27FC236}">
                <a16:creationId xmlns:a16="http://schemas.microsoft.com/office/drawing/2014/main" id="{EAD3BB13-7524-4A08-A1FD-AA374257D827}"/>
              </a:ext>
            </a:extLst>
          </p:cNvPr>
          <p:cNvSpPr>
            <a:spLocks noGrp="1"/>
          </p:cNvSpPr>
          <p:nvPr>
            <p:ph type="sldNum" sz="quarter" idx="11"/>
          </p:nvPr>
        </p:nvSpPr>
        <p:spPr/>
        <p:txBody>
          <a:bodyPr/>
          <a:lstStyle/>
          <a:p>
            <a:fld id="{F6B8A4A2-F29A-4651-AFA7-54DA4950AAC7}" type="slidenum">
              <a:rPr lang="en-US" smtClean="0"/>
              <a:pPr/>
              <a:t>‹#›</a:t>
            </a:fld>
            <a:endParaRPr lang="en-US" dirty="0"/>
          </a:p>
        </p:txBody>
      </p:sp>
      <p:sp>
        <p:nvSpPr>
          <p:cNvPr id="5" name="Rectangle 4">
            <a:extLst>
              <a:ext uri="{FF2B5EF4-FFF2-40B4-BE49-F238E27FC236}">
                <a16:creationId xmlns:a16="http://schemas.microsoft.com/office/drawing/2014/main" id="{AB1ACEA5-5E6C-47FA-B296-44D63ED7439E}"/>
              </a:ext>
            </a:extLst>
          </p:cNvPr>
          <p:cNvSpPr/>
          <p:nvPr userDrawn="1"/>
        </p:nvSpPr>
        <p:spPr>
          <a:xfrm>
            <a:off x="0" y="0"/>
            <a:ext cx="12192000" cy="6858000"/>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37BC802D-828C-4BF8-AB8C-BDBA2B1EFDB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981200" y="685800"/>
            <a:ext cx="7848600" cy="3399471"/>
          </a:xfrm>
          <a:prstGeom prst="rect">
            <a:avLst/>
          </a:prstGeom>
        </p:spPr>
      </p:pic>
      <p:sp>
        <p:nvSpPr>
          <p:cNvPr id="2" name="Title 1">
            <a:extLst>
              <a:ext uri="{FF2B5EF4-FFF2-40B4-BE49-F238E27FC236}">
                <a16:creationId xmlns:a16="http://schemas.microsoft.com/office/drawing/2014/main" id="{B680F27F-A282-4970-971D-87E6FC482910}"/>
              </a:ext>
            </a:extLst>
          </p:cNvPr>
          <p:cNvSpPr>
            <a:spLocks noGrp="1"/>
          </p:cNvSpPr>
          <p:nvPr>
            <p:ph type="title"/>
          </p:nvPr>
        </p:nvSpPr>
        <p:spPr>
          <a:xfrm>
            <a:off x="838200" y="-1524000"/>
            <a:ext cx="10515600" cy="1325563"/>
          </a:xfrm>
          <a:prstGeom prst="rect">
            <a:avLst/>
          </a:prstGeom>
        </p:spPr>
        <p:txBody>
          <a:bodyPr/>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1692071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3">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p:nvPr>
        </p:nvSpPr>
        <p:spPr>
          <a:xfrm>
            <a:off x="457200" y="533400"/>
            <a:ext cx="8534400" cy="1295400"/>
          </a:xfrm>
          <a:prstGeom prst="rect">
            <a:avLst/>
          </a:prstGeom>
        </p:spPr>
        <p:txBody>
          <a:bodyPr anchor="b"/>
          <a:lstStyle>
            <a:lvl1pPr algn="l">
              <a:lnSpc>
                <a:spcPts val="5000"/>
              </a:lnSpc>
              <a:defRPr sz="4800">
                <a:solidFill>
                  <a:schemeClr val="tx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7" name="Subtitle 2">
            <a:extLst>
              <a:ext uri="{FF2B5EF4-FFF2-40B4-BE49-F238E27FC236}">
                <a16:creationId xmlns:a16="http://schemas.microsoft.com/office/drawing/2014/main" id="{17124986-68A1-4CC3-988B-CD54F444819A}"/>
              </a:ext>
            </a:extLst>
          </p:cNvPr>
          <p:cNvSpPr>
            <a:spLocks noGrp="1"/>
          </p:cNvSpPr>
          <p:nvPr>
            <p:ph type="subTitle" idx="1" hasCustomPrompt="1"/>
          </p:nvPr>
        </p:nvSpPr>
        <p:spPr>
          <a:xfrm>
            <a:off x="9448800" y="5105400"/>
            <a:ext cx="2286000" cy="1219200"/>
          </a:xfrm>
        </p:spPr>
        <p:txBody>
          <a:bodyPr>
            <a:normAutofit/>
          </a:bodyPr>
          <a:lstStyle>
            <a:lvl1pPr marL="0" indent="0" algn="l">
              <a:buNone/>
              <a:defRPr sz="1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a:t>
            </a:r>
            <a:br>
              <a:rPr lang="en-US" dirty="0"/>
            </a:br>
            <a:r>
              <a:rPr lang="en-US" dirty="0"/>
              <a:t>Presenter</a:t>
            </a:r>
          </a:p>
          <a:p>
            <a:r>
              <a:rPr lang="en-US" dirty="0"/>
              <a:t>Date</a:t>
            </a:r>
          </a:p>
        </p:txBody>
      </p:sp>
    </p:spTree>
    <p:extLst>
      <p:ext uri="{BB962C8B-B14F-4D97-AF65-F5344CB8AC3E}">
        <p14:creationId xmlns:p14="http://schemas.microsoft.com/office/powerpoint/2010/main" val="2004161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Slide 4">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p:nvPr>
        </p:nvSpPr>
        <p:spPr>
          <a:xfrm>
            <a:off x="457200" y="533400"/>
            <a:ext cx="8534400" cy="1295400"/>
          </a:xfrm>
          <a:prstGeom prst="rect">
            <a:avLst/>
          </a:prstGeom>
        </p:spPr>
        <p:txBody>
          <a:bodyPr anchor="b"/>
          <a:lstStyle>
            <a:lvl1pPr algn="l">
              <a:lnSpc>
                <a:spcPts val="5000"/>
              </a:lnSpc>
              <a:defRPr sz="4800">
                <a:solidFill>
                  <a:schemeClr val="tx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7" name="Subtitle 2">
            <a:extLst>
              <a:ext uri="{FF2B5EF4-FFF2-40B4-BE49-F238E27FC236}">
                <a16:creationId xmlns:a16="http://schemas.microsoft.com/office/drawing/2014/main" id="{17124986-68A1-4CC3-988B-CD54F444819A}"/>
              </a:ext>
            </a:extLst>
          </p:cNvPr>
          <p:cNvSpPr>
            <a:spLocks noGrp="1"/>
          </p:cNvSpPr>
          <p:nvPr>
            <p:ph type="subTitle" idx="1" hasCustomPrompt="1"/>
          </p:nvPr>
        </p:nvSpPr>
        <p:spPr>
          <a:xfrm>
            <a:off x="9448800" y="5105400"/>
            <a:ext cx="2286000" cy="1219200"/>
          </a:xfrm>
        </p:spPr>
        <p:txBody>
          <a:bodyPr>
            <a:normAutofit/>
          </a:bodyPr>
          <a:lstStyle>
            <a:lvl1pPr marL="0" indent="0" algn="l">
              <a:buNone/>
              <a:defRPr sz="1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a:t>
            </a:r>
            <a:br>
              <a:rPr lang="en-US" dirty="0"/>
            </a:br>
            <a:r>
              <a:rPr lang="en-US" dirty="0"/>
              <a:t>Presenter</a:t>
            </a:r>
          </a:p>
          <a:p>
            <a:r>
              <a:rPr lang="en-US" dirty="0"/>
              <a:t>Date</a:t>
            </a:r>
          </a:p>
        </p:txBody>
      </p:sp>
    </p:spTree>
    <p:extLst>
      <p:ext uri="{BB962C8B-B14F-4D97-AF65-F5344CB8AC3E}">
        <p14:creationId xmlns:p14="http://schemas.microsoft.com/office/powerpoint/2010/main" val="4119072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5">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p:nvPr>
        </p:nvSpPr>
        <p:spPr>
          <a:xfrm>
            <a:off x="457200" y="533400"/>
            <a:ext cx="8534400" cy="1295400"/>
          </a:xfrm>
          <a:prstGeom prst="rect">
            <a:avLst/>
          </a:prstGeom>
        </p:spPr>
        <p:txBody>
          <a:bodyPr anchor="b"/>
          <a:lstStyle>
            <a:lvl1pPr algn="l">
              <a:lnSpc>
                <a:spcPts val="5000"/>
              </a:lnSpc>
              <a:defRPr sz="4800">
                <a:solidFill>
                  <a:schemeClr val="tx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7" name="Subtitle 2">
            <a:extLst>
              <a:ext uri="{FF2B5EF4-FFF2-40B4-BE49-F238E27FC236}">
                <a16:creationId xmlns:a16="http://schemas.microsoft.com/office/drawing/2014/main" id="{17124986-68A1-4CC3-988B-CD54F444819A}"/>
              </a:ext>
            </a:extLst>
          </p:cNvPr>
          <p:cNvSpPr>
            <a:spLocks noGrp="1"/>
          </p:cNvSpPr>
          <p:nvPr>
            <p:ph type="subTitle" idx="1" hasCustomPrompt="1"/>
          </p:nvPr>
        </p:nvSpPr>
        <p:spPr>
          <a:xfrm>
            <a:off x="9448800" y="5105400"/>
            <a:ext cx="2286000" cy="1219200"/>
          </a:xfrm>
        </p:spPr>
        <p:txBody>
          <a:bodyPr>
            <a:normAutofit/>
          </a:bodyPr>
          <a:lstStyle>
            <a:lvl1pPr marL="0" indent="0" algn="l">
              <a:buNone/>
              <a:defRPr sz="1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a:t>
            </a:r>
            <a:br>
              <a:rPr lang="en-US" dirty="0"/>
            </a:br>
            <a:r>
              <a:rPr lang="en-US" dirty="0"/>
              <a:t>Presenter</a:t>
            </a:r>
          </a:p>
          <a:p>
            <a:r>
              <a:rPr lang="en-US" dirty="0"/>
              <a:t>Date</a:t>
            </a:r>
          </a:p>
        </p:txBody>
      </p:sp>
    </p:spTree>
    <p:extLst>
      <p:ext uri="{BB962C8B-B14F-4D97-AF65-F5344CB8AC3E}">
        <p14:creationId xmlns:p14="http://schemas.microsoft.com/office/powerpoint/2010/main" val="1229497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Slide 6">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p:nvPr>
        </p:nvSpPr>
        <p:spPr>
          <a:xfrm>
            <a:off x="457200" y="533400"/>
            <a:ext cx="8534400" cy="1295400"/>
          </a:xfrm>
          <a:prstGeom prst="rect">
            <a:avLst/>
          </a:prstGeom>
        </p:spPr>
        <p:txBody>
          <a:bodyPr anchor="b"/>
          <a:lstStyle>
            <a:lvl1pPr algn="l">
              <a:lnSpc>
                <a:spcPts val="5000"/>
              </a:lnSpc>
              <a:defRPr sz="4800">
                <a:solidFill>
                  <a:schemeClr val="tx2"/>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7" name="Subtitle 2">
            <a:extLst>
              <a:ext uri="{FF2B5EF4-FFF2-40B4-BE49-F238E27FC236}">
                <a16:creationId xmlns:a16="http://schemas.microsoft.com/office/drawing/2014/main" id="{17124986-68A1-4CC3-988B-CD54F444819A}"/>
              </a:ext>
            </a:extLst>
          </p:cNvPr>
          <p:cNvSpPr>
            <a:spLocks noGrp="1"/>
          </p:cNvSpPr>
          <p:nvPr>
            <p:ph type="subTitle" idx="1" hasCustomPrompt="1"/>
          </p:nvPr>
        </p:nvSpPr>
        <p:spPr>
          <a:xfrm>
            <a:off x="9448800" y="5105400"/>
            <a:ext cx="2286000" cy="1219200"/>
          </a:xfrm>
        </p:spPr>
        <p:txBody>
          <a:bodyPr>
            <a:normAutofit/>
          </a:bodyPr>
          <a:lstStyle>
            <a:lvl1pPr marL="0" indent="0" algn="l">
              <a:buNone/>
              <a:defRPr sz="1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a:t>
            </a:r>
            <a:br>
              <a:rPr lang="en-US" dirty="0"/>
            </a:br>
            <a:r>
              <a:rPr lang="en-US" dirty="0"/>
              <a:t>Presenter</a:t>
            </a:r>
          </a:p>
          <a:p>
            <a:r>
              <a:rPr lang="en-US" dirty="0"/>
              <a:t>Date</a:t>
            </a:r>
          </a:p>
        </p:txBody>
      </p:sp>
    </p:spTree>
    <p:extLst>
      <p:ext uri="{BB962C8B-B14F-4D97-AF65-F5344CB8AC3E}">
        <p14:creationId xmlns:p14="http://schemas.microsoft.com/office/powerpoint/2010/main" val="1775205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Slide 7">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p:nvPr>
        </p:nvSpPr>
        <p:spPr>
          <a:xfrm>
            <a:off x="457200" y="533400"/>
            <a:ext cx="8534400" cy="1295400"/>
          </a:xfrm>
          <a:prstGeom prst="rect">
            <a:avLst/>
          </a:prstGeom>
        </p:spPr>
        <p:txBody>
          <a:bodyPr anchor="b"/>
          <a:lstStyle>
            <a:lvl1pPr algn="l">
              <a:lnSpc>
                <a:spcPts val="5000"/>
              </a:lnSpc>
              <a:defRPr sz="4800">
                <a:solidFill>
                  <a:srgbClr val="00529C"/>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17" name="Subtitle 2">
            <a:extLst>
              <a:ext uri="{FF2B5EF4-FFF2-40B4-BE49-F238E27FC236}">
                <a16:creationId xmlns:a16="http://schemas.microsoft.com/office/drawing/2014/main" id="{17124986-68A1-4CC3-988B-CD54F444819A}"/>
              </a:ext>
            </a:extLst>
          </p:cNvPr>
          <p:cNvSpPr>
            <a:spLocks noGrp="1"/>
          </p:cNvSpPr>
          <p:nvPr>
            <p:ph type="subTitle" idx="1" hasCustomPrompt="1"/>
          </p:nvPr>
        </p:nvSpPr>
        <p:spPr>
          <a:xfrm>
            <a:off x="9448800" y="5105400"/>
            <a:ext cx="2286000" cy="1219200"/>
          </a:xfrm>
        </p:spPr>
        <p:txBody>
          <a:bodyPr>
            <a:normAutofit/>
          </a:bodyPr>
          <a:lstStyle>
            <a:lvl1pPr marL="0" indent="0" algn="l">
              <a:buNone/>
              <a:defRPr sz="1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a:t>
            </a:r>
            <a:br>
              <a:rPr lang="en-US" dirty="0"/>
            </a:br>
            <a:r>
              <a:rPr lang="en-US" dirty="0"/>
              <a:t>Presenter</a:t>
            </a:r>
          </a:p>
          <a:p>
            <a:r>
              <a:rPr lang="en-US" dirty="0"/>
              <a:t>Date</a:t>
            </a:r>
          </a:p>
        </p:txBody>
      </p:sp>
    </p:spTree>
    <p:extLst>
      <p:ext uri="{BB962C8B-B14F-4D97-AF65-F5344CB8AC3E}">
        <p14:creationId xmlns:p14="http://schemas.microsoft.com/office/powerpoint/2010/main" val="365378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Section Header 1: group talking">
    <p:bg>
      <p:bgPr>
        <a:solidFill>
          <a:schemeClr val="bg1"/>
        </a:solidFill>
        <a:effectLst/>
      </p:bgPr>
    </p:bg>
    <p:spTree>
      <p:nvGrpSpPr>
        <p:cNvPr id="1" name=""/>
        <p:cNvGrpSpPr/>
        <p:nvPr/>
      </p:nvGrpSpPr>
      <p:grpSpPr>
        <a:xfrm>
          <a:off x="0" y="0"/>
          <a:ext cx="0" cy="0"/>
          <a:chOff x="0" y="0"/>
          <a:chExt cx="0" cy="0"/>
        </a:xfrm>
      </p:grpSpPr>
      <p:sp>
        <p:nvSpPr>
          <p:cNvPr id="18" name="Slide Number Placeholder 4">
            <a:extLst>
              <a:ext uri="{FF2B5EF4-FFF2-40B4-BE49-F238E27FC236}">
                <a16:creationId xmlns:a16="http://schemas.microsoft.com/office/drawing/2014/main" id="{CF909008-3E7D-49F1-8BF2-E23A5A04F796}"/>
              </a:ext>
            </a:extLst>
          </p:cNvPr>
          <p:cNvSpPr>
            <a:spLocks noGrp="1"/>
          </p:cNvSpPr>
          <p:nvPr>
            <p:ph type="sldNum" sz="quarter" idx="12"/>
          </p:nvPr>
        </p:nvSpPr>
        <p:spPr>
          <a:xfrm>
            <a:off x="457200" y="6324600"/>
            <a:ext cx="1371600" cy="365125"/>
          </a:xfrm>
          <a:prstGeom prst="rect">
            <a:avLst/>
          </a:prstGeom>
        </p:spPr>
        <p:txBody>
          <a:bodyPr/>
          <a:lstStyle>
            <a:lvl1pPr algn="l">
              <a:defRPr>
                <a:solidFill>
                  <a:schemeClr val="bg1"/>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7" name="Date Placeholder 2">
            <a:extLst>
              <a:ext uri="{FF2B5EF4-FFF2-40B4-BE49-F238E27FC236}">
                <a16:creationId xmlns:a16="http://schemas.microsoft.com/office/drawing/2014/main" id="{E4D1A0A8-ECDB-4D05-A600-19658E0ABB66}"/>
              </a:ext>
            </a:extLst>
          </p:cNvPr>
          <p:cNvSpPr>
            <a:spLocks noGrp="1"/>
          </p:cNvSpPr>
          <p:nvPr>
            <p:ph type="dt" sz="half" idx="10"/>
          </p:nvPr>
        </p:nvSpPr>
        <p:spPr>
          <a:xfrm>
            <a:off x="10210800" y="6324600"/>
            <a:ext cx="15240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68517D46-A363-4E26-9E5D-4C0BCED54145}" type="datetime1">
              <a:rPr lang="en-US" smtClean="0"/>
              <a:t>8/2/2022</a:t>
            </a:fld>
            <a:endParaRPr lang="en-US"/>
          </a:p>
        </p:txBody>
      </p:sp>
      <p:sp>
        <p:nvSpPr>
          <p:cNvPr id="11" name="Title 1">
            <a:extLst>
              <a:ext uri="{FF2B5EF4-FFF2-40B4-BE49-F238E27FC236}">
                <a16:creationId xmlns:a16="http://schemas.microsoft.com/office/drawing/2014/main" id="{A5B12EBA-C8D6-45A2-82BA-3ACAA051CF53}"/>
              </a:ext>
            </a:extLst>
          </p:cNvPr>
          <p:cNvSpPr>
            <a:spLocks noGrp="1"/>
          </p:cNvSpPr>
          <p:nvPr>
            <p:ph type="ctrTitle" hasCustomPrompt="1"/>
          </p:nvPr>
        </p:nvSpPr>
        <p:spPr>
          <a:xfrm>
            <a:off x="457200" y="4419600"/>
            <a:ext cx="11277600" cy="1905000"/>
          </a:xfrm>
          <a:prstGeom prst="rect">
            <a:avLst/>
          </a:prstGeom>
        </p:spPr>
        <p:txBody>
          <a:bodyPr anchor="t"/>
          <a:lstStyle>
            <a:lvl1pPr algn="l">
              <a:defRPr sz="4000">
                <a:solidFill>
                  <a:schemeClr val="bg1"/>
                </a:solidFill>
                <a:latin typeface="Arial" panose="020B0604020202020204" pitchFamily="34" charset="0"/>
                <a:cs typeface="Arial" panose="020B0604020202020204" pitchFamily="34" charset="0"/>
              </a:defRPr>
            </a:lvl1pPr>
          </a:lstStyle>
          <a:p>
            <a:r>
              <a:rPr lang="en-US" dirty="0"/>
              <a:t>Click to edit section header</a:t>
            </a:r>
          </a:p>
        </p:txBody>
      </p:sp>
    </p:spTree>
    <p:extLst>
      <p:ext uri="{BB962C8B-B14F-4D97-AF65-F5344CB8AC3E}">
        <p14:creationId xmlns:p14="http://schemas.microsoft.com/office/powerpoint/2010/main" val="3660827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Section Header 2: communication">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77B9378-F322-44B7-8E28-344EE8E774C2}"/>
              </a:ext>
            </a:extLst>
          </p:cNvPr>
          <p:cNvSpPr>
            <a:spLocks noGrp="1"/>
          </p:cNvSpPr>
          <p:nvPr>
            <p:ph type="sldNum" sz="quarter" idx="12"/>
          </p:nvPr>
        </p:nvSpPr>
        <p:spPr>
          <a:xfrm>
            <a:off x="457200" y="6324600"/>
            <a:ext cx="1371600" cy="365125"/>
          </a:xfrm>
          <a:prstGeom prst="rect">
            <a:avLst/>
          </a:prstGeom>
        </p:spPr>
        <p:txBody>
          <a:bodyPr/>
          <a:lstStyle>
            <a:lvl1pPr algn="l">
              <a:defRPr>
                <a:solidFill>
                  <a:schemeClr val="bg1"/>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
        <p:nvSpPr>
          <p:cNvPr id="7" name="Date Placeholder 2">
            <a:extLst>
              <a:ext uri="{FF2B5EF4-FFF2-40B4-BE49-F238E27FC236}">
                <a16:creationId xmlns:a16="http://schemas.microsoft.com/office/drawing/2014/main" id="{F30439C2-F0D6-47E2-8C39-244E0B85DB71}"/>
              </a:ext>
            </a:extLst>
          </p:cNvPr>
          <p:cNvSpPr>
            <a:spLocks noGrp="1"/>
          </p:cNvSpPr>
          <p:nvPr>
            <p:ph type="dt" sz="half" idx="10"/>
          </p:nvPr>
        </p:nvSpPr>
        <p:spPr>
          <a:xfrm>
            <a:off x="10210800" y="6324600"/>
            <a:ext cx="1524000" cy="365125"/>
          </a:xfrm>
          <a:prstGeom prst="rect">
            <a:avLst/>
          </a:prstGeom>
        </p:spPr>
        <p:txBody>
          <a:bodyPr/>
          <a:lstStyle>
            <a:lvl1pPr algn="r">
              <a:defRPr>
                <a:solidFill>
                  <a:schemeClr val="bg1"/>
                </a:solidFill>
                <a:latin typeface="Arial" panose="020B0604020202020204" pitchFamily="34" charset="0"/>
                <a:cs typeface="Arial" panose="020B0604020202020204" pitchFamily="34" charset="0"/>
              </a:defRPr>
            </a:lvl1pPr>
          </a:lstStyle>
          <a:p>
            <a:fld id="{AF08ACA9-CAF1-4852-846C-726581A017BC}" type="datetime1">
              <a:rPr lang="en-US" smtClean="0"/>
              <a:t>8/2/2022</a:t>
            </a:fld>
            <a:endParaRPr lang="en-US"/>
          </a:p>
        </p:txBody>
      </p:sp>
      <p:sp>
        <p:nvSpPr>
          <p:cNvPr id="11" name="Title 1">
            <a:extLst>
              <a:ext uri="{FF2B5EF4-FFF2-40B4-BE49-F238E27FC236}">
                <a16:creationId xmlns:a16="http://schemas.microsoft.com/office/drawing/2014/main" id="{A5B12EBA-C8D6-45A2-82BA-3ACAA051CF53}"/>
              </a:ext>
            </a:extLst>
          </p:cNvPr>
          <p:cNvSpPr>
            <a:spLocks noGrp="1"/>
          </p:cNvSpPr>
          <p:nvPr>
            <p:ph type="ctrTitle" hasCustomPrompt="1"/>
          </p:nvPr>
        </p:nvSpPr>
        <p:spPr>
          <a:xfrm>
            <a:off x="457200" y="4419600"/>
            <a:ext cx="11277600" cy="1905000"/>
          </a:xfrm>
          <a:prstGeom prst="rect">
            <a:avLst/>
          </a:prstGeom>
        </p:spPr>
        <p:txBody>
          <a:bodyPr anchor="t"/>
          <a:lstStyle>
            <a:lvl1pPr algn="l">
              <a:defRPr sz="4000">
                <a:solidFill>
                  <a:schemeClr val="bg1"/>
                </a:solidFill>
                <a:latin typeface="Arial" panose="020B0604020202020204" pitchFamily="34" charset="0"/>
                <a:cs typeface="Arial" panose="020B0604020202020204" pitchFamily="34" charset="0"/>
              </a:defRPr>
            </a:lvl1pPr>
          </a:lstStyle>
          <a:p>
            <a:r>
              <a:rPr lang="en-US" dirty="0"/>
              <a:t>Click to edit section header</a:t>
            </a:r>
          </a:p>
        </p:txBody>
      </p:sp>
    </p:spTree>
    <p:extLst>
      <p:ext uri="{BB962C8B-B14F-4D97-AF65-F5344CB8AC3E}">
        <p14:creationId xmlns:p14="http://schemas.microsoft.com/office/powerpoint/2010/main" val="3375937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B9568B0-1C15-47B3-B9D9-05A6C71B4E64}"/>
              </a:ext>
            </a:extLst>
          </p:cNvPr>
          <p:cNvPicPr>
            <a:picLocks noChangeAspect="1"/>
          </p:cNvPicPr>
          <p:nvPr/>
        </p:nvPicPr>
        <p:blipFill>
          <a:blip r:embed="rId27" cstate="screen">
            <a:extLst>
              <a:ext uri="{28A0092B-C50C-407E-A947-70E740481C1C}">
                <a14:useLocalDpi xmlns:a14="http://schemas.microsoft.com/office/drawing/2010/main"/>
              </a:ext>
            </a:extLst>
          </a:blip>
          <a:stretch>
            <a:fillRect/>
          </a:stretch>
        </p:blipFill>
        <p:spPr>
          <a:xfrm>
            <a:off x="0" y="0"/>
            <a:ext cx="12192000" cy="1946847"/>
          </a:xfrm>
          <a:prstGeom prst="rect">
            <a:avLst/>
          </a:prstGeom>
        </p:spPr>
      </p:pic>
      <p:sp>
        <p:nvSpPr>
          <p:cNvPr id="3" name="Text Placeholder 2"/>
          <p:cNvSpPr>
            <a:spLocks noGrp="1"/>
          </p:cNvSpPr>
          <p:nvPr>
            <p:ph type="body" idx="1"/>
          </p:nvPr>
        </p:nvSpPr>
        <p:spPr>
          <a:xfrm>
            <a:off x="457200" y="1752600"/>
            <a:ext cx="11277600" cy="4572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2">
            <a:extLst>
              <a:ext uri="{FF2B5EF4-FFF2-40B4-BE49-F238E27FC236}">
                <a16:creationId xmlns:a16="http://schemas.microsoft.com/office/drawing/2014/main" id="{97C3D564-D972-4621-90DC-17FA56A0CC37}"/>
              </a:ext>
            </a:extLst>
          </p:cNvPr>
          <p:cNvSpPr>
            <a:spLocks noGrp="1"/>
          </p:cNvSpPr>
          <p:nvPr>
            <p:ph type="dt" sz="half" idx="2"/>
          </p:nvPr>
        </p:nvSpPr>
        <p:spPr>
          <a:xfrm>
            <a:off x="10210800" y="6324600"/>
            <a:ext cx="1524000" cy="365125"/>
          </a:xfrm>
          <a:prstGeom prst="rect">
            <a:avLst/>
          </a:prstGeom>
        </p:spPr>
        <p:txBody>
          <a:bodyPr anchor="ctr"/>
          <a:lstStyle>
            <a:lvl1pPr algn="r">
              <a:defRPr sz="1200">
                <a:solidFill>
                  <a:schemeClr val="bg1">
                    <a:lumMod val="50000"/>
                  </a:schemeClr>
                </a:solidFill>
                <a:latin typeface="Arial" panose="020B0604020202020204" pitchFamily="34" charset="0"/>
                <a:cs typeface="Arial" panose="020B0604020202020204" pitchFamily="34" charset="0"/>
              </a:defRPr>
            </a:lvl1pPr>
          </a:lstStyle>
          <a:p>
            <a:fld id="{83457F0E-57DE-4392-9F01-4590E481B2D5}" type="datetime1">
              <a:rPr lang="en-US" smtClean="0"/>
              <a:t>8/2/2022</a:t>
            </a:fld>
            <a:endParaRPr lang="en-US"/>
          </a:p>
        </p:txBody>
      </p:sp>
      <p:sp>
        <p:nvSpPr>
          <p:cNvPr id="11" name="Slide Number Placeholder 4">
            <a:extLst>
              <a:ext uri="{FF2B5EF4-FFF2-40B4-BE49-F238E27FC236}">
                <a16:creationId xmlns:a16="http://schemas.microsoft.com/office/drawing/2014/main" id="{02F710FD-B978-4DEA-B86D-651DBD4B60F6}"/>
              </a:ext>
            </a:extLst>
          </p:cNvPr>
          <p:cNvSpPr>
            <a:spLocks noGrp="1"/>
          </p:cNvSpPr>
          <p:nvPr>
            <p:ph type="sldNum" sz="quarter" idx="4"/>
          </p:nvPr>
        </p:nvSpPr>
        <p:spPr>
          <a:xfrm>
            <a:off x="457200" y="6324600"/>
            <a:ext cx="1371600" cy="365125"/>
          </a:xfrm>
          <a:prstGeom prst="rect">
            <a:avLst/>
          </a:prstGeom>
        </p:spPr>
        <p:txBody>
          <a:bodyPr anchor="ctr"/>
          <a:lstStyle>
            <a:lvl1pPr algn="l">
              <a:defRPr sz="1200">
                <a:solidFill>
                  <a:schemeClr val="bg1">
                    <a:lumMod val="50000"/>
                  </a:schemeClr>
                </a:solidFill>
                <a:latin typeface="Arial" panose="020B0604020202020204" pitchFamily="34" charset="0"/>
                <a:cs typeface="Arial" panose="020B0604020202020204" pitchFamily="34" charset="0"/>
              </a:defRPr>
            </a:lvl1pPr>
          </a:lstStyle>
          <a:p>
            <a:fld id="{F6B8A4A2-F29A-4651-AFA7-54DA4950AAC7}" type="slidenum">
              <a:rPr lang="en-US" smtClean="0"/>
              <a:pPr/>
              <a:t>‹#›</a:t>
            </a:fld>
            <a:endParaRPr lang="en-US" dirty="0"/>
          </a:p>
        </p:txBody>
      </p:sp>
    </p:spTree>
    <p:extLst>
      <p:ext uri="{BB962C8B-B14F-4D97-AF65-F5344CB8AC3E}">
        <p14:creationId xmlns:p14="http://schemas.microsoft.com/office/powerpoint/2010/main" val="3858154645"/>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 id="2147483879" r:id="rId12"/>
    <p:sldLayoutId id="2147483880" r:id="rId13"/>
    <p:sldLayoutId id="2147483881" r:id="rId14"/>
    <p:sldLayoutId id="2147483882" r:id="rId15"/>
    <p:sldLayoutId id="2147483883" r:id="rId16"/>
    <p:sldLayoutId id="2147483884" r:id="rId17"/>
    <p:sldLayoutId id="2147483885" r:id="rId18"/>
    <p:sldLayoutId id="2147483886" r:id="rId19"/>
    <p:sldLayoutId id="2147483887" r:id="rId20"/>
    <p:sldLayoutId id="2147483888" r:id="rId21"/>
    <p:sldLayoutId id="2147483889" r:id="rId22"/>
    <p:sldLayoutId id="2147483890" r:id="rId23"/>
    <p:sldLayoutId id="2147483891" r:id="rId24"/>
    <p:sldLayoutId id="2147483893" r:id="rId25"/>
  </p:sldLayoutIdLst>
  <p:hf hdr="0" ftr="0"/>
  <p:txStyles>
    <p:titleStyle>
      <a:lvl1pPr indent="0" algn="ctr" defTabSz="914400" rtl="0" eaLnBrk="1" latinLnBrk="0" hangingPunct="1">
        <a:spcBef>
          <a:spcPts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userDrawn="1">
          <p15:clr>
            <a:srgbClr val="F26B43"/>
          </p15:clr>
        </p15:guide>
        <p15:guide id="8" pos="288" userDrawn="1">
          <p15:clr>
            <a:srgbClr val="F26B43"/>
          </p15:clr>
        </p15:guide>
        <p15:guide id="9" pos="7392" userDrawn="1">
          <p15:clr>
            <a:srgbClr val="F26B43"/>
          </p15:clr>
        </p15:guide>
        <p15:guide id="10" orient="horz" pos="3984" userDrawn="1">
          <p15:clr>
            <a:srgbClr val="F26B43"/>
          </p15:clr>
        </p15:guide>
        <p15:guide id="11" pos="3840" userDrawn="1">
          <p15:clr>
            <a:srgbClr val="F26B43"/>
          </p15:clr>
        </p15:guide>
        <p15:guide id="12" orient="horz" pos="110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23.xml"/><Relationship Id="rId4" Type="http://schemas.openxmlformats.org/officeDocument/2006/relationships/image" Target="../media/image23.svg"/></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1.xml"/><Relationship Id="rId1" Type="http://schemas.openxmlformats.org/officeDocument/2006/relationships/slideLayout" Target="../slideLayouts/slideLayout20.xml"/><Relationship Id="rId4" Type="http://schemas.openxmlformats.org/officeDocument/2006/relationships/image" Target="../media/image26.svg"/></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3.xml"/><Relationship Id="rId1" Type="http://schemas.openxmlformats.org/officeDocument/2006/relationships/slideLayout" Target="../slideLayouts/slideLayout23.xml"/><Relationship Id="rId4" Type="http://schemas.openxmlformats.org/officeDocument/2006/relationships/image" Target="../media/image29.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hyperlink" Target="https://www.cms.gov/medicare/meaningful-measures-framework/meaningful-measures-20-moving-measure-reduction-modernization" TargetMode="External"/><Relationship Id="rId2" Type="http://schemas.openxmlformats.org/officeDocument/2006/relationships/notesSlide" Target="../notesSlides/notesSlide16.xml"/><Relationship Id="rId1" Type="http://schemas.openxmlformats.org/officeDocument/2006/relationships/slideLayout" Target="../slideLayouts/slideLayout17.xml"/><Relationship Id="rId5" Type="http://schemas.openxmlformats.org/officeDocument/2006/relationships/hyperlink" Target="https://cmit.cms.gov/" TargetMode="External"/><Relationship Id="rId4" Type="http://schemas.openxmlformats.org/officeDocument/2006/relationships/hyperlink" Target="https://www.cms.gov/medicare/meaningful-measures-framework/cascade-measure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3.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3.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17.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MS logo appears in the upper right corner.">
            <a:extLst>
              <a:ext uri="{FF2B5EF4-FFF2-40B4-BE49-F238E27FC236}">
                <a16:creationId xmlns:a16="http://schemas.microsoft.com/office/drawing/2014/main" id="{83DC546D-DC01-40BE-8C4B-2BB13FB3D2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21" y="0"/>
            <a:ext cx="12192000" cy="6858000"/>
          </a:xfrm>
          <a:prstGeom prst="rect">
            <a:avLst/>
          </a:prstGeom>
        </p:spPr>
      </p:pic>
      <p:sp>
        <p:nvSpPr>
          <p:cNvPr id="2" name="Title">
            <a:extLst>
              <a:ext uri="{FF2B5EF4-FFF2-40B4-BE49-F238E27FC236}">
                <a16:creationId xmlns:a16="http://schemas.microsoft.com/office/drawing/2014/main" id="{510F9A8C-F6AF-466D-B222-8557E0874AC7}"/>
              </a:ext>
            </a:extLst>
          </p:cNvPr>
          <p:cNvSpPr>
            <a:spLocks noGrp="1"/>
          </p:cNvSpPr>
          <p:nvPr>
            <p:ph type="title"/>
          </p:nvPr>
        </p:nvSpPr>
        <p:spPr>
          <a:xfrm>
            <a:off x="119427" y="671101"/>
            <a:ext cx="9216639" cy="1655339"/>
          </a:xfrm>
        </p:spPr>
        <p:txBody>
          <a:bodyPr/>
          <a:lstStyle/>
          <a:p>
            <a:pPr>
              <a:lnSpc>
                <a:spcPct val="100000"/>
              </a:lnSpc>
            </a:pPr>
            <a:r>
              <a:rPr lang="en-US" sz="3600" dirty="0">
                <a:solidFill>
                  <a:schemeClr val="tx2"/>
                </a:solidFill>
              </a:rPr>
              <a:t>Meaningful Measures 2.0 + Cascade of Measures</a:t>
            </a:r>
          </a:p>
        </p:txBody>
      </p:sp>
      <p:sp>
        <p:nvSpPr>
          <p:cNvPr id="6" name="Subtitle">
            <a:extLst>
              <a:ext uri="{FF2B5EF4-FFF2-40B4-BE49-F238E27FC236}">
                <a16:creationId xmlns:a16="http://schemas.microsoft.com/office/drawing/2014/main" id="{79A9CFD3-F5D9-4640-B3ED-0B540879FBB7}"/>
              </a:ext>
            </a:extLst>
          </p:cNvPr>
          <p:cNvSpPr txBox="1">
            <a:spLocks/>
          </p:cNvSpPr>
          <p:nvPr/>
        </p:nvSpPr>
        <p:spPr>
          <a:xfrm>
            <a:off x="8987246" y="5393108"/>
            <a:ext cx="2965268" cy="1073005"/>
          </a:xfrm>
          <a:prstGeom prst="rect">
            <a:avLst/>
          </a:prstGeom>
        </p:spPr>
        <p:txBody>
          <a:bodyPr>
            <a:noAutofit/>
          </a:bodyPr>
          <a:lstStyle>
            <a:lvl1pPr marL="0" indent="0" algn="l" defTabSz="914400" rtl="0" eaLnBrk="1" latinLnBrk="0" hangingPunct="1">
              <a:spcBef>
                <a:spcPct val="20000"/>
              </a:spcBef>
              <a:buFontTx/>
              <a:buNone/>
              <a:defRPr sz="30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dirty="0"/>
              <a:t>Meridith Eastman, PhD, MSPH, Battelle</a:t>
            </a:r>
          </a:p>
          <a:p>
            <a:r>
              <a:rPr lang="en-US" sz="1800" dirty="0"/>
              <a:t>Kim Rawlings, CMS</a:t>
            </a:r>
          </a:p>
          <a:p>
            <a:endParaRPr lang="en-US" sz="1600" dirty="0"/>
          </a:p>
        </p:txBody>
      </p:sp>
      <p:sp>
        <p:nvSpPr>
          <p:cNvPr id="8" name="Date Placeholder 2">
            <a:extLst>
              <a:ext uri="{FF2B5EF4-FFF2-40B4-BE49-F238E27FC236}">
                <a16:creationId xmlns:a16="http://schemas.microsoft.com/office/drawing/2014/main" id="{8212E250-39FB-A12B-A789-1BA52A10D598}"/>
              </a:ext>
              <a:ext uri="{C183D7F6-B498-43B3-948B-1728B52AA6E4}">
                <adec:decorative xmlns:adec="http://schemas.microsoft.com/office/drawing/2017/decorative" val="1"/>
              </a:ext>
            </a:extLst>
          </p:cNvPr>
          <p:cNvSpPr txBox="1">
            <a:spLocks/>
          </p:cNvSpPr>
          <p:nvPr/>
        </p:nvSpPr>
        <p:spPr>
          <a:xfrm>
            <a:off x="10210800" y="6324600"/>
            <a:ext cx="15240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200" dirty="0">
                <a:latin typeface="Arial" panose="020B0604020202020204" pitchFamily="34" charset="0"/>
                <a:cs typeface="Arial" panose="020B0604020202020204" pitchFamily="34" charset="0"/>
              </a:rPr>
              <a:t>6/29/2022</a:t>
            </a:r>
          </a:p>
        </p:txBody>
      </p:sp>
    </p:spTree>
    <p:extLst>
      <p:ext uri="{BB962C8B-B14F-4D97-AF65-F5344CB8AC3E}">
        <p14:creationId xmlns:p14="http://schemas.microsoft.com/office/powerpoint/2010/main" val="2909741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C7BC0-3BC9-49EA-A192-1C732CD66B7E}"/>
              </a:ext>
            </a:extLst>
          </p:cNvPr>
          <p:cNvSpPr>
            <a:spLocks noGrp="1"/>
          </p:cNvSpPr>
          <p:nvPr>
            <p:ph type="title"/>
          </p:nvPr>
        </p:nvSpPr>
        <p:spPr>
          <a:xfrm>
            <a:off x="786937" y="127461"/>
            <a:ext cx="11355185" cy="1171251"/>
          </a:xfrm>
        </p:spPr>
        <p:txBody>
          <a:bodyPr/>
          <a:lstStyle/>
          <a:p>
            <a:r>
              <a:rPr lang="en-US" sz="3400" dirty="0"/>
              <a:t>Healthcare Priority: Seamless Care Coordination</a:t>
            </a:r>
          </a:p>
        </p:txBody>
      </p:sp>
      <p:grpSp>
        <p:nvGrpSpPr>
          <p:cNvPr id="8" name="Group 7" descr="icon of handshake">
            <a:extLst>
              <a:ext uri="{FF2B5EF4-FFF2-40B4-BE49-F238E27FC236}">
                <a16:creationId xmlns:a16="http://schemas.microsoft.com/office/drawing/2014/main" id="{265AFBF6-7430-AF21-13B2-4E45A97D705B}"/>
              </a:ext>
            </a:extLst>
          </p:cNvPr>
          <p:cNvGrpSpPr/>
          <p:nvPr/>
        </p:nvGrpSpPr>
        <p:grpSpPr>
          <a:xfrm>
            <a:off x="256408" y="308046"/>
            <a:ext cx="903218" cy="903218"/>
            <a:chOff x="271647" y="1233531"/>
            <a:chExt cx="903218" cy="903218"/>
          </a:xfrm>
        </p:grpSpPr>
        <p:sp>
          <p:nvSpPr>
            <p:cNvPr id="7" name="Oval 6" descr="icon of handshake">
              <a:extLst>
                <a:ext uri="{FF2B5EF4-FFF2-40B4-BE49-F238E27FC236}">
                  <a16:creationId xmlns:a16="http://schemas.microsoft.com/office/drawing/2014/main" id="{DFC85E48-E4EA-B6C6-535D-C094EE460929}"/>
                </a:ext>
              </a:extLst>
            </p:cNvPr>
            <p:cNvSpPr/>
            <p:nvPr/>
          </p:nvSpPr>
          <p:spPr>
            <a:xfrm>
              <a:off x="271647" y="1233531"/>
              <a:ext cx="903218" cy="903218"/>
            </a:xfrm>
            <a:prstGeom prst="ellipse">
              <a:avLst/>
            </a:prstGeom>
            <a:solidFill>
              <a:srgbClr val="D6884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Graphic 5" descr="Handshake outline">
              <a:extLst>
                <a:ext uri="{FF2B5EF4-FFF2-40B4-BE49-F238E27FC236}">
                  <a16:creationId xmlns:a16="http://schemas.microsoft.com/office/drawing/2014/main" id="{21CD0126-DE94-E8E8-EC56-82C299EBE9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5085" y="1364018"/>
              <a:ext cx="696342" cy="696342"/>
            </a:xfrm>
            <a:prstGeom prst="rect">
              <a:avLst/>
            </a:prstGeom>
          </p:spPr>
        </p:pic>
      </p:grpSp>
      <p:graphicFrame>
        <p:nvGraphicFramePr>
          <p:cNvPr id="5" name="Table 4" descr="Table showing goals and objectives for Optimal Interoperability and Data Availability/Reconciliation&#10;Optimal Transitions of Care&#10;Care Coordination ">
            <a:extLst>
              <a:ext uri="{FF2B5EF4-FFF2-40B4-BE49-F238E27FC236}">
                <a16:creationId xmlns:a16="http://schemas.microsoft.com/office/drawing/2014/main" id="{331C984B-E6C1-4469-88FD-52B0FAE6645A}"/>
              </a:ext>
            </a:extLst>
          </p:cNvPr>
          <p:cNvGraphicFramePr>
            <a:graphicFrameLocks noGrp="1"/>
          </p:cNvGraphicFramePr>
          <p:nvPr>
            <p:extLst>
              <p:ext uri="{D42A27DB-BD31-4B8C-83A1-F6EECF244321}">
                <p14:modId xmlns:p14="http://schemas.microsoft.com/office/powerpoint/2010/main" val="912392485"/>
              </p:ext>
            </p:extLst>
          </p:nvPr>
        </p:nvGraphicFramePr>
        <p:xfrm>
          <a:off x="2976137" y="1958105"/>
          <a:ext cx="6239726" cy="4067738"/>
        </p:xfrm>
        <a:graphic>
          <a:graphicData uri="http://schemas.openxmlformats.org/drawingml/2006/table">
            <a:tbl>
              <a:tblPr firstRow="1" firstCol="1" bandRow="1"/>
              <a:tblGrid>
                <a:gridCol w="2815782">
                  <a:extLst>
                    <a:ext uri="{9D8B030D-6E8A-4147-A177-3AD203B41FA5}">
                      <a16:colId xmlns:a16="http://schemas.microsoft.com/office/drawing/2014/main" val="2047532290"/>
                    </a:ext>
                  </a:extLst>
                </a:gridCol>
                <a:gridCol w="3423944">
                  <a:extLst>
                    <a:ext uri="{9D8B030D-6E8A-4147-A177-3AD203B41FA5}">
                      <a16:colId xmlns:a16="http://schemas.microsoft.com/office/drawing/2014/main" val="3434930664"/>
                    </a:ext>
                  </a:extLst>
                </a:gridCol>
              </a:tblGrid>
              <a:tr h="365760">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985693085"/>
                  </a:ext>
                </a:extLst>
              </a:tr>
              <a:tr h="528854">
                <a:tc rowSpan="4">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Optimal Interoperability and Data Availability/</a:t>
                      </a:r>
                      <a:b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Reconciliation</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View/Download/Transmit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information</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4178008176"/>
                  </a:ext>
                </a:extLst>
              </a:tr>
              <a:tr h="528854">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Information blocking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691903275"/>
                  </a:ext>
                </a:extLst>
              </a:tr>
              <a:tr h="528854">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e-Prescribing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1485907913"/>
                  </a:ext>
                </a:extLst>
              </a:tr>
              <a:tr h="528854">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Medication reconciliation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620828601"/>
                  </a:ext>
                </a:extLst>
              </a:tr>
              <a:tr h="528854">
                <a:tc rowSpan="2">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Optimal Transitions of Care</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Handoffs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840807308"/>
                  </a:ext>
                </a:extLst>
              </a:tr>
              <a:tr h="528854">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Ensuring follow-up care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3118892769"/>
                  </a:ext>
                </a:extLst>
              </a:tr>
              <a:tr h="528854">
                <a:tc>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Care Coordination </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083"/>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Coordinated plans developed and followed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4234677815"/>
                  </a:ext>
                </a:extLst>
              </a:tr>
            </a:tbl>
          </a:graphicData>
        </a:graphic>
      </p:graphicFrame>
      <p:sp>
        <p:nvSpPr>
          <p:cNvPr id="4" name="Slide Number Placeholder 3">
            <a:extLst>
              <a:ext uri="{FF2B5EF4-FFF2-40B4-BE49-F238E27FC236}">
                <a16:creationId xmlns:a16="http://schemas.microsoft.com/office/drawing/2014/main" id="{F1EEF66C-D49F-421C-9FAA-859BD6F38FA5}"/>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9</a:t>
            </a:fld>
            <a:endParaRPr lang="en-US" dirty="0"/>
          </a:p>
        </p:txBody>
      </p:sp>
      <p:sp>
        <p:nvSpPr>
          <p:cNvPr id="3" name="Date Placeholder 2">
            <a:extLst>
              <a:ext uri="{FF2B5EF4-FFF2-40B4-BE49-F238E27FC236}">
                <a16:creationId xmlns:a16="http://schemas.microsoft.com/office/drawing/2014/main" id="{DC5F0C59-789D-454E-8924-4419B6B0BC66}"/>
              </a:ext>
              <a:ext uri="{C183D7F6-B498-43B3-948B-1728B52AA6E4}">
                <adec:decorative xmlns:adec="http://schemas.microsoft.com/office/drawing/2017/decorative" val="1"/>
              </a:ext>
            </a:extLst>
          </p:cNvPr>
          <p:cNvSpPr>
            <a:spLocks noGrp="1"/>
          </p:cNvSpPr>
          <p:nvPr>
            <p:ph type="dt" sz="half" idx="10"/>
          </p:nvPr>
        </p:nvSpPr>
        <p:spPr/>
        <p:txBody>
          <a:bodyPr/>
          <a:lstStyle/>
          <a:p>
            <a:fld id="{A518A642-F11E-4D6C-94C7-10329E6CCB63}" type="datetime1">
              <a:rPr lang="en-US" smtClean="0"/>
              <a:t>8/2/2022</a:t>
            </a:fld>
            <a:endParaRPr lang="en-US"/>
          </a:p>
        </p:txBody>
      </p:sp>
    </p:spTree>
    <p:extLst>
      <p:ext uri="{BB962C8B-B14F-4D97-AF65-F5344CB8AC3E}">
        <p14:creationId xmlns:p14="http://schemas.microsoft.com/office/powerpoint/2010/main" val="1800154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FED60-F231-4AD2-842A-9E427BB82614}"/>
              </a:ext>
            </a:extLst>
          </p:cNvPr>
          <p:cNvSpPr>
            <a:spLocks noGrp="1"/>
          </p:cNvSpPr>
          <p:nvPr>
            <p:ph type="title"/>
          </p:nvPr>
        </p:nvSpPr>
        <p:spPr>
          <a:xfrm>
            <a:off x="457200" y="0"/>
            <a:ext cx="9124604" cy="1371600"/>
          </a:xfrm>
        </p:spPr>
        <p:txBody>
          <a:bodyPr/>
          <a:lstStyle/>
          <a:p>
            <a:r>
              <a:rPr lang="en-US" dirty="0"/>
              <a:t>Healthcare Priority: Equity</a:t>
            </a:r>
          </a:p>
        </p:txBody>
      </p:sp>
      <p:pic>
        <p:nvPicPr>
          <p:cNvPr id="7" name="Picture 6" descr="icon of three human figures and an equals sign">
            <a:extLst>
              <a:ext uri="{FF2B5EF4-FFF2-40B4-BE49-F238E27FC236}">
                <a16:creationId xmlns:a16="http://schemas.microsoft.com/office/drawing/2014/main" id="{6F2E12F1-0DA4-4B07-D16D-22410D6D10D3}"/>
              </a:ext>
            </a:extLst>
          </p:cNvPr>
          <p:cNvPicPr>
            <a:picLocks noChangeAspect="1"/>
          </p:cNvPicPr>
          <p:nvPr/>
        </p:nvPicPr>
        <p:blipFill>
          <a:blip r:embed="rId3"/>
          <a:stretch>
            <a:fillRect/>
          </a:stretch>
        </p:blipFill>
        <p:spPr>
          <a:xfrm>
            <a:off x="197463" y="259382"/>
            <a:ext cx="991787" cy="1025408"/>
          </a:xfrm>
          <a:prstGeom prst="rect">
            <a:avLst/>
          </a:prstGeom>
        </p:spPr>
      </p:pic>
      <p:graphicFrame>
        <p:nvGraphicFramePr>
          <p:cNvPr id="6" name="Table 5" descr="Table showing goals and objectives for Equitable Care&#10;Equity Data Collection&#10;Identification of Social Risk Factors and Mitigation">
            <a:extLst>
              <a:ext uri="{FF2B5EF4-FFF2-40B4-BE49-F238E27FC236}">
                <a16:creationId xmlns:a16="http://schemas.microsoft.com/office/drawing/2014/main" id="{1F9E0E2E-AB21-407B-BF93-60DF9161B1A2}"/>
              </a:ext>
            </a:extLst>
          </p:cNvPr>
          <p:cNvGraphicFramePr>
            <a:graphicFrameLocks noGrp="1"/>
          </p:cNvGraphicFramePr>
          <p:nvPr>
            <p:extLst>
              <p:ext uri="{D42A27DB-BD31-4B8C-83A1-F6EECF244321}">
                <p14:modId xmlns:p14="http://schemas.microsoft.com/office/powerpoint/2010/main" val="2074980893"/>
              </p:ext>
            </p:extLst>
          </p:nvPr>
        </p:nvGraphicFramePr>
        <p:xfrm>
          <a:off x="2986215" y="1717284"/>
          <a:ext cx="6219569" cy="4746994"/>
        </p:xfrm>
        <a:graphic>
          <a:graphicData uri="http://schemas.openxmlformats.org/drawingml/2006/table">
            <a:tbl>
              <a:tblPr firstRow="1" firstCol="1" bandRow="1"/>
              <a:tblGrid>
                <a:gridCol w="2755537">
                  <a:extLst>
                    <a:ext uri="{9D8B030D-6E8A-4147-A177-3AD203B41FA5}">
                      <a16:colId xmlns:a16="http://schemas.microsoft.com/office/drawing/2014/main" val="3145252787"/>
                    </a:ext>
                  </a:extLst>
                </a:gridCol>
                <a:gridCol w="3464032">
                  <a:extLst>
                    <a:ext uri="{9D8B030D-6E8A-4147-A177-3AD203B41FA5}">
                      <a16:colId xmlns:a16="http://schemas.microsoft.com/office/drawing/2014/main" val="2817744939"/>
                    </a:ext>
                  </a:extLst>
                </a:gridCol>
              </a:tblGrid>
              <a:tr h="383943">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456167223"/>
                  </a:ext>
                </a:extLst>
              </a:tr>
              <a:tr h="383943">
                <a:tc>
                  <a:txBody>
                    <a:bodyPr/>
                    <a:lstStyle/>
                    <a:p>
                      <a:pPr marL="0" marR="0" algn="l">
                        <a:lnSpc>
                          <a:spcPct val="107000"/>
                        </a:lnSpc>
                        <a:spcBef>
                          <a:spcPts val="0"/>
                        </a:spcBef>
                        <a:spcAft>
                          <a:spcPts val="0"/>
                        </a:spcAft>
                      </a:pPr>
                      <a:r>
                        <a:rPr lang="en-US" sz="16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Equitable Care</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1B1"/>
                    </a:solidFill>
                  </a:tcPr>
                </a:tc>
                <a:tc>
                  <a:txBody>
                    <a:bodyPr/>
                    <a:lstStyle/>
                    <a:p>
                      <a:pPr marL="0" marR="0" algn="l">
                        <a:lnSpc>
                          <a:spcPct val="107000"/>
                        </a:lnSpc>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Under development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363380453"/>
                  </a:ext>
                </a:extLst>
              </a:tr>
              <a:tr h="383943">
                <a:tc rowSpan="2">
                  <a:txBody>
                    <a:bodyPr/>
                    <a:lstStyle/>
                    <a:p>
                      <a:pPr marL="0" marR="0" algn="l">
                        <a:lnSpc>
                          <a:spcPct val="107000"/>
                        </a:lnSpc>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Equity Data </a:t>
                      </a:r>
                      <a:r>
                        <a:rPr lang="en-US" sz="16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Collection</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1B1"/>
                    </a:solidFill>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Data stratification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196906215"/>
                  </a:ext>
                </a:extLst>
              </a:tr>
              <a:tr h="383943">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84000"/>
                      </a:srgbClr>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Direct collection of equity data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3875305424"/>
                  </a:ext>
                </a:extLst>
              </a:tr>
              <a:tr h="383943">
                <a:tc rowSpan="8">
                  <a:txBody>
                    <a:bodyPr/>
                    <a:lstStyle/>
                    <a:p>
                      <a:pPr marL="0" marR="0" algn="l">
                        <a:lnSpc>
                          <a:spcPct val="107000"/>
                        </a:lnSpc>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Identification of Social Risk Factors and Mitigation</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B1B1"/>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Food insecurity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4269917080"/>
                  </a:ext>
                </a:extLst>
              </a:tr>
              <a:tr h="383943">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84000"/>
                      </a:srgbClr>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Housing insecurity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2879602237"/>
                  </a:ext>
                </a:extLst>
              </a:tr>
              <a:tr h="383943">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84000"/>
                      </a:srgbClr>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Transportation needs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3261574455"/>
                  </a:ext>
                </a:extLst>
              </a:tr>
              <a:tr h="383943">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84000"/>
                      </a:srgbClr>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Utility needs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2591049959"/>
                  </a:ext>
                </a:extLst>
              </a:tr>
              <a:tr h="383943">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5353"/>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Interpersonal safety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3968508627"/>
                  </a:ext>
                </a:extLst>
              </a:tr>
              <a:tr h="383943">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5353"/>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Social isolation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2639521855"/>
                  </a:ext>
                </a:extLst>
              </a:tr>
              <a:tr h="383943">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5353"/>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Health literacy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3853920998"/>
                  </a:ext>
                </a:extLst>
              </a:tr>
              <a:tr h="383943">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5353"/>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Language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E5E1"/>
                    </a:solidFill>
                  </a:tcPr>
                </a:tc>
                <a:extLst>
                  <a:ext uri="{0D108BD9-81ED-4DB2-BD59-A6C34878D82A}">
                    <a16:rowId xmlns:a16="http://schemas.microsoft.com/office/drawing/2014/main" val="979825065"/>
                  </a:ext>
                </a:extLst>
              </a:tr>
            </a:tbl>
          </a:graphicData>
        </a:graphic>
      </p:graphicFrame>
      <p:sp>
        <p:nvSpPr>
          <p:cNvPr id="4" name="Slide Number Placeholder 3">
            <a:extLst>
              <a:ext uri="{FF2B5EF4-FFF2-40B4-BE49-F238E27FC236}">
                <a16:creationId xmlns:a16="http://schemas.microsoft.com/office/drawing/2014/main" id="{37AB1CD8-2D73-436B-A71A-8AE5945C0AC8}"/>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10</a:t>
            </a:fld>
            <a:endParaRPr lang="en-US" dirty="0"/>
          </a:p>
        </p:txBody>
      </p:sp>
      <p:sp>
        <p:nvSpPr>
          <p:cNvPr id="3" name="Date Placeholder 2">
            <a:extLst>
              <a:ext uri="{FF2B5EF4-FFF2-40B4-BE49-F238E27FC236}">
                <a16:creationId xmlns:a16="http://schemas.microsoft.com/office/drawing/2014/main" id="{9088D3ED-C726-4EE9-BB79-27CF315C61A8}"/>
              </a:ext>
            </a:extLst>
          </p:cNvPr>
          <p:cNvSpPr>
            <a:spLocks noGrp="1"/>
          </p:cNvSpPr>
          <p:nvPr>
            <p:ph type="dt" sz="half" idx="10"/>
          </p:nvPr>
        </p:nvSpPr>
        <p:spPr/>
        <p:txBody>
          <a:bodyPr/>
          <a:lstStyle/>
          <a:p>
            <a:fld id="{A518A642-F11E-4D6C-94C7-10329E6CCB63}" type="datetime1">
              <a:rPr lang="en-US" smtClean="0"/>
              <a:t>8/2/2022</a:t>
            </a:fld>
            <a:endParaRPr lang="en-US"/>
          </a:p>
        </p:txBody>
      </p:sp>
    </p:spTree>
    <p:extLst>
      <p:ext uri="{BB962C8B-B14F-4D97-AF65-F5344CB8AC3E}">
        <p14:creationId xmlns:p14="http://schemas.microsoft.com/office/powerpoint/2010/main" val="2722745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A50EA-C698-4386-8759-85BD51A6E382}"/>
              </a:ext>
            </a:extLst>
          </p:cNvPr>
          <p:cNvSpPr>
            <a:spLocks noGrp="1"/>
          </p:cNvSpPr>
          <p:nvPr>
            <p:ph type="title"/>
          </p:nvPr>
        </p:nvSpPr>
        <p:spPr>
          <a:xfrm>
            <a:off x="457200" y="76200"/>
            <a:ext cx="11734799" cy="1292629"/>
          </a:xfrm>
        </p:spPr>
        <p:txBody>
          <a:bodyPr/>
          <a:lstStyle/>
          <a:p>
            <a:r>
              <a:rPr lang="en-US" sz="3600" dirty="0"/>
              <a:t>Healthcare Priority: Affordability &amp; Efficiency</a:t>
            </a:r>
          </a:p>
        </p:txBody>
      </p:sp>
      <p:grpSp>
        <p:nvGrpSpPr>
          <p:cNvPr id="44" name="Group 43" descr="icon of dollar sign and downward arrow">
            <a:extLst>
              <a:ext uri="{FF2B5EF4-FFF2-40B4-BE49-F238E27FC236}">
                <a16:creationId xmlns:a16="http://schemas.microsoft.com/office/drawing/2014/main" id="{2194BB2A-9C94-1A7E-C59E-5B2EFF2C79A6}"/>
              </a:ext>
            </a:extLst>
          </p:cNvPr>
          <p:cNvGrpSpPr/>
          <p:nvPr/>
        </p:nvGrpSpPr>
        <p:grpSpPr>
          <a:xfrm>
            <a:off x="255021" y="315274"/>
            <a:ext cx="903218" cy="903218"/>
            <a:chOff x="255021" y="315274"/>
            <a:chExt cx="903218" cy="903218"/>
          </a:xfrm>
        </p:grpSpPr>
        <p:grpSp>
          <p:nvGrpSpPr>
            <p:cNvPr id="28" name="Group 27">
              <a:extLst>
                <a:ext uri="{FF2B5EF4-FFF2-40B4-BE49-F238E27FC236}">
                  <a16:creationId xmlns:a16="http://schemas.microsoft.com/office/drawing/2014/main" id="{A8BD0953-75BC-00C6-E1D3-1FE8CE93737C}"/>
                </a:ext>
              </a:extLst>
            </p:cNvPr>
            <p:cNvGrpSpPr/>
            <p:nvPr/>
          </p:nvGrpSpPr>
          <p:grpSpPr>
            <a:xfrm>
              <a:off x="255021" y="315274"/>
              <a:ext cx="903218" cy="903218"/>
              <a:chOff x="271647" y="1233531"/>
              <a:chExt cx="903218" cy="903218"/>
            </a:xfrm>
          </p:grpSpPr>
          <p:sp>
            <p:nvSpPr>
              <p:cNvPr id="8" name="Oval 7" descr="icon of dollar sign and downward arrow">
                <a:extLst>
                  <a:ext uri="{FF2B5EF4-FFF2-40B4-BE49-F238E27FC236}">
                    <a16:creationId xmlns:a16="http://schemas.microsoft.com/office/drawing/2014/main" id="{FF8D39DD-FE76-BB01-4649-559783FFA3C3}"/>
                  </a:ext>
                </a:extLst>
              </p:cNvPr>
              <p:cNvSpPr/>
              <p:nvPr/>
            </p:nvSpPr>
            <p:spPr>
              <a:xfrm>
                <a:off x="271647" y="1233531"/>
                <a:ext cx="903218" cy="903218"/>
              </a:xfrm>
              <a:prstGeom prst="ellipse">
                <a:avLst/>
              </a:prstGeom>
              <a:solidFill>
                <a:srgbClr val="593B9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icon of dollar sign and downward arrow">
                <a:extLst>
                  <a:ext uri="{FF2B5EF4-FFF2-40B4-BE49-F238E27FC236}">
                    <a16:creationId xmlns:a16="http://schemas.microsoft.com/office/drawing/2014/main" id="{69BCD0EF-8DF3-D398-5FDB-A64D4F6B4A9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8211" y="1453122"/>
                <a:ext cx="479013" cy="479013"/>
              </a:xfrm>
              <a:prstGeom prst="rect">
                <a:avLst/>
              </a:prstGeom>
            </p:spPr>
          </p:pic>
        </p:grpSp>
        <p:cxnSp>
          <p:nvCxnSpPr>
            <p:cNvPr id="30" name="Straight Arrow Connector 29" descr="Arrow pointing downward and to the right">
              <a:extLst>
                <a:ext uri="{FF2B5EF4-FFF2-40B4-BE49-F238E27FC236}">
                  <a16:creationId xmlns:a16="http://schemas.microsoft.com/office/drawing/2014/main" id="{C2A32DD0-C376-9565-B4AF-D95D62D0C6CF}"/>
                </a:ext>
              </a:extLst>
            </p:cNvPr>
            <p:cNvCxnSpPr>
              <a:cxnSpLocks/>
            </p:cNvCxnSpPr>
            <p:nvPr/>
          </p:nvCxnSpPr>
          <p:spPr>
            <a:xfrm>
              <a:off x="827320" y="842356"/>
              <a:ext cx="186555" cy="83127"/>
            </a:xfrm>
            <a:prstGeom prst="straightConnector1">
              <a:avLst/>
            </a:prstGeom>
            <a:ln w="38100">
              <a:solidFill>
                <a:srgbClr val="A785CD"/>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Connector 34" descr="Arrow pointing downward and to the right">
              <a:extLst>
                <a:ext uri="{FF2B5EF4-FFF2-40B4-BE49-F238E27FC236}">
                  <a16:creationId xmlns:a16="http://schemas.microsoft.com/office/drawing/2014/main" id="{F58848D1-A8D5-BC72-452C-EBB7BEBCDCF2}"/>
                </a:ext>
              </a:extLst>
            </p:cNvPr>
            <p:cNvCxnSpPr>
              <a:cxnSpLocks/>
            </p:cNvCxnSpPr>
            <p:nvPr/>
          </p:nvCxnSpPr>
          <p:spPr>
            <a:xfrm>
              <a:off x="378590" y="679912"/>
              <a:ext cx="162273" cy="63036"/>
            </a:xfrm>
            <a:prstGeom prst="line">
              <a:avLst/>
            </a:prstGeom>
            <a:ln w="38100">
              <a:solidFill>
                <a:srgbClr val="A785CD"/>
              </a:solidFill>
            </a:ln>
          </p:spPr>
          <p:style>
            <a:lnRef idx="1">
              <a:schemeClr val="accent1"/>
            </a:lnRef>
            <a:fillRef idx="0">
              <a:schemeClr val="accent1"/>
            </a:fillRef>
            <a:effectRef idx="0">
              <a:schemeClr val="accent1"/>
            </a:effectRef>
            <a:fontRef idx="minor">
              <a:schemeClr val="tx1"/>
            </a:fontRef>
          </p:style>
        </p:cxnSp>
      </p:grpSp>
      <p:graphicFrame>
        <p:nvGraphicFramePr>
          <p:cNvPr id="6" name="Table 5" descr="Table showing goals and objectives for Reduced Readmissions Including Observation&#10;Appropriate Use of Healthcare Services&#10;Cost&#10;Price Transparency&#10;Rebalanced Long-term Services and Supports">
            <a:extLst>
              <a:ext uri="{FF2B5EF4-FFF2-40B4-BE49-F238E27FC236}">
                <a16:creationId xmlns:a16="http://schemas.microsoft.com/office/drawing/2014/main" id="{B8CF52B4-D197-4C48-9310-0C19C3A297F9}"/>
              </a:ext>
            </a:extLst>
          </p:cNvPr>
          <p:cNvGraphicFramePr>
            <a:graphicFrameLocks noGrp="1"/>
          </p:cNvGraphicFramePr>
          <p:nvPr>
            <p:extLst>
              <p:ext uri="{D42A27DB-BD31-4B8C-83A1-F6EECF244321}">
                <p14:modId xmlns:p14="http://schemas.microsoft.com/office/powerpoint/2010/main" val="3316665677"/>
              </p:ext>
            </p:extLst>
          </p:nvPr>
        </p:nvGraphicFramePr>
        <p:xfrm>
          <a:off x="2098915" y="1835347"/>
          <a:ext cx="7994170" cy="4618650"/>
        </p:xfrm>
        <a:graphic>
          <a:graphicData uri="http://schemas.openxmlformats.org/drawingml/2006/table">
            <a:tbl>
              <a:tblPr firstRow="1" firstCol="1" bandRow="1"/>
              <a:tblGrid>
                <a:gridCol w="4173732">
                  <a:extLst>
                    <a:ext uri="{9D8B030D-6E8A-4147-A177-3AD203B41FA5}">
                      <a16:colId xmlns:a16="http://schemas.microsoft.com/office/drawing/2014/main" val="4279350674"/>
                    </a:ext>
                  </a:extLst>
                </a:gridCol>
                <a:gridCol w="3820438">
                  <a:extLst>
                    <a:ext uri="{9D8B030D-6E8A-4147-A177-3AD203B41FA5}">
                      <a16:colId xmlns:a16="http://schemas.microsoft.com/office/drawing/2014/main" val="4177078345"/>
                    </a:ext>
                  </a:extLst>
                </a:gridCol>
              </a:tblGrid>
              <a:tr h="366115">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501554644"/>
                  </a:ext>
                </a:extLst>
              </a:tr>
              <a:tr h="392272">
                <a:tc rowSpan="2">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cs typeface="Times New Roman" panose="02020603050405020304" pitchFamily="18" charset="0"/>
                        </a:rPr>
                        <a:t>Reduced Readmissions Including Observation</a:t>
                      </a:r>
                      <a:endParaRPr lang="en-US" sz="1600" b="1" dirty="0">
                        <a:effectLst/>
                        <a:latin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C2E8"/>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Facility-wide all cause readmissions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3285004571"/>
                  </a:ext>
                </a:extLst>
              </a:tr>
              <a:tr h="392272">
                <a:tc vMerge="1">
                  <a:txBody>
                    <a:bodyPr/>
                    <a:lstStyle/>
                    <a:p>
                      <a:pPr marL="0" marR="0" algn="l">
                        <a:lnSpc>
                          <a:spcPct val="107000"/>
                        </a:lnSpc>
                        <a:spcBef>
                          <a:spcPts val="0"/>
                        </a:spcBef>
                        <a:spcAft>
                          <a:spcPts val="0"/>
                        </a:spcAft>
                      </a:pPr>
                      <a:r>
                        <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Readmission including Observation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5BC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Disease/Condition-specific readmissions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412551324"/>
                  </a:ext>
                </a:extLst>
              </a:tr>
              <a:tr h="533021">
                <a:tc rowSpan="2">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Appropriate Use of Healthcare Services</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C2E8"/>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Disease/Condition-specific overuse or underuse of resources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1353652871"/>
                  </a:ext>
                </a:extLst>
              </a:tr>
              <a:tr h="353253">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5BC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Appropriate use criteria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4036109384"/>
                  </a:ext>
                </a:extLst>
              </a:tr>
              <a:tr h="306895">
                <a:tc rowSpan="5">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Cost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C2E8"/>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Medicare spending per beneficiary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4111441391"/>
                  </a:ext>
                </a:extLst>
              </a:tr>
              <a:tr h="306895">
                <a:tc vMerge="1">
                  <a:txBody>
                    <a:bodyPr/>
                    <a:lstStyle/>
                    <a:p>
                      <a:endParaRPr lang="en-US"/>
                    </a:p>
                  </a:txBody>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Medicaid spending per beneficiary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18374806"/>
                  </a:ext>
                </a:extLst>
              </a:tr>
              <a:tr h="306895">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5BC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Total per capita cost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3192414758"/>
                  </a:ext>
                </a:extLst>
              </a:tr>
              <a:tr h="306895">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5BC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Episode-based cost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3122186150"/>
                  </a:ext>
                </a:extLst>
              </a:tr>
              <a:tr h="306895">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5BC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Individuals’ financial burden of care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2981189217"/>
                  </a:ext>
                </a:extLst>
              </a:tr>
              <a:tr h="457200">
                <a:tc>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Price Transparency</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C2E8"/>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Price transparency and accuracy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2738403839"/>
                  </a:ext>
                </a:extLst>
              </a:tr>
              <a:tr h="457200">
                <a:tc>
                  <a:txBody>
                    <a:bodyPr/>
                    <a:lstStyle/>
                    <a:p>
                      <a:pPr marL="0" marR="0" algn="l">
                        <a:lnSpc>
                          <a:spcPct val="107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Rebalanced Long-term Services and Supports</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C2E8"/>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Optimal institutional vs. HCBS balance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1F3"/>
                    </a:solidFill>
                  </a:tcPr>
                </a:tc>
                <a:extLst>
                  <a:ext uri="{0D108BD9-81ED-4DB2-BD59-A6C34878D82A}">
                    <a16:rowId xmlns:a16="http://schemas.microsoft.com/office/drawing/2014/main" val="1172690913"/>
                  </a:ext>
                </a:extLst>
              </a:tr>
            </a:tbl>
          </a:graphicData>
        </a:graphic>
      </p:graphicFrame>
      <p:sp>
        <p:nvSpPr>
          <p:cNvPr id="4" name="Slide Number Placeholder 3">
            <a:extLst>
              <a:ext uri="{FF2B5EF4-FFF2-40B4-BE49-F238E27FC236}">
                <a16:creationId xmlns:a16="http://schemas.microsoft.com/office/drawing/2014/main" id="{5DFEEA05-3B16-4976-842F-4C44DF00E932}"/>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11</a:t>
            </a:fld>
            <a:endParaRPr lang="en-US" dirty="0"/>
          </a:p>
        </p:txBody>
      </p:sp>
      <p:sp>
        <p:nvSpPr>
          <p:cNvPr id="3" name="Date Placeholder 2">
            <a:extLst>
              <a:ext uri="{FF2B5EF4-FFF2-40B4-BE49-F238E27FC236}">
                <a16:creationId xmlns:a16="http://schemas.microsoft.com/office/drawing/2014/main" id="{D8FE1D16-71B3-4BB8-8BBD-E1D05B38F933}"/>
              </a:ext>
              <a:ext uri="{C183D7F6-B498-43B3-948B-1728B52AA6E4}">
                <adec:decorative xmlns:adec="http://schemas.microsoft.com/office/drawing/2017/decorative" val="1"/>
              </a:ext>
            </a:extLst>
          </p:cNvPr>
          <p:cNvSpPr>
            <a:spLocks noGrp="1"/>
          </p:cNvSpPr>
          <p:nvPr>
            <p:ph type="dt" sz="half" idx="10"/>
          </p:nvPr>
        </p:nvSpPr>
        <p:spPr/>
        <p:txBody>
          <a:bodyPr/>
          <a:lstStyle/>
          <a:p>
            <a:fld id="{9D16256B-82DA-4EE1-81C3-24F2947DEBAD}" type="datetime1">
              <a:rPr lang="en-US" smtClean="0"/>
              <a:t>8/2/2022</a:t>
            </a:fld>
            <a:endParaRPr lang="en-US"/>
          </a:p>
        </p:txBody>
      </p:sp>
    </p:spTree>
    <p:extLst>
      <p:ext uri="{BB962C8B-B14F-4D97-AF65-F5344CB8AC3E}">
        <p14:creationId xmlns:p14="http://schemas.microsoft.com/office/powerpoint/2010/main" val="1178203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BF4DB-7E54-432F-973C-F9A5A8EC17EC}"/>
              </a:ext>
            </a:extLst>
          </p:cNvPr>
          <p:cNvSpPr>
            <a:spLocks noGrp="1"/>
          </p:cNvSpPr>
          <p:nvPr>
            <p:ph type="title"/>
          </p:nvPr>
        </p:nvSpPr>
        <p:spPr>
          <a:xfrm>
            <a:off x="832078" y="0"/>
            <a:ext cx="11359921" cy="1371600"/>
          </a:xfrm>
        </p:spPr>
        <p:txBody>
          <a:bodyPr/>
          <a:lstStyle/>
          <a:p>
            <a:r>
              <a:rPr lang="en-US" sz="4000" dirty="0"/>
              <a:t>Healthcare Priority: Wellness &amp; Prevention</a:t>
            </a:r>
          </a:p>
        </p:txBody>
      </p:sp>
      <p:pic>
        <p:nvPicPr>
          <p:cNvPr id="9" name="Picture 8" descr="icon of shield and caduceus">
            <a:extLst>
              <a:ext uri="{FF2B5EF4-FFF2-40B4-BE49-F238E27FC236}">
                <a16:creationId xmlns:a16="http://schemas.microsoft.com/office/drawing/2014/main" id="{409C7B87-BC71-D707-F262-D351D881223E}"/>
              </a:ext>
            </a:extLst>
          </p:cNvPr>
          <p:cNvPicPr>
            <a:picLocks noChangeAspect="1"/>
          </p:cNvPicPr>
          <p:nvPr/>
        </p:nvPicPr>
        <p:blipFill>
          <a:blip r:embed="rId3"/>
          <a:stretch>
            <a:fillRect/>
          </a:stretch>
        </p:blipFill>
        <p:spPr>
          <a:xfrm>
            <a:off x="149886" y="179064"/>
            <a:ext cx="1069314" cy="1029710"/>
          </a:xfrm>
          <a:prstGeom prst="rect">
            <a:avLst/>
          </a:prstGeom>
        </p:spPr>
      </p:pic>
      <p:graphicFrame>
        <p:nvGraphicFramePr>
          <p:cNvPr id="5" name="Table 4" descr="Table showing goals and objectives for Immunizations&#10;Cancer Prevention&#10;Nutrition and Physical Activity&#10;Dental Care&#10;Contraceptive Care&#10;Adherence to Guidelines for Preventive Pediatric Guidelines&#10;&#10;">
            <a:extLst>
              <a:ext uri="{FF2B5EF4-FFF2-40B4-BE49-F238E27FC236}">
                <a16:creationId xmlns:a16="http://schemas.microsoft.com/office/drawing/2014/main" id="{20CCC487-CDA3-438F-9CEE-99F9BB525726}"/>
              </a:ext>
            </a:extLst>
          </p:cNvPr>
          <p:cNvGraphicFramePr>
            <a:graphicFrameLocks noGrp="1"/>
          </p:cNvGraphicFramePr>
          <p:nvPr>
            <p:extLst>
              <p:ext uri="{D42A27DB-BD31-4B8C-83A1-F6EECF244321}">
                <p14:modId xmlns:p14="http://schemas.microsoft.com/office/powerpoint/2010/main" val="2072970280"/>
              </p:ext>
            </p:extLst>
          </p:nvPr>
        </p:nvGraphicFramePr>
        <p:xfrm>
          <a:off x="410228" y="2002280"/>
          <a:ext cx="5609572" cy="4504882"/>
        </p:xfrm>
        <a:graphic>
          <a:graphicData uri="http://schemas.openxmlformats.org/drawingml/2006/table">
            <a:tbl>
              <a:tblPr firstRow="1" firstCol="1" bandRow="1"/>
              <a:tblGrid>
                <a:gridCol w="3004159">
                  <a:extLst>
                    <a:ext uri="{9D8B030D-6E8A-4147-A177-3AD203B41FA5}">
                      <a16:colId xmlns:a16="http://schemas.microsoft.com/office/drawing/2014/main" val="4085280340"/>
                    </a:ext>
                  </a:extLst>
                </a:gridCol>
                <a:gridCol w="2605413">
                  <a:extLst>
                    <a:ext uri="{9D8B030D-6E8A-4147-A177-3AD203B41FA5}">
                      <a16:colId xmlns:a16="http://schemas.microsoft.com/office/drawing/2014/main" val="1623094181"/>
                    </a:ext>
                  </a:extLst>
                </a:gridCol>
              </a:tblGrid>
              <a:tr h="365760">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040704997"/>
                  </a:ext>
                </a:extLst>
              </a:tr>
              <a:tr h="448056">
                <a:tc>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Immunizations</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D6E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Appropriate vaccination rates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94892857"/>
                  </a:ext>
                </a:extLst>
              </a:tr>
              <a:tr h="416164">
                <a:tc>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Cancer Prevention</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D6E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Appropriate screening and diagnostic testing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1360016869"/>
                  </a:ext>
                </a:extLst>
              </a:tr>
              <a:tr h="416164">
                <a:tc rowSpan="3">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Nutrition and Physical Activity</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D6E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Reduced obesity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427810350"/>
                  </a:ext>
                </a:extLst>
              </a:tr>
              <a:tr h="416164">
                <a:tc vMerge="1">
                  <a:txBody>
                    <a:bodyPr/>
                    <a:lstStyle/>
                    <a:p>
                      <a:endParaRPr lang="en-US"/>
                    </a:p>
                  </a:txBody>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Reduced malnutrition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471593454"/>
                  </a:ext>
                </a:extLst>
              </a:tr>
              <a:tr h="379982">
                <a:tc vMerge="1">
                  <a:txBody>
                    <a:bodyPr/>
                    <a:lstStyle/>
                    <a:p>
                      <a:endParaRPr lang="en-US"/>
                    </a:p>
                  </a:txBody>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Optimal physical activity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852081833"/>
                  </a:ext>
                </a:extLst>
              </a:tr>
              <a:tr h="416164">
                <a:tc>
                  <a:txBody>
                    <a:bodyPr/>
                    <a:lstStyle/>
                    <a:p>
                      <a:pPr marL="0" marR="0" algn="l">
                        <a:lnSpc>
                          <a:spcPct val="107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Dental Care</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D6ED"/>
                    </a:solidFill>
                  </a:tcPr>
                </a:tc>
                <a:tc>
                  <a:txBody>
                    <a:bodyPr/>
                    <a:lstStyle/>
                    <a:p>
                      <a:pPr marL="0" marR="0" algn="l">
                        <a:lnSpc>
                          <a:spcPct val="100000"/>
                        </a:lnSpc>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Under development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3662141967"/>
                  </a:ext>
                </a:extLst>
              </a:tr>
              <a:tr h="416164">
                <a:tc>
                  <a:txBody>
                    <a:bodyPr/>
                    <a:lstStyle/>
                    <a:p>
                      <a:pPr marL="0" marR="0" algn="l">
                        <a:lnSpc>
                          <a:spcPct val="107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Contraceptive Care</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D6ED"/>
                    </a:solidFill>
                  </a:tcPr>
                </a:tc>
                <a:tc>
                  <a:txBody>
                    <a:bodyPr/>
                    <a:lstStyle/>
                    <a:p>
                      <a:pPr marL="0" marR="0" algn="l">
                        <a:lnSpc>
                          <a:spcPct val="100000"/>
                        </a:lnSpc>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Under development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595209609"/>
                  </a:ext>
                </a:extLst>
              </a:tr>
              <a:tr h="416164">
                <a:tc rowSpan="2">
                  <a:txBody>
                    <a:bodyPr/>
                    <a:lstStyle/>
                    <a:p>
                      <a:pPr marL="0" marR="0" algn="l">
                        <a:lnSpc>
                          <a:spcPct val="107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Adherence to Guidelines for Preventive Pediatric Guidelines</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D6E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Developmental screening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623908410"/>
                  </a:ext>
                </a:extLst>
              </a:tr>
              <a:tr h="416164">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Anticipatory guidance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3223961095"/>
                  </a:ext>
                </a:extLst>
              </a:tr>
            </a:tbl>
          </a:graphicData>
        </a:graphic>
      </p:graphicFrame>
      <p:graphicFrame>
        <p:nvGraphicFramePr>
          <p:cNvPr id="6" name="Table 5" descr="Continuation of table showing goals and objectives for Age-Specific Prevention Guidelines Adherence&#10;Wellbeing&#10;Public Health">
            <a:extLst>
              <a:ext uri="{FF2B5EF4-FFF2-40B4-BE49-F238E27FC236}">
                <a16:creationId xmlns:a16="http://schemas.microsoft.com/office/drawing/2014/main" id="{8C201CAF-E764-4986-8677-1277E11DC817}"/>
              </a:ext>
            </a:extLst>
          </p:cNvPr>
          <p:cNvGraphicFramePr>
            <a:graphicFrameLocks noGrp="1"/>
          </p:cNvGraphicFramePr>
          <p:nvPr>
            <p:extLst>
              <p:ext uri="{D42A27DB-BD31-4B8C-83A1-F6EECF244321}">
                <p14:modId xmlns:p14="http://schemas.microsoft.com/office/powerpoint/2010/main" val="3975831202"/>
              </p:ext>
            </p:extLst>
          </p:nvPr>
        </p:nvGraphicFramePr>
        <p:xfrm>
          <a:off x="6313884" y="2002280"/>
          <a:ext cx="5420916" cy="3793578"/>
        </p:xfrm>
        <a:graphic>
          <a:graphicData uri="http://schemas.openxmlformats.org/drawingml/2006/table">
            <a:tbl>
              <a:tblPr firstRow="1" firstCol="1" bandRow="1"/>
              <a:tblGrid>
                <a:gridCol w="2359262">
                  <a:extLst>
                    <a:ext uri="{9D8B030D-6E8A-4147-A177-3AD203B41FA5}">
                      <a16:colId xmlns:a16="http://schemas.microsoft.com/office/drawing/2014/main" val="4085280340"/>
                    </a:ext>
                  </a:extLst>
                </a:gridCol>
                <a:gridCol w="3061654">
                  <a:extLst>
                    <a:ext uri="{9D8B030D-6E8A-4147-A177-3AD203B41FA5}">
                      <a16:colId xmlns:a16="http://schemas.microsoft.com/office/drawing/2014/main" val="1623094181"/>
                    </a:ext>
                  </a:extLst>
                </a:gridCol>
              </a:tblGrid>
              <a:tr h="365760">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 (Cont.)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 (Cont.)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040704997"/>
                  </a:ext>
                </a:extLst>
              </a:tr>
              <a:tr h="431119">
                <a:tc>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Age-Specific Prevention Guidelines Adherence</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D6E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Appropriate disease/Condition-specific screening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348696357"/>
                  </a:ext>
                </a:extLst>
              </a:tr>
              <a:tr h="431119">
                <a:tc rowSpan="3">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Wellbeing</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D6E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Cantril’s Ladder/Wellbeing in Nation (WIN)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3521092543"/>
                  </a:ext>
                </a:extLst>
              </a:tr>
              <a:tr h="431119">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Family resilience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1525050168"/>
                  </a:ext>
                </a:extLst>
              </a:tr>
              <a:tr h="431119">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Health-related quality of life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3695132741"/>
                  </a:ext>
                </a:extLst>
              </a:tr>
              <a:tr h="431119">
                <a:tc rowSpan="3">
                  <a:txBody>
                    <a:bodyPr/>
                    <a:lstStyle/>
                    <a:p>
                      <a:pPr marL="0" marR="0" algn="l">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Public Health</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D6E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Surveillance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66106888"/>
                  </a:ext>
                </a:extLst>
              </a:tr>
              <a:tr h="431119">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Emergency preparedness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2545042009"/>
                  </a:ext>
                </a:extLst>
              </a:tr>
              <a:tr h="431119">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Climate change response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4283190428"/>
                  </a:ext>
                </a:extLst>
              </a:tr>
            </a:tbl>
          </a:graphicData>
        </a:graphic>
      </p:graphicFrame>
      <p:sp>
        <p:nvSpPr>
          <p:cNvPr id="4" name="Slide Number Placeholder 3">
            <a:extLst>
              <a:ext uri="{FF2B5EF4-FFF2-40B4-BE49-F238E27FC236}">
                <a16:creationId xmlns:a16="http://schemas.microsoft.com/office/drawing/2014/main" id="{415073D1-6C62-4EC7-AA57-15AF03BB7B9A}"/>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12</a:t>
            </a:fld>
            <a:endParaRPr lang="en-US" dirty="0"/>
          </a:p>
        </p:txBody>
      </p:sp>
      <p:sp>
        <p:nvSpPr>
          <p:cNvPr id="3" name="Date Placeholder 2">
            <a:extLst>
              <a:ext uri="{FF2B5EF4-FFF2-40B4-BE49-F238E27FC236}">
                <a16:creationId xmlns:a16="http://schemas.microsoft.com/office/drawing/2014/main" id="{503069F9-4A55-45DD-AA4F-159299266D5A}"/>
              </a:ext>
              <a:ext uri="{C183D7F6-B498-43B3-948B-1728B52AA6E4}">
                <adec:decorative xmlns:adec="http://schemas.microsoft.com/office/drawing/2017/decorative" val="1"/>
              </a:ext>
            </a:extLst>
          </p:cNvPr>
          <p:cNvSpPr>
            <a:spLocks noGrp="1"/>
          </p:cNvSpPr>
          <p:nvPr>
            <p:ph type="dt" sz="half" idx="10"/>
          </p:nvPr>
        </p:nvSpPr>
        <p:spPr/>
        <p:txBody>
          <a:bodyPr/>
          <a:lstStyle/>
          <a:p>
            <a:fld id="{9D16256B-82DA-4EE1-81C3-24F2947DEBAD}" type="datetime1">
              <a:rPr lang="en-US" smtClean="0"/>
              <a:t>8/2/2022</a:t>
            </a:fld>
            <a:endParaRPr lang="en-US"/>
          </a:p>
        </p:txBody>
      </p:sp>
    </p:spTree>
    <p:extLst>
      <p:ext uri="{BB962C8B-B14F-4D97-AF65-F5344CB8AC3E}">
        <p14:creationId xmlns:p14="http://schemas.microsoft.com/office/powerpoint/2010/main" val="2990793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5DC10-D334-4E0D-8818-90B380D923F4}"/>
              </a:ext>
            </a:extLst>
          </p:cNvPr>
          <p:cNvSpPr>
            <a:spLocks noGrp="1"/>
          </p:cNvSpPr>
          <p:nvPr>
            <p:ph type="title"/>
          </p:nvPr>
        </p:nvSpPr>
        <p:spPr>
          <a:xfrm>
            <a:off x="361009" y="76200"/>
            <a:ext cx="11373791" cy="1371600"/>
          </a:xfrm>
        </p:spPr>
        <p:txBody>
          <a:bodyPr/>
          <a:lstStyle/>
          <a:p>
            <a:r>
              <a:rPr lang="en-US" sz="4000" dirty="0"/>
              <a:t>Healthcare Priority: Behavioral Health</a:t>
            </a:r>
          </a:p>
        </p:txBody>
      </p:sp>
      <p:grpSp>
        <p:nvGrpSpPr>
          <p:cNvPr id="11" name="Group 10" descr="icon of head and brain">
            <a:extLst>
              <a:ext uri="{FF2B5EF4-FFF2-40B4-BE49-F238E27FC236}">
                <a16:creationId xmlns:a16="http://schemas.microsoft.com/office/drawing/2014/main" id="{DFC57CB7-800C-8E65-0EF1-82B45C97C4F3}"/>
              </a:ext>
            </a:extLst>
          </p:cNvPr>
          <p:cNvGrpSpPr/>
          <p:nvPr/>
        </p:nvGrpSpPr>
        <p:grpSpPr>
          <a:xfrm>
            <a:off x="249479" y="304190"/>
            <a:ext cx="903218" cy="903218"/>
            <a:chOff x="271647" y="1233531"/>
            <a:chExt cx="903218" cy="903218"/>
          </a:xfrm>
        </p:grpSpPr>
        <p:sp>
          <p:nvSpPr>
            <p:cNvPr id="12" name="Oval 11" descr="Brain in head outline">
              <a:extLst>
                <a:ext uri="{FF2B5EF4-FFF2-40B4-BE49-F238E27FC236}">
                  <a16:creationId xmlns:a16="http://schemas.microsoft.com/office/drawing/2014/main" id="{9C073A11-4B07-9B66-2D4A-8CDAA4F8211B}"/>
                </a:ext>
              </a:extLst>
            </p:cNvPr>
            <p:cNvSpPr/>
            <p:nvPr/>
          </p:nvSpPr>
          <p:spPr>
            <a:xfrm>
              <a:off x="271647" y="1233531"/>
              <a:ext cx="903218" cy="903218"/>
            </a:xfrm>
            <a:prstGeom prst="ellipse">
              <a:avLst/>
            </a:prstGeom>
            <a:solidFill>
              <a:schemeClr val="accent5">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Brain in head outline">
              <a:extLst>
                <a:ext uri="{FF2B5EF4-FFF2-40B4-BE49-F238E27FC236}">
                  <a16:creationId xmlns:a16="http://schemas.microsoft.com/office/drawing/2014/main" id="{1D3E4335-777C-EE38-57BF-2441CC38A8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3177" y="1318373"/>
              <a:ext cx="724731" cy="724731"/>
            </a:xfrm>
            <a:prstGeom prst="rect">
              <a:avLst/>
            </a:prstGeom>
          </p:spPr>
        </p:pic>
      </p:grpSp>
      <p:graphicFrame>
        <p:nvGraphicFramePr>
          <p:cNvPr id="5" name="Table 4" descr="Table showing goals and objectives for Suicide Prevention&#10;Substance Use Disorders Prevention and Treatment&#10;Opioid Use and Disorders Prevention and Treatment&#10;Mental Health Disorders Screening and Treatment&#10;Optimal Physical Health for Individuals with Serious Mental Illness">
            <a:extLst>
              <a:ext uri="{FF2B5EF4-FFF2-40B4-BE49-F238E27FC236}">
                <a16:creationId xmlns:a16="http://schemas.microsoft.com/office/drawing/2014/main" id="{87846554-E3B4-43F5-9541-784C9F5E5081}"/>
              </a:ext>
            </a:extLst>
          </p:cNvPr>
          <p:cNvGraphicFramePr>
            <a:graphicFrameLocks noGrp="1"/>
          </p:cNvGraphicFramePr>
          <p:nvPr>
            <p:extLst>
              <p:ext uri="{D42A27DB-BD31-4B8C-83A1-F6EECF244321}">
                <p14:modId xmlns:p14="http://schemas.microsoft.com/office/powerpoint/2010/main" val="129979008"/>
              </p:ext>
            </p:extLst>
          </p:nvPr>
        </p:nvGraphicFramePr>
        <p:xfrm>
          <a:off x="926927" y="1828800"/>
          <a:ext cx="10659648" cy="4495800"/>
        </p:xfrm>
        <a:graphic>
          <a:graphicData uri="http://schemas.openxmlformats.org/drawingml/2006/table">
            <a:tbl>
              <a:tblPr firstRow="1" firstCol="1" bandRow="1"/>
              <a:tblGrid>
                <a:gridCol w="4849886">
                  <a:extLst>
                    <a:ext uri="{9D8B030D-6E8A-4147-A177-3AD203B41FA5}">
                      <a16:colId xmlns:a16="http://schemas.microsoft.com/office/drawing/2014/main" val="2873700018"/>
                    </a:ext>
                  </a:extLst>
                </a:gridCol>
                <a:gridCol w="5809762">
                  <a:extLst>
                    <a:ext uri="{9D8B030D-6E8A-4147-A177-3AD203B41FA5}">
                      <a16:colId xmlns:a16="http://schemas.microsoft.com/office/drawing/2014/main" val="1158355060"/>
                    </a:ext>
                  </a:extLst>
                </a:gridCol>
              </a:tblGrid>
              <a:tr h="365760">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2899729956"/>
                  </a:ext>
                </a:extLst>
              </a:tr>
              <a:tr h="457200">
                <a:tc>
                  <a:txBody>
                    <a:bodyPr/>
                    <a:lstStyle/>
                    <a:p>
                      <a:pPr marL="0" marR="0" algn="l">
                        <a:lnSpc>
                          <a:spcPct val="100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Suicide Prevention</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AE2"/>
                    </a:solidFill>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Suicidality prevention and treatment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3674830162"/>
                  </a:ext>
                </a:extLst>
              </a:tr>
              <a:tr h="457200">
                <a:tc>
                  <a:txBody>
                    <a:bodyPr/>
                    <a:lstStyle/>
                    <a:p>
                      <a:pPr marL="0" marR="0" algn="l">
                        <a:lnSpc>
                          <a:spcPct val="100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Substance Use Disorders Prevention and Treatment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AE2"/>
                    </a:solidFill>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Alcohol,</a:t>
                      </a: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tobacco, and</a:t>
                      </a: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illicit drug use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1827824934"/>
                  </a:ext>
                </a:extLst>
              </a:tr>
              <a:tr h="365760">
                <a:tc rowSpan="2">
                  <a:txBody>
                    <a:bodyPr/>
                    <a:lstStyle/>
                    <a:p>
                      <a:pPr marL="0" marR="0" algn="l">
                        <a:lnSpc>
                          <a:spcPct val="100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Opioid Use and Disorders Prevention and Treatment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AE2"/>
                    </a:solidFill>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Opioid use/Patient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2974452827"/>
                  </a:ext>
                </a:extLst>
              </a:tr>
              <a:tr h="365760">
                <a:tc vMerge="1">
                  <a:txBody>
                    <a:bodyPr/>
                    <a:lstStyle/>
                    <a:p>
                      <a:endParaRPr lang="en-US"/>
                    </a:p>
                  </a:txBody>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Opioid prescribing/Provider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3088141185"/>
                  </a:ext>
                </a:extLst>
              </a:tr>
              <a:tr h="320040">
                <a:tc rowSpan="5">
                  <a:txBody>
                    <a:bodyPr/>
                    <a:lstStyle/>
                    <a:p>
                      <a:pPr marL="0" marR="0" algn="l">
                        <a:lnSpc>
                          <a:spcPct val="100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Mental Health Disorders Screening and Treatment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AE2"/>
                    </a:solidFill>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Depression screening and treatment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205722047"/>
                  </a:ext>
                </a:extLst>
              </a:tr>
              <a:tr h="320040">
                <a:tc vMerge="1">
                  <a:txBody>
                    <a:bodyPr/>
                    <a:lstStyle/>
                    <a:p>
                      <a:endParaRPr lang="en-US"/>
                    </a:p>
                  </a:txBody>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Anxiety screening and treatment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3218718070"/>
                  </a:ext>
                </a:extLst>
              </a:tr>
              <a:tr h="320040">
                <a:tc vMerge="1">
                  <a:txBody>
                    <a:bodyPr/>
                    <a:lstStyle/>
                    <a:p>
                      <a:endParaRPr lang="en-US"/>
                    </a:p>
                  </a:txBody>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Dementia/Alzheimer’s/Altered mental state screening and treatment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1303086485"/>
                  </a:ext>
                </a:extLst>
              </a:tr>
              <a:tr h="320040">
                <a:tc vMerge="1">
                  <a:txBody>
                    <a:bodyPr/>
                    <a:lstStyle/>
                    <a:p>
                      <a:endParaRPr lang="en-US"/>
                    </a:p>
                  </a:txBody>
                  <a:tcPr/>
                </a:tc>
                <a:tc>
                  <a:txBody>
                    <a:bodyPr/>
                    <a:lstStyle/>
                    <a:p>
                      <a:pPr marL="0" marR="0" algn="l">
                        <a:lnSpc>
                          <a:spcPct val="107000"/>
                        </a:lnSpc>
                        <a:spcBef>
                          <a:spcPts val="0"/>
                        </a:spcBef>
                        <a:spcAft>
                          <a:spcPts val="0"/>
                        </a:spcAft>
                        <a:tabLst>
                          <a:tab pos="1238250" algn="l"/>
                        </a:tabLs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Bipolar disorder screening and treatment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982931625"/>
                  </a:ext>
                </a:extLst>
              </a:tr>
              <a:tr h="320040">
                <a:tc vMerge="1">
                  <a:txBody>
                    <a:bodyPr/>
                    <a:lstStyle/>
                    <a:p>
                      <a:endParaRPr lang="en-US"/>
                    </a:p>
                  </a:txBody>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Schizophrenia screening and treatment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4185791935"/>
                  </a:ext>
                </a:extLst>
              </a:tr>
              <a:tr h="731520">
                <a:tc>
                  <a:txBody>
                    <a:bodyPr/>
                    <a:lstStyle/>
                    <a:p>
                      <a:pPr marL="0" marR="0" algn="l">
                        <a:lnSpc>
                          <a:spcPct val="100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Optimal Physical Health for Individuals with Serious Mental Illness</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AE2"/>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Integrated physical and behavioral healthcare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1E5EB"/>
                    </a:solidFill>
                  </a:tcPr>
                </a:tc>
                <a:extLst>
                  <a:ext uri="{0D108BD9-81ED-4DB2-BD59-A6C34878D82A}">
                    <a16:rowId xmlns:a16="http://schemas.microsoft.com/office/drawing/2014/main" val="2098151316"/>
                  </a:ext>
                </a:extLst>
              </a:tr>
            </a:tbl>
          </a:graphicData>
        </a:graphic>
      </p:graphicFrame>
      <p:sp>
        <p:nvSpPr>
          <p:cNvPr id="4" name="Slide Number Placeholder 3">
            <a:extLst>
              <a:ext uri="{FF2B5EF4-FFF2-40B4-BE49-F238E27FC236}">
                <a16:creationId xmlns:a16="http://schemas.microsoft.com/office/drawing/2014/main" id="{6AEB4365-64EE-423A-AA1E-BB23AE3643AF}"/>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13</a:t>
            </a:fld>
            <a:endParaRPr lang="en-US" dirty="0"/>
          </a:p>
        </p:txBody>
      </p:sp>
      <p:sp>
        <p:nvSpPr>
          <p:cNvPr id="3" name="Date Placeholder 2">
            <a:extLst>
              <a:ext uri="{FF2B5EF4-FFF2-40B4-BE49-F238E27FC236}">
                <a16:creationId xmlns:a16="http://schemas.microsoft.com/office/drawing/2014/main" id="{10263A2E-2F83-4AB7-9842-3C0873B8BBCF}"/>
              </a:ext>
              <a:ext uri="{C183D7F6-B498-43B3-948B-1728B52AA6E4}">
                <adec:decorative xmlns:adec="http://schemas.microsoft.com/office/drawing/2017/decorative" val="1"/>
              </a:ext>
            </a:extLst>
          </p:cNvPr>
          <p:cNvSpPr>
            <a:spLocks noGrp="1"/>
          </p:cNvSpPr>
          <p:nvPr>
            <p:ph type="dt" sz="half" idx="10"/>
          </p:nvPr>
        </p:nvSpPr>
        <p:spPr/>
        <p:txBody>
          <a:bodyPr/>
          <a:lstStyle/>
          <a:p>
            <a:fld id="{A518A642-F11E-4D6C-94C7-10329E6CCB63}" type="datetime1">
              <a:rPr lang="en-US" smtClean="0"/>
              <a:t>8/2/2022</a:t>
            </a:fld>
            <a:endParaRPr lang="en-US"/>
          </a:p>
        </p:txBody>
      </p:sp>
    </p:spTree>
    <p:extLst>
      <p:ext uri="{BB962C8B-B14F-4D97-AF65-F5344CB8AC3E}">
        <p14:creationId xmlns:p14="http://schemas.microsoft.com/office/powerpoint/2010/main" val="1339010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D61D93-DEE8-4FFE-B37F-FBA6D41533C7}"/>
              </a:ext>
            </a:extLst>
          </p:cNvPr>
          <p:cNvSpPr>
            <a:spLocks noGrp="1"/>
          </p:cNvSpPr>
          <p:nvPr>
            <p:ph type="title"/>
          </p:nvPr>
        </p:nvSpPr>
        <p:spPr/>
        <p:txBody>
          <a:bodyPr/>
          <a:lstStyle/>
          <a:p>
            <a:r>
              <a:rPr lang="en-US" dirty="0"/>
              <a:t>Cascade of Measures Goals</a:t>
            </a:r>
          </a:p>
        </p:txBody>
      </p:sp>
      <p:sp>
        <p:nvSpPr>
          <p:cNvPr id="4" name="Content Placeholder 3">
            <a:extLst>
              <a:ext uri="{FF2B5EF4-FFF2-40B4-BE49-F238E27FC236}">
                <a16:creationId xmlns:a16="http://schemas.microsoft.com/office/drawing/2014/main" id="{535D81FD-A836-4280-878E-E247D09EA877}"/>
              </a:ext>
            </a:extLst>
          </p:cNvPr>
          <p:cNvSpPr>
            <a:spLocks noGrp="1"/>
          </p:cNvSpPr>
          <p:nvPr>
            <p:ph idx="1"/>
          </p:nvPr>
        </p:nvSpPr>
        <p:spPr>
          <a:xfrm>
            <a:off x="457200" y="1868979"/>
            <a:ext cx="11277600" cy="4572000"/>
          </a:xfrm>
        </p:spPr>
        <p:txBody>
          <a:bodyPr>
            <a:normAutofit/>
          </a:bodyPr>
          <a:lstStyle/>
          <a:p>
            <a:pPr>
              <a:spcBef>
                <a:spcPts val="1200"/>
              </a:spcBef>
            </a:pPr>
            <a:r>
              <a:rPr lang="en-US" dirty="0"/>
              <a:t>Prioritize measures in development and in use</a:t>
            </a:r>
          </a:p>
          <a:p>
            <a:pPr lvl="1">
              <a:spcBef>
                <a:spcPts val="1200"/>
              </a:spcBef>
            </a:pPr>
            <a:r>
              <a:rPr lang="en-US" dirty="0"/>
              <a:t>Identify opportunities for measure removal and new measure development</a:t>
            </a:r>
          </a:p>
          <a:p>
            <a:pPr>
              <a:spcBef>
                <a:spcPts val="1200"/>
              </a:spcBef>
            </a:pPr>
            <a:r>
              <a:rPr lang="en-US" dirty="0"/>
              <a:t>Shift thinking around the CMS measure portfolio</a:t>
            </a:r>
          </a:p>
          <a:p>
            <a:pPr lvl="1">
              <a:spcBef>
                <a:spcPts val="1200"/>
              </a:spcBef>
            </a:pPr>
            <a:r>
              <a:rPr lang="en-US" dirty="0"/>
              <a:t>Begin thinking through measurement at the Cascade of Measures Goal and Objective levels rather than taking a ground-up approach focused on individual measures and Measure Families</a:t>
            </a:r>
          </a:p>
          <a:p>
            <a:pPr marL="0" indent="0">
              <a:spcBef>
                <a:spcPts val="1200"/>
              </a:spcBef>
              <a:buNone/>
            </a:pPr>
            <a:endParaRPr lang="en-US" dirty="0"/>
          </a:p>
        </p:txBody>
      </p:sp>
      <p:sp>
        <p:nvSpPr>
          <p:cNvPr id="6" name="Slide Number Placeholder 5">
            <a:extLst>
              <a:ext uri="{FF2B5EF4-FFF2-40B4-BE49-F238E27FC236}">
                <a16:creationId xmlns:a16="http://schemas.microsoft.com/office/drawing/2014/main" id="{46C67EBB-426B-40DA-9758-A4E036FBB898}"/>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14</a:t>
            </a:fld>
            <a:endParaRPr lang="en-US" dirty="0"/>
          </a:p>
        </p:txBody>
      </p:sp>
      <p:sp>
        <p:nvSpPr>
          <p:cNvPr id="5" name="Date Placeholder 4">
            <a:extLst>
              <a:ext uri="{FF2B5EF4-FFF2-40B4-BE49-F238E27FC236}">
                <a16:creationId xmlns:a16="http://schemas.microsoft.com/office/drawing/2014/main" id="{564B3E3A-69A6-4D05-BF60-6C272B9410B2}"/>
              </a:ext>
              <a:ext uri="{C183D7F6-B498-43B3-948B-1728B52AA6E4}">
                <adec:decorative xmlns:adec="http://schemas.microsoft.com/office/drawing/2017/decorative" val="1"/>
              </a:ext>
            </a:extLst>
          </p:cNvPr>
          <p:cNvSpPr>
            <a:spLocks noGrp="1"/>
          </p:cNvSpPr>
          <p:nvPr>
            <p:ph type="dt" sz="half" idx="10"/>
          </p:nvPr>
        </p:nvSpPr>
        <p:spPr/>
        <p:txBody>
          <a:bodyPr/>
          <a:lstStyle/>
          <a:p>
            <a:fld id="{E6381173-1217-468D-AD1D-5B5E3F0F81D1}" type="datetime1">
              <a:rPr lang="en-US" smtClean="0"/>
              <a:t>8/2/2022</a:t>
            </a:fld>
            <a:endParaRPr lang="en-US"/>
          </a:p>
        </p:txBody>
      </p:sp>
    </p:spTree>
    <p:extLst>
      <p:ext uri="{BB962C8B-B14F-4D97-AF65-F5344CB8AC3E}">
        <p14:creationId xmlns:p14="http://schemas.microsoft.com/office/powerpoint/2010/main" val="2001451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D61D93-DEE8-4FFE-B37F-FBA6D41533C7}"/>
              </a:ext>
            </a:extLst>
          </p:cNvPr>
          <p:cNvSpPr>
            <a:spLocks noGrp="1"/>
          </p:cNvSpPr>
          <p:nvPr>
            <p:ph type="title"/>
          </p:nvPr>
        </p:nvSpPr>
        <p:spPr/>
        <p:txBody>
          <a:bodyPr/>
          <a:lstStyle/>
          <a:p>
            <a:r>
              <a:rPr lang="en-US" dirty="0"/>
              <a:t>Cascade of Measures Next Steps</a:t>
            </a:r>
          </a:p>
        </p:txBody>
      </p:sp>
      <p:sp>
        <p:nvSpPr>
          <p:cNvPr id="4" name="Content Placeholder 3">
            <a:extLst>
              <a:ext uri="{FF2B5EF4-FFF2-40B4-BE49-F238E27FC236}">
                <a16:creationId xmlns:a16="http://schemas.microsoft.com/office/drawing/2014/main" id="{535D81FD-A836-4280-878E-E247D09EA877}"/>
              </a:ext>
            </a:extLst>
          </p:cNvPr>
          <p:cNvSpPr>
            <a:spLocks noGrp="1"/>
          </p:cNvSpPr>
          <p:nvPr>
            <p:ph idx="1"/>
          </p:nvPr>
        </p:nvSpPr>
        <p:spPr>
          <a:xfrm>
            <a:off x="457200" y="1935162"/>
            <a:ext cx="11277600" cy="4572000"/>
          </a:xfrm>
        </p:spPr>
        <p:txBody>
          <a:bodyPr>
            <a:normAutofit fontScale="92500"/>
          </a:bodyPr>
          <a:lstStyle/>
          <a:p>
            <a:pPr>
              <a:lnSpc>
                <a:spcPct val="110000"/>
              </a:lnSpc>
              <a:spcBef>
                <a:spcPts val="1200"/>
              </a:spcBef>
            </a:pPr>
            <a:r>
              <a:rPr lang="en-US" i="0" dirty="0">
                <a:solidFill>
                  <a:srgbClr val="212121"/>
                </a:solidFill>
                <a:effectLst/>
              </a:rPr>
              <a:t>Continue to refine Goals and Objectives with stakeholder input</a:t>
            </a:r>
          </a:p>
          <a:p>
            <a:pPr>
              <a:lnSpc>
                <a:spcPct val="110000"/>
              </a:lnSpc>
              <a:spcBef>
                <a:spcPts val="1200"/>
              </a:spcBef>
            </a:pPr>
            <a:r>
              <a:rPr lang="en-US" dirty="0">
                <a:solidFill>
                  <a:srgbClr val="212121"/>
                </a:solidFill>
              </a:rPr>
              <a:t>Develop definitions for Healthcare Priorities and other key terms</a:t>
            </a:r>
          </a:p>
          <a:p>
            <a:pPr>
              <a:lnSpc>
                <a:spcPct val="110000"/>
              </a:lnSpc>
              <a:spcBef>
                <a:spcPts val="1200"/>
              </a:spcBef>
            </a:pPr>
            <a:r>
              <a:rPr lang="en-US" i="0" dirty="0">
                <a:solidFill>
                  <a:srgbClr val="212121"/>
                </a:solidFill>
                <a:effectLst/>
              </a:rPr>
              <a:t>Programs will begin using the Cascade to analyze the portfolio and set priorities, providing feedback on draft mapping of measures to Cascade categories</a:t>
            </a:r>
          </a:p>
          <a:p>
            <a:pPr lvl="1">
              <a:lnSpc>
                <a:spcPct val="110000"/>
              </a:lnSpc>
              <a:spcBef>
                <a:spcPts val="1200"/>
              </a:spcBef>
            </a:pPr>
            <a:r>
              <a:rPr lang="en-US" i="0" dirty="0">
                <a:solidFill>
                  <a:srgbClr val="212121"/>
                </a:solidFill>
                <a:effectLst/>
              </a:rPr>
              <a:t>Ultimately, placement of measures within the Cascade will be recorded in CMIT</a:t>
            </a:r>
          </a:p>
        </p:txBody>
      </p:sp>
      <p:sp>
        <p:nvSpPr>
          <p:cNvPr id="6" name="Slide Number Placeholder 5">
            <a:extLst>
              <a:ext uri="{FF2B5EF4-FFF2-40B4-BE49-F238E27FC236}">
                <a16:creationId xmlns:a16="http://schemas.microsoft.com/office/drawing/2014/main" id="{46C67EBB-426B-40DA-9758-A4E036FBB898}"/>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15</a:t>
            </a:fld>
            <a:endParaRPr lang="en-US" dirty="0"/>
          </a:p>
        </p:txBody>
      </p:sp>
      <p:sp>
        <p:nvSpPr>
          <p:cNvPr id="5" name="Date Placeholder 4">
            <a:extLst>
              <a:ext uri="{FF2B5EF4-FFF2-40B4-BE49-F238E27FC236}">
                <a16:creationId xmlns:a16="http://schemas.microsoft.com/office/drawing/2014/main" id="{564B3E3A-69A6-4D05-BF60-6C272B9410B2}"/>
              </a:ext>
              <a:ext uri="{C183D7F6-B498-43B3-948B-1728B52AA6E4}">
                <adec:decorative xmlns:adec="http://schemas.microsoft.com/office/drawing/2017/decorative" val="1"/>
              </a:ext>
            </a:extLst>
          </p:cNvPr>
          <p:cNvSpPr>
            <a:spLocks noGrp="1"/>
          </p:cNvSpPr>
          <p:nvPr>
            <p:ph type="dt" sz="half" idx="10"/>
          </p:nvPr>
        </p:nvSpPr>
        <p:spPr/>
        <p:txBody>
          <a:bodyPr/>
          <a:lstStyle/>
          <a:p>
            <a:fld id="{E6381173-1217-468D-AD1D-5B5E3F0F81D1}" type="datetime1">
              <a:rPr lang="en-US" smtClean="0"/>
              <a:t>8/2/2022</a:t>
            </a:fld>
            <a:endParaRPr lang="en-US"/>
          </a:p>
        </p:txBody>
      </p:sp>
    </p:spTree>
    <p:extLst>
      <p:ext uri="{BB962C8B-B14F-4D97-AF65-F5344CB8AC3E}">
        <p14:creationId xmlns:p14="http://schemas.microsoft.com/office/powerpoint/2010/main" val="1028283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53D068B-852E-C422-6EA6-FE349385920F}"/>
              </a:ext>
            </a:extLst>
          </p:cNvPr>
          <p:cNvSpPr>
            <a:spLocks noGrp="1"/>
          </p:cNvSpPr>
          <p:nvPr>
            <p:ph type="title"/>
          </p:nvPr>
        </p:nvSpPr>
        <p:spPr/>
        <p:txBody>
          <a:bodyPr/>
          <a:lstStyle/>
          <a:p>
            <a:r>
              <a:rPr lang="en-US" dirty="0"/>
              <a:t>Resources and References</a:t>
            </a:r>
          </a:p>
        </p:txBody>
      </p:sp>
      <p:sp>
        <p:nvSpPr>
          <p:cNvPr id="2" name="Content Placeholder 1">
            <a:extLst>
              <a:ext uri="{FF2B5EF4-FFF2-40B4-BE49-F238E27FC236}">
                <a16:creationId xmlns:a16="http://schemas.microsoft.com/office/drawing/2014/main" id="{2DFBECC8-0F63-D7F1-2C9D-C58068B68F35}"/>
              </a:ext>
            </a:extLst>
          </p:cNvPr>
          <p:cNvSpPr>
            <a:spLocks noGrp="1"/>
          </p:cNvSpPr>
          <p:nvPr>
            <p:ph idx="1"/>
          </p:nvPr>
        </p:nvSpPr>
        <p:spPr>
          <a:xfrm>
            <a:off x="457200" y="1935162"/>
            <a:ext cx="11277600" cy="4572000"/>
          </a:xfrm>
        </p:spPr>
        <p:txBody>
          <a:bodyPr>
            <a:normAutofit fontScale="92500" lnSpcReduction="20000"/>
          </a:bodyPr>
          <a:lstStyle/>
          <a:p>
            <a:pPr>
              <a:lnSpc>
                <a:spcPct val="110000"/>
              </a:lnSpc>
              <a:spcBef>
                <a:spcPts val="1000"/>
              </a:spcBef>
            </a:pPr>
            <a:r>
              <a:rPr lang="en-US" dirty="0"/>
              <a:t>Meaningful Measures 2.0</a:t>
            </a:r>
          </a:p>
          <a:p>
            <a:pPr lvl="1">
              <a:lnSpc>
                <a:spcPct val="110000"/>
              </a:lnSpc>
              <a:spcBef>
                <a:spcPts val="1000"/>
              </a:spcBef>
            </a:pPr>
            <a:r>
              <a:rPr lang="en-US" dirty="0">
                <a:solidFill>
                  <a:schemeClr val="tx2"/>
                </a:solidFill>
                <a:hlinkClick r:id="rId3">
                  <a:extLst>
                    <a:ext uri="{A12FA001-AC4F-418D-AE19-62706E023703}">
                      <ahyp:hlinkClr xmlns:ahyp="http://schemas.microsoft.com/office/drawing/2018/hyperlinkcolor" val="tx"/>
                    </a:ext>
                  </a:extLst>
                </a:hlinkClick>
              </a:rPr>
              <a:t>https://www.cms.gov/medicare/meaningful-measures-framework/meaningful-measures-20-moving-measure-reduction-modernization</a:t>
            </a:r>
            <a:endParaRPr lang="en-US" dirty="0">
              <a:solidFill>
                <a:schemeClr val="tx2"/>
              </a:solidFill>
            </a:endParaRPr>
          </a:p>
          <a:p>
            <a:pPr>
              <a:lnSpc>
                <a:spcPct val="110000"/>
              </a:lnSpc>
              <a:spcBef>
                <a:spcPts val="1000"/>
              </a:spcBef>
            </a:pPr>
            <a:r>
              <a:rPr lang="en-US" dirty="0"/>
              <a:t>Cascade of Measures</a:t>
            </a:r>
          </a:p>
          <a:p>
            <a:pPr lvl="1">
              <a:lnSpc>
                <a:spcPct val="110000"/>
              </a:lnSpc>
              <a:spcBef>
                <a:spcPts val="1000"/>
              </a:spcBef>
            </a:pPr>
            <a:r>
              <a:rPr lang="en-US" dirty="0">
                <a:solidFill>
                  <a:schemeClr val="tx2"/>
                </a:solidFill>
                <a:hlinkClick r:id="rId4">
                  <a:extLst>
                    <a:ext uri="{A12FA001-AC4F-418D-AE19-62706E023703}">
                      <ahyp:hlinkClr xmlns:ahyp="http://schemas.microsoft.com/office/drawing/2018/hyperlinkcolor" val="tx"/>
                    </a:ext>
                  </a:extLst>
                </a:hlinkClick>
              </a:rPr>
              <a:t>https://www.cms.gov/medicare/meaningful-measures-framework/cascade-measures</a:t>
            </a:r>
            <a:endParaRPr lang="en-US" dirty="0">
              <a:solidFill>
                <a:schemeClr val="tx2"/>
              </a:solidFill>
            </a:endParaRPr>
          </a:p>
          <a:p>
            <a:pPr>
              <a:lnSpc>
                <a:spcPct val="110000"/>
              </a:lnSpc>
              <a:spcBef>
                <a:spcPts val="1000"/>
              </a:spcBef>
            </a:pPr>
            <a:r>
              <a:rPr lang="en-US" dirty="0"/>
              <a:t>Centers for Medicare &amp; Medicaid Services Measures Inventory Tool (CMIT)</a:t>
            </a:r>
          </a:p>
          <a:p>
            <a:pPr lvl="1">
              <a:lnSpc>
                <a:spcPct val="110000"/>
              </a:lnSpc>
              <a:spcBef>
                <a:spcPts val="1000"/>
              </a:spcBef>
            </a:pPr>
            <a:r>
              <a:rPr lang="en-US" dirty="0">
                <a:solidFill>
                  <a:schemeClr val="tx2"/>
                </a:solidFill>
                <a:hlinkClick r:id="rId5">
                  <a:extLst>
                    <a:ext uri="{A12FA001-AC4F-418D-AE19-62706E023703}">
                      <ahyp:hlinkClr xmlns:ahyp="http://schemas.microsoft.com/office/drawing/2018/hyperlinkcolor" val="tx"/>
                    </a:ext>
                  </a:extLst>
                </a:hlinkClick>
              </a:rPr>
              <a:t>https://cmit.cms.gov/</a:t>
            </a:r>
            <a:endParaRPr lang="en-US" dirty="0">
              <a:solidFill>
                <a:schemeClr val="tx2"/>
              </a:solidFill>
            </a:endParaRPr>
          </a:p>
          <a:p>
            <a:pPr lvl="1"/>
            <a:endParaRPr lang="en-US" dirty="0"/>
          </a:p>
        </p:txBody>
      </p:sp>
      <p:sp>
        <p:nvSpPr>
          <p:cNvPr id="4" name="Date Placeholder 3">
            <a:extLst>
              <a:ext uri="{FF2B5EF4-FFF2-40B4-BE49-F238E27FC236}">
                <a16:creationId xmlns:a16="http://schemas.microsoft.com/office/drawing/2014/main" id="{6EBA5877-7E8B-CFE5-F1EF-B9EC26C2CDB7}"/>
              </a:ext>
              <a:ext uri="{C183D7F6-B498-43B3-948B-1728B52AA6E4}">
                <adec:decorative xmlns:adec="http://schemas.microsoft.com/office/drawing/2017/decorative" val="1"/>
              </a:ext>
            </a:extLst>
          </p:cNvPr>
          <p:cNvSpPr>
            <a:spLocks noGrp="1"/>
          </p:cNvSpPr>
          <p:nvPr>
            <p:ph type="dt" sz="half" idx="10"/>
          </p:nvPr>
        </p:nvSpPr>
        <p:spPr/>
        <p:txBody>
          <a:bodyPr/>
          <a:lstStyle/>
          <a:p>
            <a:fld id="{097C0194-4FDA-43AF-9F3B-BE4B0F1060EB}" type="datetime1">
              <a:rPr lang="en-US" smtClean="0"/>
              <a:t>8/2/2022</a:t>
            </a:fld>
            <a:endParaRPr lang="en-US"/>
          </a:p>
        </p:txBody>
      </p:sp>
      <p:sp>
        <p:nvSpPr>
          <p:cNvPr id="5" name="Slide Number Placeholder 4">
            <a:extLst>
              <a:ext uri="{FF2B5EF4-FFF2-40B4-BE49-F238E27FC236}">
                <a16:creationId xmlns:a16="http://schemas.microsoft.com/office/drawing/2014/main" id="{2BDF06B2-F7F0-5697-DAF0-84F9ED5F88AE}"/>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16</a:t>
            </a:fld>
            <a:endParaRPr lang="en-US" dirty="0"/>
          </a:p>
        </p:txBody>
      </p:sp>
    </p:spTree>
    <p:extLst>
      <p:ext uri="{BB962C8B-B14F-4D97-AF65-F5344CB8AC3E}">
        <p14:creationId xmlns:p14="http://schemas.microsoft.com/office/powerpoint/2010/main" val="3152774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D61D93-DEE8-4FFE-B37F-FBA6D41533C7}"/>
              </a:ext>
            </a:extLst>
          </p:cNvPr>
          <p:cNvSpPr>
            <a:spLocks noGrp="1"/>
          </p:cNvSpPr>
          <p:nvPr>
            <p:ph type="title"/>
          </p:nvPr>
        </p:nvSpPr>
        <p:spPr>
          <a:xfrm>
            <a:off x="457200" y="0"/>
            <a:ext cx="11277600" cy="1351767"/>
          </a:xfrm>
        </p:spPr>
        <p:txBody>
          <a:bodyPr/>
          <a:lstStyle/>
          <a:p>
            <a:r>
              <a:rPr lang="en-US" dirty="0"/>
              <a:t>What is the Cascade of Measures?</a:t>
            </a:r>
          </a:p>
        </p:txBody>
      </p:sp>
      <p:sp>
        <p:nvSpPr>
          <p:cNvPr id="4" name="Content Placeholder 3">
            <a:extLst>
              <a:ext uri="{FF2B5EF4-FFF2-40B4-BE49-F238E27FC236}">
                <a16:creationId xmlns:a16="http://schemas.microsoft.com/office/drawing/2014/main" id="{535D81FD-A836-4280-878E-E247D09EA877}"/>
              </a:ext>
            </a:extLst>
          </p:cNvPr>
          <p:cNvSpPr>
            <a:spLocks noGrp="1"/>
          </p:cNvSpPr>
          <p:nvPr>
            <p:ph idx="1"/>
          </p:nvPr>
        </p:nvSpPr>
        <p:spPr>
          <a:xfrm>
            <a:off x="457200" y="2066795"/>
            <a:ext cx="11277600" cy="4257806"/>
          </a:xfrm>
        </p:spPr>
        <p:txBody>
          <a:bodyPr>
            <a:normAutofit/>
          </a:bodyPr>
          <a:lstStyle/>
          <a:p>
            <a:pPr marL="0" indent="0">
              <a:spcAft>
                <a:spcPts val="600"/>
              </a:spcAft>
              <a:buNone/>
            </a:pPr>
            <a:r>
              <a:rPr lang="en-US" dirty="0"/>
              <a:t>The Cascade is a tool for measure prioritization, supporting CMS’s efforts to:</a:t>
            </a:r>
          </a:p>
          <a:p>
            <a:pPr marL="514350" indent="-457200">
              <a:spcBef>
                <a:spcPts val="1200"/>
              </a:spcBef>
            </a:pPr>
            <a:r>
              <a:rPr lang="en-US" sz="3000" dirty="0"/>
              <a:t>Align or reduce measures where there are too many</a:t>
            </a:r>
          </a:p>
          <a:p>
            <a:pPr marL="514350" indent="-457200">
              <a:spcBef>
                <a:spcPts val="1200"/>
              </a:spcBef>
            </a:pPr>
            <a:r>
              <a:rPr lang="en-US" sz="3000" dirty="0"/>
              <a:t>Identify gaps where new measures may need to be developed</a:t>
            </a:r>
          </a:p>
          <a:p>
            <a:pPr marL="514350" indent="-457200">
              <a:spcBef>
                <a:spcPts val="1200"/>
              </a:spcBef>
            </a:pPr>
            <a:r>
              <a:rPr lang="en-US" sz="3000" dirty="0"/>
              <a:t>Help programs move toward measurement of Cascade of Measures Goals and Objectives (e.g., through use of composites)</a:t>
            </a:r>
          </a:p>
          <a:p>
            <a:pPr marL="0" indent="0">
              <a:buNone/>
            </a:pPr>
            <a:endParaRPr lang="en-US" dirty="0"/>
          </a:p>
        </p:txBody>
      </p:sp>
      <p:sp>
        <p:nvSpPr>
          <p:cNvPr id="6" name="Slide Number Placeholder 5">
            <a:extLst>
              <a:ext uri="{FF2B5EF4-FFF2-40B4-BE49-F238E27FC236}">
                <a16:creationId xmlns:a16="http://schemas.microsoft.com/office/drawing/2014/main" id="{46C67EBB-426B-40DA-9758-A4E036FBB898}"/>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1</a:t>
            </a:fld>
            <a:endParaRPr lang="en-US" dirty="0"/>
          </a:p>
        </p:txBody>
      </p:sp>
      <p:sp>
        <p:nvSpPr>
          <p:cNvPr id="5" name="Date Placeholder 4">
            <a:extLst>
              <a:ext uri="{FF2B5EF4-FFF2-40B4-BE49-F238E27FC236}">
                <a16:creationId xmlns:a16="http://schemas.microsoft.com/office/drawing/2014/main" id="{564B3E3A-69A6-4D05-BF60-6C272B9410B2}"/>
              </a:ext>
              <a:ext uri="{C183D7F6-B498-43B3-948B-1728B52AA6E4}">
                <adec:decorative xmlns:adec="http://schemas.microsoft.com/office/drawing/2017/decorative" val="1"/>
              </a:ext>
            </a:extLst>
          </p:cNvPr>
          <p:cNvSpPr>
            <a:spLocks noGrp="1"/>
          </p:cNvSpPr>
          <p:nvPr>
            <p:ph type="dt" sz="half" idx="10"/>
          </p:nvPr>
        </p:nvSpPr>
        <p:spPr/>
        <p:txBody>
          <a:bodyPr/>
          <a:lstStyle/>
          <a:p>
            <a:fld id="{E6381173-1217-468D-AD1D-5B5E3F0F81D1}" type="datetime1">
              <a:rPr lang="en-US" smtClean="0"/>
              <a:t>8/2/2022</a:t>
            </a:fld>
            <a:endParaRPr lang="en-US"/>
          </a:p>
        </p:txBody>
      </p:sp>
    </p:spTree>
    <p:extLst>
      <p:ext uri="{BB962C8B-B14F-4D97-AF65-F5344CB8AC3E}">
        <p14:creationId xmlns:p14="http://schemas.microsoft.com/office/powerpoint/2010/main" val="3299619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B4ACA1A-2BBB-48FA-8191-E6DEEBAB5840}"/>
              </a:ext>
            </a:extLst>
          </p:cNvPr>
          <p:cNvSpPr>
            <a:spLocks noGrp="1"/>
          </p:cNvSpPr>
          <p:nvPr>
            <p:ph type="title"/>
          </p:nvPr>
        </p:nvSpPr>
        <p:spPr/>
        <p:txBody>
          <a:bodyPr/>
          <a:lstStyle/>
          <a:p>
            <a:r>
              <a:rPr lang="en-US" dirty="0"/>
              <a:t>Understanding the Cascade</a:t>
            </a:r>
          </a:p>
        </p:txBody>
      </p:sp>
      <p:sp>
        <p:nvSpPr>
          <p:cNvPr id="5" name="Content Placeholder 4">
            <a:extLst>
              <a:ext uri="{FF2B5EF4-FFF2-40B4-BE49-F238E27FC236}">
                <a16:creationId xmlns:a16="http://schemas.microsoft.com/office/drawing/2014/main" id="{A7DB99A3-CC7D-4D18-83A6-53CFAFEDF940}"/>
              </a:ext>
            </a:extLst>
          </p:cNvPr>
          <p:cNvSpPr>
            <a:spLocks noGrp="1"/>
          </p:cNvSpPr>
          <p:nvPr>
            <p:ph sz="half" idx="1"/>
          </p:nvPr>
        </p:nvSpPr>
        <p:spPr>
          <a:xfrm>
            <a:off x="457199" y="2128294"/>
            <a:ext cx="6975215" cy="4127500"/>
          </a:xfrm>
        </p:spPr>
        <p:txBody>
          <a:bodyPr>
            <a:normAutofit/>
          </a:bodyPr>
          <a:lstStyle/>
          <a:p>
            <a:pPr>
              <a:lnSpc>
                <a:spcPct val="110000"/>
              </a:lnSpc>
              <a:spcBef>
                <a:spcPts val="1200"/>
              </a:spcBef>
            </a:pPr>
            <a:r>
              <a:rPr lang="en-US" dirty="0"/>
              <a:t>The Cascade starts with the eight Healthcare Priorities of Meaningful Measures 2.0</a:t>
            </a:r>
          </a:p>
          <a:p>
            <a:pPr>
              <a:lnSpc>
                <a:spcPct val="110000"/>
              </a:lnSpc>
              <a:spcBef>
                <a:spcPts val="1200"/>
              </a:spcBef>
            </a:pPr>
            <a:r>
              <a:rPr lang="en-US" dirty="0"/>
              <a:t>Provides a matrix for categorizing critical components of the healthcare system at increasingly granular levels of detail </a:t>
            </a:r>
          </a:p>
        </p:txBody>
      </p:sp>
      <p:sp>
        <p:nvSpPr>
          <p:cNvPr id="8" name="Slide Number Placeholder 7">
            <a:extLst>
              <a:ext uri="{FF2B5EF4-FFF2-40B4-BE49-F238E27FC236}">
                <a16:creationId xmlns:a16="http://schemas.microsoft.com/office/drawing/2014/main" id="{1FCDD2F8-BD8B-4E81-AEA1-2AB2045DF7B3}"/>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2</a:t>
            </a:fld>
            <a:endParaRPr lang="en-US" dirty="0"/>
          </a:p>
        </p:txBody>
      </p:sp>
      <p:sp>
        <p:nvSpPr>
          <p:cNvPr id="7" name="Date Placeholder 6">
            <a:extLst>
              <a:ext uri="{FF2B5EF4-FFF2-40B4-BE49-F238E27FC236}">
                <a16:creationId xmlns:a16="http://schemas.microsoft.com/office/drawing/2014/main" id="{A385E30C-08F2-4DC8-BDD5-D5230C159F8B}"/>
              </a:ext>
              <a:ext uri="{C183D7F6-B498-43B3-948B-1728B52AA6E4}">
                <adec:decorative xmlns:adec="http://schemas.microsoft.com/office/drawing/2017/decorative" val="1"/>
              </a:ext>
            </a:extLst>
          </p:cNvPr>
          <p:cNvSpPr>
            <a:spLocks noGrp="1"/>
          </p:cNvSpPr>
          <p:nvPr>
            <p:ph type="dt" sz="half" idx="10"/>
          </p:nvPr>
        </p:nvSpPr>
        <p:spPr/>
        <p:txBody>
          <a:bodyPr/>
          <a:lstStyle/>
          <a:p>
            <a:fld id="{8553F4F0-C1AA-47F3-B13B-3889289CCAE8}" type="datetime1">
              <a:rPr lang="en-US" smtClean="0"/>
              <a:t>8/2/2022</a:t>
            </a:fld>
            <a:endParaRPr lang="en-US"/>
          </a:p>
        </p:txBody>
      </p:sp>
      <p:pic>
        <p:nvPicPr>
          <p:cNvPr id="10" name="Content Placeholder 9" descr="Building Value-Based Care with the following elements in a house shape: Person-Centered Care, Safety, Chronic conditions, Seamless Care coordination, Equity, Affordability and Efficiency, Wellness and Prevention, and Behavioral Health. The foundation of the house is Consumer and Caregiver Voice.">
            <a:extLst>
              <a:ext uri="{FF2B5EF4-FFF2-40B4-BE49-F238E27FC236}">
                <a16:creationId xmlns:a16="http://schemas.microsoft.com/office/drawing/2014/main" id="{F01E79C4-D1BC-4819-89F4-EDB99E062D27}"/>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432414" y="1974850"/>
            <a:ext cx="3994150" cy="4127500"/>
          </a:xfrm>
        </p:spPr>
      </p:pic>
    </p:spTree>
    <p:extLst>
      <p:ext uri="{BB962C8B-B14F-4D97-AF65-F5344CB8AC3E}">
        <p14:creationId xmlns:p14="http://schemas.microsoft.com/office/powerpoint/2010/main" val="3399749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56FA938-0974-4FE0-8B1A-BA7D41DE697C}"/>
              </a:ext>
            </a:extLst>
          </p:cNvPr>
          <p:cNvSpPr>
            <a:spLocks noGrp="1"/>
          </p:cNvSpPr>
          <p:nvPr>
            <p:ph type="title"/>
          </p:nvPr>
        </p:nvSpPr>
        <p:spPr/>
        <p:txBody>
          <a:bodyPr/>
          <a:lstStyle/>
          <a:p>
            <a:r>
              <a:rPr lang="en-US" dirty="0"/>
              <a:t>Understanding the Cascade</a:t>
            </a:r>
          </a:p>
        </p:txBody>
      </p:sp>
      <p:pic>
        <p:nvPicPr>
          <p:cNvPr id="8" name="Picture 7" descr="Graphic showing how the Cascade of Measures breaks down from healthcare priorities, to goals, with each goal having multiple objectives, and each objective having multiple measures associated with it. The Cascade will ultimately help programs move from existing process and outcome measures to the development of more expansive outcome measures and composites at the goal and objective level.">
            <a:extLst>
              <a:ext uri="{FF2B5EF4-FFF2-40B4-BE49-F238E27FC236}">
                <a16:creationId xmlns:a16="http://schemas.microsoft.com/office/drawing/2014/main" id="{667AF23A-274C-4EDD-92A3-D28CEC7DBE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2621" y="1875155"/>
            <a:ext cx="5133975" cy="4022090"/>
          </a:xfrm>
          <a:prstGeom prst="rect">
            <a:avLst/>
          </a:prstGeom>
        </p:spPr>
      </p:pic>
      <p:sp>
        <p:nvSpPr>
          <p:cNvPr id="3" name="Content Placeholder 2">
            <a:extLst>
              <a:ext uri="{FF2B5EF4-FFF2-40B4-BE49-F238E27FC236}">
                <a16:creationId xmlns:a16="http://schemas.microsoft.com/office/drawing/2014/main" id="{7214FDF8-13B5-4277-B602-0BB0EB38DB39}"/>
              </a:ext>
            </a:extLst>
          </p:cNvPr>
          <p:cNvSpPr>
            <a:spLocks noGrp="1"/>
          </p:cNvSpPr>
          <p:nvPr>
            <p:ph sz="half" idx="2"/>
          </p:nvPr>
        </p:nvSpPr>
        <p:spPr/>
        <p:txBody>
          <a:bodyPr>
            <a:normAutofit fontScale="92500" lnSpcReduction="10000"/>
          </a:bodyPr>
          <a:lstStyle/>
          <a:p>
            <a:pPr>
              <a:lnSpc>
                <a:spcPct val="110000"/>
              </a:lnSpc>
              <a:spcBef>
                <a:spcPts val="1200"/>
              </a:spcBef>
            </a:pPr>
            <a:r>
              <a:rPr lang="en-US" dirty="0"/>
              <a:t>Each Healthcare Priority has multiple Goals</a:t>
            </a:r>
          </a:p>
          <a:p>
            <a:pPr lvl="1">
              <a:lnSpc>
                <a:spcPct val="110000"/>
              </a:lnSpc>
              <a:spcBef>
                <a:spcPts val="1200"/>
              </a:spcBef>
            </a:pPr>
            <a:r>
              <a:rPr lang="en-US" dirty="0"/>
              <a:t>Each Goal is supported by measurable Objectives</a:t>
            </a:r>
          </a:p>
          <a:p>
            <a:pPr lvl="2">
              <a:lnSpc>
                <a:spcPct val="110000"/>
              </a:lnSpc>
              <a:spcBef>
                <a:spcPts val="1200"/>
              </a:spcBef>
            </a:pPr>
            <a:r>
              <a:rPr lang="en-US" dirty="0"/>
              <a:t>Objectives are composed of resources, processes, and conditions (Measure Families in the CMS Measures Inventory Tool [CMIT]), that are, in turn, assessed in individual measure standards</a:t>
            </a:r>
          </a:p>
          <a:p>
            <a:pPr marL="457200" lvl="1" indent="0">
              <a:lnSpc>
                <a:spcPct val="110000"/>
              </a:lnSpc>
              <a:spcBef>
                <a:spcPts val="1200"/>
              </a:spcBef>
              <a:buNone/>
            </a:pPr>
            <a:endParaRPr lang="en-US" dirty="0"/>
          </a:p>
        </p:txBody>
      </p:sp>
      <p:sp>
        <p:nvSpPr>
          <p:cNvPr id="6" name="Slide Number Placeholder 5">
            <a:extLst>
              <a:ext uri="{FF2B5EF4-FFF2-40B4-BE49-F238E27FC236}">
                <a16:creationId xmlns:a16="http://schemas.microsoft.com/office/drawing/2014/main" id="{4B1347DA-B278-4371-92CF-A08CE8D5ACE7}"/>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3</a:t>
            </a:fld>
            <a:endParaRPr lang="en-US" dirty="0"/>
          </a:p>
        </p:txBody>
      </p:sp>
      <p:sp>
        <p:nvSpPr>
          <p:cNvPr id="5" name="Date Placeholder 4">
            <a:extLst>
              <a:ext uri="{FF2B5EF4-FFF2-40B4-BE49-F238E27FC236}">
                <a16:creationId xmlns:a16="http://schemas.microsoft.com/office/drawing/2014/main" id="{EDD8C7E4-5E5F-454F-A7C6-F2A655833504}"/>
              </a:ext>
              <a:ext uri="{C183D7F6-B498-43B3-948B-1728B52AA6E4}">
                <adec:decorative xmlns:adec="http://schemas.microsoft.com/office/drawing/2017/decorative" val="1"/>
              </a:ext>
            </a:extLst>
          </p:cNvPr>
          <p:cNvSpPr>
            <a:spLocks noGrp="1"/>
          </p:cNvSpPr>
          <p:nvPr>
            <p:ph type="dt" sz="half" idx="10"/>
          </p:nvPr>
        </p:nvSpPr>
        <p:spPr/>
        <p:txBody>
          <a:bodyPr/>
          <a:lstStyle/>
          <a:p>
            <a:fld id="{E6A48628-C5AF-4DDE-B627-6DFEF3A1E92F}" type="datetime1">
              <a:rPr lang="en-US" smtClean="0"/>
              <a:t>8/2/2022</a:t>
            </a:fld>
            <a:endParaRPr lang="en-US"/>
          </a:p>
        </p:txBody>
      </p:sp>
    </p:spTree>
    <p:extLst>
      <p:ext uri="{BB962C8B-B14F-4D97-AF65-F5344CB8AC3E}">
        <p14:creationId xmlns:p14="http://schemas.microsoft.com/office/powerpoint/2010/main" val="2809292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D61D93-DEE8-4FFE-B37F-FBA6D41533C7}"/>
              </a:ext>
            </a:extLst>
          </p:cNvPr>
          <p:cNvSpPr>
            <a:spLocks noGrp="1"/>
          </p:cNvSpPr>
          <p:nvPr>
            <p:ph type="title"/>
          </p:nvPr>
        </p:nvSpPr>
        <p:spPr>
          <a:xfrm>
            <a:off x="457200" y="-53519"/>
            <a:ext cx="11277600" cy="1371600"/>
          </a:xfrm>
        </p:spPr>
        <p:txBody>
          <a:bodyPr/>
          <a:lstStyle/>
          <a:p>
            <a:r>
              <a:rPr lang="en-US" dirty="0"/>
              <a:t>Example Cascade: Safety</a:t>
            </a:r>
          </a:p>
        </p:txBody>
      </p:sp>
      <p:sp>
        <p:nvSpPr>
          <p:cNvPr id="7" name="Rectangle 6">
            <a:extLst>
              <a:ext uri="{FF2B5EF4-FFF2-40B4-BE49-F238E27FC236}">
                <a16:creationId xmlns:a16="http://schemas.microsoft.com/office/drawing/2014/main" id="{28621F9D-FF43-964D-168D-E77FAE774D9C}"/>
              </a:ext>
            </a:extLst>
          </p:cNvPr>
          <p:cNvSpPr/>
          <p:nvPr/>
        </p:nvSpPr>
        <p:spPr>
          <a:xfrm>
            <a:off x="135110" y="1860006"/>
            <a:ext cx="6684896" cy="445291"/>
          </a:xfrm>
          <a:prstGeom prst="rect">
            <a:avLst/>
          </a:prstGeom>
          <a:solidFill>
            <a:srgbClr val="6093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46C67EBB-426B-40DA-9758-A4E036FBB898}"/>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4</a:t>
            </a:fld>
            <a:endParaRPr lang="en-US" dirty="0"/>
          </a:p>
        </p:txBody>
      </p:sp>
      <p:sp>
        <p:nvSpPr>
          <p:cNvPr id="5" name="Date Placeholder 4">
            <a:extLst>
              <a:ext uri="{FF2B5EF4-FFF2-40B4-BE49-F238E27FC236}">
                <a16:creationId xmlns:a16="http://schemas.microsoft.com/office/drawing/2014/main" id="{564B3E3A-69A6-4D05-BF60-6C272B9410B2}"/>
              </a:ext>
              <a:ext uri="{C183D7F6-B498-43B3-948B-1728B52AA6E4}">
                <adec:decorative xmlns:adec="http://schemas.microsoft.com/office/drawing/2017/decorative" val="1"/>
              </a:ext>
            </a:extLst>
          </p:cNvPr>
          <p:cNvSpPr>
            <a:spLocks noGrp="1"/>
          </p:cNvSpPr>
          <p:nvPr>
            <p:ph type="dt" sz="half" idx="10"/>
          </p:nvPr>
        </p:nvSpPr>
        <p:spPr/>
        <p:txBody>
          <a:bodyPr/>
          <a:lstStyle/>
          <a:p>
            <a:fld id="{E6381173-1217-468D-AD1D-5B5E3F0F81D1}" type="datetime1">
              <a:rPr lang="en-US" smtClean="0"/>
              <a:t>8/2/2022</a:t>
            </a:fld>
            <a:endParaRPr lang="en-US"/>
          </a:p>
        </p:txBody>
      </p:sp>
      <p:sp>
        <p:nvSpPr>
          <p:cNvPr id="8" name="Rectangle 7">
            <a:extLst>
              <a:ext uri="{FF2B5EF4-FFF2-40B4-BE49-F238E27FC236}">
                <a16:creationId xmlns:a16="http://schemas.microsoft.com/office/drawing/2014/main" id="{A499EB53-A1FE-99B9-C2A9-2C511545A723}"/>
              </a:ext>
              <a:ext uri="{C183D7F6-B498-43B3-948B-1728B52AA6E4}">
                <adec:decorative xmlns:adec="http://schemas.microsoft.com/office/drawing/2017/decorative" val="1"/>
              </a:ext>
            </a:extLst>
          </p:cNvPr>
          <p:cNvSpPr/>
          <p:nvPr/>
        </p:nvSpPr>
        <p:spPr>
          <a:xfrm>
            <a:off x="599783" y="2359267"/>
            <a:ext cx="6684896" cy="365125"/>
          </a:xfrm>
          <a:prstGeom prst="rect">
            <a:avLst/>
          </a:prstGeom>
          <a:solidFill>
            <a:srgbClr val="A8D0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33B09D4-45D3-6E6F-80E7-F094CED26747}"/>
              </a:ext>
              <a:ext uri="{C183D7F6-B498-43B3-948B-1728B52AA6E4}">
                <adec:decorative xmlns:adec="http://schemas.microsoft.com/office/drawing/2017/decorative" val="1"/>
              </a:ext>
            </a:extLst>
          </p:cNvPr>
          <p:cNvSpPr/>
          <p:nvPr/>
        </p:nvSpPr>
        <p:spPr>
          <a:xfrm>
            <a:off x="1084944" y="2787087"/>
            <a:ext cx="6684895" cy="311263"/>
          </a:xfrm>
          <a:prstGeom prst="rect">
            <a:avLst/>
          </a:prstGeom>
          <a:solidFill>
            <a:srgbClr val="DBEC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16FE63E-07C0-3543-4D26-4EC3606E4B63}"/>
              </a:ext>
              <a:ext uri="{C183D7F6-B498-43B3-948B-1728B52AA6E4}">
                <adec:decorative xmlns:adec="http://schemas.microsoft.com/office/drawing/2017/decorative" val="1"/>
              </a:ext>
            </a:extLst>
          </p:cNvPr>
          <p:cNvSpPr/>
          <p:nvPr/>
        </p:nvSpPr>
        <p:spPr>
          <a:xfrm>
            <a:off x="1444598" y="3161119"/>
            <a:ext cx="10290202" cy="3195261"/>
          </a:xfrm>
          <a:prstGeom prst="rect">
            <a:avLst/>
          </a:prstGeom>
          <a:solidFill>
            <a:srgbClr val="F2F8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descr="Example Cascade: Safety. Includes Goal, Objective, and Measure Family information.">
            <a:extLst>
              <a:ext uri="{FF2B5EF4-FFF2-40B4-BE49-F238E27FC236}">
                <a16:creationId xmlns:a16="http://schemas.microsoft.com/office/drawing/2014/main" id="{535D81FD-A836-4280-878E-E247D09EA877}"/>
              </a:ext>
            </a:extLst>
          </p:cNvPr>
          <p:cNvSpPr>
            <a:spLocks noGrp="1"/>
          </p:cNvSpPr>
          <p:nvPr>
            <p:ph idx="1"/>
          </p:nvPr>
        </p:nvSpPr>
        <p:spPr>
          <a:xfrm>
            <a:off x="135110" y="1824710"/>
            <a:ext cx="11811000" cy="4572000"/>
          </a:xfrm>
        </p:spPr>
        <p:txBody>
          <a:bodyPr>
            <a:normAutofit fontScale="77500" lnSpcReduction="20000"/>
          </a:bodyPr>
          <a:lstStyle/>
          <a:p>
            <a:pPr>
              <a:lnSpc>
                <a:spcPct val="120000"/>
              </a:lnSpc>
              <a:spcBef>
                <a:spcPts val="600"/>
              </a:spcBef>
              <a:buSzPct val="70000"/>
              <a:buFont typeface="Arial" panose="020B0604020202020204" pitchFamily="34" charset="0"/>
              <a:buChar char="▼"/>
            </a:pPr>
            <a:r>
              <a:rPr lang="en-US" b="1" dirty="0">
                <a:solidFill>
                  <a:schemeClr val="bg1"/>
                </a:solidFill>
              </a:rPr>
              <a:t>Healthcare Priority: </a:t>
            </a:r>
            <a:r>
              <a:rPr lang="en-US" dirty="0">
                <a:solidFill>
                  <a:schemeClr val="bg1"/>
                </a:solidFill>
              </a:rPr>
              <a:t>Safety</a:t>
            </a:r>
          </a:p>
          <a:p>
            <a:pPr lvl="1">
              <a:lnSpc>
                <a:spcPct val="120000"/>
              </a:lnSpc>
              <a:spcBef>
                <a:spcPts val="600"/>
              </a:spcBef>
              <a:buSzPct val="70000"/>
              <a:buFont typeface="Arial" panose="020B0604020202020204" pitchFamily="34" charset="0"/>
              <a:buChar char="▼"/>
            </a:pPr>
            <a:r>
              <a:rPr lang="en-US" b="1" dirty="0"/>
              <a:t>Goal: </a:t>
            </a:r>
            <a:r>
              <a:rPr lang="en-US" dirty="0"/>
              <a:t>Reduction in</a:t>
            </a:r>
            <a:r>
              <a:rPr lang="en-US" b="1" dirty="0"/>
              <a:t> </a:t>
            </a:r>
            <a:r>
              <a:rPr lang="en-US" dirty="0"/>
              <a:t>national serious safety events</a:t>
            </a:r>
          </a:p>
          <a:p>
            <a:pPr lvl="2">
              <a:lnSpc>
                <a:spcPct val="120000"/>
              </a:lnSpc>
              <a:spcBef>
                <a:spcPts val="600"/>
              </a:spcBef>
              <a:buSzPct val="70000"/>
              <a:buFont typeface="Arial" panose="020B0604020202020204" pitchFamily="34" charset="0"/>
              <a:buChar char="▼"/>
            </a:pPr>
            <a:r>
              <a:rPr lang="en-US" b="1" dirty="0"/>
              <a:t>Objective: </a:t>
            </a:r>
            <a:r>
              <a:rPr lang="en-US" dirty="0"/>
              <a:t>Reduction in</a:t>
            </a:r>
            <a:r>
              <a:rPr lang="en-US" b="1" dirty="0"/>
              <a:t> </a:t>
            </a:r>
            <a:r>
              <a:rPr lang="en-US" dirty="0"/>
              <a:t>healthcare-associated infections</a:t>
            </a:r>
          </a:p>
          <a:p>
            <a:pPr lvl="3">
              <a:lnSpc>
                <a:spcPct val="120000"/>
              </a:lnSpc>
              <a:spcBef>
                <a:spcPts val="1000"/>
              </a:spcBef>
              <a:buSzPct val="70000"/>
              <a:buFont typeface="Arial" panose="020B0604020202020204" pitchFamily="34" charset="0"/>
              <a:buChar char="►"/>
            </a:pPr>
            <a:r>
              <a:rPr lang="en-US" b="1" dirty="0"/>
              <a:t>Measure Family:</a:t>
            </a:r>
          </a:p>
          <a:p>
            <a:pPr marL="1828800" lvl="4">
              <a:lnSpc>
                <a:spcPct val="120000"/>
              </a:lnSpc>
            </a:pPr>
            <a:r>
              <a:rPr lang="en-US" dirty="0"/>
              <a:t>Central Line-Associated Blood Stream Infection (CLABSI) </a:t>
            </a:r>
            <a:br>
              <a:rPr lang="en-US" dirty="0"/>
            </a:br>
            <a:r>
              <a:rPr lang="en-US" sz="1800" i="1" dirty="0"/>
              <a:t>(Example Measure: National Healthcare Safety Network (NHSN) CLABSI Outcome Measure)</a:t>
            </a:r>
            <a:endParaRPr lang="en-US" i="1" dirty="0"/>
          </a:p>
          <a:p>
            <a:pPr marL="1828800" lvl="4">
              <a:lnSpc>
                <a:spcPct val="120000"/>
              </a:lnSpc>
            </a:pPr>
            <a:r>
              <a:rPr lang="en-US" dirty="0"/>
              <a:t>Catheter-Associated Urinary Tract Infection (CAUTI) </a:t>
            </a:r>
            <a:br>
              <a:rPr lang="en-US" dirty="0"/>
            </a:br>
            <a:r>
              <a:rPr lang="en-US" sz="1800" i="1" dirty="0"/>
              <a:t>(Example Measure: NHSN CAUTI Outcome Measure)</a:t>
            </a:r>
          </a:p>
          <a:p>
            <a:pPr marL="1828800" lvl="4">
              <a:lnSpc>
                <a:spcPct val="120000"/>
              </a:lnSpc>
            </a:pPr>
            <a:r>
              <a:rPr lang="en-US" dirty="0" err="1"/>
              <a:t>Clostridioides</a:t>
            </a:r>
            <a:r>
              <a:rPr lang="en-US" dirty="0"/>
              <a:t> difficile Infection (CDI) </a:t>
            </a:r>
            <a:br>
              <a:rPr lang="en-US" dirty="0"/>
            </a:br>
            <a:r>
              <a:rPr lang="en-US" sz="1800" i="1" dirty="0"/>
              <a:t>(Example Measure: NHSN Facility-wide Inpatient Hospital-onset CDI Outcome Measure)</a:t>
            </a:r>
            <a:endParaRPr lang="en-US" i="1" dirty="0"/>
          </a:p>
          <a:p>
            <a:pPr marL="1828800" lvl="4">
              <a:lnSpc>
                <a:spcPct val="120000"/>
              </a:lnSpc>
            </a:pPr>
            <a:r>
              <a:rPr lang="en-US" dirty="0"/>
              <a:t>Surgical Site Infection (SSI) </a:t>
            </a:r>
            <a:r>
              <a:rPr lang="en-US" sz="1800" i="1" dirty="0"/>
              <a:t>(Example Measure: Surgical Site Infection)</a:t>
            </a:r>
          </a:p>
          <a:p>
            <a:pPr marL="1828800" lvl="4">
              <a:lnSpc>
                <a:spcPct val="120000"/>
              </a:lnSpc>
            </a:pPr>
            <a:r>
              <a:rPr lang="en-US" dirty="0"/>
              <a:t>Methicillin-Resistant Staphylococcus aureus (MRSA) </a:t>
            </a:r>
            <a:br>
              <a:rPr lang="en-US" dirty="0"/>
            </a:br>
            <a:r>
              <a:rPr lang="en-US" sz="1800" i="1" dirty="0"/>
              <a:t>(Example Measure: NHSN Facility-wide Inpatient Hospital-onset MRSA Bacteremia Outcome Measure)</a:t>
            </a:r>
          </a:p>
          <a:p>
            <a:pPr marL="1828800" lvl="4">
              <a:lnSpc>
                <a:spcPct val="120000"/>
              </a:lnSpc>
            </a:pPr>
            <a:r>
              <a:rPr lang="en-US" dirty="0"/>
              <a:t>Sepsis </a:t>
            </a:r>
            <a:br>
              <a:rPr lang="en-US" dirty="0"/>
            </a:br>
            <a:r>
              <a:rPr lang="en-US" sz="1900" i="1" dirty="0"/>
              <a:t>(Example Measure: Severe Sepsis and Septic Shock: Management Bundle)</a:t>
            </a:r>
          </a:p>
          <a:p>
            <a:pPr marL="0" indent="0">
              <a:buNone/>
            </a:pPr>
            <a:endParaRPr lang="en-US" dirty="0"/>
          </a:p>
        </p:txBody>
      </p:sp>
    </p:spTree>
    <p:extLst>
      <p:ext uri="{BB962C8B-B14F-4D97-AF65-F5344CB8AC3E}">
        <p14:creationId xmlns:p14="http://schemas.microsoft.com/office/powerpoint/2010/main" val="3695070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92B51-0B1F-4666-A57C-DDB5AB6AF671}"/>
              </a:ext>
            </a:extLst>
          </p:cNvPr>
          <p:cNvSpPr>
            <a:spLocks noGrp="1"/>
          </p:cNvSpPr>
          <p:nvPr>
            <p:ph type="ctrTitle"/>
          </p:nvPr>
        </p:nvSpPr>
        <p:spPr/>
        <p:txBody>
          <a:bodyPr anchor="ctr"/>
          <a:lstStyle/>
          <a:p>
            <a:r>
              <a:rPr lang="en-US" dirty="0"/>
              <a:t>Cascade Walkthrough</a:t>
            </a:r>
          </a:p>
        </p:txBody>
      </p:sp>
    </p:spTree>
    <p:extLst>
      <p:ext uri="{BB962C8B-B14F-4D97-AF65-F5344CB8AC3E}">
        <p14:creationId xmlns:p14="http://schemas.microsoft.com/office/powerpoint/2010/main" val="251523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56665-040A-477E-83E6-C14F3DE5D943}"/>
              </a:ext>
            </a:extLst>
          </p:cNvPr>
          <p:cNvSpPr>
            <a:spLocks noGrp="1"/>
          </p:cNvSpPr>
          <p:nvPr>
            <p:ph type="title"/>
          </p:nvPr>
        </p:nvSpPr>
        <p:spPr>
          <a:xfrm>
            <a:off x="457200" y="76200"/>
            <a:ext cx="9213273" cy="1371600"/>
          </a:xfrm>
        </p:spPr>
        <p:txBody>
          <a:bodyPr/>
          <a:lstStyle/>
          <a:p>
            <a:r>
              <a:rPr lang="en-US" dirty="0"/>
              <a:t>Healthcare Priority: Safety</a:t>
            </a:r>
          </a:p>
        </p:txBody>
      </p:sp>
      <p:grpSp>
        <p:nvGrpSpPr>
          <p:cNvPr id="13" name="Group 12" descr="icon warning symbol">
            <a:extLst>
              <a:ext uri="{FF2B5EF4-FFF2-40B4-BE49-F238E27FC236}">
                <a16:creationId xmlns:a16="http://schemas.microsoft.com/office/drawing/2014/main" id="{A060E7C5-A4A0-7FDE-A823-388FAA453BC8}"/>
              </a:ext>
            </a:extLst>
          </p:cNvPr>
          <p:cNvGrpSpPr/>
          <p:nvPr/>
        </p:nvGrpSpPr>
        <p:grpSpPr>
          <a:xfrm>
            <a:off x="271647" y="310391"/>
            <a:ext cx="903218" cy="903218"/>
            <a:chOff x="271647" y="310391"/>
            <a:chExt cx="903218" cy="903218"/>
          </a:xfrm>
        </p:grpSpPr>
        <p:grpSp>
          <p:nvGrpSpPr>
            <p:cNvPr id="7" name="Group 6">
              <a:extLst>
                <a:ext uri="{FF2B5EF4-FFF2-40B4-BE49-F238E27FC236}">
                  <a16:creationId xmlns:a16="http://schemas.microsoft.com/office/drawing/2014/main" id="{E1FF8ECA-AA4D-23AF-A70D-B7E1F8173BAF}"/>
                </a:ext>
                <a:ext uri="{C183D7F6-B498-43B3-948B-1728B52AA6E4}">
                  <adec:decorative xmlns:adec="http://schemas.microsoft.com/office/drawing/2017/decorative" val="1"/>
                </a:ext>
              </a:extLst>
            </p:cNvPr>
            <p:cNvGrpSpPr/>
            <p:nvPr/>
          </p:nvGrpSpPr>
          <p:grpSpPr>
            <a:xfrm>
              <a:off x="271647" y="310391"/>
              <a:ext cx="903218" cy="903218"/>
              <a:chOff x="271647" y="1233531"/>
              <a:chExt cx="903218" cy="903218"/>
            </a:xfrm>
            <a:solidFill>
              <a:srgbClr val="81BB59"/>
            </a:solidFill>
          </p:grpSpPr>
          <p:sp>
            <p:nvSpPr>
              <p:cNvPr id="8" name="Oval 7">
                <a:extLst>
                  <a:ext uri="{FF2B5EF4-FFF2-40B4-BE49-F238E27FC236}">
                    <a16:creationId xmlns:a16="http://schemas.microsoft.com/office/drawing/2014/main" id="{82076C39-4B4A-1CB1-6756-6B93F9242AB3}"/>
                  </a:ext>
                </a:extLst>
              </p:cNvPr>
              <p:cNvSpPr/>
              <p:nvPr/>
            </p:nvSpPr>
            <p:spPr>
              <a:xfrm>
                <a:off x="271647" y="1233531"/>
                <a:ext cx="903218" cy="903218"/>
              </a:xfrm>
              <a:prstGeom prst="ellipse">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descr="Clipboard outline">
                <a:extLst>
                  <a:ext uri="{FF2B5EF4-FFF2-40B4-BE49-F238E27FC236}">
                    <a16:creationId xmlns:a16="http://schemas.microsoft.com/office/drawing/2014/main" id="{69B21DB5-FBEC-F810-7FB8-45DE247CED4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5498" y="1335075"/>
                <a:ext cx="685156" cy="685156"/>
              </a:xfrm>
              <a:prstGeom prst="rect">
                <a:avLst/>
              </a:prstGeom>
            </p:spPr>
          </p:pic>
        </p:grpSp>
        <p:pic>
          <p:nvPicPr>
            <p:cNvPr id="12" name="Graphic 11">
              <a:extLst>
                <a:ext uri="{FF2B5EF4-FFF2-40B4-BE49-F238E27FC236}">
                  <a16:creationId xmlns:a16="http://schemas.microsoft.com/office/drawing/2014/main" id="{83E9FA59-FC61-2C61-41D8-C64D597F86E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7828" y="430646"/>
              <a:ext cx="570856" cy="570856"/>
            </a:xfrm>
            <a:prstGeom prst="rect">
              <a:avLst/>
            </a:prstGeom>
          </p:spPr>
        </p:pic>
      </p:grpSp>
      <p:graphicFrame>
        <p:nvGraphicFramePr>
          <p:cNvPr id="5" name="Table 4" descr="Table showing goals and objectives for the reduction in national serious safety events and safety culture">
            <a:extLst>
              <a:ext uri="{FF2B5EF4-FFF2-40B4-BE49-F238E27FC236}">
                <a16:creationId xmlns:a16="http://schemas.microsoft.com/office/drawing/2014/main" id="{1ED5300A-E136-491D-BB49-30B5FCDCA53F}"/>
              </a:ext>
            </a:extLst>
          </p:cNvPr>
          <p:cNvGraphicFramePr>
            <a:graphicFrameLocks noGrp="1"/>
          </p:cNvGraphicFramePr>
          <p:nvPr>
            <p:extLst>
              <p:ext uri="{D42A27DB-BD31-4B8C-83A1-F6EECF244321}">
                <p14:modId xmlns:p14="http://schemas.microsoft.com/office/powerpoint/2010/main" val="2772304159"/>
              </p:ext>
            </p:extLst>
          </p:nvPr>
        </p:nvGraphicFramePr>
        <p:xfrm>
          <a:off x="226980" y="1947671"/>
          <a:ext cx="5807535" cy="3792881"/>
        </p:xfrm>
        <a:graphic>
          <a:graphicData uri="http://schemas.openxmlformats.org/drawingml/2006/table">
            <a:tbl>
              <a:tblPr firstRow="1" firstCol="1" bandRow="1"/>
              <a:tblGrid>
                <a:gridCol w="1772100">
                  <a:extLst>
                    <a:ext uri="{9D8B030D-6E8A-4147-A177-3AD203B41FA5}">
                      <a16:colId xmlns:a16="http://schemas.microsoft.com/office/drawing/2014/main" val="3366119245"/>
                    </a:ext>
                  </a:extLst>
                </a:gridCol>
                <a:gridCol w="4035435">
                  <a:extLst>
                    <a:ext uri="{9D8B030D-6E8A-4147-A177-3AD203B41FA5}">
                      <a16:colId xmlns:a16="http://schemas.microsoft.com/office/drawing/2014/main" val="3210028793"/>
                    </a:ext>
                  </a:extLst>
                </a:gridCol>
              </a:tblGrid>
              <a:tr h="365760">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479382192"/>
                  </a:ext>
                </a:extLst>
              </a:tr>
              <a:tr h="350501">
                <a:tc rowSpan="5">
                  <a:txBody>
                    <a:bodyPr/>
                    <a:lstStyle/>
                    <a:p>
                      <a:pPr marL="0" marR="0" algn="l">
                        <a:lnSpc>
                          <a:spcPct val="100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Reduction in National Serious Safety Events</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Reduction in healthcare-associated infections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2188248400"/>
                  </a:ext>
                </a:extLst>
              </a:tr>
              <a:tr h="623113">
                <a:tc vMerge="1">
                  <a:txBody>
                    <a:bodyPr/>
                    <a:lstStyle/>
                    <a:p>
                      <a:endParaRPr lang="en-US"/>
                    </a:p>
                  </a:txBody>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Reduction in healthcare-associated complications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335993808"/>
                  </a:ext>
                </a:extLst>
              </a:tr>
              <a:tr h="350501">
                <a:tc vMerge="1">
                  <a:txBody>
                    <a:bodyPr/>
                    <a:lstStyle/>
                    <a:p>
                      <a:endParaRPr lang="en-US"/>
                    </a:p>
                  </a:txBody>
                  <a:tcPr>
                    <a:lnT w="12700" cap="flat" cmpd="sng" algn="ctr">
                      <a:solidFill>
                        <a:srgbClr val="000000"/>
                      </a:solidFill>
                      <a:prstDash val="solid"/>
                      <a:round/>
                      <a:headEnd type="none" w="med" len="med"/>
                      <a:tailEnd type="none" w="med" len="med"/>
                    </a:lnT>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Diagnostic accuracy/error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978489143"/>
                  </a:ext>
                </a:extLst>
              </a:tr>
              <a:tr h="350501">
                <a:tc vMerge="1">
                  <a:txBody>
                    <a:bodyPr/>
                    <a:lstStyle/>
                    <a:p>
                      <a:endParaRPr lang="en-US"/>
                    </a:p>
                  </a:txBody>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Reduction in medication error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2735946735"/>
                  </a:ext>
                </a:extLst>
              </a:tr>
              <a:tr h="350501">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Safety of the patient environment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283257350"/>
                  </a:ext>
                </a:extLst>
              </a:tr>
              <a:tr h="350501">
                <a:tc rowSpan="4">
                  <a:txBody>
                    <a:bodyPr/>
                    <a:lstStyle/>
                    <a:p>
                      <a:pPr marL="0" marR="0" algn="l">
                        <a:lnSpc>
                          <a:spcPct val="100000"/>
                        </a:lnSpc>
                        <a:spcBef>
                          <a:spcPts val="0"/>
                        </a:spcBef>
                        <a:spcAft>
                          <a:spcPts val="0"/>
                        </a:spcAft>
                      </a:pPr>
                      <a:r>
                        <a:rPr lang="en-US" sz="1600" b="1" dirty="0">
                          <a:effectLst/>
                          <a:latin typeface="Calibri" panose="020F0502020204030204" pitchFamily="34" charset="0"/>
                          <a:cs typeface="Times New Roman" panose="02020603050405020304" pitchFamily="18" charset="0"/>
                        </a:rPr>
                        <a:t>Safety Culture</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Electronic health record safety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3648384114"/>
                  </a:ext>
                </a:extLst>
              </a:tr>
              <a:tr h="350501">
                <a:tc vMerge="1">
                  <a:txBody>
                    <a:bodyPr/>
                    <a:lstStyle/>
                    <a:p>
                      <a:pPr marL="0" marR="0" algn="l">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Safety Culture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Culture of safety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3022745226"/>
                  </a:ext>
                </a:extLst>
              </a:tr>
              <a:tr h="350501">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Reliability/Resiliency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542479246"/>
                  </a:ext>
                </a:extLst>
              </a:tr>
              <a:tr h="350501">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Preparedness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3961344152"/>
                  </a:ext>
                </a:extLst>
              </a:tr>
            </a:tbl>
          </a:graphicData>
        </a:graphic>
      </p:graphicFrame>
      <p:graphicFrame>
        <p:nvGraphicFramePr>
          <p:cNvPr id="6" name="Table 5" descr="Table showing goals and objectives for workforce and caregiver safety and safety for special populations">
            <a:extLst>
              <a:ext uri="{FF2B5EF4-FFF2-40B4-BE49-F238E27FC236}">
                <a16:creationId xmlns:a16="http://schemas.microsoft.com/office/drawing/2014/main" id="{2C538742-B196-4784-98D1-2D87AFC098BF}"/>
              </a:ext>
            </a:extLst>
          </p:cNvPr>
          <p:cNvGraphicFramePr>
            <a:graphicFrameLocks noGrp="1"/>
          </p:cNvGraphicFramePr>
          <p:nvPr>
            <p:extLst>
              <p:ext uri="{D42A27DB-BD31-4B8C-83A1-F6EECF244321}">
                <p14:modId xmlns:p14="http://schemas.microsoft.com/office/powerpoint/2010/main" val="1106420111"/>
              </p:ext>
            </p:extLst>
          </p:nvPr>
        </p:nvGraphicFramePr>
        <p:xfrm>
          <a:off x="6240293" y="1947672"/>
          <a:ext cx="5724727" cy="4331619"/>
        </p:xfrm>
        <a:graphic>
          <a:graphicData uri="http://schemas.openxmlformats.org/drawingml/2006/table">
            <a:tbl>
              <a:tblPr firstRow="1" firstCol="1" bandRow="1"/>
              <a:tblGrid>
                <a:gridCol w="1763839">
                  <a:extLst>
                    <a:ext uri="{9D8B030D-6E8A-4147-A177-3AD203B41FA5}">
                      <a16:colId xmlns:a16="http://schemas.microsoft.com/office/drawing/2014/main" val="3366119245"/>
                    </a:ext>
                  </a:extLst>
                </a:gridCol>
                <a:gridCol w="3960888">
                  <a:extLst>
                    <a:ext uri="{9D8B030D-6E8A-4147-A177-3AD203B41FA5}">
                      <a16:colId xmlns:a16="http://schemas.microsoft.com/office/drawing/2014/main" val="3210028793"/>
                    </a:ext>
                  </a:extLst>
                </a:gridCol>
              </a:tblGrid>
              <a:tr h="365760">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 (Cont.)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 (Cont.)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479382192"/>
                  </a:ext>
                </a:extLst>
              </a:tr>
              <a:tr h="333186">
                <a:tc rowSpan="4">
                  <a:txBody>
                    <a:bodyPr/>
                    <a:lstStyle/>
                    <a:p>
                      <a:pPr marL="0" marR="0" algn="l">
                        <a:lnSpc>
                          <a:spcPct val="100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Workforce and Caregiver Safety</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Workforce resiliency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71078506"/>
                  </a:ext>
                </a:extLst>
              </a:tr>
              <a:tr h="333186">
                <a:tc vMerge="1">
                  <a:txBody>
                    <a:bodyPr/>
                    <a:lstStyle/>
                    <a:p>
                      <a:endParaRPr lang="en-US"/>
                    </a:p>
                  </a:txBody>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Staffing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2671237015"/>
                  </a:ext>
                </a:extLst>
              </a:tr>
              <a:tr h="333186">
                <a:tc vMerge="1">
                  <a:txBody>
                    <a:bodyPr/>
                    <a:lstStyle/>
                    <a:p>
                      <a:endParaRPr lang="en-US"/>
                    </a:p>
                  </a:txBody>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Reduction in burnout and turnover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3703329410"/>
                  </a:ext>
                </a:extLst>
              </a:tr>
              <a:tr h="333186">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Prevention of workplace violence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2258996378"/>
                  </a:ext>
                </a:extLst>
              </a:tr>
              <a:tr h="333186">
                <a:tc rowSpan="6">
                  <a:txBody>
                    <a:bodyPr/>
                    <a:lstStyle/>
                    <a:p>
                      <a:pPr marL="0" marR="0" algn="l">
                        <a:lnSpc>
                          <a:spcPct val="100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Safety for Special Populations</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Maternal safety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3782708084"/>
                  </a:ext>
                </a:extLst>
              </a:tr>
              <a:tr h="333186">
                <a:tc vMerge="1">
                  <a:txBody>
                    <a:bodyPr/>
                    <a:lstStyle/>
                    <a:p>
                      <a:endParaRPr lang="en-US"/>
                    </a:p>
                  </a:txBody>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Pediatric safety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774606725"/>
                  </a:ext>
                </a:extLst>
              </a:tr>
              <a:tr h="322449">
                <a:tc vMerge="1">
                  <a:txBody>
                    <a:bodyPr/>
                    <a:lstStyle/>
                    <a:p>
                      <a:endParaRPr lang="en-US"/>
                    </a:p>
                  </a:txBody>
                  <a:tcPr>
                    <a:lnT w="12700" cap="flat" cmpd="sng" algn="ctr">
                      <a:solidFill>
                        <a:srgbClr val="000000"/>
                      </a:solidFill>
                      <a:prstDash val="solid"/>
                      <a:round/>
                      <a:headEnd type="none" w="med" len="med"/>
                      <a:tailEnd type="none" w="med" len="med"/>
                    </a:lnT>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Elder care/Geriatrics/Nursing home residents</a:t>
                      </a:r>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359050697"/>
                  </a:ext>
                </a:extLst>
              </a:tr>
              <a:tr h="548098">
                <a:tc vMerge="1">
                  <a:txBody>
                    <a:bodyPr/>
                    <a:lstStyle/>
                    <a:p>
                      <a:endParaRPr lang="en-US"/>
                    </a:p>
                  </a:txBody>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Safety for individuals with developmental or intellectual disabilities</a:t>
                      </a:r>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330158429"/>
                  </a:ext>
                </a:extLst>
              </a:tr>
              <a:tr h="548098">
                <a:tc vMerge="1">
                  <a:txBody>
                    <a:bodyPr/>
                    <a:lstStyle/>
                    <a:p>
                      <a:endParaRPr lang="en-US"/>
                    </a:p>
                  </a:txBody>
                  <a:tcPr/>
                </a:tc>
                <a:tc>
                  <a:txBody>
                    <a:bodyPr/>
                    <a:lstStyle/>
                    <a:p>
                      <a:pPr marL="0" marR="0" algn="l">
                        <a:lnSpc>
                          <a:spcPct val="100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Safety for populations disproportionately affected by poor health outcomes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1327183195"/>
                  </a:ext>
                </a:extLst>
              </a:tr>
              <a:tr h="548098">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Safety for individuals receiving home and community-based services (HCBS)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CD0"/>
                    </a:solidFill>
                  </a:tcPr>
                </a:tc>
                <a:extLst>
                  <a:ext uri="{0D108BD9-81ED-4DB2-BD59-A6C34878D82A}">
                    <a16:rowId xmlns:a16="http://schemas.microsoft.com/office/drawing/2014/main" val="2212162996"/>
                  </a:ext>
                </a:extLst>
              </a:tr>
            </a:tbl>
          </a:graphicData>
        </a:graphic>
      </p:graphicFrame>
      <p:sp>
        <p:nvSpPr>
          <p:cNvPr id="4" name="Slide Number Placeholder 3">
            <a:extLst>
              <a:ext uri="{FF2B5EF4-FFF2-40B4-BE49-F238E27FC236}">
                <a16:creationId xmlns:a16="http://schemas.microsoft.com/office/drawing/2014/main" id="{22287BCC-7ED7-48F2-987D-BC143B37381C}"/>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6</a:t>
            </a:fld>
            <a:endParaRPr lang="en-US" dirty="0"/>
          </a:p>
        </p:txBody>
      </p:sp>
      <p:sp>
        <p:nvSpPr>
          <p:cNvPr id="3" name="Date Placeholder 2">
            <a:extLst>
              <a:ext uri="{FF2B5EF4-FFF2-40B4-BE49-F238E27FC236}">
                <a16:creationId xmlns:a16="http://schemas.microsoft.com/office/drawing/2014/main" id="{23CF8987-6A0E-4F6D-B322-DC3974074333}"/>
              </a:ext>
              <a:ext uri="{C183D7F6-B498-43B3-948B-1728B52AA6E4}">
                <adec:decorative xmlns:adec="http://schemas.microsoft.com/office/drawing/2017/decorative" val="1"/>
              </a:ext>
            </a:extLst>
          </p:cNvPr>
          <p:cNvSpPr>
            <a:spLocks noGrp="1"/>
          </p:cNvSpPr>
          <p:nvPr>
            <p:ph type="dt" sz="half" idx="10"/>
          </p:nvPr>
        </p:nvSpPr>
        <p:spPr>
          <a:xfrm>
            <a:off x="10820400" y="6324600"/>
            <a:ext cx="914400" cy="365125"/>
          </a:xfrm>
        </p:spPr>
        <p:txBody>
          <a:bodyPr/>
          <a:lstStyle/>
          <a:p>
            <a:fld id="{A518A642-F11E-4D6C-94C7-10329E6CCB63}" type="datetime1">
              <a:rPr lang="en-US" smtClean="0"/>
              <a:t>8/2/2022</a:t>
            </a:fld>
            <a:endParaRPr lang="en-US"/>
          </a:p>
        </p:txBody>
      </p:sp>
    </p:spTree>
    <p:extLst>
      <p:ext uri="{BB962C8B-B14F-4D97-AF65-F5344CB8AC3E}">
        <p14:creationId xmlns:p14="http://schemas.microsoft.com/office/powerpoint/2010/main" val="2803060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A1ACD-97CE-4CFB-8C84-EB07274512D5}"/>
              </a:ext>
            </a:extLst>
          </p:cNvPr>
          <p:cNvSpPr>
            <a:spLocks noGrp="1"/>
          </p:cNvSpPr>
          <p:nvPr>
            <p:ph type="title"/>
          </p:nvPr>
        </p:nvSpPr>
        <p:spPr>
          <a:xfrm>
            <a:off x="927610" y="26096"/>
            <a:ext cx="11264390" cy="1371600"/>
          </a:xfrm>
        </p:spPr>
        <p:txBody>
          <a:bodyPr/>
          <a:lstStyle/>
          <a:p>
            <a:r>
              <a:rPr lang="en-US" sz="4000" dirty="0"/>
              <a:t>Healthcare Priority: Person-Centered Care</a:t>
            </a:r>
          </a:p>
        </p:txBody>
      </p:sp>
      <p:grpSp>
        <p:nvGrpSpPr>
          <p:cNvPr id="22" name="Group 21" descr="icon of person with heart">
            <a:extLst>
              <a:ext uri="{FF2B5EF4-FFF2-40B4-BE49-F238E27FC236}">
                <a16:creationId xmlns:a16="http://schemas.microsoft.com/office/drawing/2014/main" id="{5ECACD83-DE99-6835-2DDE-6C8809354B16}"/>
              </a:ext>
            </a:extLst>
          </p:cNvPr>
          <p:cNvGrpSpPr/>
          <p:nvPr/>
        </p:nvGrpSpPr>
        <p:grpSpPr>
          <a:xfrm>
            <a:off x="271647" y="310391"/>
            <a:ext cx="903218" cy="903218"/>
            <a:chOff x="271647" y="310391"/>
            <a:chExt cx="903218" cy="903218"/>
          </a:xfrm>
        </p:grpSpPr>
        <p:sp>
          <p:nvSpPr>
            <p:cNvPr id="11" name="Oval 10">
              <a:extLst>
                <a:ext uri="{FF2B5EF4-FFF2-40B4-BE49-F238E27FC236}">
                  <a16:creationId xmlns:a16="http://schemas.microsoft.com/office/drawing/2014/main" id="{15015E4F-08C6-9785-ADD5-759F9B1D84D0}"/>
                </a:ext>
                <a:ext uri="{C183D7F6-B498-43B3-948B-1728B52AA6E4}">
                  <adec:decorative xmlns:adec="http://schemas.microsoft.com/office/drawing/2017/decorative" val="1"/>
                </a:ext>
              </a:extLst>
            </p:cNvPr>
            <p:cNvSpPr/>
            <p:nvPr/>
          </p:nvSpPr>
          <p:spPr>
            <a:xfrm>
              <a:off x="271647" y="310391"/>
              <a:ext cx="903218" cy="903218"/>
            </a:xfrm>
            <a:prstGeom prst="ellipse">
              <a:avLst/>
            </a:prstGeom>
            <a:solidFill>
              <a:srgbClr val="4FA6C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73D77EF9-593C-550D-BB4B-640AB00B5A84}"/>
                </a:ext>
                <a:ext uri="{C183D7F6-B498-43B3-948B-1728B52AA6E4}">
                  <adec:decorative xmlns:adec="http://schemas.microsoft.com/office/drawing/2017/decorative" val="1"/>
                </a:ext>
              </a:extLst>
            </p:cNvPr>
            <p:cNvGrpSpPr/>
            <p:nvPr/>
          </p:nvGrpSpPr>
          <p:grpSpPr>
            <a:xfrm>
              <a:off x="383375" y="363898"/>
              <a:ext cx="715343" cy="821199"/>
              <a:chOff x="398736" y="3397772"/>
              <a:chExt cx="973534" cy="1117594"/>
            </a:xfrm>
          </p:grpSpPr>
          <p:pic>
            <p:nvPicPr>
              <p:cNvPr id="16" name="Graphic 15" descr="Heart with pulse outline">
                <a:extLst>
                  <a:ext uri="{FF2B5EF4-FFF2-40B4-BE49-F238E27FC236}">
                    <a16:creationId xmlns:a16="http://schemas.microsoft.com/office/drawing/2014/main" id="{B4B4A455-92C0-6848-70EE-46C9AD073FA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1432" y="3953515"/>
                <a:ext cx="561850" cy="561851"/>
              </a:xfrm>
              <a:prstGeom prst="rect">
                <a:avLst/>
              </a:prstGeom>
            </p:spPr>
          </p:pic>
          <p:pic>
            <p:nvPicPr>
              <p:cNvPr id="20" name="Graphic 19" descr="Female Profile outline">
                <a:extLst>
                  <a:ext uri="{FF2B5EF4-FFF2-40B4-BE49-F238E27FC236}">
                    <a16:creationId xmlns:a16="http://schemas.microsoft.com/office/drawing/2014/main" id="{E83543E2-AD2F-F5CA-4124-B361ABF3AA2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736" y="3397772"/>
                <a:ext cx="973534" cy="973531"/>
              </a:xfrm>
              <a:prstGeom prst="rect">
                <a:avLst/>
              </a:prstGeom>
            </p:spPr>
          </p:pic>
        </p:grpSp>
      </p:grpSp>
      <p:graphicFrame>
        <p:nvGraphicFramePr>
          <p:cNvPr id="6" name="Table 5" descr="Table showing goals and objectives for Optimal Patient Experience, Optimal Patient Engagement, Optimal Functional Outcomes, and Optimal Home and Community-Based Services.">
            <a:extLst>
              <a:ext uri="{FF2B5EF4-FFF2-40B4-BE49-F238E27FC236}">
                <a16:creationId xmlns:a16="http://schemas.microsoft.com/office/drawing/2014/main" id="{ADBD8E42-DAA2-4A19-A550-A589A41F25F5}"/>
              </a:ext>
            </a:extLst>
          </p:cNvPr>
          <p:cNvGraphicFramePr>
            <a:graphicFrameLocks noGrp="1"/>
          </p:cNvGraphicFramePr>
          <p:nvPr>
            <p:extLst>
              <p:ext uri="{D42A27DB-BD31-4B8C-83A1-F6EECF244321}">
                <p14:modId xmlns:p14="http://schemas.microsoft.com/office/powerpoint/2010/main" val="1535106642"/>
              </p:ext>
            </p:extLst>
          </p:nvPr>
        </p:nvGraphicFramePr>
        <p:xfrm>
          <a:off x="2094332" y="1836542"/>
          <a:ext cx="8003337" cy="4654634"/>
        </p:xfrm>
        <a:graphic>
          <a:graphicData uri="http://schemas.openxmlformats.org/drawingml/2006/table">
            <a:tbl>
              <a:tblPr firstRow="1" firstCol="1" bandRow="1"/>
              <a:tblGrid>
                <a:gridCol w="4231376">
                  <a:extLst>
                    <a:ext uri="{9D8B030D-6E8A-4147-A177-3AD203B41FA5}">
                      <a16:colId xmlns:a16="http://schemas.microsoft.com/office/drawing/2014/main" val="3198514782"/>
                    </a:ext>
                  </a:extLst>
                </a:gridCol>
                <a:gridCol w="3771961">
                  <a:extLst>
                    <a:ext uri="{9D8B030D-6E8A-4147-A177-3AD203B41FA5}">
                      <a16:colId xmlns:a16="http://schemas.microsoft.com/office/drawing/2014/main" val="633441727"/>
                    </a:ext>
                  </a:extLst>
                </a:gridCol>
              </a:tblGrid>
              <a:tr h="365760">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019500685"/>
                  </a:ext>
                </a:extLst>
              </a:tr>
              <a:tr h="405204">
                <a:tc rowSpan="5">
                  <a:txBody>
                    <a:bodyPr/>
                    <a:lstStyle/>
                    <a:p>
                      <a:pPr marL="0" marR="0" algn="l">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Optimal Patient Experience</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E1EB"/>
                    </a:solidFill>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Access and timely care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2661633083"/>
                  </a:ext>
                </a:extLst>
              </a:tr>
              <a:tr h="405204">
                <a:tc vMerge="1">
                  <a:txBody>
                    <a:bodyPr/>
                    <a:lstStyle/>
                    <a:p>
                      <a:endParaRPr lang="en-US"/>
                    </a:p>
                  </a:txBody>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Clear communication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3174225022"/>
                  </a:ext>
                </a:extLst>
              </a:tr>
              <a:tr h="405204">
                <a:tc vMerge="1">
                  <a:txBody>
                    <a:bodyPr/>
                    <a:lstStyle/>
                    <a:p>
                      <a:endParaRPr lang="en-US"/>
                    </a:p>
                  </a:txBody>
                  <a:tcPr/>
                </a:tc>
                <a:tc>
                  <a:txBody>
                    <a:bodyPr/>
                    <a:lstStyle/>
                    <a:p>
                      <a:pPr marL="0" marR="0" algn="l">
                        <a:lnSpc>
                          <a:spcPct val="107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Pain management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1715408495"/>
                  </a:ext>
                </a:extLst>
              </a:tr>
              <a:tr h="405204">
                <a:tc vMerge="1">
                  <a:txBody>
                    <a:bodyPr/>
                    <a:lstStyle/>
                    <a:p>
                      <a:pPr marL="0" marR="0" indent="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Price transparency and accuracy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492053837"/>
                  </a:ext>
                </a:extLst>
              </a:tr>
              <a:tr h="405204">
                <a:tc vMerge="1">
                  <a:txBody>
                    <a:bodyPr/>
                    <a:lstStyle/>
                    <a:p>
                      <a:pPr marL="0" marR="0" indent="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End of stage/End of life care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1589875096"/>
                  </a:ext>
                </a:extLst>
              </a:tr>
              <a:tr h="405204">
                <a:tc rowSpan="3">
                  <a:txBody>
                    <a:bodyPr/>
                    <a:lstStyle/>
                    <a:p>
                      <a:pPr marL="0" marR="0" algn="l">
                        <a:lnSpc>
                          <a:spcPct val="107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Optimal Patient Engagement</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E1EB"/>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Shared decision-making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1054193900"/>
                  </a:ext>
                </a:extLst>
              </a:tr>
              <a:tr h="405204">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Access to information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2469861062"/>
                  </a:ext>
                </a:extLst>
              </a:tr>
              <a:tr h="405204">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Care aligned with goals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2230139776"/>
                  </a:ext>
                </a:extLst>
              </a:tr>
              <a:tr h="405204">
                <a:tc>
                  <a:txBody>
                    <a:bodyPr/>
                    <a:lstStyle/>
                    <a:p>
                      <a:pPr marL="0" marR="0" algn="l">
                        <a:lnSpc>
                          <a:spcPct val="107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Optimal Functional Outcomes</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E1EB"/>
                    </a:solidFill>
                  </a:tcPr>
                </a:tc>
                <a:tc>
                  <a:txBody>
                    <a:bodyPr/>
                    <a:lstStyle/>
                    <a:p>
                      <a:pPr marL="0" marR="0" algn="l">
                        <a:lnSpc>
                          <a:spcPct val="107000"/>
                        </a:lnSpc>
                        <a:spcBef>
                          <a:spcPts val="0"/>
                        </a:spcBef>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Patient-reported functional outcomes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2891380744"/>
                  </a:ext>
                </a:extLst>
              </a:tr>
              <a:tr h="405204">
                <a:tc>
                  <a:txBody>
                    <a:bodyPr/>
                    <a:lstStyle/>
                    <a:p>
                      <a:pPr marL="0" marR="0" algn="l">
                        <a:lnSpc>
                          <a:spcPct val="107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Optimal Home and Community-Based Services</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3E1EB"/>
                    </a:solidFill>
                  </a:tcPr>
                </a:tc>
                <a:tc>
                  <a:txBody>
                    <a:bodyPr/>
                    <a:lstStyle/>
                    <a:p>
                      <a:pPr marL="0" marR="0" algn="l">
                        <a:lnSpc>
                          <a:spcPct val="107000"/>
                        </a:lnSpc>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Under development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EF4"/>
                    </a:solidFill>
                  </a:tcPr>
                </a:tc>
                <a:extLst>
                  <a:ext uri="{0D108BD9-81ED-4DB2-BD59-A6C34878D82A}">
                    <a16:rowId xmlns:a16="http://schemas.microsoft.com/office/drawing/2014/main" val="2397173310"/>
                  </a:ext>
                </a:extLst>
              </a:tr>
            </a:tbl>
          </a:graphicData>
        </a:graphic>
      </p:graphicFrame>
      <p:sp>
        <p:nvSpPr>
          <p:cNvPr id="4" name="Slide Number Placeholder 3">
            <a:extLst>
              <a:ext uri="{FF2B5EF4-FFF2-40B4-BE49-F238E27FC236}">
                <a16:creationId xmlns:a16="http://schemas.microsoft.com/office/drawing/2014/main" id="{44FC6F69-1B91-44FB-853C-6A0AC6787850}"/>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7</a:t>
            </a:fld>
            <a:endParaRPr lang="en-US" dirty="0"/>
          </a:p>
        </p:txBody>
      </p:sp>
      <p:sp>
        <p:nvSpPr>
          <p:cNvPr id="3" name="Date Placeholder 2">
            <a:extLst>
              <a:ext uri="{FF2B5EF4-FFF2-40B4-BE49-F238E27FC236}">
                <a16:creationId xmlns:a16="http://schemas.microsoft.com/office/drawing/2014/main" id="{F11F3EE9-CF63-405F-9215-9527650C206D}"/>
              </a:ext>
              <a:ext uri="{C183D7F6-B498-43B3-948B-1728B52AA6E4}">
                <adec:decorative xmlns:adec="http://schemas.microsoft.com/office/drawing/2017/decorative" val="1"/>
              </a:ext>
            </a:extLst>
          </p:cNvPr>
          <p:cNvSpPr>
            <a:spLocks noGrp="1"/>
          </p:cNvSpPr>
          <p:nvPr>
            <p:ph type="dt" sz="half" idx="10"/>
          </p:nvPr>
        </p:nvSpPr>
        <p:spPr/>
        <p:txBody>
          <a:bodyPr/>
          <a:lstStyle/>
          <a:p>
            <a:fld id="{A518A642-F11E-4D6C-94C7-10329E6CCB63}" type="datetime1">
              <a:rPr lang="en-US" smtClean="0"/>
              <a:t>8/2/2022</a:t>
            </a:fld>
            <a:endParaRPr lang="en-US"/>
          </a:p>
        </p:txBody>
      </p:sp>
    </p:spTree>
    <p:extLst>
      <p:ext uri="{BB962C8B-B14F-4D97-AF65-F5344CB8AC3E}">
        <p14:creationId xmlns:p14="http://schemas.microsoft.com/office/powerpoint/2010/main" val="1619771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C54BC6E-B135-4649-8E25-A0777820924C}"/>
              </a:ext>
            </a:extLst>
          </p:cNvPr>
          <p:cNvSpPr>
            <a:spLocks noGrp="1"/>
          </p:cNvSpPr>
          <p:nvPr>
            <p:ph type="title"/>
          </p:nvPr>
        </p:nvSpPr>
        <p:spPr>
          <a:xfrm>
            <a:off x="1174865" y="76200"/>
            <a:ext cx="10227425" cy="1371600"/>
          </a:xfrm>
        </p:spPr>
        <p:txBody>
          <a:bodyPr/>
          <a:lstStyle/>
          <a:p>
            <a:r>
              <a:rPr lang="en-US" sz="4000" dirty="0"/>
              <a:t>Healthcare Priority: Chronic Conditions </a:t>
            </a:r>
          </a:p>
        </p:txBody>
      </p:sp>
      <p:grpSp>
        <p:nvGrpSpPr>
          <p:cNvPr id="10" name="Group 9" descr="Icon of a clipboard with a heartbeat outline">
            <a:extLst>
              <a:ext uri="{FF2B5EF4-FFF2-40B4-BE49-F238E27FC236}">
                <a16:creationId xmlns:a16="http://schemas.microsoft.com/office/drawing/2014/main" id="{C89ECA4F-13DE-0F4B-88F2-11B7A444354A}"/>
              </a:ext>
            </a:extLst>
          </p:cNvPr>
          <p:cNvGrpSpPr/>
          <p:nvPr/>
        </p:nvGrpSpPr>
        <p:grpSpPr>
          <a:xfrm>
            <a:off x="271647" y="310391"/>
            <a:ext cx="903218" cy="903218"/>
            <a:chOff x="271647" y="310391"/>
            <a:chExt cx="903218" cy="903218"/>
          </a:xfrm>
        </p:grpSpPr>
        <p:sp>
          <p:nvSpPr>
            <p:cNvPr id="7" name="Oval 6" descr="Icon of a clipboard with a heartbeat outline">
              <a:extLst>
                <a:ext uri="{FF2B5EF4-FFF2-40B4-BE49-F238E27FC236}">
                  <a16:creationId xmlns:a16="http://schemas.microsoft.com/office/drawing/2014/main" id="{76859A98-C485-8B3B-05BD-672A5DC5620B}"/>
                </a:ext>
              </a:extLst>
            </p:cNvPr>
            <p:cNvSpPr/>
            <p:nvPr/>
          </p:nvSpPr>
          <p:spPr>
            <a:xfrm>
              <a:off x="271647" y="310391"/>
              <a:ext cx="903218" cy="903218"/>
            </a:xfrm>
            <a:prstGeom prst="ellipse">
              <a:avLst/>
            </a:prstGeom>
            <a:solidFill>
              <a:srgbClr val="E7BC07"/>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Clipboard outline">
              <a:extLst>
                <a:ext uri="{FF2B5EF4-FFF2-40B4-BE49-F238E27FC236}">
                  <a16:creationId xmlns:a16="http://schemas.microsoft.com/office/drawing/2014/main" id="{8A3F3E6C-8958-A6D3-1DAF-43A85BBE74A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4414" y="417477"/>
              <a:ext cx="685156" cy="685156"/>
            </a:xfrm>
            <a:prstGeom prst="rect">
              <a:avLst/>
            </a:prstGeom>
          </p:spPr>
        </p:pic>
        <p:pic>
          <p:nvPicPr>
            <p:cNvPr id="9" name="Graphic 8" descr="Heartbeat outline">
              <a:extLst>
                <a:ext uri="{FF2B5EF4-FFF2-40B4-BE49-F238E27FC236}">
                  <a16:creationId xmlns:a16="http://schemas.microsoft.com/office/drawing/2014/main" id="{4525E794-B1B3-33C5-E724-3C4C92FD0BA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5343" y="589895"/>
              <a:ext cx="371183" cy="371183"/>
            </a:xfrm>
            <a:prstGeom prst="rect">
              <a:avLst/>
            </a:prstGeom>
          </p:spPr>
        </p:pic>
      </p:grpSp>
      <p:graphicFrame>
        <p:nvGraphicFramePr>
          <p:cNvPr id="6" name="Table 5" descr="Table showing goals and objectives for Reduced Disease-Specific Mortality&#10;Reduced Preventable Admissions/Emergency department&#10;Evidence-Based Healthcare&#10;Improved Disease-Specific Outcomes&#10;">
            <a:extLst>
              <a:ext uri="{FF2B5EF4-FFF2-40B4-BE49-F238E27FC236}">
                <a16:creationId xmlns:a16="http://schemas.microsoft.com/office/drawing/2014/main" id="{4230230D-41C4-420E-A022-8CE6272FA6D0}"/>
              </a:ext>
            </a:extLst>
          </p:cNvPr>
          <p:cNvGraphicFramePr>
            <a:graphicFrameLocks noGrp="1"/>
          </p:cNvGraphicFramePr>
          <p:nvPr>
            <p:extLst>
              <p:ext uri="{D42A27DB-BD31-4B8C-83A1-F6EECF244321}">
                <p14:modId xmlns:p14="http://schemas.microsoft.com/office/powerpoint/2010/main" val="775285730"/>
              </p:ext>
            </p:extLst>
          </p:nvPr>
        </p:nvGraphicFramePr>
        <p:xfrm>
          <a:off x="2912790" y="1819072"/>
          <a:ext cx="6366421" cy="4445611"/>
        </p:xfrm>
        <a:graphic>
          <a:graphicData uri="http://schemas.openxmlformats.org/drawingml/2006/table">
            <a:tbl>
              <a:tblPr firstRow="1" firstCol="1" bandRow="1"/>
              <a:tblGrid>
                <a:gridCol w="2661710">
                  <a:extLst>
                    <a:ext uri="{9D8B030D-6E8A-4147-A177-3AD203B41FA5}">
                      <a16:colId xmlns:a16="http://schemas.microsoft.com/office/drawing/2014/main" val="407864390"/>
                    </a:ext>
                  </a:extLst>
                </a:gridCol>
                <a:gridCol w="3704711">
                  <a:extLst>
                    <a:ext uri="{9D8B030D-6E8A-4147-A177-3AD203B41FA5}">
                      <a16:colId xmlns:a16="http://schemas.microsoft.com/office/drawing/2014/main" val="1618923083"/>
                    </a:ext>
                  </a:extLst>
                </a:gridCol>
              </a:tblGrid>
              <a:tr h="365760">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Goals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0" marR="0" algn="ctr">
                        <a:lnSpc>
                          <a:spcPct val="107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Objectives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4196989989"/>
                  </a:ext>
                </a:extLst>
              </a:tr>
              <a:tr h="975178">
                <a:tc>
                  <a:txBody>
                    <a:bodyPr/>
                    <a:lstStyle/>
                    <a:p>
                      <a:pPr marL="0" marR="0" algn="l">
                        <a:lnSpc>
                          <a:spcPct val="100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Reduced Disease-Specific Mortality</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rowSpan="4">
                  <a:txBody>
                    <a:bodyPr/>
                    <a:lstStyle/>
                    <a:p>
                      <a:pPr marL="115888" marR="0" indent="0" algn="l">
                        <a:lnSpc>
                          <a:spcPct val="100000"/>
                        </a:lnSpc>
                        <a:spcBef>
                          <a:spcPts val="300"/>
                        </a:spcBef>
                        <a:spcAft>
                          <a:spcPts val="0"/>
                        </a:spcAft>
                        <a:buFont typeface="Arial" panose="020B0604020202020204" pitchFamily="34" charset="0"/>
                        <a:buNone/>
                      </a:pPr>
                      <a:r>
                        <a:rPr lang="en-US" sz="1600" kern="1200" dirty="0">
                          <a:solidFill>
                            <a:schemeClr val="tx1"/>
                          </a:solidFill>
                          <a:effectLst/>
                          <a:latin typeface="+mn-lt"/>
                          <a:ea typeface="+mn-ea"/>
                          <a:cs typeface="+mn-cs"/>
                        </a:rPr>
                        <a:t>Treatment and Management of:</a:t>
                      </a:r>
                      <a:endParaRPr lang="en-US" sz="1400" dirty="0">
                        <a:solidFill>
                          <a:srgbClr val="000000"/>
                        </a:solidFill>
                        <a:effectLst/>
                        <a:latin typeface="Calibri" panose="020F0502020204030204" pitchFamily="34" charset="0"/>
                        <a:cs typeface="Times New Roman" panose="02020603050405020304" pitchFamily="18" charset="0"/>
                      </a:endParaRP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Hypertension</a:t>
                      </a: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Diabetes</a:t>
                      </a: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Acute and chronic kidney disease</a:t>
                      </a: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Cardiovascular disease</a:t>
                      </a: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Cancer</a:t>
                      </a: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Bone and joint</a:t>
                      </a: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Chronic obstructive pulmonary disease/Asthma</a:t>
                      </a: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Stroke/Neurology</a:t>
                      </a: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HIV</a:t>
                      </a:r>
                    </a:p>
                    <a:p>
                      <a:pPr marL="285750" marR="0" indent="-169863" algn="l">
                        <a:lnSpc>
                          <a:spcPct val="100000"/>
                        </a:lnSpc>
                        <a:spcBef>
                          <a:spcPts val="300"/>
                        </a:spcBef>
                        <a:spcAft>
                          <a:spcPts val="0"/>
                        </a:spcAft>
                        <a:buFont typeface="Arial" panose="020B0604020202020204" pitchFamily="34" charset="0"/>
                        <a:buChar char="•"/>
                      </a:pPr>
                      <a:r>
                        <a:rPr lang="en-US" sz="1600" dirty="0">
                          <a:solidFill>
                            <a:srgbClr val="000000"/>
                          </a:solidFill>
                          <a:effectLst/>
                          <a:latin typeface="Calibri" panose="020F0502020204030204" pitchFamily="34" charset="0"/>
                          <a:cs typeface="Times New Roman" panose="02020603050405020304" pitchFamily="18" charset="0"/>
                        </a:rPr>
                        <a:t>Hepatitis</a:t>
                      </a:r>
                    </a:p>
                    <a:p>
                      <a:pPr marL="285750" marR="0" indent="-169863" algn="l">
                        <a:lnSpc>
                          <a:spcPct val="100000"/>
                        </a:lnSpc>
                        <a:spcBef>
                          <a:spcPts val="300"/>
                        </a:spcBef>
                        <a:spcAft>
                          <a:spcPts val="0"/>
                        </a:spcAft>
                        <a:buFont typeface="Arial" panose="020B0604020202020204" pitchFamily="34" charset="0"/>
                        <a:buChar char="•"/>
                      </a:pPr>
                      <a:r>
                        <a:rPr lang="en-US" sz="1600" dirty="0">
                          <a:effectLst/>
                          <a:latin typeface="Calibri" panose="020F0502020204030204" pitchFamily="34" charset="0"/>
                          <a:cs typeface="Times New Roman" panose="02020603050405020304" pitchFamily="18" charset="0"/>
                        </a:rPr>
                        <a:t>Multiple chronic conditions</a:t>
                      </a:r>
                    </a:p>
                    <a:p>
                      <a:pPr marL="285750" marR="0" indent="-169863" algn="l">
                        <a:lnSpc>
                          <a:spcPct val="100000"/>
                        </a:lnSpc>
                        <a:spcBef>
                          <a:spcPts val="300"/>
                        </a:spcBef>
                        <a:spcAft>
                          <a:spcPts val="0"/>
                        </a:spcAft>
                        <a:buFont typeface="Arial" panose="020B0604020202020204" pitchFamily="34" charset="0"/>
                        <a:buChar char="•"/>
                      </a:pPr>
                      <a:r>
                        <a:rPr lang="en-US" sz="1600" dirty="0">
                          <a:effectLst/>
                          <a:latin typeface="Calibri" panose="020F0502020204030204" pitchFamily="34" charset="0"/>
                          <a:cs typeface="Times New Roman" panose="02020603050405020304" pitchFamily="18" charset="0"/>
                        </a:rPr>
                        <a:t>Other (e.g., Ophthalmology)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6DD"/>
                    </a:solidFill>
                  </a:tcPr>
                </a:tc>
                <a:extLst>
                  <a:ext uri="{0D108BD9-81ED-4DB2-BD59-A6C34878D82A}">
                    <a16:rowId xmlns:a16="http://schemas.microsoft.com/office/drawing/2014/main" val="3976788904"/>
                  </a:ext>
                </a:extLst>
              </a:tr>
              <a:tr h="1101881">
                <a:tc>
                  <a:txBody>
                    <a:bodyPr/>
                    <a:lstStyle/>
                    <a:p>
                      <a:pPr marL="0" marR="0" algn="l">
                        <a:lnSpc>
                          <a:spcPct val="100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Reduced Preventable Admissions/Emergency department</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6DD"/>
                    </a:solidFill>
                  </a:tcPr>
                </a:tc>
                <a:extLst>
                  <a:ext uri="{0D108BD9-81ED-4DB2-BD59-A6C34878D82A}">
                    <a16:rowId xmlns:a16="http://schemas.microsoft.com/office/drawing/2014/main" val="691691863"/>
                  </a:ext>
                </a:extLst>
              </a:tr>
              <a:tr h="975178">
                <a:tc>
                  <a:txBody>
                    <a:bodyPr/>
                    <a:lstStyle/>
                    <a:p>
                      <a:pPr marL="0" marR="0" algn="l">
                        <a:lnSpc>
                          <a:spcPct val="100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Evidence-Based Healthcare</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6DD"/>
                    </a:solidFill>
                  </a:tcPr>
                </a:tc>
                <a:extLst>
                  <a:ext uri="{0D108BD9-81ED-4DB2-BD59-A6C34878D82A}">
                    <a16:rowId xmlns:a16="http://schemas.microsoft.com/office/drawing/2014/main" val="2864746163"/>
                  </a:ext>
                </a:extLst>
              </a:tr>
              <a:tr h="1027614">
                <a:tc>
                  <a:txBody>
                    <a:bodyPr/>
                    <a:lstStyle/>
                    <a:p>
                      <a:pPr marL="0" marR="0" algn="l">
                        <a:lnSpc>
                          <a:spcPct val="100000"/>
                        </a:lnSpc>
                        <a:spcBef>
                          <a:spcPts val="0"/>
                        </a:spcBef>
                        <a:spcAft>
                          <a:spcPts val="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Improved Disease-Specific Outcomes</a:t>
                      </a:r>
                    </a:p>
                  </a:txBody>
                  <a:tcPr marL="137160" marR="137160" marT="137160" marB="1371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tc vMerge="1">
                  <a:txBody>
                    <a:bodyPr/>
                    <a:lstStyle/>
                    <a:p>
                      <a:pPr marL="0" marR="0" algn="l">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6DD"/>
                    </a:solidFill>
                  </a:tcPr>
                </a:tc>
                <a:extLst>
                  <a:ext uri="{0D108BD9-81ED-4DB2-BD59-A6C34878D82A}">
                    <a16:rowId xmlns:a16="http://schemas.microsoft.com/office/drawing/2014/main" val="1191012059"/>
                  </a:ext>
                </a:extLst>
              </a:tr>
            </a:tbl>
          </a:graphicData>
        </a:graphic>
      </p:graphicFrame>
      <p:sp>
        <p:nvSpPr>
          <p:cNvPr id="5" name="Slide Number Placeholder 4">
            <a:extLst>
              <a:ext uri="{FF2B5EF4-FFF2-40B4-BE49-F238E27FC236}">
                <a16:creationId xmlns:a16="http://schemas.microsoft.com/office/drawing/2014/main" id="{D11BFA8F-944B-4F08-8284-E8F8D17E8AA4}"/>
              </a:ext>
              <a:ext uri="{C183D7F6-B498-43B3-948B-1728B52AA6E4}">
                <adec:decorative xmlns:adec="http://schemas.microsoft.com/office/drawing/2017/decorative" val="1"/>
              </a:ext>
            </a:extLst>
          </p:cNvPr>
          <p:cNvSpPr>
            <a:spLocks noGrp="1"/>
          </p:cNvSpPr>
          <p:nvPr>
            <p:ph type="sldNum" sz="quarter" idx="12"/>
          </p:nvPr>
        </p:nvSpPr>
        <p:spPr/>
        <p:txBody>
          <a:bodyPr/>
          <a:lstStyle/>
          <a:p>
            <a:fld id="{F6B8A4A2-F29A-4651-AFA7-54DA4950AAC7}" type="slidenum">
              <a:rPr lang="en-US" smtClean="0"/>
              <a:pPr/>
              <a:t>8</a:t>
            </a:fld>
            <a:endParaRPr lang="en-US" dirty="0"/>
          </a:p>
        </p:txBody>
      </p:sp>
      <p:sp>
        <p:nvSpPr>
          <p:cNvPr id="4" name="Date Placeholder 3">
            <a:extLst>
              <a:ext uri="{FF2B5EF4-FFF2-40B4-BE49-F238E27FC236}">
                <a16:creationId xmlns:a16="http://schemas.microsoft.com/office/drawing/2014/main" id="{A178518F-FD7E-4FE3-A52C-D11D76961B5E}"/>
              </a:ext>
              <a:ext uri="{C183D7F6-B498-43B3-948B-1728B52AA6E4}">
                <adec:decorative xmlns:adec="http://schemas.microsoft.com/office/drawing/2017/decorative" val="1"/>
              </a:ext>
            </a:extLst>
          </p:cNvPr>
          <p:cNvSpPr>
            <a:spLocks noGrp="1"/>
          </p:cNvSpPr>
          <p:nvPr>
            <p:ph type="dt" sz="half" idx="10"/>
          </p:nvPr>
        </p:nvSpPr>
        <p:spPr/>
        <p:txBody>
          <a:bodyPr/>
          <a:lstStyle/>
          <a:p>
            <a:fld id="{097C0194-4FDA-43AF-9F3B-BE4B0F1060EB}" type="datetime1">
              <a:rPr lang="en-US" smtClean="0"/>
              <a:t>8/2/2022</a:t>
            </a:fld>
            <a:endParaRPr lang="en-US"/>
          </a:p>
        </p:txBody>
      </p:sp>
    </p:spTree>
    <p:extLst>
      <p:ext uri="{BB962C8B-B14F-4D97-AF65-F5344CB8AC3E}">
        <p14:creationId xmlns:p14="http://schemas.microsoft.com/office/powerpoint/2010/main" val="123479379"/>
      </p:ext>
    </p:extLst>
  </p:cSld>
  <p:clrMapOvr>
    <a:masterClrMapping/>
  </p:clrMapOvr>
</p:sld>
</file>

<file path=ppt/theme/theme1.xml><?xml version="1.0" encoding="utf-8"?>
<a:theme xmlns:a="http://schemas.openxmlformats.org/drawingml/2006/main" name="CMS theme 2019">
  <a:themeElements>
    <a:clrScheme name="CMS template 2">
      <a:dk1>
        <a:sysClr val="windowText" lastClr="000000"/>
      </a:dk1>
      <a:lt1>
        <a:sysClr val="window" lastClr="FFFFFF"/>
      </a:lt1>
      <a:dk2>
        <a:srgbClr val="1F497D"/>
      </a:dk2>
      <a:lt2>
        <a:srgbClr val="6B94C7"/>
      </a:lt2>
      <a:accent1>
        <a:srgbClr val="2F527D"/>
      </a:accent1>
      <a:accent2>
        <a:srgbClr val="FAD94C"/>
      </a:accent2>
      <a:accent3>
        <a:srgbClr val="C0C0C0"/>
      </a:accent3>
      <a:accent4>
        <a:srgbClr val="FDF699"/>
      </a:accent4>
      <a:accent5>
        <a:srgbClr val="72A3C4"/>
      </a:accent5>
      <a:accent6>
        <a:srgbClr val="5C5C5C"/>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MS theme 2019" id="{79C7E797-5B6B-418E-B251-680398C49799}" vid="{70020F90-4DC5-4A06-8A98-D5096461E4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viewed xmlns="c85f45de-9781-4f9c-a476-faa529bf8047" xsi:nil="true"/>
    <Comments_x0020_Due_x0020_Date xmlns="c85f45de-9781-4f9c-a476-faa529bf8047" xsi:nil="true"/>
    <Program xmlns="c85f45de-9781-4f9c-a476-faa529bf8047">Other</Program>
    <Assigned xmlns="c85f45de-9781-4f9c-a476-faa529bf804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8B44BA2626C9D4E866311178902B167" ma:contentTypeVersion="4" ma:contentTypeDescription="Create a new document." ma:contentTypeScope="" ma:versionID="066de2a32ec27da7a9b406a4a5d0c621">
  <xsd:schema xmlns:xsd="http://www.w3.org/2001/XMLSchema" xmlns:xs="http://www.w3.org/2001/XMLSchema" xmlns:p="http://schemas.microsoft.com/office/2006/metadata/properties" xmlns:ns2="c85f45de-9781-4f9c-a476-faa529bf8047" targetNamespace="http://schemas.microsoft.com/office/2006/metadata/properties" ma:root="true" ma:fieldsID="e34ff02e782245196d10dba890e4e3e8" ns2:_="">
    <xsd:import namespace="c85f45de-9781-4f9c-a476-faa529bf8047"/>
    <xsd:element name="properties">
      <xsd:complexType>
        <xsd:sequence>
          <xsd:element name="documentManagement">
            <xsd:complexType>
              <xsd:all>
                <xsd:element ref="ns2:Comments_x0020_Due_x0020_Date" minOccurs="0"/>
                <xsd:element ref="ns2:Program" minOccurs="0"/>
                <xsd:element ref="ns2:Assigned" minOccurs="0"/>
                <xsd:element ref="ns2:Review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5f45de-9781-4f9c-a476-faa529bf8047" elementFormDefault="qualified">
    <xsd:import namespace="http://schemas.microsoft.com/office/2006/documentManagement/types"/>
    <xsd:import namespace="http://schemas.microsoft.com/office/infopath/2007/PartnerControls"/>
    <xsd:element name="Comments_x0020_Due_x0020_Date" ma:index="8" nillable="true" ma:displayName="Comments Due Date" ma:format="DateOnly" ma:internalName="Comments_x0020_Due_x0020_Date">
      <xsd:simpleType>
        <xsd:restriction base="dms:DateTime"/>
      </xsd:simpleType>
    </xsd:element>
    <xsd:element name="Program" ma:index="9" nillable="true" ma:displayName="Program" ma:default="Other" ma:format="Dropdown" ma:internalName="Program">
      <xsd:simpleType>
        <xsd:restriction base="dms:Choice">
          <xsd:enumeration value="Blueprint"/>
          <xsd:enumeration value="Measures Inventory/CMIT"/>
          <xsd:enumeration value="Pre-Rulemaking"/>
          <xsd:enumeration value="MIDS Coordination"/>
          <xsd:enumeration value="Environmental Scan"/>
          <xsd:enumeration value="Other"/>
        </xsd:restriction>
      </xsd:simpleType>
    </xsd:element>
    <xsd:element name="Assigned" ma:index="10" nillable="true" ma:displayName="Assigned" ma:internalName="Assigned">
      <xsd:simpleType>
        <xsd:restriction base="dms:Note">
          <xsd:maxLength value="255"/>
        </xsd:restriction>
      </xsd:simpleType>
    </xsd:element>
    <xsd:element name="Reviewed" ma:index="11" nillable="true" ma:displayName="Reviewed" ma:format="Dropdown" ma:internalName="Reviewed">
      <xsd:simpleType>
        <xsd:restriction base="dms:Choice">
          <xsd:enumeration value="Noni Bodkin"/>
          <xsd:enumeration value="Corette Byrd"/>
          <xsd:enumeration value="Laura deNobel"/>
          <xsd:enumeration value="Melissa Evans"/>
          <xsd:enumeration value="Helen Dollar-Maples"/>
          <xsd:enumeration value="Michelle Geppi"/>
          <xsd:enumeration value="Kimberly Kufel"/>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3F2D517-FCF4-4B15-BD46-23B9AA4BB45C}">
  <ds:schemaRefs>
    <ds:schemaRef ds:uri="http://schemas.microsoft.com/office/2006/documentManagement/types"/>
    <ds:schemaRef ds:uri="c85f45de-9781-4f9c-a476-faa529bf8047"/>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D496F362-5B79-4E46-94AA-C998950EA9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5f45de-9781-4f9c-a476-faa529bf80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85CBEC-A503-46BF-AF4D-401CB55F2C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2667</TotalTime>
  <Words>2371</Words>
  <Application>Microsoft Office PowerPoint</Application>
  <PresentationFormat>Widescreen</PresentationFormat>
  <Paragraphs>305</Paragraphs>
  <Slides>17</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Wingdings</vt:lpstr>
      <vt:lpstr>CMS theme 2019</vt:lpstr>
      <vt:lpstr>Meaningful Measures 2.0 + Cascade of Measures</vt:lpstr>
      <vt:lpstr>What is the Cascade of Measures?</vt:lpstr>
      <vt:lpstr>Understanding the Cascade</vt:lpstr>
      <vt:lpstr>Understanding the Cascade</vt:lpstr>
      <vt:lpstr>Example Cascade: Safety</vt:lpstr>
      <vt:lpstr>Cascade Walkthrough</vt:lpstr>
      <vt:lpstr>Healthcare Priority: Safety</vt:lpstr>
      <vt:lpstr>Healthcare Priority: Person-Centered Care</vt:lpstr>
      <vt:lpstr>Healthcare Priority: Chronic Conditions </vt:lpstr>
      <vt:lpstr>Healthcare Priority: Seamless Care Coordination</vt:lpstr>
      <vt:lpstr>Healthcare Priority: Equity</vt:lpstr>
      <vt:lpstr>Healthcare Priority: Affordability &amp; Efficiency</vt:lpstr>
      <vt:lpstr>Healthcare Priority: Wellness &amp; Prevention</vt:lpstr>
      <vt:lpstr>Healthcare Priority: Behavioral Health</vt:lpstr>
      <vt:lpstr>Cascade of Measures Goals</vt:lpstr>
      <vt:lpstr>Cascade of Measures Next Steps</vt:lpstr>
      <vt:lpstr>Resources and References</vt:lpstr>
    </vt:vector>
  </TitlesOfParts>
  <Company>CMS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 MMS CMS CoM Presentation</dc:title>
  <dc:subject>Presentation on a tool for measure presentation</dc:subject>
  <dc:creator>CMS</dc:creator>
  <cp:keywords>CMS MIDS, presentation</cp:keywords>
  <cp:lastModifiedBy>Elhagmusa, Amira (US)</cp:lastModifiedBy>
  <cp:revision>99</cp:revision>
  <dcterms:created xsi:type="dcterms:W3CDTF">2016-08-30T18:54:20Z</dcterms:created>
  <dcterms:modified xsi:type="dcterms:W3CDTF">2022-08-02T18:23:06Z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0x010100F8B44BA2626C9D4E866311178902B167</vt:lpwstr>
  </property>
  <property fmtid="{D5CDD505-2E9C-101B-9397-08002B2CF9AE}" pid="3" name="_NewReviewCycle">
    <vt:lpwstr/>
  </property>
  <property fmtid="{D5CDD505-2E9C-101B-9397-08002B2CF9AE}" pid="4" name="Order">
    <vt:r8>5600</vt:r8>
  </property>
  <property fmtid="{D5CDD505-2E9C-101B-9397-08002B2CF9AE}" pid="5" name="_CopySource">
    <vt:lpwstr>http://websps31.battelle.org/sites/MIDSMMS/MACRA/Stakeholder Engagement/Webinars/Previous versions of webinar documentation/CMS MDEO Web Series _ presenters guide_ EVM. 2016.pptx</vt:lpwstr>
  </property>
  <property fmtid="{D5CDD505-2E9C-101B-9397-08002B2CF9AE}" pid="6" name="xd_ProgID">
    <vt:lpwstr/>
  </property>
  <property fmtid="{D5CDD505-2E9C-101B-9397-08002B2CF9AE}" pid="7" name="TemplateUrl">
    <vt:lpwstr/>
  </property>
</Properties>
</file>