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 id="2147483894" r:id="rId5"/>
  </p:sldMasterIdLst>
  <p:notesMasterIdLst>
    <p:notesMasterId r:id="rId32"/>
  </p:notesMasterIdLst>
  <p:handoutMasterIdLst>
    <p:handoutMasterId r:id="rId33"/>
  </p:handoutMasterIdLst>
  <p:sldIdLst>
    <p:sldId id="473" r:id="rId6"/>
    <p:sldId id="511" r:id="rId7"/>
    <p:sldId id="498" r:id="rId8"/>
    <p:sldId id="534" r:id="rId9"/>
    <p:sldId id="533" r:id="rId10"/>
    <p:sldId id="541" r:id="rId11"/>
    <p:sldId id="542" r:id="rId12"/>
    <p:sldId id="544" r:id="rId13"/>
    <p:sldId id="537" r:id="rId14"/>
    <p:sldId id="535" r:id="rId15"/>
    <p:sldId id="543" r:id="rId16"/>
    <p:sldId id="545" r:id="rId17"/>
    <p:sldId id="546" r:id="rId18"/>
    <p:sldId id="514" r:id="rId19"/>
    <p:sldId id="547" r:id="rId20"/>
    <p:sldId id="528" r:id="rId21"/>
    <p:sldId id="474" r:id="rId22"/>
    <p:sldId id="515" r:id="rId23"/>
    <p:sldId id="548" r:id="rId24"/>
    <p:sldId id="1980" r:id="rId25"/>
    <p:sldId id="483" r:id="rId26"/>
    <p:sldId id="509" r:id="rId27"/>
    <p:sldId id="531" r:id="rId28"/>
    <p:sldId id="532" r:id="rId29"/>
    <p:sldId id="485" r:id="rId30"/>
    <p:sldId id="197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6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8" autoAdjust="0"/>
    <p:restoredTop sz="63310" autoAdjust="0"/>
  </p:normalViewPr>
  <p:slideViewPr>
    <p:cSldViewPr snapToGrid="0">
      <p:cViewPr varScale="1">
        <p:scale>
          <a:sx n="69" d="100"/>
          <a:sy n="69" d="100"/>
        </p:scale>
        <p:origin x="1968" y="72"/>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11/30/2022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11/30/2022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72509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Depicted in the illustration above is how CMS implements patient safety measures in 18 quality programs. Since 2016 the number of outcome measures focused on patient safety has increased, along with the inclusion of qualitative feedback that contextualizes these patient safety goals.</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40295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 Compare is the new paradigm that CMS has been using since 2020 in an effort to better align the types of information presented on the website, as well as providing a central place for users to navigate in search of information, including quality measurement information.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83705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Depicted here is a screenshot of the Care Compare landing page.  In the bar in the middle of the graphic is the main functionality for this site specifically for consumers, which enables individuals to search for providers based on their selected geographic locations.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Disclaimer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This information is publicly available.  RELI Group is not the business owner of these settings/websites.  There are instead dedicated business owners/stakeholders that determine the information that is available and the functionality of the sites.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982521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PDC is the companion site to Care Compare, which contains the same information, but in a more data-heavy format applicable for download, filter and sorting capabilities.  The 2020 initiative brought it all under the same umbrella and created the PDC to align, harmonize and streamline this information.</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96023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again is the landing page for the Provider Data Catalog (PDC) with tabs to “explore, download and investigate provider data.”  Here you simply select the provider type to do a deep dive into the data.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53582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932138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this landing page for Care Compare consumers may select a provider based on their geographic area either by zip code, a city/state combination, or state, along with an additional field for provider type.  The new site functionality also allows for search histories to be saved for later retrieval.</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137559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screenshot illustrates what is typically encountered when selecting an individual nursing home.  Normally, where it says “nursing home” it would provide an address and even a phone number and a map.  This has been hidden simply for purposes of this presentation.  Lastly, CMS provides frequent data updates on these sites, ranging from monthly for nursing homes and quarterly for quality measures.</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5699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user clicked on “quality measures” on the previous page, they would reach this screen. In the nursing home space quality measures are categorized by “short stay” and “long stay” measures.  They provide an overall quality measure rating, short stay quality measure rating, and long stay quality measure rating.  Clicking further would deliver a drop-down of the individual quality measures and how that nursing home fares on these specific measures, as well as a comparison to state or national averages.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228572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59352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reporting programs cover a range of healthcare settings to encourage quality improvement through a variety of levers.  These include payment incentives, payment reductions and public reporting.</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693634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PDC allows access to all the information required to interpret data on these websites. Users may “download all datasets,” downloaded as a ZIP file. Also included are multiple data dictionaries, along with the SNF VBP and SNF QRP.  Also provided is the nursing home primary, which contains information including the star ratings, staffing, and health inspections, etc.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bottom CMS makes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archived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 available whereby a researcher can extract information and manipulate the datasets to generate a longitudinal file, which may prove useful for purposes of quality improvement and research.</a:t>
            </a:r>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19788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Users here may wish to do a deep dive to learn more about various measures, which includes links to relevant sources of information such as the technical user guide, and quality measures technical guides.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on the PDC users can access what’s called the “data explorer.”  CMS makes available an interactive dashboard of the data for which users may manipulate the columns by selecting which variables are displayed.  Uses may further filter the datasets and export them for download.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180291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B898A01-842B-0042-9AB7-55364486B929}"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8792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programs focus on specific care settings, such as the hospital IQR program or the nursing home QRP, while others address specific health conditions such as the ESRD QIP or the HACRP.  Still others focus on larger structural challenges or cost reduction; for example, the MSSP and the Medicare promoting interoperability program.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the six healthcare quality categories listed on the slide help to advance the goals of each quality program by enabling the collection of data to inform quality improvement efforts.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45277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60590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91769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quality measurement focuses on improving the overall quality of care delivered to patients in the U.S. by making the measure development and selection processes as patient-centered as possible.</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—CMS aims to drive improvements in aspects of care that are important to patients, which they do by collecting patient input during the measure development and endorsement processes.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50391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Beginning in 2023 clinicians may report via MIPS Value Pathways (MVPs) which is a subset of measures and activities. Clinicians can also participate and report measures for APMs to be eligible for financial incentives and burden reduction. For example, this is through an exception from MIPS reporting and payment adjustments, although this may result in financial risks.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28724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Annually, CMS publishes the star ratings for Medicare Advantage Part C plans and prescription drug plans, Part D, to reflect the quality of health services, prescription drug coverage and consumer experiences. Ratings are between 1-5 stars with the higher star rating indicating higher quality of services and consumer experiences compared to those with a lower star rating. </a:t>
            </a:r>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77688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Impact Assessment aids CMS and its stakeholders in its understanding of where measurement has been effective and where it has been topped out, meaning where performance is clearly optimized and therefore measurement is no longer needed, and further clarifying gaps that should be addressed in new and updated measures.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73791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11/30/2022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11/30/2022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11/30/2022</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11/30/2022</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11/30/2022</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11/30/2022</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11/30/2022</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11/30/2022</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11/30/2022</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11/30/2022</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11/30/2022</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11/30/2022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11/30/2022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11/30/2022</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11/30/2022</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11/30/2022</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7"/>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47"/>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7"/>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862211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2"/>
        <p:cNvGrpSpPr/>
        <p:nvPr/>
      </p:nvGrpSpPr>
      <p:grpSpPr>
        <a:xfrm>
          <a:off x="0" y="0"/>
          <a:ext cx="0" cy="0"/>
          <a:chOff x="0" y="0"/>
          <a:chExt cx="0" cy="0"/>
        </a:xfrm>
      </p:grpSpPr>
      <p:sp>
        <p:nvSpPr>
          <p:cNvPr id="153" name="Google Shape;153;p49"/>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9"/>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49"/>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9"/>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615475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8"/>
        <p:cNvGrpSpPr/>
        <p:nvPr/>
      </p:nvGrpSpPr>
      <p:grpSpPr>
        <a:xfrm>
          <a:off x="0" y="0"/>
          <a:ext cx="0" cy="0"/>
          <a:chOff x="0" y="0"/>
          <a:chExt cx="0" cy="0"/>
        </a:xfrm>
      </p:grpSpPr>
      <p:sp>
        <p:nvSpPr>
          <p:cNvPr id="159" name="Google Shape;159;p71"/>
          <p:cNvSpPr txBox="1">
            <a:spLocks noGrp="1"/>
          </p:cNvSpPr>
          <p:nvPr>
            <p:ph type="ctrTitle"/>
          </p:nvPr>
        </p:nvSpPr>
        <p:spPr>
          <a:xfrm>
            <a:off x="838200" y="187942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Black"/>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71"/>
          <p:cNvSpPr txBox="1">
            <a:spLocks noGrp="1"/>
          </p:cNvSpPr>
          <p:nvPr>
            <p:ph type="subTitle" idx="1"/>
          </p:nvPr>
        </p:nvSpPr>
        <p:spPr>
          <a:xfrm>
            <a:off x="838200" y="5680914"/>
            <a:ext cx="9144000" cy="6227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000"/>
              <a:buNone/>
              <a:defRPr sz="20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1" name="Google Shape;161;p71"/>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71"/>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71"/>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153121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4"/>
        <p:cNvGrpSpPr/>
        <p:nvPr/>
      </p:nvGrpSpPr>
      <p:grpSpPr>
        <a:xfrm>
          <a:off x="0" y="0"/>
          <a:ext cx="0" cy="0"/>
          <a:chOff x="0" y="0"/>
          <a:chExt cx="0" cy="0"/>
        </a:xfrm>
      </p:grpSpPr>
      <p:pic>
        <p:nvPicPr>
          <p:cNvPr id="165" name="Google Shape;165;p72" descr="Chart,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6" name="Google Shape;166;p72"/>
          <p:cNvSpPr/>
          <p:nvPr/>
        </p:nvSpPr>
        <p:spPr>
          <a:xfrm>
            <a:off x="0" y="0"/>
            <a:ext cx="12192000" cy="6850525"/>
          </a:xfrm>
          <a:prstGeom prst="rect">
            <a:avLst/>
          </a:prstGeom>
          <a:gradFill>
            <a:gsLst>
              <a:gs pos="0">
                <a:srgbClr val="E4E5FB">
                  <a:alpha val="0"/>
                </a:srgbClr>
              </a:gs>
              <a:gs pos="100000">
                <a:srgbClr val="E4E5FB">
                  <a:alpha val="74901"/>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72"/>
          <p:cNvSpPr txBox="1">
            <a:spLocks noGrp="1"/>
          </p:cNvSpPr>
          <p:nvPr>
            <p:ph type="ctrTitle"/>
          </p:nvPr>
        </p:nvSpPr>
        <p:spPr>
          <a:xfrm>
            <a:off x="838200" y="187942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Black"/>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72"/>
          <p:cNvSpPr txBox="1">
            <a:spLocks noGrp="1"/>
          </p:cNvSpPr>
          <p:nvPr>
            <p:ph type="subTitle" idx="1"/>
          </p:nvPr>
        </p:nvSpPr>
        <p:spPr>
          <a:xfrm>
            <a:off x="838200" y="5680914"/>
            <a:ext cx="9144000" cy="6227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000"/>
              <a:buNone/>
              <a:defRPr sz="20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72"/>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a:solidFill>
                  <a:schemeClr val="dk1"/>
                </a:solidFill>
                <a:latin typeface="Arial"/>
                <a:ea typeface="Arial"/>
                <a:cs typeface="Arial"/>
                <a:sym typeface="Arial"/>
              </a:defRPr>
            </a:lvl1pPr>
            <a:lvl2pPr marL="0" lvl="1" indent="0" algn="r">
              <a:spcBef>
                <a:spcPts val="0"/>
              </a:spcBef>
              <a:buNone/>
              <a:defRPr sz="1200" b="1" i="0">
                <a:solidFill>
                  <a:schemeClr val="dk1"/>
                </a:solidFill>
                <a:latin typeface="Arial"/>
                <a:ea typeface="Arial"/>
                <a:cs typeface="Arial"/>
                <a:sym typeface="Arial"/>
              </a:defRPr>
            </a:lvl2pPr>
            <a:lvl3pPr marL="0" lvl="2" indent="0" algn="r">
              <a:spcBef>
                <a:spcPts val="0"/>
              </a:spcBef>
              <a:buNone/>
              <a:defRPr sz="1200" b="1" i="0">
                <a:solidFill>
                  <a:schemeClr val="dk1"/>
                </a:solidFill>
                <a:latin typeface="Arial"/>
                <a:ea typeface="Arial"/>
                <a:cs typeface="Arial"/>
                <a:sym typeface="Arial"/>
              </a:defRPr>
            </a:lvl3pPr>
            <a:lvl4pPr marL="0" lvl="3" indent="0" algn="r">
              <a:spcBef>
                <a:spcPts val="0"/>
              </a:spcBef>
              <a:buNone/>
              <a:defRPr sz="1200" b="1" i="0">
                <a:solidFill>
                  <a:schemeClr val="dk1"/>
                </a:solidFill>
                <a:latin typeface="Arial"/>
                <a:ea typeface="Arial"/>
                <a:cs typeface="Arial"/>
                <a:sym typeface="Arial"/>
              </a:defRPr>
            </a:lvl4pPr>
            <a:lvl5pPr marL="0" lvl="4" indent="0" algn="r">
              <a:spcBef>
                <a:spcPts val="0"/>
              </a:spcBef>
              <a:buNone/>
              <a:defRPr sz="1200" b="1" i="0">
                <a:solidFill>
                  <a:schemeClr val="dk1"/>
                </a:solidFill>
                <a:latin typeface="Arial"/>
                <a:ea typeface="Arial"/>
                <a:cs typeface="Arial"/>
                <a:sym typeface="Arial"/>
              </a:defRPr>
            </a:lvl5pPr>
            <a:lvl6pPr marL="0" lvl="5" indent="0" algn="r">
              <a:spcBef>
                <a:spcPts val="0"/>
              </a:spcBef>
              <a:buNone/>
              <a:defRPr sz="1200" b="1" i="0">
                <a:solidFill>
                  <a:schemeClr val="dk1"/>
                </a:solidFill>
                <a:latin typeface="Arial"/>
                <a:ea typeface="Arial"/>
                <a:cs typeface="Arial"/>
                <a:sym typeface="Arial"/>
              </a:defRPr>
            </a:lvl6pPr>
            <a:lvl7pPr marL="0" lvl="6" indent="0" algn="r">
              <a:spcBef>
                <a:spcPts val="0"/>
              </a:spcBef>
              <a:buNone/>
              <a:defRPr sz="1200" b="1" i="0">
                <a:solidFill>
                  <a:schemeClr val="dk1"/>
                </a:solidFill>
                <a:latin typeface="Arial"/>
                <a:ea typeface="Arial"/>
                <a:cs typeface="Arial"/>
                <a:sym typeface="Arial"/>
              </a:defRPr>
            </a:lvl7pPr>
            <a:lvl8pPr marL="0" lvl="7" indent="0" algn="r">
              <a:spcBef>
                <a:spcPts val="0"/>
              </a:spcBef>
              <a:buNone/>
              <a:defRPr sz="1200" b="1" i="0">
                <a:solidFill>
                  <a:schemeClr val="dk1"/>
                </a:solidFill>
                <a:latin typeface="Arial"/>
                <a:ea typeface="Arial"/>
                <a:cs typeface="Arial"/>
                <a:sym typeface="Arial"/>
              </a:defRPr>
            </a:lvl8pPr>
            <a:lvl9pPr marL="0" lvl="8" indent="0" algn="r">
              <a:spcBef>
                <a:spcPts val="0"/>
              </a:spcBef>
              <a:buNone/>
              <a:defRPr sz="1200" b="1"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p72" descr="Logo&#10;&#10;Description automatically generated"/>
          <p:cNvPicPr preferRelativeResize="0"/>
          <p:nvPr/>
        </p:nvPicPr>
        <p:blipFill rotWithShape="1">
          <a:blip r:embed="rId3">
            <a:alphaModFix/>
          </a:blip>
          <a:srcRect/>
          <a:stretch/>
        </p:blipFill>
        <p:spPr>
          <a:xfrm>
            <a:off x="10000002" y="884365"/>
            <a:ext cx="1806350" cy="1178611"/>
          </a:xfrm>
          <a:prstGeom prst="rect">
            <a:avLst/>
          </a:prstGeom>
          <a:noFill/>
          <a:ln>
            <a:noFill/>
          </a:ln>
        </p:spPr>
      </p:pic>
    </p:spTree>
    <p:extLst>
      <p:ext uri="{BB962C8B-B14F-4D97-AF65-F5344CB8AC3E}">
        <p14:creationId xmlns:p14="http://schemas.microsoft.com/office/powerpoint/2010/main" val="19057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1"/>
        <p:cNvGrpSpPr/>
        <p:nvPr/>
      </p:nvGrpSpPr>
      <p:grpSpPr>
        <a:xfrm>
          <a:off x="0" y="0"/>
          <a:ext cx="0" cy="0"/>
          <a:chOff x="0" y="0"/>
          <a:chExt cx="0" cy="0"/>
        </a:xfrm>
      </p:grpSpPr>
      <p:sp>
        <p:nvSpPr>
          <p:cNvPr id="172" name="Google Shape;172;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Black"/>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A91"/>
                </a:solidFill>
              </a:defRPr>
            </a:lvl1pPr>
            <a:lvl2pPr marL="914400" lvl="1" indent="-228600" algn="l">
              <a:lnSpc>
                <a:spcPct val="90000"/>
              </a:lnSpc>
              <a:spcBef>
                <a:spcPts val="500"/>
              </a:spcBef>
              <a:spcAft>
                <a:spcPts val="0"/>
              </a:spcAft>
              <a:buSzPts val="2000"/>
              <a:buNone/>
              <a:defRPr sz="2000">
                <a:solidFill>
                  <a:srgbClr val="888A91"/>
                </a:solidFill>
              </a:defRPr>
            </a:lvl2pPr>
            <a:lvl3pPr marL="1371600" lvl="2" indent="-228600" algn="l">
              <a:lnSpc>
                <a:spcPct val="90000"/>
              </a:lnSpc>
              <a:spcBef>
                <a:spcPts val="500"/>
              </a:spcBef>
              <a:spcAft>
                <a:spcPts val="0"/>
              </a:spcAft>
              <a:buSzPts val="1800"/>
              <a:buNone/>
              <a:defRPr sz="1800">
                <a:solidFill>
                  <a:srgbClr val="888A91"/>
                </a:solidFill>
              </a:defRPr>
            </a:lvl3pPr>
            <a:lvl4pPr marL="1828800" lvl="3" indent="-228600" algn="l">
              <a:lnSpc>
                <a:spcPct val="90000"/>
              </a:lnSpc>
              <a:spcBef>
                <a:spcPts val="500"/>
              </a:spcBef>
              <a:spcAft>
                <a:spcPts val="0"/>
              </a:spcAft>
              <a:buSzPts val="1600"/>
              <a:buNone/>
              <a:defRPr sz="1600">
                <a:solidFill>
                  <a:srgbClr val="888A91"/>
                </a:solidFill>
              </a:defRPr>
            </a:lvl4pPr>
            <a:lvl5pPr marL="2286000" lvl="4" indent="-228600" algn="l">
              <a:lnSpc>
                <a:spcPct val="90000"/>
              </a:lnSpc>
              <a:spcBef>
                <a:spcPts val="500"/>
              </a:spcBef>
              <a:spcAft>
                <a:spcPts val="0"/>
              </a:spcAft>
              <a:buSzPts val="1600"/>
              <a:buNone/>
              <a:defRPr sz="1600">
                <a:solidFill>
                  <a:srgbClr val="888A91"/>
                </a:solidFill>
              </a:defRPr>
            </a:lvl5pPr>
            <a:lvl6pPr marL="2743200" lvl="5" indent="-228600" algn="l">
              <a:lnSpc>
                <a:spcPct val="90000"/>
              </a:lnSpc>
              <a:spcBef>
                <a:spcPts val="500"/>
              </a:spcBef>
              <a:spcAft>
                <a:spcPts val="0"/>
              </a:spcAft>
              <a:buClr>
                <a:srgbClr val="888A91"/>
              </a:buClr>
              <a:buSzPts val="1600"/>
              <a:buNone/>
              <a:defRPr sz="1600">
                <a:solidFill>
                  <a:srgbClr val="888A91"/>
                </a:solidFill>
              </a:defRPr>
            </a:lvl6pPr>
            <a:lvl7pPr marL="3200400" lvl="6" indent="-228600" algn="l">
              <a:lnSpc>
                <a:spcPct val="90000"/>
              </a:lnSpc>
              <a:spcBef>
                <a:spcPts val="500"/>
              </a:spcBef>
              <a:spcAft>
                <a:spcPts val="0"/>
              </a:spcAft>
              <a:buClr>
                <a:srgbClr val="888A91"/>
              </a:buClr>
              <a:buSzPts val="1600"/>
              <a:buNone/>
              <a:defRPr sz="1600">
                <a:solidFill>
                  <a:srgbClr val="888A91"/>
                </a:solidFill>
              </a:defRPr>
            </a:lvl7pPr>
            <a:lvl8pPr marL="3657600" lvl="7" indent="-228600" algn="l">
              <a:lnSpc>
                <a:spcPct val="90000"/>
              </a:lnSpc>
              <a:spcBef>
                <a:spcPts val="500"/>
              </a:spcBef>
              <a:spcAft>
                <a:spcPts val="0"/>
              </a:spcAft>
              <a:buClr>
                <a:srgbClr val="888A91"/>
              </a:buClr>
              <a:buSzPts val="1600"/>
              <a:buNone/>
              <a:defRPr sz="1600">
                <a:solidFill>
                  <a:srgbClr val="888A91"/>
                </a:solidFill>
              </a:defRPr>
            </a:lvl8pPr>
            <a:lvl9pPr marL="4114800" lvl="8" indent="-228600" algn="l">
              <a:lnSpc>
                <a:spcPct val="90000"/>
              </a:lnSpc>
              <a:spcBef>
                <a:spcPts val="500"/>
              </a:spcBef>
              <a:spcAft>
                <a:spcPts val="0"/>
              </a:spcAft>
              <a:buClr>
                <a:srgbClr val="888A91"/>
              </a:buClr>
              <a:buSzPts val="1600"/>
              <a:buNone/>
              <a:defRPr sz="1600">
                <a:solidFill>
                  <a:srgbClr val="888A91"/>
                </a:solidFill>
              </a:defRPr>
            </a:lvl9pPr>
          </a:lstStyle>
          <a:p>
            <a:endParaRPr/>
          </a:p>
        </p:txBody>
      </p:sp>
      <p:sp>
        <p:nvSpPr>
          <p:cNvPr id="174" name="Google Shape;174;p73"/>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73"/>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3"/>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90402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7"/>
        <p:cNvGrpSpPr/>
        <p:nvPr/>
      </p:nvGrpSpPr>
      <p:grpSpPr>
        <a:xfrm>
          <a:off x="0" y="0"/>
          <a:ext cx="0" cy="0"/>
          <a:chOff x="0" y="0"/>
          <a:chExt cx="0" cy="0"/>
        </a:xfrm>
      </p:grpSpPr>
      <p:sp>
        <p:nvSpPr>
          <p:cNvPr id="178" name="Google Shape;178;p74"/>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74"/>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74"/>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74"/>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901301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4"/>
        <p:cNvGrpSpPr/>
        <p:nvPr/>
      </p:nvGrpSpPr>
      <p:grpSpPr>
        <a:xfrm>
          <a:off x="0" y="0"/>
          <a:ext cx="0" cy="0"/>
          <a:chOff x="0" y="0"/>
          <a:chExt cx="0" cy="0"/>
        </a:xfrm>
      </p:grpSpPr>
      <p:sp>
        <p:nvSpPr>
          <p:cNvPr id="185" name="Google Shape;185;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7" name="Google Shape;187;p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75"/>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75"/>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75"/>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9066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7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76"/>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76"/>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854584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97"/>
        <p:cNvGrpSpPr/>
        <p:nvPr/>
      </p:nvGrpSpPr>
      <p:grpSpPr>
        <a:xfrm>
          <a:off x="0" y="0"/>
          <a:ext cx="0" cy="0"/>
          <a:chOff x="0" y="0"/>
          <a:chExt cx="0" cy="0"/>
        </a:xfrm>
      </p:grpSpPr>
      <p:sp>
        <p:nvSpPr>
          <p:cNvPr id="198" name="Google Shape;198;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rial Black"/>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0" name="Google Shape;200;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1" name="Google Shape;201;p77"/>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77"/>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7"/>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951731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04"/>
        <p:cNvGrpSpPr/>
        <p:nvPr/>
      </p:nvGrpSpPr>
      <p:grpSpPr>
        <a:xfrm>
          <a:off x="0" y="0"/>
          <a:ext cx="0" cy="0"/>
          <a:chOff x="0" y="0"/>
          <a:chExt cx="0" cy="0"/>
        </a:xfrm>
      </p:grpSpPr>
      <p:sp>
        <p:nvSpPr>
          <p:cNvPr id="205" name="Google Shape;205;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rial Black"/>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78"/>
          <p:cNvSpPr>
            <a:spLocks noGrp="1"/>
          </p:cNvSpPr>
          <p:nvPr>
            <p:ph type="pic" idx="2"/>
          </p:nvPr>
        </p:nvSpPr>
        <p:spPr>
          <a:xfrm>
            <a:off x="5183188" y="987425"/>
            <a:ext cx="6172200" cy="4873625"/>
          </a:xfrm>
          <a:prstGeom prst="rect">
            <a:avLst/>
          </a:prstGeom>
          <a:noFill/>
          <a:ln>
            <a:noFill/>
          </a:ln>
        </p:spPr>
      </p:sp>
      <p:sp>
        <p:nvSpPr>
          <p:cNvPr id="207" name="Google Shape;207;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8" name="Google Shape;208;p78"/>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 name="Google Shape;209;p78"/>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78"/>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A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020375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7384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11/30/2022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11/30/2022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11/30/2022</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46"/>
          <p:cNvSpPr txBox="1">
            <a:spLocks noGrp="1"/>
          </p:cNvSpPr>
          <p:nvPr>
            <p:ph type="title"/>
          </p:nvPr>
        </p:nvSpPr>
        <p:spPr>
          <a:xfrm>
            <a:off x="520231" y="470263"/>
            <a:ext cx="10515600" cy="1220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200"/>
              <a:buFont typeface="Arial Black"/>
              <a:buNone/>
              <a:defRPr sz="3200" b="1" i="0" u="none" strike="noStrike" cap="non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3B641"/>
              </a:buClr>
              <a:buSzPts val="2800"/>
              <a:buFont typeface="Arial"/>
              <a:buChar char="•"/>
              <a:defRPr sz="2800" b="0" i="0" u="none" strike="noStrike" cap="none">
                <a:solidFill>
                  <a:schemeClr val="accent6"/>
                </a:solidFill>
                <a:latin typeface="Arial"/>
                <a:ea typeface="Arial"/>
                <a:cs typeface="Arial"/>
                <a:sym typeface="Arial"/>
              </a:defRPr>
            </a:lvl1pPr>
            <a:lvl2pPr marL="914400" marR="0" lvl="1" indent="-381000" algn="l" rtl="0">
              <a:lnSpc>
                <a:spcPct val="90000"/>
              </a:lnSpc>
              <a:spcBef>
                <a:spcPts val="500"/>
              </a:spcBef>
              <a:spcAft>
                <a:spcPts val="0"/>
              </a:spcAft>
              <a:buClr>
                <a:srgbClr val="E3B641"/>
              </a:buClr>
              <a:buSzPts val="2400"/>
              <a:buFont typeface="Arial"/>
              <a:buChar char="•"/>
              <a:defRPr sz="2400" b="0" i="0" u="none" strike="noStrike" cap="none">
                <a:solidFill>
                  <a:schemeClr val="accent6"/>
                </a:solidFill>
                <a:latin typeface="Arial"/>
                <a:ea typeface="Arial"/>
                <a:cs typeface="Arial"/>
                <a:sym typeface="Arial"/>
              </a:defRPr>
            </a:lvl2pPr>
            <a:lvl3pPr marL="1371600" marR="0" lvl="2" indent="-355600" algn="l" rtl="0">
              <a:lnSpc>
                <a:spcPct val="90000"/>
              </a:lnSpc>
              <a:spcBef>
                <a:spcPts val="500"/>
              </a:spcBef>
              <a:spcAft>
                <a:spcPts val="0"/>
              </a:spcAft>
              <a:buClr>
                <a:srgbClr val="E3B641"/>
              </a:buClr>
              <a:buSzPts val="2000"/>
              <a:buFont typeface="Arial"/>
              <a:buChar char="•"/>
              <a:defRPr sz="2000" b="0" i="0" u="none" strike="noStrike" cap="none">
                <a:solidFill>
                  <a:schemeClr val="accent6"/>
                </a:solidFill>
                <a:latin typeface="Arial"/>
                <a:ea typeface="Arial"/>
                <a:cs typeface="Arial"/>
                <a:sym typeface="Arial"/>
              </a:defRPr>
            </a:lvl3pPr>
            <a:lvl4pPr marL="1828800" marR="0" lvl="3" indent="-342900" algn="l" rtl="0">
              <a:lnSpc>
                <a:spcPct val="90000"/>
              </a:lnSpc>
              <a:spcBef>
                <a:spcPts val="500"/>
              </a:spcBef>
              <a:spcAft>
                <a:spcPts val="0"/>
              </a:spcAft>
              <a:buClr>
                <a:srgbClr val="E3B641"/>
              </a:buClr>
              <a:buSzPts val="1800"/>
              <a:buFont typeface="Arial"/>
              <a:buChar char="•"/>
              <a:defRPr sz="1800" b="0" i="0" u="none" strike="noStrike" cap="none">
                <a:solidFill>
                  <a:schemeClr val="accent6"/>
                </a:solidFill>
                <a:latin typeface="Arial"/>
                <a:ea typeface="Arial"/>
                <a:cs typeface="Arial"/>
                <a:sym typeface="Arial"/>
              </a:defRPr>
            </a:lvl4pPr>
            <a:lvl5pPr marL="2286000" marR="0" lvl="4" indent="-342900" algn="l" rtl="0">
              <a:lnSpc>
                <a:spcPct val="90000"/>
              </a:lnSpc>
              <a:spcBef>
                <a:spcPts val="500"/>
              </a:spcBef>
              <a:spcAft>
                <a:spcPts val="0"/>
              </a:spcAft>
              <a:buClr>
                <a:srgbClr val="E3B641"/>
              </a:buClr>
              <a:buSzPts val="1800"/>
              <a:buFont typeface="Arial"/>
              <a:buChar char="•"/>
              <a:defRPr sz="18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1" name="Google Shape;141;p46"/>
          <p:cNvSpPr/>
          <p:nvPr/>
        </p:nvSpPr>
        <p:spPr>
          <a:xfrm>
            <a:off x="0" y="6451600"/>
            <a:ext cx="12192000" cy="406400"/>
          </a:xfrm>
          <a:prstGeom prst="rect">
            <a:avLst/>
          </a:prstGeom>
          <a:solidFill>
            <a:srgbClr val="1121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2" name="Google Shape;142;p46"/>
          <p:cNvSpPr txBox="1"/>
          <p:nvPr/>
        </p:nvSpPr>
        <p:spPr>
          <a:xfrm>
            <a:off x="186264" y="6557964"/>
            <a:ext cx="4013201" cy="21544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800" b="1" i="0" u="none" strike="noStrike" cap="none">
                <a:solidFill>
                  <a:srgbClr val="E3B641"/>
                </a:solidFill>
                <a:latin typeface="Arial"/>
                <a:ea typeface="Arial"/>
                <a:cs typeface="Arial"/>
                <a:sym typeface="Arial"/>
              </a:rPr>
              <a:t>THEGRAVITYPROJECT.NET</a:t>
            </a:r>
            <a:endParaRPr sz="800">
              <a:solidFill>
                <a:srgbClr val="E3B641"/>
              </a:solidFill>
              <a:latin typeface="Arial"/>
              <a:ea typeface="Arial"/>
              <a:cs typeface="Arial"/>
              <a:sym typeface="Arial"/>
            </a:endParaRPr>
          </a:p>
        </p:txBody>
      </p:sp>
      <p:sp>
        <p:nvSpPr>
          <p:cNvPr id="143" name="Google Shape;143;p46"/>
          <p:cNvSpPr txBox="1">
            <a:spLocks noGrp="1"/>
          </p:cNvSpPr>
          <p:nvPr>
            <p:ph type="sldNum" idx="12"/>
          </p:nvPr>
        </p:nvSpPr>
        <p:spPr>
          <a:xfrm>
            <a:off x="11361413" y="6464974"/>
            <a:ext cx="69426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a:solidFill>
                  <a:srgbClr val="E3B641"/>
                </a:solidFill>
                <a:latin typeface="Arial"/>
                <a:ea typeface="Arial"/>
                <a:cs typeface="Arial"/>
                <a:sym typeface="Arial"/>
              </a:defRPr>
            </a:lvl1pPr>
            <a:lvl2pPr marL="0" marR="0" lvl="1" indent="0" algn="r" rtl="0">
              <a:spcBef>
                <a:spcPts val="0"/>
              </a:spcBef>
              <a:buNone/>
              <a:defRPr sz="1200" b="1" i="0" u="none">
                <a:solidFill>
                  <a:srgbClr val="E3B641"/>
                </a:solidFill>
                <a:latin typeface="Arial"/>
                <a:ea typeface="Arial"/>
                <a:cs typeface="Arial"/>
                <a:sym typeface="Arial"/>
              </a:defRPr>
            </a:lvl2pPr>
            <a:lvl3pPr marL="0" marR="0" lvl="2" indent="0" algn="r" rtl="0">
              <a:spcBef>
                <a:spcPts val="0"/>
              </a:spcBef>
              <a:buNone/>
              <a:defRPr sz="1200" b="1" i="0" u="none">
                <a:solidFill>
                  <a:srgbClr val="E3B641"/>
                </a:solidFill>
                <a:latin typeface="Arial"/>
                <a:ea typeface="Arial"/>
                <a:cs typeface="Arial"/>
                <a:sym typeface="Arial"/>
              </a:defRPr>
            </a:lvl3pPr>
            <a:lvl4pPr marL="0" marR="0" lvl="3" indent="0" algn="r" rtl="0">
              <a:spcBef>
                <a:spcPts val="0"/>
              </a:spcBef>
              <a:buNone/>
              <a:defRPr sz="1200" b="1" i="0" u="none">
                <a:solidFill>
                  <a:srgbClr val="E3B641"/>
                </a:solidFill>
                <a:latin typeface="Arial"/>
                <a:ea typeface="Arial"/>
                <a:cs typeface="Arial"/>
                <a:sym typeface="Arial"/>
              </a:defRPr>
            </a:lvl4pPr>
            <a:lvl5pPr marL="0" marR="0" lvl="4" indent="0" algn="r" rtl="0">
              <a:spcBef>
                <a:spcPts val="0"/>
              </a:spcBef>
              <a:buNone/>
              <a:defRPr sz="1200" b="1" i="0" u="none">
                <a:solidFill>
                  <a:srgbClr val="E3B641"/>
                </a:solidFill>
                <a:latin typeface="Arial"/>
                <a:ea typeface="Arial"/>
                <a:cs typeface="Arial"/>
                <a:sym typeface="Arial"/>
              </a:defRPr>
            </a:lvl5pPr>
            <a:lvl6pPr marL="0" marR="0" lvl="5" indent="0" algn="r" rtl="0">
              <a:spcBef>
                <a:spcPts val="0"/>
              </a:spcBef>
              <a:buNone/>
              <a:defRPr sz="1200" b="1" i="0" u="none">
                <a:solidFill>
                  <a:srgbClr val="E3B641"/>
                </a:solidFill>
                <a:latin typeface="Arial"/>
                <a:ea typeface="Arial"/>
                <a:cs typeface="Arial"/>
                <a:sym typeface="Arial"/>
              </a:defRPr>
            </a:lvl6pPr>
            <a:lvl7pPr marL="0" marR="0" lvl="6" indent="0" algn="r" rtl="0">
              <a:spcBef>
                <a:spcPts val="0"/>
              </a:spcBef>
              <a:buNone/>
              <a:defRPr sz="1200" b="1" i="0" u="none">
                <a:solidFill>
                  <a:srgbClr val="E3B641"/>
                </a:solidFill>
                <a:latin typeface="Arial"/>
                <a:ea typeface="Arial"/>
                <a:cs typeface="Arial"/>
                <a:sym typeface="Arial"/>
              </a:defRPr>
            </a:lvl7pPr>
            <a:lvl8pPr marL="0" marR="0" lvl="7" indent="0" algn="r" rtl="0">
              <a:spcBef>
                <a:spcPts val="0"/>
              </a:spcBef>
              <a:buNone/>
              <a:defRPr sz="1200" b="1" i="0" u="none">
                <a:solidFill>
                  <a:srgbClr val="E3B641"/>
                </a:solidFill>
                <a:latin typeface="Arial"/>
                <a:ea typeface="Arial"/>
                <a:cs typeface="Arial"/>
                <a:sym typeface="Arial"/>
              </a:defRPr>
            </a:lvl8pPr>
            <a:lvl9pPr marL="0" marR="0" lvl="8" indent="0" algn="r" rtl="0">
              <a:spcBef>
                <a:spcPts val="0"/>
              </a:spcBef>
              <a:buNone/>
              <a:defRPr sz="1200" b="1" i="0" u="none">
                <a:solidFill>
                  <a:srgbClr val="E3B6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46"/>
          <p:cNvSpPr txBox="1">
            <a:spLocks noGrp="1"/>
          </p:cNvSpPr>
          <p:nvPr>
            <p:ph type="dt" idx="10"/>
          </p:nvPr>
        </p:nvSpPr>
        <p:spPr>
          <a:xfrm>
            <a:off x="3592288" y="646882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A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46"/>
          <p:cNvSpPr txBox="1">
            <a:spLocks noGrp="1"/>
          </p:cNvSpPr>
          <p:nvPr>
            <p:ph type="ftr" idx="11"/>
          </p:nvPr>
        </p:nvSpPr>
        <p:spPr>
          <a:xfrm>
            <a:off x="205616" y="6121096"/>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888A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46" name="Google Shape;146;p46" descr="Logo&#10;&#10;Description automatically generated"/>
          <p:cNvPicPr preferRelativeResize="0"/>
          <p:nvPr/>
        </p:nvPicPr>
        <p:blipFill rotWithShape="1">
          <a:blip r:embed="rId13">
            <a:alphaModFix/>
          </a:blip>
          <a:srcRect/>
          <a:stretch/>
        </p:blipFill>
        <p:spPr>
          <a:xfrm>
            <a:off x="10895574" y="295910"/>
            <a:ext cx="903136" cy="589280"/>
          </a:xfrm>
          <a:prstGeom prst="rect">
            <a:avLst/>
          </a:prstGeom>
          <a:noFill/>
          <a:ln>
            <a:noFill/>
          </a:ln>
        </p:spPr>
      </p:pic>
    </p:spTree>
    <p:extLst>
      <p:ext uri="{BB962C8B-B14F-4D97-AF65-F5344CB8AC3E}">
        <p14:creationId xmlns:p14="http://schemas.microsoft.com/office/powerpoint/2010/main" val="2486128306"/>
      </p:ext>
    </p:extLst>
  </p:cSld>
  <p:clrMap bg1="lt1" tx1="dk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files/document/2021starratingsfactsheet-10-13-2020.pdf"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National-Impact-Assessment-of-the-Centers-for-Medicare-and-Medicaid-Services-CMS-Quality-Measures-Reports"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care-compare/"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www.medicare.gov/care-compa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ata.cms.gov/provider-data/"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data.cms.gov/provider-dat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National-ImpactAssessment-of-the-Centers-for-Medicare-and-MedicaidServices-CMS-Quality-Measures-Report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National-ImpactAssessment-of-the-Centers-for-Medicare-and-MedicaidServices-CMS-Quality-Measures-Report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mmshub.cms.gov/about-quality/quality-at-CMS/quality-programs#:~:text=CMS%20manages%20quality%20programs%20that,healthcare%20quality%20on%20government%20website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Value-Based-Programs/Value-Based-Programs"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doctors appear to be listening to a presentation. CMS logo appears in the upper right corner.">
            <a:extLst>
              <a:ext uri="{FF2B5EF4-FFF2-40B4-BE49-F238E27FC236}">
                <a16:creationId xmlns:a16="http://schemas.microsoft.com/office/drawing/2014/main" id="{F150780F-4A4F-4398-817B-C514D1E784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ubtitle">
            <a:extLst>
              <a:ext uri="{FF2B5EF4-FFF2-40B4-BE49-F238E27FC236}">
                <a16:creationId xmlns:a16="http://schemas.microsoft.com/office/drawing/2014/main" id="{FB436B66-5398-40AA-B125-C22767CB8FA1}"/>
              </a:ext>
            </a:extLst>
          </p:cNvPr>
          <p:cNvSpPr txBox="1">
            <a:spLocks/>
          </p:cNvSpPr>
          <p:nvPr/>
        </p:nvSpPr>
        <p:spPr>
          <a:xfrm>
            <a:off x="533400" y="1752600"/>
            <a:ext cx="11201400" cy="914400"/>
          </a:xfrm>
          <a:prstGeom prst="rect">
            <a:avLst/>
          </a:prstGeom>
        </p:spPr>
        <p:txBody>
          <a:bodyPr>
            <a:normAutofit lnSpcReduction="10000"/>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How CMS Uses Quality Measures to Inform the Public and Drive Quality Improvement</a:t>
            </a:r>
          </a:p>
        </p:txBody>
      </p:sp>
      <p:sp>
        <p:nvSpPr>
          <p:cNvPr id="2" name="Title">
            <a:extLst>
              <a:ext uri="{FF2B5EF4-FFF2-40B4-BE49-F238E27FC236}">
                <a16:creationId xmlns:a16="http://schemas.microsoft.com/office/drawing/2014/main" id="{510F9A8C-F6AF-466D-B222-8557E0874AC7}"/>
              </a:ext>
              <a:ext uri="{C183D7F6-B498-43B3-948B-1728B52AA6E4}">
                <adec:decorative xmlns:adec="http://schemas.microsoft.com/office/drawing/2017/decorative" val="0"/>
              </a:ext>
            </a:extLst>
          </p:cNvPr>
          <p:cNvSpPr>
            <a:spLocks noGrp="1"/>
          </p:cNvSpPr>
          <p:nvPr>
            <p:ph type="title"/>
          </p:nvPr>
        </p:nvSpPr>
        <p:spPr/>
        <p:txBody>
          <a:bodyPr/>
          <a:lstStyle/>
          <a:p>
            <a:r>
              <a:rPr lang="en-US" dirty="0">
                <a:solidFill>
                  <a:schemeClr val="tx2"/>
                </a:solidFill>
              </a:rPr>
              <a:t>Quality Measures in Action</a:t>
            </a:r>
          </a:p>
        </p:txBody>
      </p:sp>
      <p:sp>
        <p:nvSpPr>
          <p:cNvPr id="3" name="Author">
            <a:extLst>
              <a:ext uri="{FF2B5EF4-FFF2-40B4-BE49-F238E27FC236}">
                <a16:creationId xmlns:a16="http://schemas.microsoft.com/office/drawing/2014/main" id="{5BE76DBA-C4F3-48D7-BFAD-9023D9031D37}"/>
              </a:ext>
            </a:extLst>
          </p:cNvPr>
          <p:cNvSpPr>
            <a:spLocks noGrp="1"/>
          </p:cNvSpPr>
          <p:nvPr>
            <p:ph type="subTitle" idx="1"/>
          </p:nvPr>
        </p:nvSpPr>
        <p:spPr>
          <a:xfrm>
            <a:off x="9448800" y="5096854"/>
            <a:ext cx="2286000" cy="1219200"/>
          </a:xfrm>
        </p:spPr>
        <p:txBody>
          <a:bodyPr/>
          <a:lstStyle/>
          <a:p>
            <a:r>
              <a:rPr lang="en-US" dirty="0"/>
              <a:t>Presenters </a:t>
            </a:r>
          </a:p>
          <a:p>
            <a:r>
              <a:rPr lang="en-US" dirty="0"/>
              <a:t>Kate Buchanan, Battelle</a:t>
            </a:r>
          </a:p>
          <a:p>
            <a:r>
              <a:rPr lang="en-US" dirty="0"/>
              <a:t>Dan Andersen, RELI Group</a:t>
            </a:r>
          </a:p>
        </p:txBody>
      </p:sp>
    </p:spTree>
    <p:extLst>
      <p:ext uri="{BB962C8B-B14F-4D97-AF65-F5344CB8AC3E}">
        <p14:creationId xmlns:p14="http://schemas.microsoft.com/office/powerpoint/2010/main" val="195854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EF4A5-C5E9-8CD3-E326-9C0FBF2883C7}"/>
              </a:ext>
            </a:extLst>
          </p:cNvPr>
          <p:cNvSpPr>
            <a:spLocks noGrp="1"/>
          </p:cNvSpPr>
          <p:nvPr>
            <p:ph type="title"/>
          </p:nvPr>
        </p:nvSpPr>
        <p:spPr/>
        <p:txBody>
          <a:bodyPr/>
          <a:lstStyle/>
          <a:p>
            <a:r>
              <a:rPr lang="en-US" dirty="0"/>
              <a:t>Helping Consumers: Part C and D Star Ratings</a:t>
            </a:r>
          </a:p>
        </p:txBody>
      </p:sp>
      <p:sp>
        <p:nvSpPr>
          <p:cNvPr id="2" name="Content Placeholder 1">
            <a:extLst>
              <a:ext uri="{FF2B5EF4-FFF2-40B4-BE49-F238E27FC236}">
                <a16:creationId xmlns:a16="http://schemas.microsoft.com/office/drawing/2014/main" id="{F8184FD2-00D0-984B-B3BD-F56211CCF02A}"/>
              </a:ext>
            </a:extLst>
          </p:cNvPr>
          <p:cNvSpPr>
            <a:spLocks noGrp="1"/>
          </p:cNvSpPr>
          <p:nvPr>
            <p:ph idx="1"/>
          </p:nvPr>
        </p:nvSpPr>
        <p:spPr/>
        <p:txBody>
          <a:bodyPr/>
          <a:lstStyle/>
          <a:p>
            <a:r>
              <a:rPr lang="en-US" dirty="0"/>
              <a:t>CMS produces Star Ratings for Medicare Advantage (Part C) plans and Prescription Drug Plans (Part D) that reflect the quality of health services and consumer experiences</a:t>
            </a:r>
          </a:p>
          <a:p>
            <a:pPr lvl="1"/>
            <a:r>
              <a:rPr lang="en-US" dirty="0"/>
              <a:t>CMS calculates these ratings using performance data from several key quality metrics from relevant programs. </a:t>
            </a:r>
          </a:p>
          <a:p>
            <a:r>
              <a:rPr lang="en-US" dirty="0"/>
              <a:t>The goal is to aid beneficiaries as they choose the health plan that meets their needs</a:t>
            </a:r>
          </a:p>
        </p:txBody>
      </p:sp>
      <p:sp>
        <p:nvSpPr>
          <p:cNvPr id="5" name="Slide Number Placeholder 4">
            <a:extLst>
              <a:ext uri="{FF2B5EF4-FFF2-40B4-BE49-F238E27FC236}">
                <a16:creationId xmlns:a16="http://schemas.microsoft.com/office/drawing/2014/main" id="{704D1A53-AC58-C172-46AB-CF08E7CE0272}"/>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6" name="TextBox 5">
            <a:extLst>
              <a:ext uri="{FF2B5EF4-FFF2-40B4-BE49-F238E27FC236}">
                <a16:creationId xmlns:a16="http://schemas.microsoft.com/office/drawing/2014/main" id="{14EDFBDD-8FFC-41A6-7080-1CD7C21C6288}"/>
              </a:ext>
            </a:extLst>
          </p:cNvPr>
          <p:cNvSpPr txBox="1"/>
          <p:nvPr/>
        </p:nvSpPr>
        <p:spPr>
          <a:xfrm>
            <a:off x="1282305" y="6043136"/>
            <a:ext cx="6066597" cy="738664"/>
          </a:xfrm>
          <a:prstGeom prst="rect">
            <a:avLst/>
          </a:prstGeom>
          <a:noFill/>
        </p:spPr>
        <p:txBody>
          <a:bodyPr wrap="none" rtlCol="0">
            <a:spAutoFit/>
          </a:bodyPr>
          <a:lstStyle/>
          <a:p>
            <a:r>
              <a:rPr lang="en-US" sz="1400" dirty="0"/>
              <a:t>Fact Sheet - 2021 Part C and D Star Ratings. CMS.gov </a:t>
            </a:r>
            <a:r>
              <a:rPr lang="en-US" sz="1400" dirty="0">
                <a:latin typeface="+mj-lt"/>
              </a:rPr>
              <a:t>Accessed August 31, 2022.  </a:t>
            </a:r>
          </a:p>
          <a:p>
            <a:r>
              <a:rPr lang="en-US" sz="1400" u="sng" dirty="0">
                <a:solidFill>
                  <a:srgbClr val="002C77"/>
                </a:solidFill>
                <a:latin typeface="+mj-lt"/>
                <a:ea typeface="Calibri" panose="020F0502020204030204" pitchFamily="34" charset="0"/>
                <a:hlinkClick r:id="rId3"/>
              </a:rPr>
              <a:t>https://www.cms.gov/files/document/2021starratingsfactsheet-10-13-2020.pdf</a:t>
            </a:r>
            <a:r>
              <a:rPr lang="en-US" sz="1400" dirty="0">
                <a:latin typeface="+mj-lt"/>
                <a:ea typeface="Calibri" panose="020F0502020204030204" pitchFamily="34" charset="0"/>
              </a:rPr>
              <a:t> </a:t>
            </a:r>
          </a:p>
          <a:p>
            <a:r>
              <a:rPr lang="en-US" sz="1400" dirty="0">
                <a:latin typeface="+mj-lt"/>
              </a:rPr>
              <a:t> </a:t>
            </a:r>
            <a:endParaRPr lang="en-US" sz="1400" dirty="0">
              <a:effectLst/>
              <a:latin typeface="+mj-lt"/>
              <a:ea typeface="Calibri" panose="020F0502020204030204" pitchFamily="34" charset="0"/>
            </a:endParaRPr>
          </a:p>
        </p:txBody>
      </p:sp>
      <p:sp>
        <p:nvSpPr>
          <p:cNvPr id="4" name="Date Placeholder 3">
            <a:extLst>
              <a:ext uri="{FF2B5EF4-FFF2-40B4-BE49-F238E27FC236}">
                <a16:creationId xmlns:a16="http://schemas.microsoft.com/office/drawing/2014/main" id="{57902C63-DEC6-7974-13D6-01F0618FF085}"/>
              </a:ext>
              <a:ext uri="{C183D7F6-B498-43B3-948B-1728B52AA6E4}">
                <adec:decorative xmlns:adec="http://schemas.microsoft.com/office/drawing/2017/decorative" val="0"/>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64653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27A81-173E-C624-24CC-BD6EE28DBEF6}"/>
              </a:ext>
            </a:extLst>
          </p:cNvPr>
          <p:cNvSpPr>
            <a:spLocks noGrp="1"/>
          </p:cNvSpPr>
          <p:nvPr>
            <p:ph type="title"/>
          </p:nvPr>
        </p:nvSpPr>
        <p:spPr/>
        <p:txBody>
          <a:bodyPr/>
          <a:lstStyle/>
          <a:p>
            <a:r>
              <a:rPr lang="en-US" dirty="0"/>
              <a:t>Impact Assessment Reports</a:t>
            </a:r>
          </a:p>
        </p:txBody>
      </p:sp>
      <p:sp>
        <p:nvSpPr>
          <p:cNvPr id="2" name="Content Placeholder 1">
            <a:extLst>
              <a:ext uri="{FF2B5EF4-FFF2-40B4-BE49-F238E27FC236}">
                <a16:creationId xmlns:a16="http://schemas.microsoft.com/office/drawing/2014/main" id="{E9173063-9A3A-5281-BC3E-E376C4B50F3F}"/>
              </a:ext>
            </a:extLst>
          </p:cNvPr>
          <p:cNvSpPr>
            <a:spLocks noGrp="1"/>
          </p:cNvSpPr>
          <p:nvPr>
            <p:ph idx="1"/>
          </p:nvPr>
        </p:nvSpPr>
        <p:spPr/>
        <p:txBody>
          <a:bodyPr>
            <a:normAutofit fontScale="85000" lnSpcReduction="10000"/>
          </a:bodyPr>
          <a:lstStyle/>
          <a:p>
            <a:r>
              <a:rPr lang="en-US" dirty="0"/>
              <a:t>Triennially CMS releases </a:t>
            </a:r>
            <a:r>
              <a:rPr lang="en-US" b="0" i="1" dirty="0">
                <a:solidFill>
                  <a:srgbClr val="000000"/>
                </a:solidFill>
                <a:effectLst/>
                <a:latin typeface="public_sans"/>
              </a:rPr>
              <a:t>The National Impact Assessment of the Centers for Medicare &amp; Medicaid Services (CMS) Quality Measures Reports </a:t>
            </a:r>
          </a:p>
          <a:p>
            <a:r>
              <a:rPr lang="en-US" dirty="0"/>
              <a:t>The reports evaluates measures currently in use by CMS that support CMS health quality goals:</a:t>
            </a:r>
          </a:p>
          <a:p>
            <a:pPr lvl="1"/>
            <a:r>
              <a:rPr lang="en-US" dirty="0"/>
              <a:t>Safeguards to public health</a:t>
            </a:r>
          </a:p>
          <a:p>
            <a:pPr lvl="1"/>
            <a:r>
              <a:rPr lang="en-US" dirty="0"/>
              <a:t>Meaningful to patients and providers</a:t>
            </a:r>
          </a:p>
          <a:p>
            <a:pPr lvl="1"/>
            <a:r>
              <a:rPr lang="en-US" dirty="0"/>
              <a:t>Minimize burden for providers</a:t>
            </a:r>
          </a:p>
          <a:p>
            <a:pPr lvl="1"/>
            <a:r>
              <a:rPr lang="en-US" dirty="0"/>
              <a:t>Outcome-based when possible</a:t>
            </a:r>
          </a:p>
          <a:p>
            <a:pPr lvl="1"/>
            <a:r>
              <a:rPr lang="en-US" dirty="0"/>
              <a:t>Identify significant opportunities for improvement</a:t>
            </a:r>
          </a:p>
          <a:p>
            <a:pPr lvl="1"/>
            <a:r>
              <a:rPr lang="en-US" dirty="0"/>
              <a:t>Support a transition to population-based payment informed by all-payer data</a:t>
            </a:r>
          </a:p>
        </p:txBody>
      </p:sp>
      <p:sp>
        <p:nvSpPr>
          <p:cNvPr id="5" name="Slide Number Placeholder 4">
            <a:extLst>
              <a:ext uri="{FF2B5EF4-FFF2-40B4-BE49-F238E27FC236}">
                <a16:creationId xmlns:a16="http://schemas.microsoft.com/office/drawing/2014/main" id="{D1E631B5-5D68-E02A-095D-802686B30E20}"/>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6" name="TextBox 5">
            <a:extLst>
              <a:ext uri="{FF2B5EF4-FFF2-40B4-BE49-F238E27FC236}">
                <a16:creationId xmlns:a16="http://schemas.microsoft.com/office/drawing/2014/main" id="{FE39CC84-4A5D-5154-3642-39699D29CA85}"/>
              </a:ext>
            </a:extLst>
          </p:cNvPr>
          <p:cNvSpPr txBox="1"/>
          <p:nvPr/>
        </p:nvSpPr>
        <p:spPr>
          <a:xfrm>
            <a:off x="1441939" y="6166505"/>
            <a:ext cx="8874369" cy="600164"/>
          </a:xfrm>
          <a:prstGeom prst="rect">
            <a:avLst/>
          </a:prstGeom>
          <a:noFill/>
        </p:spPr>
        <p:txBody>
          <a:bodyPr wrap="square" rtlCol="0">
            <a:spAutoFit/>
          </a:bodyPr>
          <a:lstStyle/>
          <a:p>
            <a:r>
              <a:rPr lang="en-US" sz="1100" dirty="0"/>
              <a:t>National Impact Assessment of the Centers for Medicare &amp; Medicaid Services (CMS) Quality Measures Reports. CMS.gov. Accessed August 31, 2022. </a:t>
            </a:r>
            <a:r>
              <a:rPr lang="en-US" sz="1100" dirty="0">
                <a:hlinkClick r:id="rId3"/>
              </a:rPr>
              <a:t>https://www.cms.gov/Medicare/Quality-Initiatives-Patient-Assessment-Instruments/QualityMeasures/National-Impact-Assessment-of-the-Centers-for-Medicare-and-Medicaid-Services-CMS-Quality-Measures-Reports</a:t>
            </a:r>
            <a:r>
              <a:rPr lang="en-US" sz="1100" dirty="0"/>
              <a:t>. </a:t>
            </a:r>
          </a:p>
        </p:txBody>
      </p:sp>
      <p:sp>
        <p:nvSpPr>
          <p:cNvPr id="4" name="Date Placeholder 3">
            <a:extLst>
              <a:ext uri="{FF2B5EF4-FFF2-40B4-BE49-F238E27FC236}">
                <a16:creationId xmlns:a16="http://schemas.microsoft.com/office/drawing/2014/main" id="{6C6FBC3E-FF88-CA74-4FD5-1BCD966283FA}"/>
              </a:ext>
              <a:ext uri="{C183D7F6-B498-43B3-948B-1728B52AA6E4}">
                <adec:decorative xmlns:adec="http://schemas.microsoft.com/office/drawing/2017/decorative" val="0"/>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379504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9584B-7A79-1C48-4752-6861BF2942EC}"/>
              </a:ext>
            </a:extLst>
          </p:cNvPr>
          <p:cNvSpPr>
            <a:spLocks noGrp="1"/>
          </p:cNvSpPr>
          <p:nvPr>
            <p:ph type="title"/>
          </p:nvPr>
        </p:nvSpPr>
        <p:spPr/>
        <p:txBody>
          <a:bodyPr/>
          <a:lstStyle/>
          <a:p>
            <a:r>
              <a:rPr lang="en-US" dirty="0"/>
              <a:t>2021 Impact Assessment Report</a:t>
            </a:r>
          </a:p>
        </p:txBody>
      </p:sp>
      <p:pic>
        <p:nvPicPr>
          <p:cNvPr id="7" name="Picture 6" descr="This is a graphic that has the CMS logo and provides an impact assessment starting with Patient Safety: Reducing infections and other harm associated with the delivery of health care is essential to ensure better outcomes for patients.&#10;The next section has an icon with a family titled Meaningful to Patients and three quoted statements: &quot;We all have heard of these mega-infections that antibiotics can't seem to treat...People had died [when] they wither waited too long or weren't treated properly.&quot; &quot; I wish that there were better monitoring...more of a presence.&quot; &quot;My dad loves it [in the nursing home]. He's so secure. ...I'm just happy for him that he's there with staff 24/7 om case je does fall.&quot;&#10;The next section its labeled patient safety measure portfolio: 18 quality Measures, 59 Outcome, 33 process, 0 structure, 92 Total Measures. measures in use for the 2020 performance period are counted individually based on published rules or documentation for each CMS program; duplicate counts can occur when multiple programs use the same measure.  The bottom information is labeled Focus on Outcomes. Percentage of total patient Safety measures that address outcomes. Thre is a line graph that shows 47% in 2015 has increased to 64% in 2020.">
            <a:extLst>
              <a:ext uri="{FF2B5EF4-FFF2-40B4-BE49-F238E27FC236}">
                <a16:creationId xmlns:a16="http://schemas.microsoft.com/office/drawing/2014/main" id="{E0600BE0-A374-26E9-2D99-9A3351B27292}"/>
              </a:ext>
            </a:extLst>
          </p:cNvPr>
          <p:cNvPicPr>
            <a:picLocks noChangeAspect="1"/>
          </p:cNvPicPr>
          <p:nvPr/>
        </p:nvPicPr>
        <p:blipFill>
          <a:blip r:embed="rId3"/>
          <a:stretch>
            <a:fillRect/>
          </a:stretch>
        </p:blipFill>
        <p:spPr>
          <a:xfrm>
            <a:off x="457200" y="1586469"/>
            <a:ext cx="7295745" cy="5098419"/>
          </a:xfrm>
          <a:prstGeom prst="rect">
            <a:avLst/>
          </a:prstGeom>
        </p:spPr>
      </p:pic>
      <p:sp>
        <p:nvSpPr>
          <p:cNvPr id="6" name="Content Placeholder 5">
            <a:extLst>
              <a:ext uri="{FF2B5EF4-FFF2-40B4-BE49-F238E27FC236}">
                <a16:creationId xmlns:a16="http://schemas.microsoft.com/office/drawing/2014/main" id="{858B9349-03D7-B688-25BC-AF85D10E1675}"/>
              </a:ext>
            </a:extLst>
          </p:cNvPr>
          <p:cNvSpPr>
            <a:spLocks noGrp="1"/>
          </p:cNvSpPr>
          <p:nvPr>
            <p:ph sz="half" idx="2"/>
          </p:nvPr>
        </p:nvSpPr>
        <p:spPr>
          <a:xfrm>
            <a:off x="7889132" y="1752600"/>
            <a:ext cx="3845668" cy="4572000"/>
          </a:xfrm>
        </p:spPr>
        <p:txBody>
          <a:bodyPr>
            <a:normAutofit/>
          </a:bodyPr>
          <a:lstStyle/>
          <a:p>
            <a:r>
              <a:rPr lang="en-US" sz="2400" dirty="0"/>
              <a:t>The Impact Assessment provides a summary of how successfully quality measures have driven improvements in high-priority aspects of care</a:t>
            </a:r>
          </a:p>
          <a:p>
            <a:r>
              <a:rPr lang="en-US" sz="2400" dirty="0"/>
              <a:t>It also identifies areas where further measure development may be needed</a:t>
            </a:r>
          </a:p>
        </p:txBody>
      </p:sp>
      <p:sp>
        <p:nvSpPr>
          <p:cNvPr id="5" name="Slide Number Placeholder 4">
            <a:extLst>
              <a:ext uri="{FF2B5EF4-FFF2-40B4-BE49-F238E27FC236}">
                <a16:creationId xmlns:a16="http://schemas.microsoft.com/office/drawing/2014/main" id="{A44AEB85-EF55-B80A-0DF3-2EE2768009D4}"/>
              </a:ext>
            </a:extLst>
          </p:cNvPr>
          <p:cNvSpPr>
            <a:spLocks noGrp="1"/>
          </p:cNvSpPr>
          <p:nvPr>
            <p:ph type="sldNum" sz="quarter" idx="12"/>
          </p:nvPr>
        </p:nvSpPr>
        <p:spPr/>
        <p:txBody>
          <a:bodyPr/>
          <a:lstStyle/>
          <a:p>
            <a:fld id="{F6B8A4A2-F29A-4651-AFA7-54DA4950AAC7}" type="slidenum">
              <a:rPr lang="en-US" smtClean="0"/>
              <a:pPr/>
              <a:t>11</a:t>
            </a:fld>
            <a:endParaRPr lang="en-US" dirty="0"/>
          </a:p>
        </p:txBody>
      </p:sp>
      <p:sp>
        <p:nvSpPr>
          <p:cNvPr id="4" name="Date Placeholder 3">
            <a:extLst>
              <a:ext uri="{FF2B5EF4-FFF2-40B4-BE49-F238E27FC236}">
                <a16:creationId xmlns:a16="http://schemas.microsoft.com/office/drawing/2014/main" id="{7A404A63-3E00-A01B-01C5-4B220C75A2D9}"/>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39085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27A81-173E-C624-24CC-BD6EE28DBEF6}"/>
              </a:ext>
            </a:extLst>
          </p:cNvPr>
          <p:cNvSpPr>
            <a:spLocks noGrp="1"/>
          </p:cNvSpPr>
          <p:nvPr>
            <p:ph type="title"/>
          </p:nvPr>
        </p:nvSpPr>
        <p:spPr/>
        <p:txBody>
          <a:bodyPr/>
          <a:lstStyle/>
          <a:p>
            <a:r>
              <a:rPr lang="en-US" dirty="0"/>
              <a:t>Care Compare</a:t>
            </a:r>
          </a:p>
        </p:txBody>
      </p:sp>
      <p:sp>
        <p:nvSpPr>
          <p:cNvPr id="2" name="Content Placeholder 1">
            <a:extLst>
              <a:ext uri="{FF2B5EF4-FFF2-40B4-BE49-F238E27FC236}">
                <a16:creationId xmlns:a16="http://schemas.microsoft.com/office/drawing/2014/main" id="{E9173063-9A3A-5281-BC3E-E376C4B50F3F}"/>
              </a:ext>
            </a:extLst>
          </p:cNvPr>
          <p:cNvSpPr>
            <a:spLocks noGrp="1"/>
          </p:cNvSpPr>
          <p:nvPr>
            <p:ph idx="1"/>
          </p:nvPr>
        </p:nvSpPr>
        <p:spPr/>
        <p:txBody>
          <a:bodyPr>
            <a:normAutofit fontScale="92500"/>
          </a:bodyPr>
          <a:lstStyle/>
          <a:p>
            <a:r>
              <a:rPr lang="en-US" dirty="0"/>
              <a:t>Consumer-facing website that contains information to guide patient decision-making about where to seek care</a:t>
            </a:r>
          </a:p>
          <a:p>
            <a:r>
              <a:rPr lang="en-US" dirty="0"/>
              <a:t>Previously, the information was shared across setting-specific sites (Nursing Home Compare, Hospital Compare, etc.). </a:t>
            </a:r>
          </a:p>
          <a:p>
            <a:pPr lvl="1"/>
            <a:r>
              <a:rPr lang="en-US" dirty="0"/>
              <a:t>As part of a 2020 cross-center initiative to better align quality measure reporting, CMS consolidated the various “compare tools” into Care Compare</a:t>
            </a:r>
          </a:p>
          <a:p>
            <a:r>
              <a:rPr lang="en-US" dirty="0"/>
              <a:t>Data for the Care Compare measures come from VBPs and QRPs.</a:t>
            </a:r>
          </a:p>
        </p:txBody>
      </p:sp>
      <p:sp>
        <p:nvSpPr>
          <p:cNvPr id="5" name="Slide Number Placeholder 4">
            <a:extLst>
              <a:ext uri="{FF2B5EF4-FFF2-40B4-BE49-F238E27FC236}">
                <a16:creationId xmlns:a16="http://schemas.microsoft.com/office/drawing/2014/main" id="{D1E631B5-5D68-E02A-095D-802686B30E20}"/>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8" name="TextBox 7">
            <a:extLst>
              <a:ext uri="{FF2B5EF4-FFF2-40B4-BE49-F238E27FC236}">
                <a16:creationId xmlns:a16="http://schemas.microsoft.com/office/drawing/2014/main" id="{E30F04D5-3CA7-C324-FF6C-007B6EEB8203}"/>
              </a:ext>
            </a:extLst>
          </p:cNvPr>
          <p:cNvSpPr txBox="1"/>
          <p:nvPr/>
        </p:nvSpPr>
        <p:spPr>
          <a:xfrm>
            <a:off x="2221029" y="6001434"/>
            <a:ext cx="6097604" cy="646331"/>
          </a:xfrm>
          <a:prstGeom prst="rect">
            <a:avLst/>
          </a:prstGeom>
          <a:noFill/>
        </p:spPr>
        <p:txBody>
          <a:bodyPr wrap="square">
            <a:spAutoFit/>
          </a:bodyPr>
          <a:lstStyle/>
          <a:p>
            <a:r>
              <a:rPr lang="en-US" sz="1800" dirty="0"/>
              <a:t>Care Compare. Medicare.gov. Accessed August 31, 2022. </a:t>
            </a:r>
            <a:r>
              <a:rPr lang="en-US" sz="1800" dirty="0">
                <a:hlinkClick r:id="rId3"/>
              </a:rPr>
              <a:t>https://www.medicare.gov/care-compare/</a:t>
            </a:r>
            <a:r>
              <a:rPr lang="en-US" sz="1800" dirty="0"/>
              <a:t>. </a:t>
            </a:r>
          </a:p>
        </p:txBody>
      </p:sp>
      <p:sp>
        <p:nvSpPr>
          <p:cNvPr id="4" name="Date Placeholder 3">
            <a:extLst>
              <a:ext uri="{FF2B5EF4-FFF2-40B4-BE49-F238E27FC236}">
                <a16:creationId xmlns:a16="http://schemas.microsoft.com/office/drawing/2014/main" id="{6C6FBC3E-FF88-CA74-4FD5-1BCD966283FA}"/>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295380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 Care Compare</a:t>
            </a:r>
          </a:p>
        </p:txBody>
      </p:sp>
      <p:sp>
        <p:nvSpPr>
          <p:cNvPr id="14" name="Content Placeholder 1">
            <a:extLst>
              <a:ext uri="{FF2B5EF4-FFF2-40B4-BE49-F238E27FC236}">
                <a16:creationId xmlns:a16="http://schemas.microsoft.com/office/drawing/2014/main" id="{7C67BBB3-01F8-B39A-7AEA-C3161DDAB309}"/>
              </a:ext>
            </a:extLst>
          </p:cNvPr>
          <p:cNvSpPr>
            <a:spLocks noGrp="1"/>
          </p:cNvSpPr>
          <p:nvPr>
            <p:ph sz="half" idx="1"/>
          </p:nvPr>
        </p:nvSpPr>
        <p:spPr>
          <a:xfrm>
            <a:off x="457200" y="1752600"/>
            <a:ext cx="5562600" cy="4572000"/>
          </a:xfrm>
        </p:spPr>
        <p:txBody>
          <a:bodyPr>
            <a:normAutofit/>
          </a:bodyPr>
          <a:lstStyle/>
          <a:p>
            <a:r>
              <a:rPr lang="en-US" dirty="0"/>
              <a:t>Care Compare is a user-friendly site that allows healthcare consumers to search for providers in their area</a:t>
            </a:r>
          </a:p>
          <a:p>
            <a:endParaRPr lang="en-US" dirty="0"/>
          </a:p>
        </p:txBody>
      </p:sp>
      <p:pic>
        <p:nvPicPr>
          <p:cNvPr id="9" name="Content Placeholder 8" descr="This graphic titled Find &amp; compare nursing homes, hospitals &amp; other providers near you shows a screenshot of the Care Compare website with  location, provider type and keyword search fields and on the bottom of the screenshot shows the following: Or, select a provider type to learn more: ( each choice has an appropriate logo : doctors and clinicians, hospitals, nursing homes including rehab services, home health services, hospice care, inpatient rehabilitation facilities, long term care hospitals, dialysis facilities.">
            <a:extLst>
              <a:ext uri="{FF2B5EF4-FFF2-40B4-BE49-F238E27FC236}">
                <a16:creationId xmlns:a16="http://schemas.microsoft.com/office/drawing/2014/main" id="{72B4FB74-1909-4811-B601-82D3BE0F6EB2}"/>
              </a:ext>
            </a:extLst>
          </p:cNvPr>
          <p:cNvPicPr>
            <a:picLocks noGrp="1" noChangeAspect="1"/>
          </p:cNvPicPr>
          <p:nvPr>
            <p:ph sz="half" idx="2"/>
          </p:nvPr>
        </p:nvPicPr>
        <p:blipFill>
          <a:blip r:embed="rId3"/>
          <a:stretch>
            <a:fillRect/>
          </a:stretch>
        </p:blipFill>
        <p:spPr>
          <a:xfrm>
            <a:off x="6534453" y="1752600"/>
            <a:ext cx="4838094" cy="4572000"/>
          </a:xfrm>
          <a:noFill/>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13</a:t>
            </a:fld>
            <a:endParaRPr lang="en-US"/>
          </a:p>
        </p:txBody>
      </p:sp>
      <p:sp>
        <p:nvSpPr>
          <p:cNvPr id="12" name="TextBox 11">
            <a:extLst>
              <a:ext uri="{FF2B5EF4-FFF2-40B4-BE49-F238E27FC236}">
                <a16:creationId xmlns:a16="http://schemas.microsoft.com/office/drawing/2014/main" id="{C67FF311-E7CF-44EE-9DB7-653C91354DE1}"/>
              </a:ext>
            </a:extLst>
          </p:cNvPr>
          <p:cNvSpPr txBox="1"/>
          <p:nvPr/>
        </p:nvSpPr>
        <p:spPr>
          <a:xfrm>
            <a:off x="1143000" y="6258580"/>
            <a:ext cx="6096000" cy="523220"/>
          </a:xfrm>
          <a:prstGeom prst="rect">
            <a:avLst/>
          </a:prstGeom>
          <a:noFill/>
        </p:spPr>
        <p:txBody>
          <a:bodyPr wrap="square">
            <a:spAutoFit/>
          </a:bodyPr>
          <a:lstStyle/>
          <a:p>
            <a:r>
              <a:rPr lang="en-US" sz="1400" dirty="0"/>
              <a:t>Care Compare. Medicare.gov. Accessed August 31, 2022. </a:t>
            </a:r>
            <a:r>
              <a:rPr lang="en-US" sz="1400" dirty="0">
                <a:hlinkClick r:id="rId4"/>
              </a:rPr>
              <a:t>https://www.medicare.gov/care-compare/</a:t>
            </a:r>
            <a:r>
              <a:rPr lang="en-US" sz="1400" dirty="0"/>
              <a:t>. </a:t>
            </a: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a:xfrm>
            <a:off x="10210800" y="6324600"/>
            <a:ext cx="1524000" cy="365125"/>
          </a:xfrm>
        </p:spPr>
        <p:txBody>
          <a:bodyPr anchor="ctr">
            <a:normAutofit/>
          </a:bodyPr>
          <a:lstStyle/>
          <a:p>
            <a:pPr>
              <a:spcAft>
                <a:spcPts val="600"/>
              </a:spcAft>
            </a:pPr>
            <a:fld id="{E6381173-1217-468D-AD1D-5B5E3F0F81D1}" type="datetime1">
              <a:rPr lang="en-US" smtClean="0"/>
              <a:pPr>
                <a:spcAft>
                  <a:spcPts val="600"/>
                </a:spcAft>
              </a:pPr>
              <a:t>11/30/2022</a:t>
            </a:fld>
            <a:endParaRPr lang="en-US"/>
          </a:p>
        </p:txBody>
      </p:sp>
    </p:spTree>
    <p:extLst>
      <p:ext uri="{BB962C8B-B14F-4D97-AF65-F5344CB8AC3E}">
        <p14:creationId xmlns:p14="http://schemas.microsoft.com/office/powerpoint/2010/main" val="31880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27A81-173E-C624-24CC-BD6EE28DBEF6}"/>
              </a:ext>
            </a:extLst>
          </p:cNvPr>
          <p:cNvSpPr>
            <a:spLocks noGrp="1"/>
          </p:cNvSpPr>
          <p:nvPr>
            <p:ph type="title"/>
          </p:nvPr>
        </p:nvSpPr>
        <p:spPr/>
        <p:txBody>
          <a:bodyPr/>
          <a:lstStyle/>
          <a:p>
            <a:r>
              <a:rPr lang="en-US" dirty="0"/>
              <a:t>Provider Data Catalog</a:t>
            </a:r>
          </a:p>
        </p:txBody>
      </p:sp>
      <p:sp>
        <p:nvSpPr>
          <p:cNvPr id="2" name="Content Placeholder 1">
            <a:extLst>
              <a:ext uri="{FF2B5EF4-FFF2-40B4-BE49-F238E27FC236}">
                <a16:creationId xmlns:a16="http://schemas.microsoft.com/office/drawing/2014/main" id="{E9173063-9A3A-5281-BC3E-E376C4B50F3F}"/>
              </a:ext>
            </a:extLst>
          </p:cNvPr>
          <p:cNvSpPr>
            <a:spLocks noGrp="1"/>
          </p:cNvSpPr>
          <p:nvPr>
            <p:ph idx="1"/>
          </p:nvPr>
        </p:nvSpPr>
        <p:spPr/>
        <p:txBody>
          <a:bodyPr>
            <a:normAutofit fontScale="92500" lnSpcReduction="10000"/>
          </a:bodyPr>
          <a:lstStyle/>
          <a:p>
            <a:r>
              <a:rPr lang="en-US" dirty="0"/>
              <a:t>Geared toward healthcare providers, researchers, and quality improvement professionals, the Provider Data Catalog contains measure information to be used to drive research and quality improvement</a:t>
            </a:r>
          </a:p>
          <a:p>
            <a:r>
              <a:rPr lang="en-US" dirty="0"/>
              <a:t>Previously, the information was shared across setting-specific sites </a:t>
            </a:r>
          </a:p>
          <a:p>
            <a:pPr lvl="1"/>
            <a:r>
              <a:rPr lang="en-US" dirty="0"/>
              <a:t>As part of the same 2020 cross-center initiative to better align quality measure reporting, CMS consolidated data reporting sites that were previously shared on data.medicare.gov</a:t>
            </a:r>
          </a:p>
          <a:p>
            <a:r>
              <a:rPr lang="en-US" dirty="0"/>
              <a:t>As with Care Compare, data come from VBPs and QRPs.</a:t>
            </a:r>
          </a:p>
        </p:txBody>
      </p:sp>
      <p:sp>
        <p:nvSpPr>
          <p:cNvPr id="5" name="Slide Number Placeholder 4">
            <a:extLst>
              <a:ext uri="{FF2B5EF4-FFF2-40B4-BE49-F238E27FC236}">
                <a16:creationId xmlns:a16="http://schemas.microsoft.com/office/drawing/2014/main" id="{D1E631B5-5D68-E02A-095D-802686B30E20}"/>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
        <p:nvSpPr>
          <p:cNvPr id="6" name="TextBox 5">
            <a:extLst>
              <a:ext uri="{FF2B5EF4-FFF2-40B4-BE49-F238E27FC236}">
                <a16:creationId xmlns:a16="http://schemas.microsoft.com/office/drawing/2014/main" id="{D32870B1-A74F-E0F2-F87D-4E2DFD00DAEC}"/>
              </a:ext>
            </a:extLst>
          </p:cNvPr>
          <p:cNvSpPr txBox="1"/>
          <p:nvPr/>
        </p:nvSpPr>
        <p:spPr>
          <a:xfrm>
            <a:off x="1143000" y="6324600"/>
            <a:ext cx="6096000" cy="523220"/>
          </a:xfrm>
          <a:prstGeom prst="rect">
            <a:avLst/>
          </a:prstGeom>
          <a:noFill/>
        </p:spPr>
        <p:txBody>
          <a:bodyPr wrap="square">
            <a:spAutoFit/>
          </a:bodyPr>
          <a:lstStyle/>
          <a:p>
            <a:r>
              <a:rPr lang="en-US" sz="1400" dirty="0"/>
              <a:t>Provider Data Catalog. CMS.gov. Accessed August 31, 2022. </a:t>
            </a:r>
            <a:r>
              <a:rPr lang="en-US" sz="1400" dirty="0">
                <a:hlinkClick r:id="rId3"/>
              </a:rPr>
              <a:t>https://data.cms.gov/provider-data/</a:t>
            </a:r>
            <a:r>
              <a:rPr lang="en-US" sz="1400" dirty="0"/>
              <a:t>. </a:t>
            </a:r>
          </a:p>
        </p:txBody>
      </p:sp>
      <p:sp>
        <p:nvSpPr>
          <p:cNvPr id="4" name="Date Placeholder 3">
            <a:extLst>
              <a:ext uri="{FF2B5EF4-FFF2-40B4-BE49-F238E27FC236}">
                <a16:creationId xmlns:a16="http://schemas.microsoft.com/office/drawing/2014/main" id="{6C6FBC3E-FF88-CA74-4FD5-1BCD966283FA}"/>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261962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 Provider Data Catalog</a:t>
            </a:r>
          </a:p>
        </p:txBody>
      </p:sp>
      <p:sp>
        <p:nvSpPr>
          <p:cNvPr id="14" name="Content Placeholder 1">
            <a:extLst>
              <a:ext uri="{FF2B5EF4-FFF2-40B4-BE49-F238E27FC236}">
                <a16:creationId xmlns:a16="http://schemas.microsoft.com/office/drawing/2014/main" id="{7C67BBB3-01F8-B39A-7AEA-C3161DDAB309}"/>
              </a:ext>
            </a:extLst>
          </p:cNvPr>
          <p:cNvSpPr>
            <a:spLocks noGrp="1"/>
          </p:cNvSpPr>
          <p:nvPr>
            <p:ph sz="half" idx="1"/>
          </p:nvPr>
        </p:nvSpPr>
        <p:spPr>
          <a:xfrm>
            <a:off x="457200" y="1752600"/>
            <a:ext cx="5562600" cy="4572000"/>
          </a:xfrm>
        </p:spPr>
        <p:txBody>
          <a:bodyPr>
            <a:normAutofit/>
          </a:bodyPr>
          <a:lstStyle/>
          <a:p>
            <a:r>
              <a:rPr lang="en-US" dirty="0"/>
              <a:t>Users can download and analyze data related to a variety of provider types, all in one place</a:t>
            </a:r>
          </a:p>
          <a:p>
            <a:r>
              <a:rPr lang="en-US" dirty="0"/>
              <a:t>Supports transparency</a:t>
            </a:r>
          </a:p>
          <a:p>
            <a:r>
              <a:rPr lang="en-US" dirty="0"/>
              <a:t>Increases the utility of measure data</a:t>
            </a:r>
          </a:p>
        </p:txBody>
      </p:sp>
      <p:pic>
        <p:nvPicPr>
          <p:cNvPr id="8" name="Content Placeholder 7" descr="This graphic depicts a screen on the website where the user can explore, download &amp; investigate provider data on: Dialysis facilities, Doctors and clinicians, Home health services, Hospice care, hospitals, Inpatient rehabilitation facilities, Long-term care hospitals, Nursing homes including rehab services and Physician office visit costs. ">
            <a:extLst>
              <a:ext uri="{FF2B5EF4-FFF2-40B4-BE49-F238E27FC236}">
                <a16:creationId xmlns:a16="http://schemas.microsoft.com/office/drawing/2014/main" id="{8825A82A-D75F-4F02-98EA-14B9E6F9C75E}"/>
              </a:ext>
            </a:extLst>
          </p:cNvPr>
          <p:cNvPicPr>
            <a:picLocks noGrp="1" noChangeAspect="1"/>
          </p:cNvPicPr>
          <p:nvPr>
            <p:ph sz="half" idx="2"/>
          </p:nvPr>
        </p:nvPicPr>
        <p:blipFill>
          <a:blip r:embed="rId3"/>
          <a:stretch>
            <a:fillRect/>
          </a:stretch>
        </p:blipFill>
        <p:spPr>
          <a:xfrm>
            <a:off x="6172200" y="2120901"/>
            <a:ext cx="5842582" cy="3660008"/>
          </a:xfr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15</a:t>
            </a:fld>
            <a:endParaRPr lang="en-US"/>
          </a:p>
        </p:txBody>
      </p:sp>
      <p:sp>
        <p:nvSpPr>
          <p:cNvPr id="12" name="TextBox 11">
            <a:extLst>
              <a:ext uri="{FF2B5EF4-FFF2-40B4-BE49-F238E27FC236}">
                <a16:creationId xmlns:a16="http://schemas.microsoft.com/office/drawing/2014/main" id="{C67FF311-E7CF-44EE-9DB7-653C91354DE1}"/>
              </a:ext>
            </a:extLst>
          </p:cNvPr>
          <p:cNvSpPr txBox="1"/>
          <p:nvPr/>
        </p:nvSpPr>
        <p:spPr>
          <a:xfrm>
            <a:off x="1143000" y="6324600"/>
            <a:ext cx="6096000" cy="523220"/>
          </a:xfrm>
          <a:prstGeom prst="rect">
            <a:avLst/>
          </a:prstGeom>
          <a:noFill/>
        </p:spPr>
        <p:txBody>
          <a:bodyPr wrap="square">
            <a:spAutoFit/>
          </a:bodyPr>
          <a:lstStyle/>
          <a:p>
            <a:r>
              <a:rPr lang="en-US" sz="1400" dirty="0"/>
              <a:t>Provider Data Catalog. CMS.gov. Accessed August 31, 2022. </a:t>
            </a:r>
            <a:r>
              <a:rPr lang="en-US" sz="1400" dirty="0">
                <a:hlinkClick r:id="rId4"/>
              </a:rPr>
              <a:t>https://data.cms.gov/provider-data/</a:t>
            </a:r>
            <a:r>
              <a:rPr lang="en-US" sz="1400" dirty="0"/>
              <a:t>. </a:t>
            </a: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a:xfrm>
            <a:off x="10210800" y="6324600"/>
            <a:ext cx="1524000" cy="365125"/>
          </a:xfrm>
        </p:spPr>
        <p:txBody>
          <a:bodyPr anchor="ctr">
            <a:normAutofit/>
          </a:bodyPr>
          <a:lstStyle/>
          <a:p>
            <a:pPr>
              <a:spcAft>
                <a:spcPts val="600"/>
              </a:spcAft>
            </a:pPr>
            <a:fld id="{E6381173-1217-468D-AD1D-5B5E3F0F81D1}" type="datetime1">
              <a:rPr lang="en-US" smtClean="0"/>
              <a:pPr>
                <a:spcAft>
                  <a:spcPts val="600"/>
                </a:spcAft>
              </a:pPr>
              <a:t>11/30/2022</a:t>
            </a:fld>
            <a:endParaRPr lang="en-US"/>
          </a:p>
        </p:txBody>
      </p:sp>
    </p:spTree>
    <p:extLst>
      <p:ext uri="{BB962C8B-B14F-4D97-AF65-F5344CB8AC3E}">
        <p14:creationId xmlns:p14="http://schemas.microsoft.com/office/powerpoint/2010/main" val="191879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s a document and smiles at another woman who is gesturing with her hand. Other men and women are seated in a circle and appear to listen.">
            <a:extLst>
              <a:ext uri="{FF2B5EF4-FFF2-40B4-BE49-F238E27FC236}">
                <a16:creationId xmlns:a16="http://schemas.microsoft.com/office/drawing/2014/main" id="{5B87B8DB-E898-4A99-9443-C02D7F8D75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Care Compare Overview</a:t>
            </a:r>
            <a:br>
              <a:rPr lang="en-US" dirty="0"/>
            </a:br>
            <a:r>
              <a:rPr lang="en-US" sz="3600" b="0" dirty="0"/>
              <a:t>A powerful tool for consumers</a:t>
            </a:r>
            <a:br>
              <a:rPr lang="en-US" dirty="0"/>
            </a:br>
            <a:endParaRPr lang="en-US" dirty="0"/>
          </a:p>
        </p:txBody>
      </p:sp>
      <p:sp>
        <p:nvSpPr>
          <p:cNvPr id="4" name="Slide Number Placeholder 3">
            <a:extLst>
              <a:ext uri="{FF2B5EF4-FFF2-40B4-BE49-F238E27FC236}">
                <a16:creationId xmlns:a16="http://schemas.microsoft.com/office/drawing/2014/main" id="{DF40D614-370F-45D9-9973-F2680FA57D3D}"/>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3" name="Date Placeholder 2">
            <a:extLst>
              <a:ext uri="{FF2B5EF4-FFF2-40B4-BE49-F238E27FC236}">
                <a16:creationId xmlns:a16="http://schemas.microsoft.com/office/drawing/2014/main" id="{7E31B6CB-906E-4D5E-976D-36B1372677C7}"/>
              </a:ext>
              <a:ext uri="{C183D7F6-B498-43B3-948B-1728B52AA6E4}">
                <adec:decorative xmlns:adec="http://schemas.microsoft.com/office/drawing/2017/decorative" val="0"/>
              </a:ext>
            </a:extLst>
          </p:cNvPr>
          <p:cNvSpPr>
            <a:spLocks noGrp="1"/>
          </p:cNvSpPr>
          <p:nvPr>
            <p:ph type="dt" sz="half" idx="10"/>
          </p:nvPr>
        </p:nvSpPr>
        <p:spPr/>
        <p:txBody>
          <a:bodyPr/>
          <a:lstStyle/>
          <a:p>
            <a:fld id="{02F2DBDE-9271-4706-A2C9-8742B964D42C}" type="datetime1">
              <a:rPr lang="en-US" smtClean="0"/>
              <a:t>11/30/2022</a:t>
            </a:fld>
            <a:endParaRPr lang="en-US"/>
          </a:p>
        </p:txBody>
      </p:sp>
    </p:spTree>
    <p:extLst>
      <p:ext uri="{BB962C8B-B14F-4D97-AF65-F5344CB8AC3E}">
        <p14:creationId xmlns:p14="http://schemas.microsoft.com/office/powerpoint/2010/main" val="346740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Care Compare Screenshot</a:t>
            </a:r>
          </a:p>
        </p:txBody>
      </p:sp>
      <p:pic>
        <p:nvPicPr>
          <p:cNvPr id="9" name="Content Placeholder 8" descr="This graphic shows a screenshot of the Care Compare website with  location, provider type and keyword search fields and on the bottom of the screenshot shows the following text and icons with text: Or, select a provider type to learn more: ( each choice has an appropriate logo : doctors and clinicians, hospitals, nursing homes including rehab services, home health services, hospice care, inpatient rehabilitation facilities, long term care hospitals, dialysis facilities.">
            <a:extLst>
              <a:ext uri="{FF2B5EF4-FFF2-40B4-BE49-F238E27FC236}">
                <a16:creationId xmlns:a16="http://schemas.microsoft.com/office/drawing/2014/main" id="{1F582FA9-561C-4AC6-AC5B-5360BAB28635}"/>
              </a:ext>
            </a:extLst>
          </p:cNvPr>
          <p:cNvPicPr>
            <a:picLocks noGrp="1" noChangeAspect="1"/>
          </p:cNvPicPr>
          <p:nvPr>
            <p:ph idx="1"/>
          </p:nvPr>
        </p:nvPicPr>
        <p:blipFill>
          <a:blip r:embed="rId3"/>
          <a:stretch>
            <a:fillRect/>
          </a:stretch>
        </p:blipFill>
        <p:spPr>
          <a:xfrm>
            <a:off x="3048000" y="1752600"/>
            <a:ext cx="6096000" cy="4572000"/>
          </a:xfr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11/30/2022</a:t>
            </a:fld>
            <a:endParaRPr lang="en-US"/>
          </a:p>
        </p:txBody>
      </p:sp>
    </p:spTree>
    <p:extLst>
      <p:ext uri="{BB962C8B-B14F-4D97-AF65-F5344CB8AC3E}">
        <p14:creationId xmlns:p14="http://schemas.microsoft.com/office/powerpoint/2010/main" val="1831346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Care Compare Ratings</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18</a:t>
            </a:fld>
            <a:endParaRPr lang="en-US" dirty="0"/>
          </a:p>
        </p:txBody>
      </p:sp>
      <p:pic>
        <p:nvPicPr>
          <p:cNvPr id="10" name="Content Placeholder 9" descr="This page contains a screenshot of the website  containing the ratings of the category &quot;Nursing home&quot; with an overall rating of two stars. The rating is based upon a nursing home's performance on 3 sources: health inspections (1 star), staffing ( 4 stars) and quality measures (5 stars).">
            <a:extLst>
              <a:ext uri="{FF2B5EF4-FFF2-40B4-BE49-F238E27FC236}">
                <a16:creationId xmlns:a16="http://schemas.microsoft.com/office/drawing/2014/main" id="{C1A36DFC-AF60-9B33-72C3-676FA57F88E7}"/>
              </a:ext>
            </a:extLst>
          </p:cNvPr>
          <p:cNvPicPr>
            <a:picLocks noGrp="1" noChangeAspect="1"/>
          </p:cNvPicPr>
          <p:nvPr>
            <p:ph idx="1"/>
          </p:nvPr>
        </p:nvPicPr>
        <p:blipFill>
          <a:blip r:embed="rId3"/>
          <a:stretch>
            <a:fillRect/>
          </a:stretch>
        </p:blipFill>
        <p:spPr>
          <a:xfrm>
            <a:off x="2903838" y="1523636"/>
            <a:ext cx="6042454" cy="5331578"/>
          </a:xfrm>
        </p:spPr>
      </p:pic>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11/30/2022</a:t>
            </a:fld>
            <a:endParaRPr lang="en-US"/>
          </a:p>
        </p:txBody>
      </p:sp>
    </p:spTree>
    <p:extLst>
      <p:ext uri="{BB962C8B-B14F-4D97-AF65-F5344CB8AC3E}">
        <p14:creationId xmlns:p14="http://schemas.microsoft.com/office/powerpoint/2010/main" val="56735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Goals and Objectives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rPr>
              <a:t>Presentation will demonstrate how CMS: </a:t>
            </a:r>
          </a:p>
          <a:p>
            <a:pPr lvl="1"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rPr>
              <a:t>Uses quality measures across its centers and programs to improve care quality;</a:t>
            </a:r>
          </a:p>
          <a:p>
            <a:pPr lvl="1"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rPr>
              <a:t>Provides measures information available to help persons and families make informed care choices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rPr>
              <a:t>Participants should understand: </a:t>
            </a:r>
          </a:p>
          <a:p>
            <a:pPr lvl="1"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rPr>
              <a:t>How </a:t>
            </a:r>
            <a:r>
              <a:rPr lang="en-US" dirty="0">
                <a:effectLst/>
                <a:latin typeface="Calibri" panose="020F0502020204030204" pitchFamily="34" charset="0"/>
                <a:ea typeface="Calibri" panose="020F0502020204030204" pitchFamily="34" charset="0"/>
              </a:rPr>
              <a:t>CMS uses quality measures in its programs</a:t>
            </a:r>
          </a:p>
          <a:p>
            <a:pPr lvl="1"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rPr>
              <a:t>How various quality measure stakeholders can use measure information </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11/30/2022</a:t>
            </a:fld>
            <a:endParaRPr lang="en-US"/>
          </a:p>
        </p:txBody>
      </p:sp>
    </p:spTree>
    <p:extLst>
      <p:ext uri="{BB962C8B-B14F-4D97-AF65-F5344CB8AC3E}">
        <p14:creationId xmlns:p14="http://schemas.microsoft.com/office/powerpoint/2010/main" val="146844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Care Compare Quality Measures</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19</a:t>
            </a:fld>
            <a:endParaRPr lang="en-US" dirty="0"/>
          </a:p>
        </p:txBody>
      </p:sp>
      <p:pic>
        <p:nvPicPr>
          <p:cNvPr id="9" name="Content Placeholder 8" descr="This screenshot dhows ratings for Nursing home Quality Measures: 5 stars for quality measures rating, 5 stars for Short-stay quality measures and 5 stars for Long-stay quality measures.">
            <a:extLst>
              <a:ext uri="{FF2B5EF4-FFF2-40B4-BE49-F238E27FC236}">
                <a16:creationId xmlns:a16="http://schemas.microsoft.com/office/drawing/2014/main" id="{BDA59ECE-4238-742B-2C74-C6C2D4449859}"/>
              </a:ext>
            </a:extLst>
          </p:cNvPr>
          <p:cNvPicPr>
            <a:picLocks noGrp="1" noChangeAspect="1"/>
          </p:cNvPicPr>
          <p:nvPr>
            <p:ph idx="1"/>
          </p:nvPr>
        </p:nvPicPr>
        <p:blipFill>
          <a:blip r:embed="rId3"/>
          <a:stretch>
            <a:fillRect/>
          </a:stretch>
        </p:blipFill>
        <p:spPr>
          <a:xfrm>
            <a:off x="3472249" y="1627065"/>
            <a:ext cx="5659393" cy="5201648"/>
          </a:xfrm>
        </p:spPr>
      </p:pic>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11/30/2022</a:t>
            </a:fld>
            <a:endParaRPr lang="en-US"/>
          </a:p>
        </p:txBody>
      </p:sp>
    </p:spTree>
    <p:extLst>
      <p:ext uri="{BB962C8B-B14F-4D97-AF65-F5344CB8AC3E}">
        <p14:creationId xmlns:p14="http://schemas.microsoft.com/office/powerpoint/2010/main" val="9856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man in professional attire seated at a computer monitor, looking at the screen.">
            <a:extLst>
              <a:ext uri="{FF2B5EF4-FFF2-40B4-BE49-F238E27FC236}">
                <a16:creationId xmlns:a16="http://schemas.microsoft.com/office/drawing/2014/main" id="{B83CA503-F165-4C68-A72C-6C1BC5300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5792C6E6-FA2B-4C2C-B68B-6413262926C3}"/>
              </a:ext>
            </a:extLst>
          </p:cNvPr>
          <p:cNvSpPr>
            <a:spLocks noGrp="1"/>
          </p:cNvSpPr>
          <p:nvPr>
            <p:ph type="ctrTitle"/>
          </p:nvPr>
        </p:nvSpPr>
        <p:spPr/>
        <p:txBody>
          <a:bodyPr/>
          <a:lstStyle/>
          <a:p>
            <a:r>
              <a:rPr lang="en-US" dirty="0"/>
              <a:t>Provider Data Catalog Overview</a:t>
            </a:r>
            <a:br>
              <a:rPr lang="en-US" dirty="0"/>
            </a:br>
            <a:r>
              <a:rPr lang="en-US" sz="3600" b="0" dirty="0"/>
              <a:t>Data to drive improvement</a:t>
            </a:r>
            <a:br>
              <a:rPr lang="en-US" dirty="0"/>
            </a:br>
            <a:endParaRPr lang="en-US" dirty="0"/>
          </a:p>
        </p:txBody>
      </p:sp>
      <p:sp>
        <p:nvSpPr>
          <p:cNvPr id="5" name="Slide Number Placeholder 4">
            <a:extLst>
              <a:ext uri="{FF2B5EF4-FFF2-40B4-BE49-F238E27FC236}">
                <a16:creationId xmlns:a16="http://schemas.microsoft.com/office/drawing/2014/main" id="{0B68639B-C9DF-4D75-9E62-EB837F0576FB}"/>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
        <p:nvSpPr>
          <p:cNvPr id="4" name="Date Placeholder 3">
            <a:extLst>
              <a:ext uri="{FF2B5EF4-FFF2-40B4-BE49-F238E27FC236}">
                <a16:creationId xmlns:a16="http://schemas.microsoft.com/office/drawing/2014/main" id="{74BE95DA-2E6F-4CE2-9912-EF0C031C4531}"/>
              </a:ext>
              <a:ext uri="{C183D7F6-B498-43B3-948B-1728B52AA6E4}">
                <adec:decorative xmlns:adec="http://schemas.microsoft.com/office/drawing/2017/decorative" val="0"/>
              </a:ext>
            </a:extLst>
          </p:cNvPr>
          <p:cNvSpPr>
            <a:spLocks noGrp="1"/>
          </p:cNvSpPr>
          <p:nvPr>
            <p:ph type="dt" sz="half" idx="10"/>
          </p:nvPr>
        </p:nvSpPr>
        <p:spPr/>
        <p:txBody>
          <a:bodyPr/>
          <a:lstStyle/>
          <a:p>
            <a:fld id="{32AC9E91-CE92-4CF8-8A01-E97442FD9249}" type="datetime1">
              <a:rPr lang="en-US" smtClean="0"/>
              <a:t>11/30/2022</a:t>
            </a:fld>
            <a:endParaRPr lang="en-US"/>
          </a:p>
        </p:txBody>
      </p:sp>
    </p:spTree>
    <p:extLst>
      <p:ext uri="{BB962C8B-B14F-4D97-AF65-F5344CB8AC3E}">
        <p14:creationId xmlns:p14="http://schemas.microsoft.com/office/powerpoint/2010/main" val="39066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Explore: Provider Data Catalog</a:t>
            </a:r>
          </a:p>
        </p:txBody>
      </p:sp>
      <p:pic>
        <p:nvPicPr>
          <p:cNvPr id="2" name="Content Placeholder 1" descr="This slide shows a screenshot to explore, download &amp; investigate provider dat afor: Dialysis facilities, Doctors and clinicians, Hospitals, Nursing homes including rehab services, Home health services, Hospice care, Inpatient rehabilitation facilities, Long term care hospitals, and Physician Office visit Costs.">
            <a:extLst>
              <a:ext uri="{FF2B5EF4-FFF2-40B4-BE49-F238E27FC236}">
                <a16:creationId xmlns:a16="http://schemas.microsoft.com/office/drawing/2014/main" id="{CF4A047D-DB70-45F3-AE6A-F3BEB5A582CD}"/>
              </a:ext>
            </a:extLst>
          </p:cNvPr>
          <p:cNvPicPr>
            <a:picLocks noGrp="1" noChangeAspect="1"/>
          </p:cNvPicPr>
          <p:nvPr>
            <p:ph idx="1"/>
          </p:nvPr>
        </p:nvPicPr>
        <p:blipFill>
          <a:blip r:embed="rId3"/>
          <a:stretch>
            <a:fillRect/>
          </a:stretch>
        </p:blipFill>
        <p:spPr>
          <a:xfrm>
            <a:off x="2165350" y="1447800"/>
            <a:ext cx="7861300" cy="4923570"/>
          </a:xfrm>
          <a:prstGeom prst="rect">
            <a:avLst/>
          </a:prstGeo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11/30/2022</a:t>
            </a:fld>
            <a:endParaRPr lang="en-US"/>
          </a:p>
        </p:txBody>
      </p:sp>
    </p:spTree>
    <p:extLst>
      <p:ext uri="{BB962C8B-B14F-4D97-AF65-F5344CB8AC3E}">
        <p14:creationId xmlns:p14="http://schemas.microsoft.com/office/powerpoint/2010/main" val="59599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Provider Data Catalog </a:t>
            </a:r>
          </a:p>
        </p:txBody>
      </p:sp>
      <p:pic>
        <p:nvPicPr>
          <p:cNvPr id="9" name="Content Placeholder 8" descr="This slide shows a screenshot of downloadable datasets and data dictionaries for nursing homes. There are links for viewing archived data and to learn about using government data. At the bottom of the page are announcements and may also include links to download information. ">
            <a:extLst>
              <a:ext uri="{FF2B5EF4-FFF2-40B4-BE49-F238E27FC236}">
                <a16:creationId xmlns:a16="http://schemas.microsoft.com/office/drawing/2014/main" id="{05DFA3CA-EE8D-4EC0-A356-A7804322274F}"/>
              </a:ext>
            </a:extLst>
          </p:cNvPr>
          <p:cNvPicPr>
            <a:picLocks noGrp="1" noChangeAspect="1"/>
          </p:cNvPicPr>
          <p:nvPr>
            <p:ph idx="1"/>
          </p:nvPr>
        </p:nvPicPr>
        <p:blipFill>
          <a:blip r:embed="rId3"/>
          <a:stretch>
            <a:fillRect/>
          </a:stretch>
        </p:blipFill>
        <p:spPr>
          <a:xfrm>
            <a:off x="2529943" y="1752600"/>
            <a:ext cx="7132113" cy="4572000"/>
          </a:xfr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11/30/2022</a:t>
            </a:fld>
            <a:endParaRPr lang="en-US"/>
          </a:p>
        </p:txBody>
      </p:sp>
    </p:spTree>
    <p:extLst>
      <p:ext uri="{BB962C8B-B14F-4D97-AF65-F5344CB8AC3E}">
        <p14:creationId xmlns:p14="http://schemas.microsoft.com/office/powerpoint/2010/main" val="276088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  Provider Data Catalog</a:t>
            </a:r>
          </a:p>
        </p:txBody>
      </p:sp>
      <p:pic>
        <p:nvPicPr>
          <p:cNvPr id="8" name="Content Placeholder 7" descr="This slide shows a screenshot of the Quality measures for nursing homes and describes the 2 types of nursing home quality measures: short and long stay resident quality measures. There is a section titled What to keep in mind when using quality measures that has the following txt: The quality measures aren't benchmarks, thresholds, guidelines or standards of care, and aren't appropriate for use in a lawsuit. They are based on the average level of a nursing home's performance in certain areas of care for all the residents in a nursing home and don't detail a single residen'ts experience. Most of these quality measures show residen't's health in the 7 days before the assessment was done. This means that the quality measures may not show the residents' health during the entire time between assessments. ">
            <a:extLst>
              <a:ext uri="{FF2B5EF4-FFF2-40B4-BE49-F238E27FC236}">
                <a16:creationId xmlns:a16="http://schemas.microsoft.com/office/drawing/2014/main" id="{209B64ED-6C19-47D4-9868-74754AFC8C80}"/>
              </a:ext>
            </a:extLst>
          </p:cNvPr>
          <p:cNvPicPr>
            <a:picLocks noGrp="1" noChangeAspect="1"/>
          </p:cNvPicPr>
          <p:nvPr>
            <p:ph idx="1"/>
          </p:nvPr>
        </p:nvPicPr>
        <p:blipFill>
          <a:blip r:embed="rId3"/>
          <a:stretch>
            <a:fillRect/>
          </a:stretch>
        </p:blipFill>
        <p:spPr>
          <a:xfrm>
            <a:off x="2237211" y="1752600"/>
            <a:ext cx="7717578" cy="4572000"/>
          </a:xfr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0"/>
              </a:ext>
            </a:extLst>
          </p:cNvPr>
          <p:cNvSpPr>
            <a:spLocks noGrp="1"/>
          </p:cNvSpPr>
          <p:nvPr>
            <p:ph type="dt" sz="half" idx="10"/>
          </p:nvPr>
        </p:nvSpPr>
        <p:spPr/>
        <p:txBody>
          <a:bodyPr/>
          <a:lstStyle/>
          <a:p>
            <a:fld id="{E6381173-1217-468D-AD1D-5B5E3F0F81D1}" type="datetime1">
              <a:rPr lang="en-US" smtClean="0"/>
              <a:t>11/30/2022</a:t>
            </a:fld>
            <a:endParaRPr lang="en-US"/>
          </a:p>
        </p:txBody>
      </p:sp>
    </p:spTree>
    <p:extLst>
      <p:ext uri="{BB962C8B-B14F-4D97-AF65-F5344CB8AC3E}">
        <p14:creationId xmlns:p14="http://schemas.microsoft.com/office/powerpoint/2010/main" val="348447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0"/>
              </a:ext>
            </a:extLst>
          </p:cNvPr>
          <p:cNvSpPr>
            <a:spLocks noGrp="1"/>
          </p:cNvSpPr>
          <p:nvPr>
            <p:ph type="dt" sz="half" idx="10"/>
          </p:nvPr>
        </p:nvSpPr>
        <p:spPr/>
        <p:txBody>
          <a:bodyPr/>
          <a:lstStyle/>
          <a:p>
            <a:fld id="{41F09601-6DD1-4740-9ACE-453A4C2DF7A6}" type="datetime1">
              <a:rPr lang="en-US" smtClean="0"/>
              <a:t>11/30/2022</a:t>
            </a:fld>
            <a:endParaRPr lang="en-US"/>
          </a:p>
        </p:txBody>
      </p:sp>
    </p:spTree>
    <p:extLst>
      <p:ext uri="{BB962C8B-B14F-4D97-AF65-F5344CB8AC3E}">
        <p14:creationId xmlns:p14="http://schemas.microsoft.com/office/powerpoint/2010/main" val="241736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60198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Battelle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Contact: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5223753" y="5370493"/>
            <a:ext cx="6282447" cy="166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Gequincia Polk (COR) </a:t>
            </a:r>
            <a:b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gequincia.polk@cms.hhs.gov</a:t>
            </a:r>
            <a:b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Melissa Gross (CMS Lead) </a:t>
            </a:r>
            <a:br>
              <a:rPr kumimoji="0" lang="en-US"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Melissa.Gross@cms.hhs.gov</a:t>
            </a:r>
            <a:b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075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ctor in a lab coat with a stethoscope points to the screen of an electronic tablet. A man in a green sweater sits next to him and looks at the tablet screen.">
            <a:extLst>
              <a:ext uri="{FF2B5EF4-FFF2-40B4-BE49-F238E27FC236}">
                <a16:creationId xmlns:a16="http://schemas.microsoft.com/office/drawing/2014/main" id="{0AE536E2-BFA3-420D-A101-260DE55614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3541B909-FEC7-4744-AD24-8E2833BF7903}"/>
              </a:ext>
            </a:extLst>
          </p:cNvPr>
          <p:cNvSpPr>
            <a:spLocks noGrp="1"/>
          </p:cNvSpPr>
          <p:nvPr>
            <p:ph type="title"/>
          </p:nvPr>
        </p:nvSpPr>
        <p:spPr/>
        <p:txBody>
          <a:bodyPr/>
          <a:lstStyle/>
          <a:p>
            <a:r>
              <a:rPr lang="en-US" dirty="0"/>
              <a:t>Overview of CMS Quality Measures: How They Are Used, Reported, and Shared with the Public</a:t>
            </a:r>
          </a:p>
        </p:txBody>
      </p:sp>
      <p:sp>
        <p:nvSpPr>
          <p:cNvPr id="4" name="Slide Number Placeholder 3">
            <a:extLst>
              <a:ext uri="{FF2B5EF4-FFF2-40B4-BE49-F238E27FC236}">
                <a16:creationId xmlns:a16="http://schemas.microsoft.com/office/drawing/2014/main" id="{DF40D614-370F-45D9-9973-F2680FA57D3D}"/>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3" name="Date Placeholder 2">
            <a:extLst>
              <a:ext uri="{FF2B5EF4-FFF2-40B4-BE49-F238E27FC236}">
                <a16:creationId xmlns:a16="http://schemas.microsoft.com/office/drawing/2014/main" id="{7E31B6CB-906E-4D5E-976D-36B1372677C7}"/>
              </a:ext>
              <a:ext uri="{C183D7F6-B498-43B3-948B-1728B52AA6E4}">
                <adec:decorative xmlns:adec="http://schemas.microsoft.com/office/drawing/2017/decorative" val="0"/>
              </a:ext>
            </a:extLst>
          </p:cNvPr>
          <p:cNvSpPr>
            <a:spLocks noGrp="1"/>
          </p:cNvSpPr>
          <p:nvPr>
            <p:ph type="dt" sz="half" idx="10"/>
          </p:nvPr>
        </p:nvSpPr>
        <p:spPr/>
        <p:txBody>
          <a:bodyPr/>
          <a:lstStyle/>
          <a:p>
            <a:fld id="{BF3A3AF3-7CE9-4635-B28D-01B8F7D5EBBE}" type="datetime1">
              <a:rPr lang="en-US" smtClean="0"/>
              <a:t>11/30/2022</a:t>
            </a:fld>
            <a:endParaRPr lang="en-US" dirty="0"/>
          </a:p>
        </p:txBody>
      </p:sp>
    </p:spTree>
    <p:extLst>
      <p:ext uri="{BB962C8B-B14F-4D97-AF65-F5344CB8AC3E}">
        <p14:creationId xmlns:p14="http://schemas.microsoft.com/office/powerpoint/2010/main" val="420395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1359C-4A76-5262-9265-ACFC855DED34}"/>
              </a:ext>
            </a:extLst>
          </p:cNvPr>
          <p:cNvSpPr>
            <a:spLocks noGrp="1"/>
          </p:cNvSpPr>
          <p:nvPr>
            <p:ph type="title"/>
          </p:nvPr>
        </p:nvSpPr>
        <p:spPr/>
        <p:txBody>
          <a:bodyPr/>
          <a:lstStyle/>
          <a:p>
            <a:r>
              <a:rPr lang="en-US" dirty="0"/>
              <a:t>CMS Quality Reporting and Value-Based Care Programs</a:t>
            </a:r>
          </a:p>
        </p:txBody>
      </p:sp>
      <p:sp>
        <p:nvSpPr>
          <p:cNvPr id="2" name="Content Placeholder 1">
            <a:extLst>
              <a:ext uri="{FF2B5EF4-FFF2-40B4-BE49-F238E27FC236}">
                <a16:creationId xmlns:a16="http://schemas.microsoft.com/office/drawing/2014/main" id="{30AFC672-BD40-83E4-8A67-B68DCC176A65}"/>
              </a:ext>
            </a:extLst>
          </p:cNvPr>
          <p:cNvSpPr>
            <a:spLocks noGrp="1"/>
          </p:cNvSpPr>
          <p:nvPr>
            <p:ph idx="1"/>
          </p:nvPr>
        </p:nvSpPr>
        <p:spPr/>
        <p:txBody>
          <a:bodyPr>
            <a:normAutofit lnSpcReduction="10000"/>
          </a:bodyPr>
          <a:lstStyle/>
          <a:p>
            <a:r>
              <a:rPr lang="en-US" dirty="0"/>
              <a:t>CMS administers quality reporting programs (QRPs) and value-based care programs (VBPs)</a:t>
            </a:r>
          </a:p>
          <a:p>
            <a:r>
              <a:rPr lang="en-US" dirty="0"/>
              <a:t>Goal of programs is to improve healthcare for Medicare and Medicaid beneficiaries</a:t>
            </a:r>
          </a:p>
          <a:p>
            <a:r>
              <a:rPr lang="en-US" dirty="0"/>
              <a:t>Both programs collect performance data from participants</a:t>
            </a:r>
          </a:p>
          <a:p>
            <a:pPr lvl="1"/>
            <a:r>
              <a:rPr lang="en-US" dirty="0"/>
              <a:t>VBPs provide incentivized payments to facilities and clinicians based on reporting or performance</a:t>
            </a:r>
          </a:p>
          <a:p>
            <a:pPr lvl="1"/>
            <a:r>
              <a:rPr lang="en-US" dirty="0"/>
              <a:t>QRPs encourage quality improvement through measurement and provide transparency by publicly displaying data  </a:t>
            </a:r>
          </a:p>
          <a:p>
            <a:endParaRPr lang="en-US" dirty="0"/>
          </a:p>
        </p:txBody>
      </p:sp>
      <p:sp>
        <p:nvSpPr>
          <p:cNvPr id="5" name="Slide Number Placeholder 4">
            <a:extLst>
              <a:ext uri="{FF2B5EF4-FFF2-40B4-BE49-F238E27FC236}">
                <a16:creationId xmlns:a16="http://schemas.microsoft.com/office/drawing/2014/main" id="{810E787C-E9C6-091C-2343-A5E50BE0E464}"/>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4" name="Date Placeholder 3">
            <a:extLst>
              <a:ext uri="{FF2B5EF4-FFF2-40B4-BE49-F238E27FC236}">
                <a16:creationId xmlns:a16="http://schemas.microsoft.com/office/drawing/2014/main" id="{F3422DDA-C695-56BD-7D2B-7076F5F4AC23}"/>
              </a:ext>
              <a:ext uri="{C183D7F6-B498-43B3-948B-1728B52AA6E4}">
                <adec:decorative xmlns:adec="http://schemas.microsoft.com/office/drawing/2017/decorative" val="0"/>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841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C50C-860C-C98F-C5C6-8E7EB7B27FB7}"/>
              </a:ext>
            </a:extLst>
          </p:cNvPr>
          <p:cNvSpPr>
            <a:spLocks noGrp="1"/>
          </p:cNvSpPr>
          <p:nvPr>
            <p:ph type="title"/>
          </p:nvPr>
        </p:nvSpPr>
        <p:spPr/>
        <p:txBody>
          <a:bodyPr/>
          <a:lstStyle/>
          <a:p>
            <a:r>
              <a:rPr lang="en-US" dirty="0"/>
              <a:t>CMS Measure Portfolio</a:t>
            </a:r>
          </a:p>
        </p:txBody>
      </p:sp>
      <p:sp>
        <p:nvSpPr>
          <p:cNvPr id="5" name="Content Placeholder 4">
            <a:extLst>
              <a:ext uri="{FF2B5EF4-FFF2-40B4-BE49-F238E27FC236}">
                <a16:creationId xmlns:a16="http://schemas.microsoft.com/office/drawing/2014/main" id="{BE70E834-FCA2-CE89-EBBD-222A1D63AE5C}"/>
              </a:ext>
            </a:extLst>
          </p:cNvPr>
          <p:cNvSpPr>
            <a:spLocks noGrp="1"/>
          </p:cNvSpPr>
          <p:nvPr>
            <p:ph idx="1"/>
          </p:nvPr>
        </p:nvSpPr>
        <p:spPr/>
        <p:txBody>
          <a:bodyPr>
            <a:normAutofit/>
          </a:bodyPr>
          <a:lstStyle/>
          <a:p>
            <a:r>
              <a:rPr lang="en-US" dirty="0"/>
              <a:t>CMS has 26 Quality Programs with a total of 686 measures that fall into six health care quality categories: </a:t>
            </a:r>
          </a:p>
          <a:p>
            <a:pPr lvl="1"/>
            <a:r>
              <a:rPr lang="en-US" dirty="0"/>
              <a:t>Patient Safety</a:t>
            </a:r>
          </a:p>
          <a:p>
            <a:pPr lvl="1"/>
            <a:r>
              <a:rPr lang="en-US" dirty="0"/>
              <a:t>Person and Family Engagement		</a:t>
            </a:r>
          </a:p>
          <a:p>
            <a:pPr lvl="1"/>
            <a:r>
              <a:rPr lang="en-US" dirty="0"/>
              <a:t>Communication and Care Coordination</a:t>
            </a:r>
          </a:p>
          <a:p>
            <a:pPr lvl="1"/>
            <a:r>
              <a:rPr lang="en-US" dirty="0"/>
              <a:t>Effective Prevention and Treatment </a:t>
            </a:r>
          </a:p>
          <a:p>
            <a:pPr lvl="1"/>
            <a:r>
              <a:rPr lang="en-US" dirty="0"/>
              <a:t>Working with Communities</a:t>
            </a:r>
          </a:p>
          <a:p>
            <a:pPr lvl="1"/>
            <a:r>
              <a:rPr lang="en-US" dirty="0"/>
              <a:t>Affordable Care</a:t>
            </a:r>
          </a:p>
        </p:txBody>
      </p:sp>
      <p:sp>
        <p:nvSpPr>
          <p:cNvPr id="6" name="TextBox 5">
            <a:extLst>
              <a:ext uri="{FF2B5EF4-FFF2-40B4-BE49-F238E27FC236}">
                <a16:creationId xmlns:a16="http://schemas.microsoft.com/office/drawing/2014/main" id="{949D3FDD-1497-C290-D401-5AF1997C4031}"/>
              </a:ext>
            </a:extLst>
          </p:cNvPr>
          <p:cNvSpPr txBox="1"/>
          <p:nvPr/>
        </p:nvSpPr>
        <p:spPr>
          <a:xfrm>
            <a:off x="1143000" y="6181636"/>
            <a:ext cx="9437077" cy="600164"/>
          </a:xfrm>
          <a:prstGeom prst="rect">
            <a:avLst/>
          </a:prstGeom>
          <a:noFill/>
        </p:spPr>
        <p:txBody>
          <a:bodyPr wrap="square" rtlCol="0">
            <a:spAutoFit/>
          </a:bodyPr>
          <a:lstStyle/>
          <a:p>
            <a:r>
              <a:rPr lang="en-US" sz="1100" dirty="0"/>
              <a:t>Centers for Medicare &amp; Medicaid Services. 2021 National Impact Assessment of the Centers for Medicare &amp; Medicaid Services (CMS) Quality Measures Report. Baltimore, MD: U.S. Department of Health and Human Services; 2021. Accessed August 31, 2022. </a:t>
            </a:r>
            <a:r>
              <a:rPr lang="en-US" sz="1100" dirty="0">
                <a:hlinkClick r:id="rId3"/>
              </a:rPr>
              <a:t>https://www.cms.gov/Medicare/Quality-Initiatives-PatientAssessment-Instruments/QualityMeasures/National-ImpactAssessment-of-the-Centers-for-Medicare-and-MedicaidServices-CMS-Quality-Measures-Reports</a:t>
            </a:r>
            <a:r>
              <a:rPr lang="en-US" sz="1100" dirty="0"/>
              <a:t> </a:t>
            </a:r>
          </a:p>
        </p:txBody>
      </p:sp>
      <p:sp>
        <p:nvSpPr>
          <p:cNvPr id="4" name="Slide Number Placeholder 3">
            <a:extLst>
              <a:ext uri="{FF2B5EF4-FFF2-40B4-BE49-F238E27FC236}">
                <a16:creationId xmlns:a16="http://schemas.microsoft.com/office/drawing/2014/main" id="{869CDE51-DAE0-99D8-94F3-83A277DDAFC3}"/>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3" name="Date Placeholder 2">
            <a:extLst>
              <a:ext uri="{FF2B5EF4-FFF2-40B4-BE49-F238E27FC236}">
                <a16:creationId xmlns:a16="http://schemas.microsoft.com/office/drawing/2014/main" id="{895A0144-C65F-A0DD-1AEA-0B12069D11C8}"/>
              </a:ext>
              <a:ext uri="{C183D7F6-B498-43B3-948B-1728B52AA6E4}">
                <adec:decorative xmlns:adec="http://schemas.microsoft.com/office/drawing/2017/decorative" val="0"/>
              </a:ext>
            </a:extLst>
          </p:cNvPr>
          <p:cNvSpPr>
            <a:spLocks noGrp="1"/>
          </p:cNvSpPr>
          <p:nvPr>
            <p:ph type="dt" sz="half" idx="10"/>
          </p:nvPr>
        </p:nvSpPr>
        <p:spPr/>
        <p:txBody>
          <a:bodyPr/>
          <a:lstStyle/>
          <a:p>
            <a:fld id="{9D16256B-82DA-4EE1-81C3-24F2947DEBAD}" type="datetime1">
              <a:rPr lang="en-US" smtClean="0"/>
              <a:t>11/30/2022</a:t>
            </a:fld>
            <a:endParaRPr lang="en-US"/>
          </a:p>
        </p:txBody>
      </p:sp>
    </p:spTree>
    <p:extLst>
      <p:ext uri="{BB962C8B-B14F-4D97-AF65-F5344CB8AC3E}">
        <p14:creationId xmlns:p14="http://schemas.microsoft.com/office/powerpoint/2010/main" val="307390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1AA4C1-E4A2-BE8C-3AA8-FE6E79166A36}"/>
              </a:ext>
            </a:extLst>
          </p:cNvPr>
          <p:cNvSpPr>
            <a:spLocks noGrp="1"/>
          </p:cNvSpPr>
          <p:nvPr>
            <p:ph type="title"/>
          </p:nvPr>
        </p:nvSpPr>
        <p:spPr/>
        <p:txBody>
          <a:bodyPr/>
          <a:lstStyle/>
          <a:p>
            <a:r>
              <a:rPr lang="en-US" dirty="0"/>
              <a:t>Measure Types</a:t>
            </a:r>
          </a:p>
        </p:txBody>
      </p:sp>
      <p:sp>
        <p:nvSpPr>
          <p:cNvPr id="2" name="Content Placeholder 1">
            <a:extLst>
              <a:ext uri="{FF2B5EF4-FFF2-40B4-BE49-F238E27FC236}">
                <a16:creationId xmlns:a16="http://schemas.microsoft.com/office/drawing/2014/main" id="{1BD50BDB-2F20-D060-618B-41E5EAFEF5D8}"/>
              </a:ext>
            </a:extLst>
          </p:cNvPr>
          <p:cNvSpPr>
            <a:spLocks noGrp="1"/>
          </p:cNvSpPr>
          <p:nvPr>
            <p:ph idx="1"/>
          </p:nvPr>
        </p:nvSpPr>
        <p:spPr/>
        <p:txBody>
          <a:bodyPr>
            <a:normAutofit/>
          </a:bodyPr>
          <a:lstStyle/>
          <a:p>
            <a:r>
              <a:rPr lang="en-US" dirty="0"/>
              <a:t>Of the 686 measures </a:t>
            </a:r>
          </a:p>
          <a:p>
            <a:pPr lvl="1"/>
            <a:r>
              <a:rPr lang="en-US" dirty="0"/>
              <a:t>316 are Outcome or Cost</a:t>
            </a:r>
          </a:p>
          <a:p>
            <a:pPr lvl="2"/>
            <a:r>
              <a:rPr lang="en-US" dirty="0"/>
              <a:t>e.g., CMIT# 0434 Medicare Spending Per Beneficiary (MSPB) – Hospital  </a:t>
            </a:r>
          </a:p>
          <a:p>
            <a:pPr lvl="1"/>
            <a:r>
              <a:rPr lang="en-US" dirty="0"/>
              <a:t>357 are Process</a:t>
            </a:r>
          </a:p>
          <a:p>
            <a:pPr lvl="2"/>
            <a:r>
              <a:rPr lang="en-US" dirty="0"/>
              <a:t>e.g., CMIT# 0332 Documentation of Current Medications in the Medical Record</a:t>
            </a:r>
          </a:p>
          <a:p>
            <a:pPr lvl="1"/>
            <a:r>
              <a:rPr lang="en-US" dirty="0"/>
              <a:t>13 are Structure</a:t>
            </a:r>
          </a:p>
          <a:p>
            <a:pPr lvl="2"/>
            <a:r>
              <a:rPr lang="en-US" dirty="0"/>
              <a:t>e.g., CMIT# 0652 Plan Makes Timely Decisions about Appeals </a:t>
            </a:r>
          </a:p>
        </p:txBody>
      </p:sp>
      <p:sp>
        <p:nvSpPr>
          <p:cNvPr id="6" name="TextBox 5">
            <a:extLst>
              <a:ext uri="{FF2B5EF4-FFF2-40B4-BE49-F238E27FC236}">
                <a16:creationId xmlns:a16="http://schemas.microsoft.com/office/drawing/2014/main" id="{E3A4A95E-914F-1990-69C8-E7CED04EEB33}"/>
              </a:ext>
            </a:extLst>
          </p:cNvPr>
          <p:cNvSpPr txBox="1"/>
          <p:nvPr/>
        </p:nvSpPr>
        <p:spPr>
          <a:xfrm>
            <a:off x="773723" y="6207081"/>
            <a:ext cx="9882554" cy="600164"/>
          </a:xfrm>
          <a:prstGeom prst="rect">
            <a:avLst/>
          </a:prstGeom>
          <a:noFill/>
        </p:spPr>
        <p:txBody>
          <a:bodyPr wrap="square" rtlCol="0">
            <a:spAutoFit/>
          </a:bodyPr>
          <a:lstStyle/>
          <a:p>
            <a:r>
              <a:rPr lang="en-US" sz="1100" dirty="0"/>
              <a:t>Centers for Medicare &amp; Medicaid Services. 2021 National Impact Assessment of the Centers for Medicare &amp; Medicaid Services (CMS) Quality Measures Report. Baltimore, MD: U.S. Department of Health and Human Services; 2021. Accessed August 31, 2022. </a:t>
            </a:r>
            <a:r>
              <a:rPr lang="en-US" sz="1100" dirty="0">
                <a:hlinkClick r:id="rId3"/>
              </a:rPr>
              <a:t>https://www.cms.gov/Medicare/Quality-Initiatives-PatientAssessment-Instruments/QualityMeasures/National-ImpactAssessment-of-the-Centers-for-Medicare-and-MedicaidServices-CMS-Quality-Measures-Reports</a:t>
            </a:r>
            <a:r>
              <a:rPr lang="en-US" sz="1100" dirty="0"/>
              <a:t> </a:t>
            </a:r>
          </a:p>
        </p:txBody>
      </p:sp>
      <p:sp>
        <p:nvSpPr>
          <p:cNvPr id="5" name="Slide Number Placeholder 4">
            <a:extLst>
              <a:ext uri="{FF2B5EF4-FFF2-40B4-BE49-F238E27FC236}">
                <a16:creationId xmlns:a16="http://schemas.microsoft.com/office/drawing/2014/main" id="{8AE6B059-0BBD-BEC3-D8E5-4D1655957CA3}"/>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4" name="Date Placeholder 3">
            <a:extLst>
              <a:ext uri="{FF2B5EF4-FFF2-40B4-BE49-F238E27FC236}">
                <a16:creationId xmlns:a16="http://schemas.microsoft.com/office/drawing/2014/main" id="{FDABB579-D04F-34AB-04BE-6FD5C3B03B85}"/>
              </a:ext>
              <a:ext uri="{C183D7F6-B498-43B3-948B-1728B52AA6E4}">
                <adec:decorative xmlns:adec="http://schemas.microsoft.com/office/drawing/2017/decorative" val="0"/>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4146890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629AB-A1D0-E539-A79F-940126973780}"/>
              </a:ext>
            </a:extLst>
          </p:cNvPr>
          <p:cNvSpPr>
            <a:spLocks noGrp="1"/>
          </p:cNvSpPr>
          <p:nvPr>
            <p:ph type="title"/>
          </p:nvPr>
        </p:nvSpPr>
        <p:spPr/>
        <p:txBody>
          <a:bodyPr/>
          <a:lstStyle/>
          <a:p>
            <a:r>
              <a:rPr lang="en-US" dirty="0"/>
              <a:t>Quality Reporting Programs</a:t>
            </a:r>
          </a:p>
        </p:txBody>
      </p:sp>
      <p:sp>
        <p:nvSpPr>
          <p:cNvPr id="2" name="Content Placeholder 1">
            <a:extLst>
              <a:ext uri="{FF2B5EF4-FFF2-40B4-BE49-F238E27FC236}">
                <a16:creationId xmlns:a16="http://schemas.microsoft.com/office/drawing/2014/main" id="{E801A9B8-C924-A957-1EA7-B90A1D5B12FB}"/>
              </a:ext>
            </a:extLst>
          </p:cNvPr>
          <p:cNvSpPr>
            <a:spLocks noGrp="1"/>
          </p:cNvSpPr>
          <p:nvPr>
            <p:ph idx="1"/>
          </p:nvPr>
        </p:nvSpPr>
        <p:spPr/>
        <p:txBody>
          <a:bodyPr numCol="1">
            <a:noAutofit/>
          </a:bodyPr>
          <a:lstStyle/>
          <a:p>
            <a:r>
              <a:rPr lang="en-US" dirty="0"/>
              <a:t>Examples of quality reporting programs </a:t>
            </a:r>
          </a:p>
          <a:p>
            <a:pPr lvl="1"/>
            <a:r>
              <a:rPr lang="en-US" sz="2400" dirty="0"/>
              <a:t>End-Stage Renal Disease Quality Incentive Program (ESRD QIP)</a:t>
            </a:r>
          </a:p>
          <a:p>
            <a:pPr lvl="1"/>
            <a:r>
              <a:rPr lang="en-US" sz="2400" dirty="0"/>
              <a:t>Health Insurance Marketplace Quality Initiatives</a:t>
            </a:r>
          </a:p>
          <a:p>
            <a:pPr lvl="1"/>
            <a:r>
              <a:rPr lang="en-US" sz="2400" dirty="0"/>
              <a:t>Hospital Inpatient Quality Reporting (IQR)</a:t>
            </a:r>
          </a:p>
          <a:p>
            <a:pPr lvl="1"/>
            <a:r>
              <a:rPr lang="en-US" sz="2400" dirty="0"/>
              <a:t>Innovation Center (CMMI) Models</a:t>
            </a:r>
          </a:p>
          <a:p>
            <a:pPr marL="0" indent="0">
              <a:buNone/>
            </a:pPr>
            <a:endParaRPr lang="en-US" sz="1600" dirty="0"/>
          </a:p>
          <a:p>
            <a:pPr marL="0" indent="0">
              <a:buNone/>
            </a:pPr>
            <a:r>
              <a:rPr lang="en-US" dirty="0"/>
              <a:t>Comprehensive list on </a:t>
            </a:r>
            <a:r>
              <a:rPr lang="en-US" dirty="0">
                <a:hlinkClick r:id="rId3"/>
              </a:rPr>
              <a:t>MMS Hub</a:t>
            </a:r>
            <a:endParaRPr lang="en-US" sz="1600" dirty="0"/>
          </a:p>
          <a:p>
            <a:endParaRPr lang="en-US" sz="1600" dirty="0"/>
          </a:p>
        </p:txBody>
      </p:sp>
      <p:sp>
        <p:nvSpPr>
          <p:cNvPr id="5" name="Slide Number Placeholder 4">
            <a:extLst>
              <a:ext uri="{FF2B5EF4-FFF2-40B4-BE49-F238E27FC236}">
                <a16:creationId xmlns:a16="http://schemas.microsoft.com/office/drawing/2014/main" id="{04C17E65-4193-7C93-EEE8-17920658B937}"/>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AFE39313-1D28-692A-F770-3CDBE5883033}"/>
              </a:ext>
              <a:ext uri="{C183D7F6-B498-43B3-948B-1728B52AA6E4}">
                <adec:decorative xmlns:adec="http://schemas.microsoft.com/office/drawing/2017/decorative" val="0"/>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319774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4F8990-73DC-0EC0-B83B-D056A67B6DBC}"/>
              </a:ext>
            </a:extLst>
          </p:cNvPr>
          <p:cNvSpPr>
            <a:spLocks noGrp="1"/>
          </p:cNvSpPr>
          <p:nvPr>
            <p:ph type="title"/>
          </p:nvPr>
        </p:nvSpPr>
        <p:spPr/>
        <p:txBody>
          <a:bodyPr/>
          <a:lstStyle/>
          <a:p>
            <a:r>
              <a:rPr lang="en-US" dirty="0"/>
              <a:t>How CMS Uses Quality Measures</a:t>
            </a:r>
          </a:p>
        </p:txBody>
      </p:sp>
      <p:sp>
        <p:nvSpPr>
          <p:cNvPr id="2" name="Content Placeholder 1">
            <a:extLst>
              <a:ext uri="{FF2B5EF4-FFF2-40B4-BE49-F238E27FC236}">
                <a16:creationId xmlns:a16="http://schemas.microsoft.com/office/drawing/2014/main" id="{880DC1B8-410E-B88B-085E-F61E866B6FD4}"/>
              </a:ext>
            </a:extLst>
          </p:cNvPr>
          <p:cNvSpPr>
            <a:spLocks noGrp="1"/>
          </p:cNvSpPr>
          <p:nvPr>
            <p:ph idx="1"/>
          </p:nvPr>
        </p:nvSpPr>
        <p:spPr/>
        <p:txBody>
          <a:bodyPr>
            <a:normAutofit fontScale="92500"/>
          </a:bodyPr>
          <a:lstStyle/>
          <a:p>
            <a:r>
              <a:rPr lang="en-US" dirty="0"/>
              <a:t>Quality measures support CMS priorities in a couple of ways</a:t>
            </a:r>
          </a:p>
          <a:p>
            <a:pPr lvl="1"/>
            <a:r>
              <a:rPr lang="en-US" dirty="0"/>
              <a:t>Offer incentives to promote the delivery of high-quality care</a:t>
            </a:r>
          </a:p>
          <a:p>
            <a:pPr lvl="1"/>
            <a:r>
              <a:rPr lang="en-US" dirty="0"/>
              <a:t>Help consumers make informed choices about where to seek care</a:t>
            </a:r>
          </a:p>
          <a:p>
            <a:r>
              <a:rPr lang="en-US" dirty="0"/>
              <a:t>Four ways CMS leverages quality measures </a:t>
            </a:r>
          </a:p>
          <a:p>
            <a:pPr lvl="1"/>
            <a:r>
              <a:rPr lang="en-US" dirty="0"/>
              <a:t>Reporting programs </a:t>
            </a:r>
          </a:p>
          <a:p>
            <a:pPr lvl="1"/>
            <a:r>
              <a:rPr lang="en-US" dirty="0"/>
              <a:t>Impact Assessment Reports</a:t>
            </a:r>
          </a:p>
          <a:p>
            <a:pPr lvl="1"/>
            <a:r>
              <a:rPr lang="en-US" dirty="0"/>
              <a:t>Care Compare</a:t>
            </a:r>
          </a:p>
          <a:p>
            <a:pPr lvl="1"/>
            <a:r>
              <a:rPr lang="en-US" dirty="0"/>
              <a:t>Provider Data Catalog</a:t>
            </a:r>
          </a:p>
        </p:txBody>
      </p:sp>
      <p:sp>
        <p:nvSpPr>
          <p:cNvPr id="5" name="Slide Number Placeholder 4">
            <a:extLst>
              <a:ext uri="{FF2B5EF4-FFF2-40B4-BE49-F238E27FC236}">
                <a16:creationId xmlns:a16="http://schemas.microsoft.com/office/drawing/2014/main" id="{17513AA3-7737-DB4F-BEDA-C232317781DD}"/>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4" name="Date Placeholder 3">
            <a:extLst>
              <a:ext uri="{FF2B5EF4-FFF2-40B4-BE49-F238E27FC236}">
                <a16:creationId xmlns:a16="http://schemas.microsoft.com/office/drawing/2014/main" id="{DB941521-4F91-2711-30CA-B730EFF0E4CE}"/>
              </a:ext>
              <a:ext uri="{C183D7F6-B498-43B3-948B-1728B52AA6E4}">
                <adec:decorative xmlns:adec="http://schemas.microsoft.com/office/drawing/2017/decorative" val="0"/>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71883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7E156-F7D9-49B3-907D-6103A93607D3}"/>
              </a:ext>
            </a:extLst>
          </p:cNvPr>
          <p:cNvSpPr>
            <a:spLocks noGrp="1"/>
          </p:cNvSpPr>
          <p:nvPr>
            <p:ph type="title"/>
          </p:nvPr>
        </p:nvSpPr>
        <p:spPr/>
        <p:txBody>
          <a:bodyPr/>
          <a:lstStyle/>
          <a:p>
            <a:r>
              <a:rPr lang="en-US" dirty="0"/>
              <a:t>Offering Incentives: Quality Payment Program (QPP)</a:t>
            </a:r>
          </a:p>
        </p:txBody>
      </p:sp>
      <p:sp>
        <p:nvSpPr>
          <p:cNvPr id="2" name="Content Placeholder 1">
            <a:extLst>
              <a:ext uri="{FF2B5EF4-FFF2-40B4-BE49-F238E27FC236}">
                <a16:creationId xmlns:a16="http://schemas.microsoft.com/office/drawing/2014/main" id="{6F58A0A0-29C6-677B-DC2E-DD52F0BA2527}"/>
              </a:ext>
            </a:extLst>
          </p:cNvPr>
          <p:cNvSpPr>
            <a:spLocks noGrp="1"/>
          </p:cNvSpPr>
          <p:nvPr>
            <p:ph idx="1"/>
          </p:nvPr>
        </p:nvSpPr>
        <p:spPr/>
        <p:txBody>
          <a:bodyPr/>
          <a:lstStyle/>
          <a:p>
            <a:r>
              <a:rPr lang="en-US" dirty="0"/>
              <a:t>The QPP determines provider payment based on the quality of care delivered</a:t>
            </a:r>
          </a:p>
          <a:p>
            <a:r>
              <a:rPr lang="en-US" dirty="0"/>
              <a:t>Qualifying clinicians can report data through two pathways</a:t>
            </a:r>
          </a:p>
          <a:p>
            <a:pPr lvl="1"/>
            <a:r>
              <a:rPr lang="en-US" dirty="0"/>
              <a:t>Merit-based Incentive Payment System (MIPS) </a:t>
            </a:r>
          </a:p>
          <a:p>
            <a:pPr lvl="1"/>
            <a:r>
              <a:rPr lang="en-US" dirty="0"/>
              <a:t>Advanced Alternative Payment Models (APMs) </a:t>
            </a:r>
          </a:p>
        </p:txBody>
      </p:sp>
      <p:sp>
        <p:nvSpPr>
          <p:cNvPr id="5" name="Slide Number Placeholder 4">
            <a:extLst>
              <a:ext uri="{FF2B5EF4-FFF2-40B4-BE49-F238E27FC236}">
                <a16:creationId xmlns:a16="http://schemas.microsoft.com/office/drawing/2014/main" id="{03743F55-0632-B5B3-F08A-3C7B580EFF8D}"/>
              </a:ext>
              <a:ext uri="{C183D7F6-B498-43B3-948B-1728B52AA6E4}">
                <adec:decorative xmlns:adec="http://schemas.microsoft.com/office/drawing/2017/decorative" val="0"/>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
        <p:nvSpPr>
          <p:cNvPr id="6" name="TextBox 5">
            <a:extLst>
              <a:ext uri="{FF2B5EF4-FFF2-40B4-BE49-F238E27FC236}">
                <a16:creationId xmlns:a16="http://schemas.microsoft.com/office/drawing/2014/main" id="{1DA9F602-3EF9-91A4-6009-2682906C15FA}"/>
              </a:ext>
            </a:extLst>
          </p:cNvPr>
          <p:cNvSpPr txBox="1"/>
          <p:nvPr/>
        </p:nvSpPr>
        <p:spPr>
          <a:xfrm>
            <a:off x="1217851" y="6167737"/>
            <a:ext cx="8992949" cy="461665"/>
          </a:xfrm>
          <a:prstGeom prst="rect">
            <a:avLst/>
          </a:prstGeom>
          <a:noFill/>
        </p:spPr>
        <p:txBody>
          <a:bodyPr wrap="square" rtlCol="0">
            <a:spAutoFit/>
          </a:bodyPr>
          <a:lstStyle/>
          <a:p>
            <a:r>
              <a:rPr lang="en-US" sz="1200" dirty="0"/>
              <a:t>What are the value-based programs? CMS.gov. Accessed August 31, 2022. </a:t>
            </a:r>
            <a:r>
              <a:rPr lang="en-US" sz="1200" dirty="0">
                <a:hlinkClick r:id="rId3"/>
              </a:rPr>
              <a:t>https://www.cms.gov/Medicare/Quality-Initiatives-Patient-Assessment-Instruments/Value-Based-Programs/Value-Based-Programs</a:t>
            </a:r>
            <a:r>
              <a:rPr lang="en-US" sz="1200" dirty="0"/>
              <a:t>. </a:t>
            </a:r>
          </a:p>
        </p:txBody>
      </p:sp>
      <p:sp>
        <p:nvSpPr>
          <p:cNvPr id="4" name="Date Placeholder 3">
            <a:extLst>
              <a:ext uri="{FF2B5EF4-FFF2-40B4-BE49-F238E27FC236}">
                <a16:creationId xmlns:a16="http://schemas.microsoft.com/office/drawing/2014/main" id="{5BC9CA09-3E0E-9B42-85D9-99F611C3B0E2}"/>
              </a:ext>
              <a:ext uri="{C183D7F6-B498-43B3-948B-1728B52AA6E4}">
                <adec:decorative xmlns:adec="http://schemas.microsoft.com/office/drawing/2017/decorative" val="0"/>
              </a:ext>
            </a:extLst>
          </p:cNvPr>
          <p:cNvSpPr>
            <a:spLocks noGrp="1"/>
          </p:cNvSpPr>
          <p:nvPr>
            <p:ph type="dt" sz="half" idx="10"/>
          </p:nvPr>
        </p:nvSpPr>
        <p:spPr/>
        <p:txBody>
          <a:bodyPr/>
          <a:lstStyle/>
          <a:p>
            <a:fld id="{097C0194-4FDA-43AF-9F3B-BE4B0F1060EB}" type="datetime1">
              <a:rPr lang="en-US" smtClean="0"/>
              <a:t>11/30/2022</a:t>
            </a:fld>
            <a:endParaRPr lang="en-US"/>
          </a:p>
        </p:txBody>
      </p:sp>
    </p:spTree>
    <p:extLst>
      <p:ext uri="{BB962C8B-B14F-4D97-AF65-F5344CB8AC3E}">
        <p14:creationId xmlns:p14="http://schemas.microsoft.com/office/powerpoint/2010/main" val="1880438899"/>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Custom 15">
      <a:dk1>
        <a:srgbClr val="111F42"/>
      </a:dk1>
      <a:lt1>
        <a:srgbClr val="FFFFFF"/>
      </a:lt1>
      <a:dk2>
        <a:srgbClr val="16254C"/>
      </a:dk2>
      <a:lt2>
        <a:srgbClr val="E4E5F9"/>
      </a:lt2>
      <a:accent1>
        <a:srgbClr val="3B84AE"/>
      </a:accent1>
      <a:accent2>
        <a:srgbClr val="52CAB8"/>
      </a:accent2>
      <a:accent3>
        <a:srgbClr val="3B59A0"/>
      </a:accent3>
      <a:accent4>
        <a:srgbClr val="884AC0"/>
      </a:accent4>
      <a:accent5>
        <a:srgbClr val="BFBA4B"/>
      </a:accent5>
      <a:accent6>
        <a:srgbClr val="555857"/>
      </a:accent6>
      <a:hlink>
        <a:srgbClr val="112047"/>
      </a:hlink>
      <a:folHlink>
        <a:srgbClr val="819D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c85f45de-9781-4f9c-a476-faa529bf8047"/>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2dd732a6-0413-473f-a1ce-68d1616444b6}" enabled="0" method="" siteId="{2dd732a6-0413-473f-a1ce-68d1616444b6}" removed="1"/>
</clbl:labelList>
</file>

<file path=docProps/app.xml><?xml version="1.0" encoding="utf-8"?>
<Properties xmlns="http://schemas.openxmlformats.org/officeDocument/2006/extended-properties" xmlns:vt="http://schemas.openxmlformats.org/officeDocument/2006/docPropsVTypes">
  <Template/>
  <TotalTime>0</TotalTime>
  <Words>2340</Words>
  <Application>Microsoft Office PowerPoint</Application>
  <PresentationFormat>Widescreen</PresentationFormat>
  <Paragraphs>209</Paragraphs>
  <Slides>26</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Arial Black</vt:lpstr>
      <vt:lpstr>Calibri</vt:lpstr>
      <vt:lpstr>public_sans</vt:lpstr>
      <vt:lpstr>Symbol</vt:lpstr>
      <vt:lpstr>CMS theme 2019</vt:lpstr>
      <vt:lpstr>Office Theme</vt:lpstr>
      <vt:lpstr>Quality Measures in Action</vt:lpstr>
      <vt:lpstr>Goals and Objectives</vt:lpstr>
      <vt:lpstr>Overview of CMS Quality Measures: How They Are Used, Reported, and Shared with the Public</vt:lpstr>
      <vt:lpstr>CMS Quality Reporting and Value-Based Care Programs</vt:lpstr>
      <vt:lpstr>CMS Measure Portfolio</vt:lpstr>
      <vt:lpstr>Measure Types</vt:lpstr>
      <vt:lpstr>Quality Reporting Programs</vt:lpstr>
      <vt:lpstr>How CMS Uses Quality Measures</vt:lpstr>
      <vt:lpstr>Offering Incentives: Quality Payment Program (QPP)</vt:lpstr>
      <vt:lpstr>Helping Consumers: Part C and D Star Ratings</vt:lpstr>
      <vt:lpstr>Impact Assessment Reports</vt:lpstr>
      <vt:lpstr>2021 Impact Assessment Report</vt:lpstr>
      <vt:lpstr>Care Compare</vt:lpstr>
      <vt:lpstr> Care Compare</vt:lpstr>
      <vt:lpstr>Provider Data Catalog</vt:lpstr>
      <vt:lpstr> Provider Data Catalog</vt:lpstr>
      <vt:lpstr>Care Compare Overview A powerful tool for consumers </vt:lpstr>
      <vt:lpstr>Care Compare Screenshot</vt:lpstr>
      <vt:lpstr>Care Compare Ratings</vt:lpstr>
      <vt:lpstr>Care Compare Quality Measures</vt:lpstr>
      <vt:lpstr>Provider Data Catalog Overview Data to drive improvement </vt:lpstr>
      <vt:lpstr>Explore: Provider Data Catalog</vt:lpstr>
      <vt:lpstr>Provider Data Catalog </vt:lpstr>
      <vt:lpstr>  Provider Data Catalog</vt:lpstr>
      <vt:lpstr>Questions</vt:lpstr>
      <vt:lpstr>CMS Gequincia Polk (COR)  Contact: gequincia.polk@cms.hhs.gov Melissa Gross (CMS Lead)  Contact: Melissa.Gross@cms.hhs.gov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Measures in Action How CMS Uses Quality Measures to Inform the Public and Drive Quality Improvement</dc:title>
  <dc:subject>Quality Measures in Action How CMS Uses Quality Measures to Inform the Public and Drive Quality Improvement</dc:subject>
  <dc:creator/>
  <cp:keywords>CMS, Quality Measures, PPT,508</cp:keywords>
  <cp:lastModifiedBy/>
  <cp:revision>1</cp:revision>
  <dcterms:created xsi:type="dcterms:W3CDTF">2016-08-30T18:54:20Z</dcterms:created>
  <dcterms:modified xsi:type="dcterms:W3CDTF">2022-11-30T16:38:21Z</dcterms:modified>
  <cp:category>Power Point;Quality Measures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