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1.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autoCompressPictures="0">
  <p:sldMasterIdLst>
    <p:sldMasterId id="2147483648" r:id="rId1"/>
    <p:sldMasterId id="2147483674" r:id="rId2"/>
    <p:sldMasterId id="2147483687" r:id="rId3"/>
  </p:sldMasterIdLst>
  <p:notesMasterIdLst>
    <p:notesMasterId r:id="rId48"/>
  </p:notesMasterIdLst>
  <p:sldIdLst>
    <p:sldId id="256" r:id="rId4"/>
    <p:sldId id="1978" r:id="rId5"/>
    <p:sldId id="257" r:id="rId6"/>
    <p:sldId id="258" r:id="rId7"/>
    <p:sldId id="259" r:id="rId8"/>
    <p:sldId id="260" r:id="rId9"/>
    <p:sldId id="261" r:id="rId10"/>
    <p:sldId id="262" r:id="rId11"/>
    <p:sldId id="263" r:id="rId12"/>
    <p:sldId id="198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1983" r:id="rId37"/>
    <p:sldId id="289" r:id="rId38"/>
    <p:sldId id="290" r:id="rId39"/>
    <p:sldId id="291" r:id="rId40"/>
    <p:sldId id="292" r:id="rId41"/>
    <p:sldId id="293" r:id="rId42"/>
    <p:sldId id="294" r:id="rId43"/>
    <p:sldId id="295" r:id="rId44"/>
    <p:sldId id="1980" r:id="rId45"/>
    <p:sldId id="538" r:id="rId46"/>
    <p:sldId id="1979" r:id="rId4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64">
          <p15:clr>
            <a:srgbClr val="A4A3A4"/>
          </p15:clr>
        </p15:guide>
        <p15:guide id="2" pos="4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9KhUrXhETxwWXMbY7kNThMbTc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2F2F2"/>
    <a:srgbClr val="E3B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2A915-A532-4243-8AA4-4A48ECEEC8B1}">
  <a:tblStyle styleId="{03D2A915-A532-4243-8AA4-4A48ECEEC8B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F4F4"/>
          </a:solidFill>
        </a:fill>
      </a:tcStyle>
    </a:wholeTbl>
    <a:band1H>
      <a:tcTxStyle/>
      <a:tcStyle>
        <a:tcBdr/>
        <a:fill>
          <a:solidFill>
            <a:srgbClr val="E8E8E8"/>
          </a:solidFill>
        </a:fill>
      </a:tcStyle>
    </a:band1H>
    <a:band2H>
      <a:tcTxStyle/>
      <a:tcStyle>
        <a:tcBdr/>
      </a:tcStyle>
    </a:band2H>
    <a:band1V>
      <a:tcTxStyle/>
      <a:tcStyle>
        <a:tcBdr/>
        <a:fill>
          <a:solidFill>
            <a:srgbClr val="E8E8E8"/>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73D70F27-46B2-4776-9D9B-92D990C7B4A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CCFD6"/>
          </a:solidFill>
        </a:fill>
      </a:tcStyle>
    </a:band1H>
    <a:band2H>
      <a:tcTxStyle/>
      <a:tcStyle>
        <a:tcBdr/>
      </a:tcStyle>
    </a:band2H>
    <a:band1V>
      <a:tcTxStyle/>
      <a:tcStyle>
        <a:tcBdr/>
        <a:fill>
          <a:solidFill>
            <a:srgbClr val="CCCFD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6" autoAdjust="0"/>
    <p:restoredTop sz="87437" autoAdjust="0"/>
  </p:normalViewPr>
  <p:slideViewPr>
    <p:cSldViewPr snapToGrid="0">
      <p:cViewPr varScale="1">
        <p:scale>
          <a:sx n="75" d="100"/>
          <a:sy n="75" d="100"/>
        </p:scale>
        <p:origin x="336" y="53"/>
      </p:cViewPr>
      <p:guideLst>
        <p:guide orient="horz" pos="2064"/>
        <p:guide pos="4160"/>
      </p:guideLst>
    </p:cSldViewPr>
  </p:slideViewPr>
  <p:outlineViewPr>
    <p:cViewPr>
      <p:scale>
        <a:sx n="33" d="100"/>
        <a:sy n="33" d="100"/>
      </p:scale>
      <p:origin x="0" y="-4752"/>
    </p:cViewPr>
  </p:outlineViewPr>
  <p:notesTextViewPr>
    <p:cViewPr>
      <p:scale>
        <a:sx n="200" d="100"/>
        <a:sy n="200" d="100"/>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3" name="Google Shape;21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Terminology workstream</a:t>
            </a:r>
            <a:r>
              <a:rPr lang="en-US" sz="1800" dirty="0">
                <a:effectLst/>
                <a:latin typeface="Calibri" panose="020F0502020204030204" pitchFamily="34" charset="0"/>
                <a:ea typeface="Calibri" panose="020F0502020204030204" pitchFamily="34" charset="0"/>
                <a:cs typeface="Times New Roman" panose="02020603050405020304" pitchFamily="18" charset="0"/>
              </a:rPr>
              <a:t>—Primarily focuses on developing the domains, the data concepts,  submitting for new codes and more importantly, developing and publishing the coded value sets in the National Library of Medicine (NLM) and Value Set Authority Center (VSAC).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Technical workstream</a:t>
            </a:r>
            <a:r>
              <a:rPr lang="en-US" sz="1800" dirty="0">
                <a:effectLst/>
                <a:latin typeface="Calibri" panose="020F0502020204030204" pitchFamily="34" charset="0"/>
                <a:ea typeface="Calibri" panose="020F0502020204030204" pitchFamily="34" charset="0"/>
                <a:cs typeface="Times New Roman" panose="02020603050405020304" pitchFamily="18" charset="0"/>
              </a:rPr>
              <a:t>—Is working on the FHIR standards and specifications.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Pilots workstream</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launch September 2022 with a focus on testing and validating both the terminology and the technical standards.</a:t>
            </a:r>
          </a:p>
        </p:txBody>
      </p:sp>
      <p:sp>
        <p:nvSpPr>
          <p:cNvPr id="309" name="Google Shape;309;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92983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health and human services ecosystem includes entities that participate not only from clinical care or health IT vendors, but CBOs, public health, research, academia and health plans. This ability to engage and collaborate across these diverse stakeholder groups truly sets Gravity apart as a standards-based project.  </a:t>
            </a:r>
          </a:p>
        </p:txBody>
      </p:sp>
      <p:sp>
        <p:nvSpPr>
          <p:cNvPr id="362" name="Google Shape;362;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Gravity Project is not an entity, but instead a project funded by multiple organizations through in-kind and financial sponsorships.  It receives support from the federal government, including CMS, ONC, the Administration for Community Living (ACL), AHRQ and CDC.  Other contributors are health systems, private payors, philanthropies and technology vendors.</a:t>
            </a:r>
          </a:p>
          <a:p>
            <a:pPr marL="0" lvl="0" indent="0" algn="l" rtl="0">
              <a:spcBef>
                <a:spcPts val="0"/>
              </a:spcBef>
              <a:spcAft>
                <a:spcPts val="0"/>
              </a:spcAft>
              <a:buNone/>
            </a:pPr>
            <a:endParaRPr dirty="0">
              <a:latin typeface="Arial"/>
              <a:ea typeface="Arial"/>
              <a:cs typeface="Arial"/>
              <a:sym typeface="Arial"/>
            </a:endParaRPr>
          </a:p>
        </p:txBody>
      </p:sp>
      <p:sp>
        <p:nvSpPr>
          <p:cNvPr id="378" name="Google Shape;378;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a:solidFill>
                  <a:srgbClr val="000000"/>
                </a:solidFill>
                <a:latin typeface="Times New Roman"/>
                <a:ea typeface="Times New Roman"/>
                <a:cs typeface="Times New Roman"/>
                <a:sym typeface="Times New Roman"/>
              </a:rPr>
              <a:t>12</a:t>
            </a:fld>
            <a:endParaRPr sz="1200">
              <a:solidFill>
                <a:srgbClr val="000000"/>
              </a:solidFill>
              <a:latin typeface="Times New Roman"/>
              <a:ea typeface="Times New Roman"/>
              <a:cs typeface="Times New Roman"/>
              <a:sym typeface="Times New Roman"/>
            </a:endParaRPr>
          </a:p>
        </p:txBody>
      </p:sp>
      <p:sp>
        <p:nvSpPr>
          <p:cNvPr id="446" name="Google Shape;446;p1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7" name="Google Shape;447;p12: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2017</a:t>
            </a:r>
            <a:r>
              <a:rPr lang="en-US" sz="1800" dirty="0">
                <a:effectLst/>
                <a:latin typeface="Calibri" panose="020F0502020204030204" pitchFamily="34" charset="0"/>
                <a:ea typeface="Calibri" panose="020F0502020204030204" pitchFamily="34" charset="0"/>
                <a:cs typeface="Times New Roman" panose="02020603050405020304" pitchFamily="18" charset="0"/>
              </a:rPr>
              <a:t>—Gravity began when the Social Interventions Research and Evaluation Network (SIREN) at the University of California-San Francisco convened over 50 individuals from across the health services sector in Washington D.C. to discuss the issue of the lack of codes available to represent social risk data in EHRs.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May 2019</a:t>
            </a:r>
            <a:r>
              <a:rPr lang="en-US" sz="1800" dirty="0">
                <a:effectLst/>
                <a:latin typeface="Calibri" panose="020F0502020204030204" pitchFamily="34" charset="0"/>
                <a:ea typeface="Calibri" panose="020F0502020204030204" pitchFamily="34" charset="0"/>
                <a:cs typeface="Times New Roman" panose="02020603050405020304" pitchFamily="18" charset="0"/>
              </a:rPr>
              <a:t>—Launched Gravity in May of 2019 with funding from the RWJF and focused on developing datasets for food insecurity facilitated by Dr. Sarah DeSilvey, Food Insecurity SME.</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August 2019</a:t>
            </a:r>
            <a:r>
              <a:rPr lang="en-US" sz="1800" dirty="0">
                <a:effectLst/>
                <a:latin typeface="Calibri" panose="020F0502020204030204" pitchFamily="34" charset="0"/>
                <a:ea typeface="Calibri" panose="020F0502020204030204" pitchFamily="34" charset="0"/>
                <a:cs typeface="Times New Roman" panose="02020603050405020304" pitchFamily="18" charset="0"/>
              </a:rPr>
              <a:t>—Gravity became an HL7 FHIR Accelerator Project to ensure that the work advances the use of the FHIR specifications for health data exchange.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2020</a:t>
            </a:r>
            <a:r>
              <a:rPr lang="en-US" sz="1800" dirty="0">
                <a:effectLst/>
                <a:latin typeface="Calibri" panose="020F0502020204030204" pitchFamily="34" charset="0"/>
                <a:ea typeface="Calibri" panose="020F0502020204030204" pitchFamily="34" charset="0"/>
                <a:cs typeface="Times New Roman" panose="02020603050405020304" pitchFamily="18" charset="0"/>
              </a:rPr>
              <a:t>—Gravity shifted to working on multiple domains at a time, and also began work on the HL7 SDOH FHIR Implementation Guide (IG) and initiated testing it at the HL7 FHIR Connectathons.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2021</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—Published datasets and completed code submissions for 11 domains and published the FHIR Implementation Guide (IG) as the standard for trial use (STU) Version 1, for which datasets were included in national policy as data classes in the U.S. Core Data for Interoperability or USCDI Version 2.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2022</a:t>
            </a:r>
            <a:r>
              <a:rPr lang="en-US" sz="1800" dirty="0">
                <a:effectLst/>
                <a:latin typeface="Calibri" panose="020F0502020204030204" pitchFamily="34" charset="0"/>
                <a:ea typeface="Calibri" panose="020F0502020204030204" pitchFamily="34" charset="0"/>
                <a:cs typeface="Times New Roman" panose="02020603050405020304" pitchFamily="18" charset="0"/>
              </a:rPr>
              <a:t>—Gravity is primarily focused on the dissemination and testing of this work, with the launch of the pilots workstream.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Gravity has completed three domains thus far in 2022 — health literacy, health insurance coverage and medical cost burden.  Proposed in the fall is the kickoff of three new domains — digital and equity, neighborhood safety and food access.  Gravity is on target to publish Version 2 of the FHIR IG which is to be published September 2022.  The pilots will officially kick off September 27</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l" rtl="0">
              <a:spcBef>
                <a:spcPts val="0"/>
              </a:spcBef>
              <a:spcAft>
                <a:spcPts val="0"/>
              </a:spcAft>
              <a:buNone/>
            </a:pPr>
            <a:endParaRPr dirty="0"/>
          </a:p>
        </p:txBody>
      </p:sp>
      <p:sp>
        <p:nvSpPr>
          <p:cNvPr id="454" name="Google Shape;454;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1" name="Google Shape;461;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terminology workstream focuses on defining data concepts for SDOH domains. The graphic on the right illustrates which code systems are used to define concepts across the four activities.</a:t>
            </a:r>
          </a:p>
          <a:p>
            <a:pPr marL="0" lvl="0" indent="0" algn="l" rtl="0">
              <a:spcBef>
                <a:spcPts val="0"/>
              </a:spcBef>
              <a:spcAft>
                <a:spcPts val="0"/>
              </a:spcAft>
              <a:buNone/>
            </a:pPr>
            <a:endParaRPr dirty="0"/>
          </a:p>
          <a:p>
            <a:pPr marL="171450" lvl="0" indent="-171450" algn="l" rtl="0">
              <a:spcBef>
                <a:spcPts val="0"/>
              </a:spcBef>
              <a:spcAft>
                <a:spcPts val="0"/>
              </a:spcAft>
              <a:buFont typeface="Wingdings" panose="05000000000000000000" pitchFamily="2" charset="2"/>
              <a:buChar char="Ø"/>
            </a:pPr>
            <a:r>
              <a:rPr lang="en-US" dirty="0"/>
              <a:t>What concepts need to be documented across screening, diagnosis, goals setting, and interventions? </a:t>
            </a:r>
          </a:p>
          <a:p>
            <a:pPr marL="171450" lvl="0" indent="-171450" algn="l" rtl="0">
              <a:spcBef>
                <a:spcPts val="0"/>
              </a:spcBef>
              <a:spcAft>
                <a:spcPts val="0"/>
              </a:spcAft>
              <a:buFont typeface="Wingdings" panose="05000000000000000000" pitchFamily="2" charset="2"/>
              <a:buChar char="Ø"/>
            </a:pPr>
            <a:endParaRPr dirty="0"/>
          </a:p>
          <a:p>
            <a:pPr marL="171450" lvl="0" indent="-171450" algn="l" rtl="0">
              <a:spcBef>
                <a:spcPts val="0"/>
              </a:spcBef>
              <a:spcAft>
                <a:spcPts val="0"/>
              </a:spcAft>
              <a:buFont typeface="Wingdings" panose="05000000000000000000" pitchFamily="2" charset="2"/>
              <a:buChar char="Ø"/>
            </a:pPr>
            <a:r>
              <a:rPr lang="en-US" dirty="0"/>
              <a:t>Once concepts are defined, what codes exist/new codes to be developed?</a:t>
            </a:r>
            <a:endParaRPr dirty="0"/>
          </a:p>
        </p:txBody>
      </p:sp>
      <p:sp>
        <p:nvSpPr>
          <p:cNvPr id="473" name="Google Shape;473;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This slide illustrates how coded food insecurity data concepts are represented across the four clinical activities. </a:t>
            </a:r>
            <a:endParaRPr dirty="0"/>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Font typeface="Wingdings" panose="05000000000000000000" pitchFamily="2" charset="2"/>
              <a:buChar char="Ø"/>
            </a:pPr>
            <a:r>
              <a:rPr lang="en-US" sz="1200" dirty="0">
                <a:solidFill>
                  <a:schemeClr val="dk1"/>
                </a:solidFill>
                <a:latin typeface="Calibri"/>
                <a:ea typeface="Calibri"/>
                <a:cs typeface="Calibri"/>
                <a:sym typeface="Calibri"/>
              </a:rPr>
              <a:t>LOINC is used to code question/answer sets for screening and goals.</a:t>
            </a:r>
            <a:endParaRPr dirty="0"/>
          </a:p>
          <a:p>
            <a:pPr marL="171450" lvl="0" indent="-171450" algn="l" rtl="0">
              <a:spcBef>
                <a:spcPts val="0"/>
              </a:spcBef>
              <a:spcAft>
                <a:spcPts val="0"/>
              </a:spcAft>
              <a:buFont typeface="Wingdings" panose="05000000000000000000" pitchFamily="2" charset="2"/>
              <a:buChar char="Ø"/>
            </a:pPr>
            <a:r>
              <a:rPr lang="en-US" sz="1200" dirty="0">
                <a:solidFill>
                  <a:schemeClr val="dk1"/>
                </a:solidFill>
                <a:latin typeface="Calibri"/>
                <a:ea typeface="Calibri"/>
                <a:cs typeface="Calibri"/>
                <a:sym typeface="Calibri"/>
              </a:rPr>
              <a:t>SNOMED is used to represent food insecurity observations and food insecurity interventions.</a:t>
            </a:r>
          </a:p>
          <a:p>
            <a:pPr marL="171450" lvl="0" indent="-171450" algn="l" rtl="0">
              <a:spcBef>
                <a:spcPts val="0"/>
              </a:spcBef>
              <a:spcAft>
                <a:spcPts val="0"/>
              </a:spcAft>
              <a:buFont typeface="Wingdings" panose="05000000000000000000" pitchFamily="2" charset="2"/>
              <a:buChar char="Ø"/>
            </a:pPr>
            <a:r>
              <a:rPr lang="en-US" sz="1200" dirty="0">
                <a:solidFill>
                  <a:schemeClr val="dk1"/>
                </a:solidFill>
                <a:latin typeface="Calibri"/>
                <a:ea typeface="Calibri"/>
                <a:cs typeface="Calibri"/>
                <a:sym typeface="Calibri"/>
              </a:rPr>
              <a:t>ICD-10 is predominately used to represent diagnosis via z codes. </a:t>
            </a:r>
            <a:endParaRPr dirty="0"/>
          </a:p>
        </p:txBody>
      </p:sp>
      <p:sp>
        <p:nvSpPr>
          <p:cNvPr id="483" name="Google Shape;483;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On the left is a summary of eight interventions.</a:t>
            </a:r>
            <a:r>
              <a:rPr lang="en-US" sz="1200" dirty="0">
                <a:solidFill>
                  <a:schemeClr val="dk1"/>
                </a:solidFill>
                <a:effectLst/>
                <a:latin typeface="Calibri"/>
                <a:ea typeface="Calibri"/>
                <a:cs typeface="Calibri"/>
                <a:sym typeface="Calibri"/>
              </a:rPr>
              <a:t>  </a:t>
            </a:r>
            <a:r>
              <a:rPr lang="en-US" sz="1800" dirty="0">
                <a:solidFill>
                  <a:schemeClr val="dk1"/>
                </a:solidFill>
                <a:effectLst/>
                <a:latin typeface="Calibri" panose="020F0502020204030204" pitchFamily="34" charset="0"/>
                <a:ea typeface="Calibri"/>
                <a:cs typeface="Times New Roman" panose="02020603050405020304" pitchFamily="18" charset="0"/>
                <a:sym typeface="Calibri"/>
              </a:rPr>
              <a:t>To facilitate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work in terminology development first define the approach via a framework for building intervention terminologies by grounding variables into common definitions.</a:t>
            </a:r>
          </a:p>
          <a:p>
            <a:pPr marL="0" marR="0" algn="ctr">
              <a:lnSpc>
                <a:spcPct val="150000"/>
              </a:lnSpc>
              <a:spcBef>
                <a:spcPts val="0"/>
              </a:spcBef>
              <a:spcAft>
                <a:spcPts val="0"/>
              </a:spcAft>
              <a:tabLst>
                <a:tab pos="154241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tabLst>
                <a:tab pos="1542415" algn="l"/>
              </a:tabLs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Coordination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thinking about the role of medical/social care integration, there is much coordination to care plans and available resources that funnel into the social care space.  Gravity aligned this term with the AHRQ definition.</a:t>
            </a:r>
          </a:p>
        </p:txBody>
      </p:sp>
      <p:sp>
        <p:nvSpPr>
          <p:cNvPr id="497" name="Google Shape;497;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Gravity Project is focused on adjusting minority strain/discrimination and bias and addressing ACES through TEP expertise slated for Winter-2023.</a:t>
            </a:r>
          </a:p>
        </p:txBody>
      </p:sp>
      <p:sp>
        <p:nvSpPr>
          <p:cNvPr id="504" name="Google Shape;5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CMS is committed to providing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date, CMS has implemented an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032343-FBC3-456D-B7B8-987B07D3FED8}" type="slidenum">
              <a:rPr lang="en-US" smtClean="0"/>
              <a:t>1</a:t>
            </a:fld>
            <a:endParaRPr lang="en-US" dirty="0"/>
          </a:p>
        </p:txBody>
      </p:sp>
    </p:spTree>
    <p:extLst>
      <p:ext uri="{BB962C8B-B14F-4D97-AF65-F5344CB8AC3E}">
        <p14:creationId xmlns:p14="http://schemas.microsoft.com/office/powerpoint/2010/main" val="1986223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3" name="Google Shape;513;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421da6dbcd_1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4" name="Google Shape;524;g1421da6dbcd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34" name="Google Shape;534;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this slide Gravity acknowledges the in-kind support and the entities that support it in providing the resources to lead and advance this work.  The technical workstream phase is currently sponsored by NewWave and the American Medical Association (AMA).</a:t>
            </a:r>
          </a:p>
          <a:p>
            <a:pPr marL="0" lvl="0" indent="0" algn="l" rtl="0">
              <a:lnSpc>
                <a:spcPct val="100000"/>
              </a:lnSpc>
              <a:spcBef>
                <a:spcPts val="0"/>
              </a:spcBef>
              <a:spcAft>
                <a:spcPts val="0"/>
              </a:spcAft>
              <a:buClr>
                <a:schemeClr val="dk1"/>
              </a:buClr>
              <a:buSzPts val="1400"/>
              <a:buFont typeface="Calibri"/>
              <a:buNone/>
            </a:pPr>
            <a:endParaRPr dirty="0"/>
          </a:p>
        </p:txBody>
      </p:sp>
      <p:sp>
        <p:nvSpPr>
          <p:cNvPr id="546" name="Google Shape;54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556" name="Google Shape;556;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1</a:t>
            </a:r>
            <a:r>
              <a:rPr lang="en-US" sz="1800" b="1" i="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use case</a:t>
            </a:r>
            <a:r>
              <a:rPr lang="en-US" sz="1800" dirty="0">
                <a:effectLst/>
                <a:latin typeface="Calibri" panose="020F0502020204030204" pitchFamily="34" charset="0"/>
                <a:ea typeface="Calibri" panose="020F0502020204030204" pitchFamily="34" charset="0"/>
                <a:cs typeface="Times New Roman" panose="02020603050405020304" pitchFamily="18" charset="0"/>
              </a:rPr>
              <a:t>—Document the SDOH or social risk/social needs data as part of the patient encounter and define the health concerns and the problems.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2</a:t>
            </a:r>
            <a:r>
              <a:rPr lang="en-US" sz="1800" b="1" i="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use case</a:t>
            </a:r>
            <a:r>
              <a:rPr lang="en-US" sz="1800" dirty="0">
                <a:effectLst/>
                <a:latin typeface="Calibri" panose="020F0502020204030204" pitchFamily="34" charset="0"/>
                <a:ea typeface="Calibri" panose="020F0502020204030204" pitchFamily="34" charset="0"/>
                <a:cs typeface="Times New Roman" panose="02020603050405020304" pitchFamily="18" charset="0"/>
              </a:rPr>
              <a:t>—Define the patient/provider SDOH-related goals, meaning the social needs as defined through goal setting.  </a:t>
            </a:r>
          </a:p>
          <a:p>
            <a:pPr marL="0" marR="0">
              <a:lnSpc>
                <a:spcPct val="150000"/>
              </a:lnSpc>
              <a:spcBef>
                <a:spcPts val="0"/>
              </a:spcBef>
              <a:spcAft>
                <a:spcPts val="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3</a:t>
            </a:r>
            <a:r>
              <a:rPr lang="en-US" sz="1800" b="1" i="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use case</a:t>
            </a:r>
            <a:r>
              <a:rPr lang="en-US" sz="1800" dirty="0">
                <a:effectLst/>
                <a:latin typeface="Calibri" panose="020F0502020204030204" pitchFamily="34" charset="0"/>
                <a:ea typeface="Calibri" panose="020F0502020204030204" pitchFamily="34" charset="0"/>
                <a:cs typeface="Times New Roman" panose="02020603050405020304" pitchFamily="18" charset="0"/>
              </a:rPr>
              <a:t>—Taking action on the problem/goals identified, so use cases around planning or communicating and tracking related interventions to completion to include closed-loop referrals.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4</a:t>
            </a:r>
            <a:r>
              <a:rPr lang="en-US" sz="1800"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use case</a:t>
            </a:r>
            <a:r>
              <a:rPr lang="en-US" sz="1800" dirty="0">
                <a:effectLst/>
                <a:latin typeface="Calibri" panose="020F0502020204030204" pitchFamily="34" charset="0"/>
                <a:ea typeface="Calibri" panose="020F0502020204030204" pitchFamily="34" charset="0"/>
                <a:cs typeface="Times New Roman" panose="02020603050405020304" pitchFamily="18" charset="0"/>
              </a:rPr>
              <a:t>—Measuring the outcomes of these activities.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5</a:t>
            </a:r>
            <a:r>
              <a:rPr lang="en-US" sz="1800"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use case</a:t>
            </a: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cohorts of patients with common SDOH characteristics for use beyond point of care with an ability to aggregate data for upstream use for population health, and downstream for quality reporting.</a:t>
            </a:r>
          </a:p>
        </p:txBody>
      </p:sp>
      <p:sp>
        <p:nvSpPr>
          <p:cNvPr id="567" name="Google Shape;567;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Session 1</a:t>
            </a:r>
            <a:r>
              <a:rPr lang="en-US" sz="1800" dirty="0">
                <a:effectLst/>
                <a:latin typeface="Calibri" panose="020F0502020204030204" pitchFamily="34" charset="0"/>
                <a:ea typeface="Calibri" panose="020F0502020204030204" pitchFamily="34" charset="0"/>
                <a:cs typeface="Times New Roman" panose="02020603050405020304" pitchFamily="18" charset="0"/>
              </a:rPr>
              <a:t>—Organizations came to test focused on having closed-loop referrals with assessments and screening, as well as a focus on referral interventions.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Session 2</a:t>
            </a:r>
            <a:r>
              <a:rPr lang="en-US" sz="1800" dirty="0">
                <a:effectLst/>
                <a:latin typeface="Calibri" panose="020F0502020204030204" pitchFamily="34" charset="0"/>
                <a:ea typeface="Calibri" panose="020F0502020204030204" pitchFamily="34" charset="0"/>
                <a:cs typeface="Times New Roman" panose="02020603050405020304" pitchFamily="18" charset="0"/>
              </a:rPr>
              <a:t>—Some entities incorporated race/ethnicity data and SOGI data exchange, which are not Gravity data, but instead are defined as part of the Gravity Project through other HL7 projects. </a:t>
            </a:r>
          </a:p>
        </p:txBody>
      </p:sp>
      <p:sp>
        <p:nvSpPr>
          <p:cNvPr id="573" name="Google Shape;573;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Develop/incorporate new use cases supported by existing FHIR IG</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work is grounded in data captured within an EHR.  These are clinical activities, but community feedback dictates a need to define the data exchange between one CBO to another, as well as CBO to state agency.  Currently, these activities are playing out in the field, however not by using standards-based approaches.</a:t>
            </a:r>
          </a:p>
          <a:p>
            <a:pPr marL="0" lvl="0" indent="0" algn="l" rtl="0">
              <a:spcBef>
                <a:spcPts val="0"/>
              </a:spcBef>
              <a:spcAft>
                <a:spcPts val="0"/>
              </a:spcAft>
              <a:buClr>
                <a:schemeClr val="dk1"/>
              </a:buClr>
              <a:buSzPts val="1200"/>
              <a:buFont typeface="Calibri"/>
              <a:buNone/>
            </a:pPr>
            <a:endParaRPr dirty="0"/>
          </a:p>
        </p:txBody>
      </p:sp>
      <p:sp>
        <p:nvSpPr>
          <p:cNvPr id="592" name="Google Shape;5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0" name="Google Shape;600;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Gravity Project is pleased to announce the kickoff of the pilots workstream monthly webinars set to commence in September.  This work is being sponsored by the Office of the National Coordinator (ONC), the Administration for Community Living (ACL), AARP, and with the addition of the IHE which is part of HIMSS.</a:t>
            </a:r>
          </a:p>
          <a:p>
            <a:pPr marL="0" lvl="0" indent="0" algn="l" rtl="0">
              <a:lnSpc>
                <a:spcPct val="100000"/>
              </a:lnSpc>
              <a:spcBef>
                <a:spcPts val="0"/>
              </a:spcBef>
              <a:spcAft>
                <a:spcPts val="0"/>
              </a:spcAft>
              <a:buClr>
                <a:schemeClr val="dk1"/>
              </a:buClr>
              <a:buSzPts val="1400"/>
              <a:buFont typeface="Calibri"/>
              <a:buNone/>
            </a:pPr>
            <a:endParaRPr dirty="0"/>
          </a:p>
        </p:txBody>
      </p:sp>
      <p:sp>
        <p:nvSpPr>
          <p:cNvPr id="612" name="Google Shape;612;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22" name="Google Shape;222;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3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622" name="Google Shape;622;p3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46" name="Google Shape;646;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As we await the official launch of the Pilots Affinity Group, we recognize the funded organizations here that test and demonstrate the Gravity standards:</a:t>
            </a:r>
          </a:p>
          <a:p>
            <a:pPr marL="0" lvl="0" indent="0" algn="l" rtl="0">
              <a:spcBef>
                <a:spcPts val="0"/>
              </a:spcBef>
              <a:spcAft>
                <a:spcPts val="0"/>
              </a:spcAft>
              <a:buNone/>
            </a:pPr>
            <a:endParaRPr lang="en-US" dirty="0"/>
          </a:p>
          <a:p>
            <a:pPr marL="171450" lvl="0" indent="-171450" algn="l" rtl="0">
              <a:spcBef>
                <a:spcPts val="0"/>
              </a:spcBef>
              <a:spcAft>
                <a:spcPts val="0"/>
              </a:spcAft>
              <a:buFont typeface="Wingdings" panose="05000000000000000000" pitchFamily="2" charset="2"/>
              <a:buChar char="Ø"/>
            </a:pPr>
            <a:r>
              <a:rPr lang="en-US" dirty="0"/>
              <a:t>All sites are at initial stages of implementation, with the assistance of the EMI project team in preparation for testing.  </a:t>
            </a:r>
          </a:p>
          <a:p>
            <a:pPr marL="0" lvl="0" indent="0" algn="l" rtl="0">
              <a:spcBef>
                <a:spcPts val="0"/>
              </a:spcBef>
              <a:spcAft>
                <a:spcPts val="0"/>
              </a:spcAft>
              <a:buFont typeface="Wingdings" panose="05000000000000000000" pitchFamily="2" charset="2"/>
              <a:buNone/>
            </a:pPr>
            <a:endParaRPr lang="en-US" dirty="0"/>
          </a:p>
          <a:p>
            <a:pPr marL="171450" lvl="0" indent="-171450" algn="l" rtl="0">
              <a:spcBef>
                <a:spcPts val="0"/>
              </a:spcBef>
              <a:spcAft>
                <a:spcPts val="0"/>
              </a:spcAft>
              <a:buFont typeface="Wingdings" panose="05000000000000000000" pitchFamily="2" charset="2"/>
              <a:buChar char="Ø"/>
            </a:pPr>
            <a:r>
              <a:rPr lang="en-US" dirty="0"/>
              <a:t>OCHIN and Alliance Chicago are in the process of receiving funding from ONC via HL7 to specifically test FHIR resources not included in US Core.</a:t>
            </a:r>
          </a:p>
          <a:p>
            <a:pPr marL="171450" lvl="0" indent="-171450" algn="l" rtl="0">
              <a:spcBef>
                <a:spcPts val="0"/>
              </a:spcBef>
              <a:spcAft>
                <a:spcPts val="0"/>
              </a:spcAft>
              <a:buFont typeface="Wingdings" panose="05000000000000000000" pitchFamily="2" charset="2"/>
              <a:buChar char="Ø"/>
            </a:pPr>
            <a:endParaRPr lang="en-US" dirty="0"/>
          </a:p>
          <a:p>
            <a:pPr marL="171450" lvl="0" indent="-171450" algn="l" rtl="0">
              <a:spcBef>
                <a:spcPts val="0"/>
              </a:spcBef>
              <a:spcAft>
                <a:spcPts val="0"/>
              </a:spcAft>
              <a:buFont typeface="Wingdings" panose="05000000000000000000" pitchFamily="2" charset="2"/>
              <a:buChar char="Ø"/>
            </a:pPr>
            <a:r>
              <a:rPr lang="en-US" dirty="0"/>
              <a:t>UT Austin is testing closed loop referral, along with the ACL challenge teams also testing closed loop referrals between health systems and CBOs. </a:t>
            </a:r>
          </a:p>
        </p:txBody>
      </p:sp>
      <p:sp>
        <p:nvSpPr>
          <p:cNvPr id="653" name="Google Shape;653;p3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2" name="Google Shape;662;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Clearly, the value of this work is the integration into other areas. This requires having incentives to ensure that standards are adopted and used. Gravity is grateful to inform some of the CMS rules at the program level.</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grants level we have examples of the inclusion of Gravity standards.  As a requirement for receipt of a grant you must test or incorporate a standard.  At the practice level, we seek partners to assist with finding repeatable processes for the adoption and implementation of social needs data, as well as informing new tools in the market for capture aggregation in analysis.</a:t>
            </a:r>
          </a:p>
        </p:txBody>
      </p:sp>
      <p:sp>
        <p:nvSpPr>
          <p:cNvPr id="674" name="Google Shape;674;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4263947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3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12" name="Google Shape;712;p3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HHS published this in Summer 2022, and this visual is from that report, that our work is primarily focused on data standards to support the HHS integration. Currently, Gravity is at the middle level, with the objective of supporting the upstream and downstream activities as elaborated upon in the report.</a:t>
            </a:r>
          </a:p>
          <a:p>
            <a:pPr marL="0" lvl="0" indent="0" algn="l" rtl="0">
              <a:spcBef>
                <a:spcPts val="0"/>
              </a:spcBef>
              <a:spcAft>
                <a:spcPts val="0"/>
              </a:spcAft>
              <a:buNone/>
            </a:pPr>
            <a:endParaRPr dirty="0"/>
          </a:p>
        </p:txBody>
      </p:sp>
      <p:sp>
        <p:nvSpPr>
          <p:cNvPr id="719" name="Google Shape;719;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28" name="Google Shape;728;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8" name="Google Shape;738;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 is set to publish an SDOH information exchange toolkit.  This link will take you to a series of learning forums which review the toolkit components and can serve as guidance more broadly for entities interested in social care integration, or in the establishment of community information exchanges. There is also currently much work with TEFCA, but with a social care lens.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Governance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commencing any initiatives, before exchanging data or establishing data-sharing agreements, create your governance.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that you have buy-in from all entities involved.</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all existing community networks and bring them to the table before stating requirements or establishing the data-sharing agreements.</a:t>
            </a:r>
          </a:p>
        </p:txBody>
      </p:sp>
      <p:sp>
        <p:nvSpPr>
          <p:cNvPr id="749" name="Google Shape;749;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31" name="Google Shape;231;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4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7" name="Google Shape;757;p4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71" name="Google Shape;77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856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43</a:t>
            </a:fld>
            <a:endParaRPr lang="en-US" dirty="0"/>
          </a:p>
        </p:txBody>
      </p:sp>
    </p:spTree>
    <p:extLst>
      <p:ext uri="{BB962C8B-B14F-4D97-AF65-F5344CB8AC3E}">
        <p14:creationId xmlns:p14="http://schemas.microsoft.com/office/powerpoint/2010/main" val="158792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SDOH</a:t>
            </a:r>
            <a:r>
              <a:rPr lang="en-US" sz="1800" dirty="0">
                <a:effectLst/>
                <a:latin typeface="Calibri" panose="020F0502020204030204" pitchFamily="34" charset="0"/>
                <a:ea typeface="Calibri" panose="020F0502020204030204" pitchFamily="34" charset="0"/>
                <a:cs typeface="Times New Roman" panose="02020603050405020304" pitchFamily="18" charset="0"/>
              </a:rPr>
              <a:t>—Is neither positive nor negative and rather are attributed to protective/positive factors and social risks, and are acted on by patient-identified and prioritized needs.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Health Equity</a:t>
            </a:r>
            <a:r>
              <a:rPr lang="en-US" sz="1800" dirty="0">
                <a:effectLst/>
                <a:latin typeface="Calibri" panose="020F0502020204030204" pitchFamily="34" charset="0"/>
                <a:ea typeface="Calibri" panose="020F0502020204030204" pitchFamily="34" charset="0"/>
                <a:cs typeface="Times New Roman" panose="02020603050405020304" pitchFamily="18" charset="0"/>
              </a:rPr>
              <a:t>—Biden administration has stressed it</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addresses SDOH as a primary approach to achieving health equity; however, it is not the only means.</a:t>
            </a:r>
            <a:endParaRPr dirty="0"/>
          </a:p>
        </p:txBody>
      </p:sp>
      <p:sp>
        <p:nvSpPr>
          <p:cNvPr id="239" name="Google Shape;2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50% of overall health is driven by socioeconomic factors and the physical environment.  These unmet social needs therefore negatively impact health outcomes of which COVID has only magnified this fact as we learn more about these increasing health disparities.</a:t>
            </a:r>
          </a:p>
        </p:txBody>
      </p:sp>
      <p:sp>
        <p:nvSpPr>
          <p:cNvPr id="253" name="Google Shape;2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Gravity Project primarily addresses the two challenges highlighted in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standardization of this data for collection and storage and exchange, and sharing it across ecosystem parties.  There are still other challenges, with some of them listed here, that still need to be met and addressed across the industry.</a:t>
            </a: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80" name="Google Shape;280;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Gravity Project has completed 17 SDOH domains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shown on the right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grounded by those included in the National Academies of Sciences, Engineering and Medicine (NASEM) 2014 report on capturing social and behavioral domains.  They are also driven by the Healthy People 2030 domains. </a:t>
            </a:r>
          </a:p>
        </p:txBody>
      </p:sp>
      <p:sp>
        <p:nvSpPr>
          <p:cNvPr id="292" name="Google Shape;292;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bg>
      <p:bgPr>
        <a:solidFill>
          <a:schemeClr val="lt1"/>
        </a:solidFill>
        <a:effectLst/>
      </p:bgPr>
    </p:bg>
    <p:spTree>
      <p:nvGrpSpPr>
        <p:cNvPr id="1" name="Shape 14"/>
        <p:cNvGrpSpPr/>
        <p:nvPr/>
      </p:nvGrpSpPr>
      <p:grpSpPr>
        <a:xfrm>
          <a:off x="0" y="0"/>
          <a:ext cx="0" cy="0"/>
          <a:chOff x="0" y="0"/>
          <a:chExt cx="0" cy="0"/>
        </a:xfrm>
      </p:grpSpPr>
      <p:sp>
        <p:nvSpPr>
          <p:cNvPr id="15" name="Google Shape;15;p43"/>
          <p:cNvSpPr txBox="1">
            <a:spLocks noGrp="1"/>
          </p:cNvSpPr>
          <p:nvPr>
            <p:ph type="title"/>
          </p:nvPr>
        </p:nvSpPr>
        <p:spPr>
          <a:xfrm>
            <a:off x="457200" y="533400"/>
            <a:ext cx="8534400" cy="1295400"/>
          </a:xfrm>
          <a:prstGeom prst="rect">
            <a:avLst/>
          </a:prstGeom>
          <a:noFill/>
          <a:ln>
            <a:noFill/>
          </a:ln>
        </p:spPr>
        <p:txBody>
          <a:bodyPr spcFirstLastPara="1" wrap="square" lIns="91425" tIns="45700" rIns="91425" bIns="45700" anchor="b" anchorCtr="0">
            <a:noAutofit/>
          </a:bodyPr>
          <a:lstStyle>
            <a:lvl1pPr marR="0" lvl="0" algn="l" rtl="0">
              <a:lnSpc>
                <a:spcPct val="104166"/>
              </a:lnSpc>
              <a:spcBef>
                <a:spcPts val="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3"/>
          <p:cNvSpPr txBox="1">
            <a:spLocks noGrp="1"/>
          </p:cNvSpPr>
          <p:nvPr>
            <p:ph type="subTitle" idx="1"/>
          </p:nvPr>
        </p:nvSpPr>
        <p:spPr>
          <a:xfrm>
            <a:off x="9448800" y="5105400"/>
            <a:ext cx="2286000" cy="1219200"/>
          </a:xfrm>
          <a:prstGeom prst="rect">
            <a:avLst/>
          </a:prstGeom>
          <a:noFill/>
          <a:ln>
            <a:noFill/>
          </a:ln>
        </p:spPr>
        <p:txBody>
          <a:bodyPr spcFirstLastPara="1" wrap="square" lIns="91425" tIns="45700" rIns="91425" bIns="45700" anchor="t" anchorCtr="0">
            <a:normAutofit/>
          </a:bodyPr>
          <a:lstStyle>
            <a:lvl1pPr lvl="0" algn="l">
              <a:spcBef>
                <a:spcPts val="260"/>
              </a:spcBef>
              <a:spcAft>
                <a:spcPts val="0"/>
              </a:spcAft>
              <a:buClr>
                <a:schemeClr val="lt1"/>
              </a:buClr>
              <a:buSzPts val="1300"/>
              <a:buNone/>
              <a:defRPr sz="1300">
                <a:solidFill>
                  <a:schemeClr val="lt1"/>
                </a:solidFill>
              </a:defRPr>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7">
  <p:cSld name="Title Slide 7">
    <p:bg>
      <p:bgPr>
        <a:solidFill>
          <a:schemeClr val="lt1"/>
        </a:solidFill>
        <a:effectLst/>
      </p:bgPr>
    </p:bg>
    <p:spTree>
      <p:nvGrpSpPr>
        <p:cNvPr id="1" name="Shape 52"/>
        <p:cNvGrpSpPr/>
        <p:nvPr/>
      </p:nvGrpSpPr>
      <p:grpSpPr>
        <a:xfrm>
          <a:off x="0" y="0"/>
          <a:ext cx="0" cy="0"/>
          <a:chOff x="0" y="0"/>
          <a:chExt cx="0" cy="0"/>
        </a:xfrm>
      </p:grpSpPr>
      <p:sp>
        <p:nvSpPr>
          <p:cNvPr id="53" name="Google Shape;53;p55"/>
          <p:cNvSpPr txBox="1">
            <a:spLocks noGrp="1"/>
          </p:cNvSpPr>
          <p:nvPr>
            <p:ph type="title"/>
          </p:nvPr>
        </p:nvSpPr>
        <p:spPr>
          <a:xfrm>
            <a:off x="457200" y="533400"/>
            <a:ext cx="8534400" cy="1295400"/>
          </a:xfrm>
          <a:prstGeom prst="rect">
            <a:avLst/>
          </a:prstGeom>
          <a:noFill/>
          <a:ln>
            <a:noFill/>
          </a:ln>
        </p:spPr>
        <p:txBody>
          <a:bodyPr spcFirstLastPara="1" wrap="square" lIns="91425" tIns="45700" rIns="91425" bIns="45700" anchor="b" anchorCtr="0">
            <a:noAutofit/>
          </a:bodyPr>
          <a:lstStyle>
            <a:lvl1pPr marR="0" lvl="0" algn="l" rtl="0">
              <a:lnSpc>
                <a:spcPct val="104166"/>
              </a:lnSpc>
              <a:spcBef>
                <a:spcPts val="0"/>
              </a:spcBef>
              <a:spcAft>
                <a:spcPts val="0"/>
              </a:spcAft>
              <a:buClr>
                <a:srgbClr val="00529C"/>
              </a:buClr>
              <a:buSzPts val="4800"/>
              <a:buFont typeface="Arial"/>
              <a:buNone/>
              <a:defRPr sz="4800" b="1" i="0" u="none" strike="noStrike" cap="none">
                <a:solidFill>
                  <a:srgbClr val="00529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55"/>
          <p:cNvSpPr txBox="1">
            <a:spLocks noGrp="1"/>
          </p:cNvSpPr>
          <p:nvPr>
            <p:ph type="subTitle" idx="1"/>
          </p:nvPr>
        </p:nvSpPr>
        <p:spPr>
          <a:xfrm>
            <a:off x="9448800" y="5105400"/>
            <a:ext cx="2286000" cy="1219200"/>
          </a:xfrm>
          <a:prstGeom prst="rect">
            <a:avLst/>
          </a:prstGeom>
          <a:noFill/>
          <a:ln>
            <a:noFill/>
          </a:ln>
        </p:spPr>
        <p:txBody>
          <a:bodyPr spcFirstLastPara="1" wrap="square" lIns="91425" tIns="45700" rIns="91425" bIns="45700" anchor="t" anchorCtr="0">
            <a:normAutofit/>
          </a:bodyPr>
          <a:lstStyle>
            <a:lvl1pPr lvl="0" algn="l">
              <a:spcBef>
                <a:spcPts val="260"/>
              </a:spcBef>
              <a:spcAft>
                <a:spcPts val="0"/>
              </a:spcAft>
              <a:buClr>
                <a:schemeClr val="dk1"/>
              </a:buClr>
              <a:buSzPts val="1300"/>
              <a:buNone/>
              <a:defRPr sz="13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1: group talking">
  <p:cSld name="Section Header 1: group talking">
    <p:bg>
      <p:bgPr>
        <a:solidFill>
          <a:schemeClr val="lt1"/>
        </a:solidFill>
        <a:effectLst/>
      </p:bgPr>
    </p:bg>
    <p:spTree>
      <p:nvGrpSpPr>
        <p:cNvPr id="1" name="Shape 55"/>
        <p:cNvGrpSpPr/>
        <p:nvPr/>
      </p:nvGrpSpPr>
      <p:grpSpPr>
        <a:xfrm>
          <a:off x="0" y="0"/>
          <a:ext cx="0" cy="0"/>
          <a:chOff x="0" y="0"/>
          <a:chExt cx="0" cy="0"/>
        </a:xfrm>
      </p:grpSpPr>
      <p:sp>
        <p:nvSpPr>
          <p:cNvPr id="56" name="Google Shape;56;p56"/>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56"/>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6"/>
          <p:cNvSpPr txBox="1">
            <a:spLocks noGrp="1"/>
          </p:cNvSpPr>
          <p:nvPr>
            <p:ph type="ctrTitle"/>
          </p:nvPr>
        </p:nvSpPr>
        <p:spPr>
          <a:xfrm>
            <a:off x="457200" y="4419600"/>
            <a:ext cx="11277600" cy="1905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2: communication">
  <p:cSld name="Section Header 2: communication">
    <p:bg>
      <p:bgPr>
        <a:solidFill>
          <a:schemeClr val="lt1"/>
        </a:solidFill>
        <a:effectLst/>
      </p:bgPr>
    </p:bg>
    <p:spTree>
      <p:nvGrpSpPr>
        <p:cNvPr id="1" name="Shape 59"/>
        <p:cNvGrpSpPr/>
        <p:nvPr/>
      </p:nvGrpSpPr>
      <p:grpSpPr>
        <a:xfrm>
          <a:off x="0" y="0"/>
          <a:ext cx="0" cy="0"/>
          <a:chOff x="0" y="0"/>
          <a:chExt cx="0" cy="0"/>
        </a:xfrm>
      </p:grpSpPr>
      <p:sp>
        <p:nvSpPr>
          <p:cNvPr id="60" name="Google Shape;60;p57"/>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57"/>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7"/>
          <p:cNvSpPr txBox="1">
            <a:spLocks noGrp="1"/>
          </p:cNvSpPr>
          <p:nvPr>
            <p:ph type="ctrTitle"/>
          </p:nvPr>
        </p:nvSpPr>
        <p:spPr>
          <a:xfrm>
            <a:off x="457200" y="4419600"/>
            <a:ext cx="11277600" cy="1905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3: working">
  <p:cSld name="Section Header 3: working">
    <p:bg>
      <p:bgPr>
        <a:solidFill>
          <a:schemeClr val="lt1"/>
        </a:solidFill>
        <a:effectLst/>
      </p:bgPr>
    </p:bg>
    <p:spTree>
      <p:nvGrpSpPr>
        <p:cNvPr id="1" name="Shape 63"/>
        <p:cNvGrpSpPr/>
        <p:nvPr/>
      </p:nvGrpSpPr>
      <p:grpSpPr>
        <a:xfrm>
          <a:off x="0" y="0"/>
          <a:ext cx="0" cy="0"/>
          <a:chOff x="0" y="0"/>
          <a:chExt cx="0" cy="0"/>
        </a:xfrm>
      </p:grpSpPr>
      <p:sp>
        <p:nvSpPr>
          <p:cNvPr id="64" name="Google Shape;64;p58"/>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58"/>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8"/>
          <p:cNvSpPr txBox="1">
            <a:spLocks noGrp="1"/>
          </p:cNvSpPr>
          <p:nvPr>
            <p:ph type="ctrTitle"/>
          </p:nvPr>
        </p:nvSpPr>
        <p:spPr>
          <a:xfrm>
            <a:off x="457200" y="4419600"/>
            <a:ext cx="11277600" cy="1905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4: meeting">
  <p:cSld name="Section Header 4: meeting">
    <p:bg>
      <p:bgPr>
        <a:solidFill>
          <a:schemeClr val="lt1"/>
        </a:solidFill>
        <a:effectLst/>
      </p:bgPr>
    </p:bg>
    <p:spTree>
      <p:nvGrpSpPr>
        <p:cNvPr id="1" name="Shape 67"/>
        <p:cNvGrpSpPr/>
        <p:nvPr/>
      </p:nvGrpSpPr>
      <p:grpSpPr>
        <a:xfrm>
          <a:off x="0" y="0"/>
          <a:ext cx="0" cy="0"/>
          <a:chOff x="0" y="0"/>
          <a:chExt cx="0" cy="0"/>
        </a:xfrm>
      </p:grpSpPr>
      <p:sp>
        <p:nvSpPr>
          <p:cNvPr id="68" name="Google Shape;68;p59"/>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59"/>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ctrTitle"/>
          </p:nvPr>
        </p:nvSpPr>
        <p:spPr>
          <a:xfrm>
            <a:off x="457200" y="4419600"/>
            <a:ext cx="11277600" cy="1905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Presentation slide 1: clinician">
  <p:cSld name="Presentation slide 1: clinician">
    <p:bg>
      <p:bgPr>
        <a:solidFill>
          <a:schemeClr val="lt1"/>
        </a:solidFill>
        <a:effectLst/>
      </p:bgPr>
    </p:bg>
    <p:spTree>
      <p:nvGrpSpPr>
        <p:cNvPr id="1" name="Shape 71"/>
        <p:cNvGrpSpPr/>
        <p:nvPr/>
      </p:nvGrpSpPr>
      <p:grpSpPr>
        <a:xfrm>
          <a:off x="0" y="0"/>
          <a:ext cx="0" cy="0"/>
          <a:chOff x="0" y="0"/>
          <a:chExt cx="0" cy="0"/>
        </a:xfrm>
      </p:grpSpPr>
      <p:sp>
        <p:nvSpPr>
          <p:cNvPr id="72" name="Google Shape;72;p60"/>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60"/>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ubTitle" idx="1"/>
          </p:nvPr>
        </p:nvSpPr>
        <p:spPr>
          <a:xfrm>
            <a:off x="457200" y="5791200"/>
            <a:ext cx="11277600" cy="523708"/>
          </a:xfrm>
          <a:prstGeom prst="rect">
            <a:avLst/>
          </a:prstGeom>
          <a:noFill/>
          <a:ln>
            <a:noFill/>
          </a:ln>
        </p:spPr>
        <p:txBody>
          <a:bodyPr spcFirstLastPara="1" wrap="square" lIns="0" tIns="0" rIns="0" bIns="0" anchor="t" anchorCtr="0">
            <a:noAutofit/>
          </a:bodyPr>
          <a:lstStyle>
            <a:lvl1pPr lvl="0" algn="l">
              <a:spcBef>
                <a:spcPts val="280"/>
              </a:spcBef>
              <a:spcAft>
                <a:spcPts val="0"/>
              </a:spcAft>
              <a:buClr>
                <a:schemeClr val="lt1"/>
              </a:buClr>
              <a:buSzPts val="1400"/>
              <a:buFont typeface="Arial"/>
              <a:buNone/>
              <a:defRPr sz="1400" i="1">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75" name="Google Shape;75;p60"/>
          <p:cNvSpPr txBox="1">
            <a:spLocks noGrp="1"/>
          </p:cNvSpPr>
          <p:nvPr>
            <p:ph type="body" idx="2"/>
          </p:nvPr>
        </p:nvSpPr>
        <p:spPr>
          <a:xfrm>
            <a:off x="457200" y="5181600"/>
            <a:ext cx="112776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lt1"/>
              </a:buClr>
              <a:buSzPts val="1800"/>
              <a:buFont typeface="Arial"/>
              <a:buNone/>
              <a:defRPr sz="1800">
                <a:solidFill>
                  <a:schemeClr val="lt1"/>
                </a:solidFill>
              </a:defRPr>
            </a:lvl1pPr>
            <a:lvl2pPr marL="914400" lvl="1" indent="-342900" algn="l">
              <a:spcBef>
                <a:spcPts val="360"/>
              </a:spcBef>
              <a:spcAft>
                <a:spcPts val="0"/>
              </a:spcAft>
              <a:buClr>
                <a:schemeClr val="lt1"/>
              </a:buClr>
              <a:buSzPts val="1800"/>
              <a:buChar char="–"/>
              <a:defRPr sz="1800">
                <a:solidFill>
                  <a:schemeClr val="lt1"/>
                </a:solidFill>
              </a:defRPr>
            </a:lvl2pPr>
            <a:lvl3pPr marL="1371600" lvl="2" indent="-342900" algn="l">
              <a:spcBef>
                <a:spcPts val="360"/>
              </a:spcBef>
              <a:spcAft>
                <a:spcPts val="0"/>
              </a:spcAft>
              <a:buClr>
                <a:schemeClr val="lt1"/>
              </a:buClr>
              <a:buSzPts val="1800"/>
              <a:buChar char="•"/>
              <a:defRPr sz="18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60"/>
          <p:cNvSpPr txBox="1">
            <a:spLocks noGrp="1"/>
          </p:cNvSpPr>
          <p:nvPr>
            <p:ph type="title"/>
          </p:nvPr>
        </p:nvSpPr>
        <p:spPr>
          <a:xfrm>
            <a:off x="457200" y="4038600"/>
            <a:ext cx="11277600" cy="1096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resentation slide 2: clinical">
  <p:cSld name="Presentation slide 2: clinical">
    <p:bg>
      <p:bgPr>
        <a:solidFill>
          <a:schemeClr val="lt1"/>
        </a:solidFill>
        <a:effectLst/>
      </p:bgPr>
    </p:bg>
    <p:spTree>
      <p:nvGrpSpPr>
        <p:cNvPr id="1" name="Shape 77"/>
        <p:cNvGrpSpPr/>
        <p:nvPr/>
      </p:nvGrpSpPr>
      <p:grpSpPr>
        <a:xfrm>
          <a:off x="0" y="0"/>
          <a:ext cx="0" cy="0"/>
          <a:chOff x="0" y="0"/>
          <a:chExt cx="0" cy="0"/>
        </a:xfrm>
      </p:grpSpPr>
      <p:sp>
        <p:nvSpPr>
          <p:cNvPr id="78" name="Google Shape;78;p61"/>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61"/>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1"/>
          <p:cNvSpPr txBox="1">
            <a:spLocks noGrp="1"/>
          </p:cNvSpPr>
          <p:nvPr>
            <p:ph type="ctrTitle"/>
          </p:nvPr>
        </p:nvSpPr>
        <p:spPr>
          <a:xfrm>
            <a:off x="457200" y="4038600"/>
            <a:ext cx="112776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61"/>
          <p:cNvSpPr txBox="1">
            <a:spLocks noGrp="1"/>
          </p:cNvSpPr>
          <p:nvPr>
            <p:ph type="subTitle" idx="1"/>
          </p:nvPr>
        </p:nvSpPr>
        <p:spPr>
          <a:xfrm>
            <a:off x="457200" y="5791200"/>
            <a:ext cx="11277600" cy="523708"/>
          </a:xfrm>
          <a:prstGeom prst="rect">
            <a:avLst/>
          </a:prstGeom>
          <a:noFill/>
          <a:ln>
            <a:noFill/>
          </a:ln>
        </p:spPr>
        <p:txBody>
          <a:bodyPr spcFirstLastPara="1" wrap="square" lIns="0" tIns="0" rIns="0" bIns="0" anchor="t" anchorCtr="0">
            <a:noAutofit/>
          </a:bodyPr>
          <a:lstStyle>
            <a:lvl1pPr lvl="0" algn="l">
              <a:spcBef>
                <a:spcPts val="280"/>
              </a:spcBef>
              <a:spcAft>
                <a:spcPts val="0"/>
              </a:spcAft>
              <a:buClr>
                <a:schemeClr val="lt1"/>
              </a:buClr>
              <a:buSzPts val="1400"/>
              <a:buFont typeface="Arial"/>
              <a:buNone/>
              <a:defRPr sz="1400" i="1">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82" name="Google Shape;82;p61"/>
          <p:cNvSpPr txBox="1">
            <a:spLocks noGrp="1"/>
          </p:cNvSpPr>
          <p:nvPr>
            <p:ph type="body" idx="2"/>
          </p:nvPr>
        </p:nvSpPr>
        <p:spPr>
          <a:xfrm>
            <a:off x="457200" y="5181600"/>
            <a:ext cx="112776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lt1"/>
              </a:buClr>
              <a:buSzPts val="1800"/>
              <a:buFont typeface="Arial"/>
              <a:buNone/>
              <a:defRPr sz="1800">
                <a:solidFill>
                  <a:schemeClr val="lt1"/>
                </a:solidFill>
              </a:defRPr>
            </a:lvl1pPr>
            <a:lvl2pPr marL="914400" lvl="1" indent="-342900" algn="l">
              <a:spcBef>
                <a:spcPts val="360"/>
              </a:spcBef>
              <a:spcAft>
                <a:spcPts val="0"/>
              </a:spcAft>
              <a:buClr>
                <a:schemeClr val="lt1"/>
              </a:buClr>
              <a:buSzPts val="1800"/>
              <a:buChar char="–"/>
              <a:defRPr sz="1800">
                <a:solidFill>
                  <a:schemeClr val="lt1"/>
                </a:solidFill>
              </a:defRPr>
            </a:lvl2pPr>
            <a:lvl3pPr marL="1371600" lvl="2" indent="-342900" algn="l">
              <a:spcBef>
                <a:spcPts val="360"/>
              </a:spcBef>
              <a:spcAft>
                <a:spcPts val="0"/>
              </a:spcAft>
              <a:buClr>
                <a:schemeClr val="lt1"/>
              </a:buClr>
              <a:buSzPts val="1800"/>
              <a:buChar char="•"/>
              <a:defRPr sz="18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resentation slide 3: family in woods">
  <p:cSld name="Presentation slide 3: family in woods">
    <p:bg>
      <p:bgPr>
        <a:solidFill>
          <a:schemeClr val="lt1"/>
        </a:solidFill>
        <a:effectLst/>
      </p:bgPr>
    </p:bg>
    <p:spTree>
      <p:nvGrpSpPr>
        <p:cNvPr id="1" name="Shape 83"/>
        <p:cNvGrpSpPr/>
        <p:nvPr/>
      </p:nvGrpSpPr>
      <p:grpSpPr>
        <a:xfrm>
          <a:off x="0" y="0"/>
          <a:ext cx="0" cy="0"/>
          <a:chOff x="0" y="0"/>
          <a:chExt cx="0" cy="0"/>
        </a:xfrm>
      </p:grpSpPr>
      <p:sp>
        <p:nvSpPr>
          <p:cNvPr id="84" name="Google Shape;84;p62"/>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62"/>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ctrTitle"/>
          </p:nvPr>
        </p:nvSpPr>
        <p:spPr>
          <a:xfrm>
            <a:off x="457200" y="4038600"/>
            <a:ext cx="112776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62"/>
          <p:cNvSpPr txBox="1">
            <a:spLocks noGrp="1"/>
          </p:cNvSpPr>
          <p:nvPr>
            <p:ph type="subTitle" idx="1"/>
          </p:nvPr>
        </p:nvSpPr>
        <p:spPr>
          <a:xfrm>
            <a:off x="457200" y="5791200"/>
            <a:ext cx="11277600" cy="523708"/>
          </a:xfrm>
          <a:prstGeom prst="rect">
            <a:avLst/>
          </a:prstGeom>
          <a:noFill/>
          <a:ln>
            <a:noFill/>
          </a:ln>
        </p:spPr>
        <p:txBody>
          <a:bodyPr spcFirstLastPara="1" wrap="square" lIns="0" tIns="0" rIns="0" bIns="0" anchor="t" anchorCtr="0">
            <a:noAutofit/>
          </a:bodyPr>
          <a:lstStyle>
            <a:lvl1pPr lvl="0" algn="l">
              <a:spcBef>
                <a:spcPts val="280"/>
              </a:spcBef>
              <a:spcAft>
                <a:spcPts val="0"/>
              </a:spcAft>
              <a:buClr>
                <a:schemeClr val="lt1"/>
              </a:buClr>
              <a:buSzPts val="1400"/>
              <a:buFont typeface="Arial"/>
              <a:buNone/>
              <a:defRPr sz="1400" i="1">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88" name="Google Shape;88;p62"/>
          <p:cNvSpPr txBox="1">
            <a:spLocks noGrp="1"/>
          </p:cNvSpPr>
          <p:nvPr>
            <p:ph type="body" idx="2"/>
          </p:nvPr>
        </p:nvSpPr>
        <p:spPr>
          <a:xfrm>
            <a:off x="457200" y="5181600"/>
            <a:ext cx="112776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lt1"/>
              </a:buClr>
              <a:buSzPts val="1800"/>
              <a:buFont typeface="Arial"/>
              <a:buNone/>
              <a:defRPr sz="1800">
                <a:solidFill>
                  <a:schemeClr val="lt1"/>
                </a:solidFill>
              </a:defRPr>
            </a:lvl1pPr>
            <a:lvl2pPr marL="914400" lvl="1" indent="-342900" algn="l">
              <a:spcBef>
                <a:spcPts val="360"/>
              </a:spcBef>
              <a:spcAft>
                <a:spcPts val="0"/>
              </a:spcAft>
              <a:buClr>
                <a:schemeClr val="lt1"/>
              </a:buClr>
              <a:buSzPts val="1800"/>
              <a:buChar char="–"/>
              <a:defRPr sz="1800">
                <a:solidFill>
                  <a:schemeClr val="lt1"/>
                </a:solidFill>
              </a:defRPr>
            </a:lvl2pPr>
            <a:lvl3pPr marL="1371600" lvl="2" indent="-342900" algn="l">
              <a:spcBef>
                <a:spcPts val="360"/>
              </a:spcBef>
              <a:spcAft>
                <a:spcPts val="0"/>
              </a:spcAft>
              <a:buClr>
                <a:schemeClr val="lt1"/>
              </a:buClr>
              <a:buSzPts val="1800"/>
              <a:buChar char="•"/>
              <a:defRPr sz="18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resentation slide 4: family reading">
  <p:cSld name="Presentation slide 4: family reading">
    <p:bg>
      <p:bgPr>
        <a:solidFill>
          <a:schemeClr val="lt1"/>
        </a:solidFill>
        <a:effectLst/>
      </p:bgPr>
    </p:bg>
    <p:spTree>
      <p:nvGrpSpPr>
        <p:cNvPr id="1" name="Shape 89"/>
        <p:cNvGrpSpPr/>
        <p:nvPr/>
      </p:nvGrpSpPr>
      <p:grpSpPr>
        <a:xfrm>
          <a:off x="0" y="0"/>
          <a:ext cx="0" cy="0"/>
          <a:chOff x="0" y="0"/>
          <a:chExt cx="0" cy="0"/>
        </a:xfrm>
      </p:grpSpPr>
      <p:sp>
        <p:nvSpPr>
          <p:cNvPr id="90" name="Google Shape;90;p63"/>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63"/>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3"/>
          <p:cNvSpPr txBox="1">
            <a:spLocks noGrp="1"/>
          </p:cNvSpPr>
          <p:nvPr>
            <p:ph type="ctrTitle"/>
          </p:nvPr>
        </p:nvSpPr>
        <p:spPr>
          <a:xfrm>
            <a:off x="457200" y="4038600"/>
            <a:ext cx="112776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63"/>
          <p:cNvSpPr txBox="1">
            <a:spLocks noGrp="1"/>
          </p:cNvSpPr>
          <p:nvPr>
            <p:ph type="subTitle" idx="1"/>
          </p:nvPr>
        </p:nvSpPr>
        <p:spPr>
          <a:xfrm>
            <a:off x="457200" y="5791200"/>
            <a:ext cx="11277600" cy="523708"/>
          </a:xfrm>
          <a:prstGeom prst="rect">
            <a:avLst/>
          </a:prstGeom>
          <a:noFill/>
          <a:ln>
            <a:noFill/>
          </a:ln>
        </p:spPr>
        <p:txBody>
          <a:bodyPr spcFirstLastPara="1" wrap="square" lIns="0" tIns="0" rIns="0" bIns="0" anchor="t" anchorCtr="0">
            <a:noAutofit/>
          </a:bodyPr>
          <a:lstStyle>
            <a:lvl1pPr lvl="0" algn="l">
              <a:spcBef>
                <a:spcPts val="280"/>
              </a:spcBef>
              <a:spcAft>
                <a:spcPts val="0"/>
              </a:spcAft>
              <a:buClr>
                <a:schemeClr val="lt1"/>
              </a:buClr>
              <a:buSzPts val="1400"/>
              <a:buFont typeface="Arial"/>
              <a:buNone/>
              <a:defRPr sz="1400" i="1">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94" name="Google Shape;94;p63"/>
          <p:cNvSpPr txBox="1">
            <a:spLocks noGrp="1"/>
          </p:cNvSpPr>
          <p:nvPr>
            <p:ph type="body" idx="2"/>
          </p:nvPr>
        </p:nvSpPr>
        <p:spPr>
          <a:xfrm>
            <a:off x="457200" y="5181600"/>
            <a:ext cx="112776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lt1"/>
              </a:buClr>
              <a:buSzPts val="1800"/>
              <a:buFont typeface="Arial"/>
              <a:buNone/>
              <a:defRPr sz="1800">
                <a:solidFill>
                  <a:schemeClr val="lt1"/>
                </a:solidFill>
              </a:defRPr>
            </a:lvl1pPr>
            <a:lvl2pPr marL="914400" lvl="1" indent="-342900" algn="l">
              <a:spcBef>
                <a:spcPts val="360"/>
              </a:spcBef>
              <a:spcAft>
                <a:spcPts val="0"/>
              </a:spcAft>
              <a:buClr>
                <a:schemeClr val="lt1"/>
              </a:buClr>
              <a:buSzPts val="1800"/>
              <a:buChar char="–"/>
              <a:defRPr sz="1800">
                <a:solidFill>
                  <a:schemeClr val="lt1"/>
                </a:solidFill>
              </a:defRPr>
            </a:lvl2pPr>
            <a:lvl3pPr marL="1371600" lvl="2" indent="-342900" algn="l">
              <a:spcBef>
                <a:spcPts val="360"/>
              </a:spcBef>
              <a:spcAft>
                <a:spcPts val="0"/>
              </a:spcAft>
              <a:buClr>
                <a:schemeClr val="lt1"/>
              </a:buClr>
              <a:buSzPts val="1800"/>
              <a:buChar char="•"/>
              <a:defRPr sz="18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resentation slide 5: technology">
  <p:cSld name="Presentation slide 5: technology">
    <p:bg>
      <p:bgPr>
        <a:solidFill>
          <a:schemeClr val="lt1"/>
        </a:solidFill>
        <a:effectLst/>
      </p:bgPr>
    </p:bg>
    <p:spTree>
      <p:nvGrpSpPr>
        <p:cNvPr id="1" name="Shape 95"/>
        <p:cNvGrpSpPr/>
        <p:nvPr/>
      </p:nvGrpSpPr>
      <p:grpSpPr>
        <a:xfrm>
          <a:off x="0" y="0"/>
          <a:ext cx="0" cy="0"/>
          <a:chOff x="0" y="0"/>
          <a:chExt cx="0" cy="0"/>
        </a:xfrm>
      </p:grpSpPr>
      <p:sp>
        <p:nvSpPr>
          <p:cNvPr id="96" name="Google Shape;96;p64"/>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64"/>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4"/>
          <p:cNvSpPr txBox="1">
            <a:spLocks noGrp="1"/>
          </p:cNvSpPr>
          <p:nvPr>
            <p:ph type="ctrTitle"/>
          </p:nvPr>
        </p:nvSpPr>
        <p:spPr>
          <a:xfrm>
            <a:off x="457200" y="4038600"/>
            <a:ext cx="112776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64"/>
          <p:cNvSpPr txBox="1">
            <a:spLocks noGrp="1"/>
          </p:cNvSpPr>
          <p:nvPr>
            <p:ph type="subTitle" idx="1"/>
          </p:nvPr>
        </p:nvSpPr>
        <p:spPr>
          <a:xfrm>
            <a:off x="457200" y="5791200"/>
            <a:ext cx="11277600" cy="523708"/>
          </a:xfrm>
          <a:prstGeom prst="rect">
            <a:avLst/>
          </a:prstGeom>
          <a:noFill/>
          <a:ln>
            <a:noFill/>
          </a:ln>
        </p:spPr>
        <p:txBody>
          <a:bodyPr spcFirstLastPara="1" wrap="square" lIns="0" tIns="0" rIns="0" bIns="0" anchor="t" anchorCtr="0">
            <a:noAutofit/>
          </a:bodyPr>
          <a:lstStyle>
            <a:lvl1pPr lvl="0" algn="l">
              <a:spcBef>
                <a:spcPts val="280"/>
              </a:spcBef>
              <a:spcAft>
                <a:spcPts val="0"/>
              </a:spcAft>
              <a:buClr>
                <a:schemeClr val="lt1"/>
              </a:buClr>
              <a:buSzPts val="1400"/>
              <a:buFont typeface="Arial"/>
              <a:buNone/>
              <a:defRPr sz="1400" i="1">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100" name="Google Shape;100;p64"/>
          <p:cNvSpPr txBox="1">
            <a:spLocks noGrp="1"/>
          </p:cNvSpPr>
          <p:nvPr>
            <p:ph type="body" idx="2"/>
          </p:nvPr>
        </p:nvSpPr>
        <p:spPr>
          <a:xfrm>
            <a:off x="457200" y="5181600"/>
            <a:ext cx="112776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lt1"/>
              </a:buClr>
              <a:buSzPts val="1800"/>
              <a:buFont typeface="Arial"/>
              <a:buNone/>
              <a:defRPr sz="1800">
                <a:solidFill>
                  <a:schemeClr val="lt1"/>
                </a:solidFill>
              </a:defRPr>
            </a:lvl1pPr>
            <a:lvl2pPr marL="914400" lvl="1" indent="-342900" algn="l">
              <a:spcBef>
                <a:spcPts val="360"/>
              </a:spcBef>
              <a:spcAft>
                <a:spcPts val="0"/>
              </a:spcAft>
              <a:buClr>
                <a:schemeClr val="lt1"/>
              </a:buClr>
              <a:buSzPts val="1800"/>
              <a:buChar char="–"/>
              <a:defRPr sz="1800">
                <a:solidFill>
                  <a:schemeClr val="lt1"/>
                </a:solidFill>
              </a:defRPr>
            </a:lvl2pPr>
            <a:lvl3pPr marL="1371600" lvl="2" indent="-342900" algn="l">
              <a:spcBef>
                <a:spcPts val="360"/>
              </a:spcBef>
              <a:spcAft>
                <a:spcPts val="0"/>
              </a:spcAft>
              <a:buClr>
                <a:schemeClr val="lt1"/>
              </a:buClr>
              <a:buSzPts val="1800"/>
              <a:buChar char="•"/>
              <a:defRPr sz="18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
        <p:cNvGrpSpPr/>
        <p:nvPr/>
      </p:nvGrpSpPr>
      <p:grpSpPr>
        <a:xfrm>
          <a:off x="0" y="0"/>
          <a:ext cx="0" cy="0"/>
          <a:chOff x="0" y="0"/>
          <a:chExt cx="0" cy="0"/>
        </a:xfrm>
      </p:grpSpPr>
      <p:sp>
        <p:nvSpPr>
          <p:cNvPr id="18" name="Google Shape;18;p44"/>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4"/>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Arial"/>
                <a:ea typeface="Arial"/>
                <a:cs typeface="Arial"/>
                <a:sym typeface="Arial"/>
              </a:defRPr>
            </a:lvl1pPr>
            <a:lvl2pPr marL="0" lvl="1" indent="0" algn="l">
              <a:spcBef>
                <a:spcPts val="0"/>
              </a:spcBef>
              <a:buNone/>
              <a:defRPr sz="1200" b="0" i="0" u="none" strike="noStrike" cap="none">
                <a:solidFill>
                  <a:srgbClr val="7F7F7F"/>
                </a:solidFill>
                <a:latin typeface="Arial"/>
                <a:ea typeface="Arial"/>
                <a:cs typeface="Arial"/>
                <a:sym typeface="Arial"/>
              </a:defRPr>
            </a:lvl2pPr>
            <a:lvl3pPr marL="0" lvl="2" indent="0" algn="l">
              <a:spcBef>
                <a:spcPts val="0"/>
              </a:spcBef>
              <a:buNone/>
              <a:defRPr sz="1200" b="0" i="0" u="none" strike="noStrike" cap="none">
                <a:solidFill>
                  <a:srgbClr val="7F7F7F"/>
                </a:solidFill>
                <a:latin typeface="Arial"/>
                <a:ea typeface="Arial"/>
                <a:cs typeface="Arial"/>
                <a:sym typeface="Arial"/>
              </a:defRPr>
            </a:lvl3pPr>
            <a:lvl4pPr marL="0" lvl="3" indent="0" algn="l">
              <a:spcBef>
                <a:spcPts val="0"/>
              </a:spcBef>
              <a:buNone/>
              <a:defRPr sz="1200" b="0" i="0" u="none" strike="noStrike" cap="none">
                <a:solidFill>
                  <a:srgbClr val="7F7F7F"/>
                </a:solidFill>
                <a:latin typeface="Arial"/>
                <a:ea typeface="Arial"/>
                <a:cs typeface="Arial"/>
                <a:sym typeface="Arial"/>
              </a:defRPr>
            </a:lvl4pPr>
            <a:lvl5pPr marL="0" lvl="4" indent="0" algn="l">
              <a:spcBef>
                <a:spcPts val="0"/>
              </a:spcBef>
              <a:buNone/>
              <a:defRPr sz="1200" b="0" i="0" u="none" strike="noStrike" cap="none">
                <a:solidFill>
                  <a:srgbClr val="7F7F7F"/>
                </a:solidFill>
                <a:latin typeface="Arial"/>
                <a:ea typeface="Arial"/>
                <a:cs typeface="Arial"/>
                <a:sym typeface="Arial"/>
              </a:defRPr>
            </a:lvl5pPr>
            <a:lvl6pPr marL="0" lvl="5" indent="0" algn="l">
              <a:spcBef>
                <a:spcPts val="0"/>
              </a:spcBef>
              <a:buNone/>
              <a:defRPr sz="1200" b="0" i="0" u="none" strike="noStrike" cap="none">
                <a:solidFill>
                  <a:srgbClr val="7F7F7F"/>
                </a:solidFill>
                <a:latin typeface="Arial"/>
                <a:ea typeface="Arial"/>
                <a:cs typeface="Arial"/>
                <a:sym typeface="Arial"/>
              </a:defRPr>
            </a:lvl6pPr>
            <a:lvl7pPr marL="0" lvl="6" indent="0" algn="l">
              <a:spcBef>
                <a:spcPts val="0"/>
              </a:spcBef>
              <a:buNone/>
              <a:defRPr sz="1200" b="0" i="0" u="none" strike="noStrike" cap="none">
                <a:solidFill>
                  <a:srgbClr val="7F7F7F"/>
                </a:solidFill>
                <a:latin typeface="Arial"/>
                <a:ea typeface="Arial"/>
                <a:cs typeface="Arial"/>
                <a:sym typeface="Arial"/>
              </a:defRPr>
            </a:lvl7pPr>
            <a:lvl8pPr marL="0" lvl="7" indent="0" algn="l">
              <a:spcBef>
                <a:spcPts val="0"/>
              </a:spcBef>
              <a:buNone/>
              <a:defRPr sz="1200" b="0" i="0" u="none" strike="noStrike" cap="none">
                <a:solidFill>
                  <a:srgbClr val="7F7F7F"/>
                </a:solidFill>
                <a:latin typeface="Arial"/>
                <a:ea typeface="Arial"/>
                <a:cs typeface="Arial"/>
                <a:sym typeface="Arial"/>
              </a:defRPr>
            </a:lvl8pPr>
            <a:lvl9pPr marL="0" lvl="8" indent="0" algn="l">
              <a:spcBef>
                <a:spcPts val="0"/>
              </a:spcBef>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1"/>
        <p:cNvGrpSpPr/>
        <p:nvPr/>
      </p:nvGrpSpPr>
      <p:grpSpPr>
        <a:xfrm>
          <a:off x="0" y="0"/>
          <a:ext cx="0" cy="0"/>
          <a:chOff x="0" y="0"/>
          <a:chExt cx="0" cy="0"/>
        </a:xfrm>
      </p:grpSpPr>
      <p:sp>
        <p:nvSpPr>
          <p:cNvPr id="102" name="Google Shape;102;p65"/>
          <p:cNvSpPr txBox="1">
            <a:spLocks noGrp="1"/>
          </p:cNvSpPr>
          <p:nvPr>
            <p:ph type="body" idx="1"/>
          </p:nvPr>
        </p:nvSpPr>
        <p:spPr>
          <a:xfrm>
            <a:off x="457200" y="1752600"/>
            <a:ext cx="5562600" cy="457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65"/>
          <p:cNvSpPr txBox="1">
            <a:spLocks noGrp="1"/>
          </p:cNvSpPr>
          <p:nvPr>
            <p:ph type="body" idx="2"/>
          </p:nvPr>
        </p:nvSpPr>
        <p:spPr>
          <a:xfrm>
            <a:off x="6172200" y="1752600"/>
            <a:ext cx="5562600" cy="457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65"/>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65"/>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5"/>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7F7F7F"/>
                </a:solidFill>
                <a:latin typeface="Arial"/>
                <a:ea typeface="Arial"/>
                <a:cs typeface="Arial"/>
                <a:sym typeface="Arial"/>
              </a:defRPr>
            </a:lvl1pPr>
            <a:lvl2pPr marL="0" lvl="1" indent="0" algn="l">
              <a:spcBef>
                <a:spcPts val="0"/>
              </a:spcBef>
              <a:buNone/>
              <a:defRPr sz="1200">
                <a:solidFill>
                  <a:srgbClr val="7F7F7F"/>
                </a:solidFill>
                <a:latin typeface="Arial"/>
                <a:ea typeface="Arial"/>
                <a:cs typeface="Arial"/>
                <a:sym typeface="Arial"/>
              </a:defRPr>
            </a:lvl2pPr>
            <a:lvl3pPr marL="0" lvl="2" indent="0" algn="l">
              <a:spcBef>
                <a:spcPts val="0"/>
              </a:spcBef>
              <a:buNone/>
              <a:defRPr sz="1200">
                <a:solidFill>
                  <a:srgbClr val="7F7F7F"/>
                </a:solidFill>
                <a:latin typeface="Arial"/>
                <a:ea typeface="Arial"/>
                <a:cs typeface="Arial"/>
                <a:sym typeface="Arial"/>
              </a:defRPr>
            </a:lvl3pPr>
            <a:lvl4pPr marL="0" lvl="3" indent="0" algn="l">
              <a:spcBef>
                <a:spcPts val="0"/>
              </a:spcBef>
              <a:buNone/>
              <a:defRPr sz="1200">
                <a:solidFill>
                  <a:srgbClr val="7F7F7F"/>
                </a:solidFill>
                <a:latin typeface="Arial"/>
                <a:ea typeface="Arial"/>
                <a:cs typeface="Arial"/>
                <a:sym typeface="Arial"/>
              </a:defRPr>
            </a:lvl4pPr>
            <a:lvl5pPr marL="0" lvl="4" indent="0" algn="l">
              <a:spcBef>
                <a:spcPts val="0"/>
              </a:spcBef>
              <a:buNone/>
              <a:defRPr sz="1200">
                <a:solidFill>
                  <a:srgbClr val="7F7F7F"/>
                </a:solidFill>
                <a:latin typeface="Arial"/>
                <a:ea typeface="Arial"/>
                <a:cs typeface="Arial"/>
                <a:sym typeface="Arial"/>
              </a:defRPr>
            </a:lvl5pPr>
            <a:lvl6pPr marL="0" lvl="5" indent="0" algn="l">
              <a:spcBef>
                <a:spcPts val="0"/>
              </a:spcBef>
              <a:buNone/>
              <a:defRPr sz="1200">
                <a:solidFill>
                  <a:srgbClr val="7F7F7F"/>
                </a:solidFill>
                <a:latin typeface="Arial"/>
                <a:ea typeface="Arial"/>
                <a:cs typeface="Arial"/>
                <a:sym typeface="Arial"/>
              </a:defRPr>
            </a:lvl6pPr>
            <a:lvl7pPr marL="0" lvl="6" indent="0" algn="l">
              <a:spcBef>
                <a:spcPts val="0"/>
              </a:spcBef>
              <a:buNone/>
              <a:defRPr sz="1200">
                <a:solidFill>
                  <a:srgbClr val="7F7F7F"/>
                </a:solidFill>
                <a:latin typeface="Arial"/>
                <a:ea typeface="Arial"/>
                <a:cs typeface="Arial"/>
                <a:sym typeface="Arial"/>
              </a:defRPr>
            </a:lvl7pPr>
            <a:lvl8pPr marL="0" lvl="7" indent="0" algn="l">
              <a:spcBef>
                <a:spcPts val="0"/>
              </a:spcBef>
              <a:buNone/>
              <a:defRPr sz="1200">
                <a:solidFill>
                  <a:srgbClr val="7F7F7F"/>
                </a:solidFill>
                <a:latin typeface="Arial"/>
                <a:ea typeface="Arial"/>
                <a:cs typeface="Arial"/>
                <a:sym typeface="Arial"/>
              </a:defRPr>
            </a:lvl8pPr>
            <a:lvl9pPr marL="0" lvl="8" indent="0" algn="l">
              <a:spcBef>
                <a:spcPts val="0"/>
              </a:spcBef>
              <a:buNone/>
              <a:defRPr sz="120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07"/>
        <p:cNvGrpSpPr/>
        <p:nvPr/>
      </p:nvGrpSpPr>
      <p:grpSpPr>
        <a:xfrm>
          <a:off x="0" y="0"/>
          <a:ext cx="0" cy="0"/>
          <a:chOff x="0" y="0"/>
          <a:chExt cx="0" cy="0"/>
        </a:xfrm>
      </p:grpSpPr>
      <p:sp>
        <p:nvSpPr>
          <p:cNvPr id="108" name="Google Shape;108;p66"/>
          <p:cNvSpPr/>
          <p:nvPr/>
        </p:nvSpPr>
        <p:spPr>
          <a:xfrm>
            <a:off x="0" y="0"/>
            <a:ext cx="12192000"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 name="Google Shape;109;p66"/>
          <p:cNvPicPr preferRelativeResize="0"/>
          <p:nvPr/>
        </p:nvPicPr>
        <p:blipFill rotWithShape="1">
          <a:blip r:embed="rId2">
            <a:alphaModFix/>
          </a:blip>
          <a:srcRect/>
          <a:stretch/>
        </p:blipFill>
        <p:spPr>
          <a:xfrm>
            <a:off x="9296400" y="5410200"/>
            <a:ext cx="2438400" cy="838200"/>
          </a:xfrm>
          <a:prstGeom prst="rect">
            <a:avLst/>
          </a:prstGeom>
          <a:noFill/>
          <a:ln>
            <a:noFill/>
          </a:ln>
        </p:spPr>
      </p:pic>
      <p:sp>
        <p:nvSpPr>
          <p:cNvPr id="110" name="Google Shape;110;p66"/>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66"/>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7F7F7F"/>
                </a:solidFill>
                <a:latin typeface="Arial"/>
                <a:ea typeface="Arial"/>
                <a:cs typeface="Arial"/>
                <a:sym typeface="Arial"/>
              </a:defRPr>
            </a:lvl1pPr>
            <a:lvl2pPr marL="0" lvl="1" indent="0" algn="l">
              <a:spcBef>
                <a:spcPts val="0"/>
              </a:spcBef>
              <a:buNone/>
              <a:defRPr sz="1200">
                <a:solidFill>
                  <a:srgbClr val="7F7F7F"/>
                </a:solidFill>
                <a:latin typeface="Arial"/>
                <a:ea typeface="Arial"/>
                <a:cs typeface="Arial"/>
                <a:sym typeface="Arial"/>
              </a:defRPr>
            </a:lvl2pPr>
            <a:lvl3pPr marL="0" lvl="2" indent="0" algn="l">
              <a:spcBef>
                <a:spcPts val="0"/>
              </a:spcBef>
              <a:buNone/>
              <a:defRPr sz="1200">
                <a:solidFill>
                  <a:srgbClr val="7F7F7F"/>
                </a:solidFill>
                <a:latin typeface="Arial"/>
                <a:ea typeface="Arial"/>
                <a:cs typeface="Arial"/>
                <a:sym typeface="Arial"/>
              </a:defRPr>
            </a:lvl3pPr>
            <a:lvl4pPr marL="0" lvl="3" indent="0" algn="l">
              <a:spcBef>
                <a:spcPts val="0"/>
              </a:spcBef>
              <a:buNone/>
              <a:defRPr sz="1200">
                <a:solidFill>
                  <a:srgbClr val="7F7F7F"/>
                </a:solidFill>
                <a:latin typeface="Arial"/>
                <a:ea typeface="Arial"/>
                <a:cs typeface="Arial"/>
                <a:sym typeface="Arial"/>
              </a:defRPr>
            </a:lvl4pPr>
            <a:lvl5pPr marL="0" lvl="4" indent="0" algn="l">
              <a:spcBef>
                <a:spcPts val="0"/>
              </a:spcBef>
              <a:buNone/>
              <a:defRPr sz="1200">
                <a:solidFill>
                  <a:srgbClr val="7F7F7F"/>
                </a:solidFill>
                <a:latin typeface="Arial"/>
                <a:ea typeface="Arial"/>
                <a:cs typeface="Arial"/>
                <a:sym typeface="Arial"/>
              </a:defRPr>
            </a:lvl5pPr>
            <a:lvl6pPr marL="0" lvl="5" indent="0" algn="l">
              <a:spcBef>
                <a:spcPts val="0"/>
              </a:spcBef>
              <a:buNone/>
              <a:defRPr sz="1200">
                <a:solidFill>
                  <a:srgbClr val="7F7F7F"/>
                </a:solidFill>
                <a:latin typeface="Arial"/>
                <a:ea typeface="Arial"/>
                <a:cs typeface="Arial"/>
                <a:sym typeface="Arial"/>
              </a:defRPr>
            </a:lvl6pPr>
            <a:lvl7pPr marL="0" lvl="6" indent="0" algn="l">
              <a:spcBef>
                <a:spcPts val="0"/>
              </a:spcBef>
              <a:buNone/>
              <a:defRPr sz="1200">
                <a:solidFill>
                  <a:srgbClr val="7F7F7F"/>
                </a:solidFill>
                <a:latin typeface="Arial"/>
                <a:ea typeface="Arial"/>
                <a:cs typeface="Arial"/>
                <a:sym typeface="Arial"/>
              </a:defRPr>
            </a:lvl7pPr>
            <a:lvl8pPr marL="0" lvl="7" indent="0" algn="l">
              <a:spcBef>
                <a:spcPts val="0"/>
              </a:spcBef>
              <a:buNone/>
              <a:defRPr sz="1200">
                <a:solidFill>
                  <a:srgbClr val="7F7F7F"/>
                </a:solidFill>
                <a:latin typeface="Arial"/>
                <a:ea typeface="Arial"/>
                <a:cs typeface="Arial"/>
                <a:sym typeface="Arial"/>
              </a:defRPr>
            </a:lvl8pPr>
            <a:lvl9pPr marL="0" lvl="8" indent="0" algn="l">
              <a:spcBef>
                <a:spcPts val="0"/>
              </a:spcBef>
              <a:buNone/>
              <a:defRPr sz="120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66"/>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93E8D"/>
              </a:buClr>
              <a:buSzPts val="4400"/>
              <a:buFont typeface="Arial"/>
              <a:buNone/>
              <a:defRPr sz="4400" b="1" i="0" u="none" strike="noStrike" cap="none">
                <a:solidFill>
                  <a:srgbClr val="093E8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66"/>
          <p:cNvSpPr txBox="1">
            <a:spLocks noGrp="1"/>
          </p:cNvSpPr>
          <p:nvPr>
            <p:ph type="body" idx="1"/>
          </p:nvPr>
        </p:nvSpPr>
        <p:spPr>
          <a:xfrm>
            <a:off x="457200" y="1752601"/>
            <a:ext cx="11277600" cy="457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114"/>
        <p:cNvGrpSpPr/>
        <p:nvPr/>
      </p:nvGrpSpPr>
      <p:grpSpPr>
        <a:xfrm>
          <a:off x="0" y="0"/>
          <a:ext cx="0" cy="0"/>
          <a:chOff x="0" y="0"/>
          <a:chExt cx="0" cy="0"/>
        </a:xfrm>
      </p:grpSpPr>
      <p:sp>
        <p:nvSpPr>
          <p:cNvPr id="115" name="Google Shape;115;p67"/>
          <p:cNvSpPr/>
          <p:nvPr/>
        </p:nvSpPr>
        <p:spPr>
          <a:xfrm>
            <a:off x="0" y="0"/>
            <a:ext cx="12192000"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67"/>
          <p:cNvPicPr preferRelativeResize="0"/>
          <p:nvPr/>
        </p:nvPicPr>
        <p:blipFill rotWithShape="1">
          <a:blip r:embed="rId2">
            <a:alphaModFix/>
          </a:blip>
          <a:srcRect/>
          <a:stretch/>
        </p:blipFill>
        <p:spPr>
          <a:xfrm>
            <a:off x="9296400" y="304800"/>
            <a:ext cx="2438400" cy="838200"/>
          </a:xfrm>
          <a:prstGeom prst="rect">
            <a:avLst/>
          </a:prstGeom>
          <a:noFill/>
          <a:ln>
            <a:noFill/>
          </a:ln>
        </p:spPr>
      </p:pic>
      <p:sp>
        <p:nvSpPr>
          <p:cNvPr id="117" name="Google Shape;117;p67"/>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7"/>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7F7F7F"/>
                </a:solidFill>
                <a:latin typeface="Arial"/>
                <a:ea typeface="Arial"/>
                <a:cs typeface="Arial"/>
                <a:sym typeface="Arial"/>
              </a:defRPr>
            </a:lvl1pPr>
            <a:lvl2pPr marL="0" lvl="1" indent="0" algn="l">
              <a:spcBef>
                <a:spcPts val="0"/>
              </a:spcBef>
              <a:buNone/>
              <a:defRPr sz="1200">
                <a:solidFill>
                  <a:srgbClr val="7F7F7F"/>
                </a:solidFill>
                <a:latin typeface="Arial"/>
                <a:ea typeface="Arial"/>
                <a:cs typeface="Arial"/>
                <a:sym typeface="Arial"/>
              </a:defRPr>
            </a:lvl2pPr>
            <a:lvl3pPr marL="0" lvl="2" indent="0" algn="l">
              <a:spcBef>
                <a:spcPts val="0"/>
              </a:spcBef>
              <a:buNone/>
              <a:defRPr sz="1200">
                <a:solidFill>
                  <a:srgbClr val="7F7F7F"/>
                </a:solidFill>
                <a:latin typeface="Arial"/>
                <a:ea typeface="Arial"/>
                <a:cs typeface="Arial"/>
                <a:sym typeface="Arial"/>
              </a:defRPr>
            </a:lvl3pPr>
            <a:lvl4pPr marL="0" lvl="3" indent="0" algn="l">
              <a:spcBef>
                <a:spcPts val="0"/>
              </a:spcBef>
              <a:buNone/>
              <a:defRPr sz="1200">
                <a:solidFill>
                  <a:srgbClr val="7F7F7F"/>
                </a:solidFill>
                <a:latin typeface="Arial"/>
                <a:ea typeface="Arial"/>
                <a:cs typeface="Arial"/>
                <a:sym typeface="Arial"/>
              </a:defRPr>
            </a:lvl4pPr>
            <a:lvl5pPr marL="0" lvl="4" indent="0" algn="l">
              <a:spcBef>
                <a:spcPts val="0"/>
              </a:spcBef>
              <a:buNone/>
              <a:defRPr sz="1200">
                <a:solidFill>
                  <a:srgbClr val="7F7F7F"/>
                </a:solidFill>
                <a:latin typeface="Arial"/>
                <a:ea typeface="Arial"/>
                <a:cs typeface="Arial"/>
                <a:sym typeface="Arial"/>
              </a:defRPr>
            </a:lvl5pPr>
            <a:lvl6pPr marL="0" lvl="5" indent="0" algn="l">
              <a:spcBef>
                <a:spcPts val="0"/>
              </a:spcBef>
              <a:buNone/>
              <a:defRPr sz="1200">
                <a:solidFill>
                  <a:srgbClr val="7F7F7F"/>
                </a:solidFill>
                <a:latin typeface="Arial"/>
                <a:ea typeface="Arial"/>
                <a:cs typeface="Arial"/>
                <a:sym typeface="Arial"/>
              </a:defRPr>
            </a:lvl6pPr>
            <a:lvl7pPr marL="0" lvl="6" indent="0" algn="l">
              <a:spcBef>
                <a:spcPts val="0"/>
              </a:spcBef>
              <a:buNone/>
              <a:defRPr sz="1200">
                <a:solidFill>
                  <a:srgbClr val="7F7F7F"/>
                </a:solidFill>
                <a:latin typeface="Arial"/>
                <a:ea typeface="Arial"/>
                <a:cs typeface="Arial"/>
                <a:sym typeface="Arial"/>
              </a:defRPr>
            </a:lvl7pPr>
            <a:lvl8pPr marL="0" lvl="7" indent="0" algn="l">
              <a:spcBef>
                <a:spcPts val="0"/>
              </a:spcBef>
              <a:buNone/>
              <a:defRPr sz="1200">
                <a:solidFill>
                  <a:srgbClr val="7F7F7F"/>
                </a:solidFill>
                <a:latin typeface="Arial"/>
                <a:ea typeface="Arial"/>
                <a:cs typeface="Arial"/>
                <a:sym typeface="Arial"/>
              </a:defRPr>
            </a:lvl8pPr>
            <a:lvl9pPr marL="0" lvl="8" indent="0" algn="l">
              <a:spcBef>
                <a:spcPts val="0"/>
              </a:spcBef>
              <a:buNone/>
              <a:defRPr sz="120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9" name="Google Shape;119;p67"/>
          <p:cNvSpPr txBox="1">
            <a:spLocks noGrp="1"/>
          </p:cNvSpPr>
          <p:nvPr>
            <p:ph type="title"/>
          </p:nvPr>
        </p:nvSpPr>
        <p:spPr>
          <a:xfrm>
            <a:off x="457200" y="76200"/>
            <a:ext cx="8610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93E8D"/>
              </a:buClr>
              <a:buSzPts val="4400"/>
              <a:buFont typeface="Arial"/>
              <a:buNone/>
              <a:defRPr sz="4400" b="1" i="0" u="none" strike="noStrike" cap="none">
                <a:solidFill>
                  <a:srgbClr val="093E8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67"/>
          <p:cNvSpPr txBox="1">
            <a:spLocks noGrp="1"/>
          </p:cNvSpPr>
          <p:nvPr>
            <p:ph type="body" idx="1"/>
          </p:nvPr>
        </p:nvSpPr>
        <p:spPr>
          <a:xfrm>
            <a:off x="457200" y="1752601"/>
            <a:ext cx="11277600" cy="457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1" name="Google Shape;121;p67"/>
          <p:cNvPicPr preferRelativeResize="0"/>
          <p:nvPr/>
        </p:nvPicPr>
        <p:blipFill rotWithShape="1">
          <a:blip r:embed="rId2">
            <a:alphaModFix/>
          </a:blip>
          <a:srcRect/>
          <a:stretch/>
        </p:blipFill>
        <p:spPr>
          <a:xfrm>
            <a:off x="9296400" y="304800"/>
            <a:ext cx="2438400" cy="8382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22"/>
        <p:cNvGrpSpPr/>
        <p:nvPr/>
      </p:nvGrpSpPr>
      <p:grpSpPr>
        <a:xfrm>
          <a:off x="0" y="0"/>
          <a:ext cx="0" cy="0"/>
          <a:chOff x="0" y="0"/>
          <a:chExt cx="0" cy="0"/>
        </a:xfrm>
      </p:grpSpPr>
      <p:sp>
        <p:nvSpPr>
          <p:cNvPr id="123" name="Google Shape;123;p68"/>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68"/>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68"/>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7F7F7F"/>
                </a:solidFill>
                <a:latin typeface="Arial"/>
                <a:ea typeface="Arial"/>
                <a:cs typeface="Arial"/>
                <a:sym typeface="Arial"/>
              </a:defRPr>
            </a:lvl1pPr>
            <a:lvl2pPr marL="0" lvl="1" indent="0" algn="l">
              <a:spcBef>
                <a:spcPts val="0"/>
              </a:spcBef>
              <a:buNone/>
              <a:defRPr sz="1200">
                <a:solidFill>
                  <a:srgbClr val="7F7F7F"/>
                </a:solidFill>
                <a:latin typeface="Arial"/>
                <a:ea typeface="Arial"/>
                <a:cs typeface="Arial"/>
                <a:sym typeface="Arial"/>
              </a:defRPr>
            </a:lvl2pPr>
            <a:lvl3pPr marL="0" lvl="2" indent="0" algn="l">
              <a:spcBef>
                <a:spcPts val="0"/>
              </a:spcBef>
              <a:buNone/>
              <a:defRPr sz="1200">
                <a:solidFill>
                  <a:srgbClr val="7F7F7F"/>
                </a:solidFill>
                <a:latin typeface="Arial"/>
                <a:ea typeface="Arial"/>
                <a:cs typeface="Arial"/>
                <a:sym typeface="Arial"/>
              </a:defRPr>
            </a:lvl3pPr>
            <a:lvl4pPr marL="0" lvl="3" indent="0" algn="l">
              <a:spcBef>
                <a:spcPts val="0"/>
              </a:spcBef>
              <a:buNone/>
              <a:defRPr sz="1200">
                <a:solidFill>
                  <a:srgbClr val="7F7F7F"/>
                </a:solidFill>
                <a:latin typeface="Arial"/>
                <a:ea typeface="Arial"/>
                <a:cs typeface="Arial"/>
                <a:sym typeface="Arial"/>
              </a:defRPr>
            </a:lvl4pPr>
            <a:lvl5pPr marL="0" lvl="4" indent="0" algn="l">
              <a:spcBef>
                <a:spcPts val="0"/>
              </a:spcBef>
              <a:buNone/>
              <a:defRPr sz="1200">
                <a:solidFill>
                  <a:srgbClr val="7F7F7F"/>
                </a:solidFill>
                <a:latin typeface="Arial"/>
                <a:ea typeface="Arial"/>
                <a:cs typeface="Arial"/>
                <a:sym typeface="Arial"/>
              </a:defRPr>
            </a:lvl5pPr>
            <a:lvl6pPr marL="0" lvl="5" indent="0" algn="l">
              <a:spcBef>
                <a:spcPts val="0"/>
              </a:spcBef>
              <a:buNone/>
              <a:defRPr sz="1200">
                <a:solidFill>
                  <a:srgbClr val="7F7F7F"/>
                </a:solidFill>
                <a:latin typeface="Arial"/>
                <a:ea typeface="Arial"/>
                <a:cs typeface="Arial"/>
                <a:sym typeface="Arial"/>
              </a:defRPr>
            </a:lvl6pPr>
            <a:lvl7pPr marL="0" lvl="6" indent="0" algn="l">
              <a:spcBef>
                <a:spcPts val="0"/>
              </a:spcBef>
              <a:buNone/>
              <a:defRPr sz="1200">
                <a:solidFill>
                  <a:srgbClr val="7F7F7F"/>
                </a:solidFill>
                <a:latin typeface="Arial"/>
                <a:ea typeface="Arial"/>
                <a:cs typeface="Arial"/>
                <a:sym typeface="Arial"/>
              </a:defRPr>
            </a:lvl7pPr>
            <a:lvl8pPr marL="0" lvl="7" indent="0" algn="l">
              <a:spcBef>
                <a:spcPts val="0"/>
              </a:spcBef>
              <a:buNone/>
              <a:defRPr sz="1200">
                <a:solidFill>
                  <a:srgbClr val="7F7F7F"/>
                </a:solidFill>
                <a:latin typeface="Arial"/>
                <a:ea typeface="Arial"/>
                <a:cs typeface="Arial"/>
                <a:sym typeface="Arial"/>
              </a:defRPr>
            </a:lvl8pPr>
            <a:lvl9pPr marL="0" lvl="8" indent="0" algn="l">
              <a:spcBef>
                <a:spcPts val="0"/>
              </a:spcBef>
              <a:buNone/>
              <a:defRPr sz="120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estions Slide">
  <p:cSld name="Questions Slide">
    <p:spTree>
      <p:nvGrpSpPr>
        <p:cNvPr id="1" name="Shape 126"/>
        <p:cNvGrpSpPr/>
        <p:nvPr/>
      </p:nvGrpSpPr>
      <p:grpSpPr>
        <a:xfrm>
          <a:off x="0" y="0"/>
          <a:ext cx="0" cy="0"/>
          <a:chOff x="0" y="0"/>
          <a:chExt cx="0" cy="0"/>
        </a:xfrm>
      </p:grpSpPr>
      <p:sp>
        <p:nvSpPr>
          <p:cNvPr id="127" name="Google Shape;127;p69"/>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69"/>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7F7F7F"/>
                </a:solidFill>
                <a:latin typeface="Arial"/>
                <a:ea typeface="Arial"/>
                <a:cs typeface="Arial"/>
                <a:sym typeface="Arial"/>
              </a:defRPr>
            </a:lvl1pPr>
            <a:lvl2pPr marL="0" lvl="1" indent="0" algn="l">
              <a:spcBef>
                <a:spcPts val="0"/>
              </a:spcBef>
              <a:buNone/>
              <a:defRPr sz="1200">
                <a:solidFill>
                  <a:srgbClr val="7F7F7F"/>
                </a:solidFill>
                <a:latin typeface="Arial"/>
                <a:ea typeface="Arial"/>
                <a:cs typeface="Arial"/>
                <a:sym typeface="Arial"/>
              </a:defRPr>
            </a:lvl2pPr>
            <a:lvl3pPr marL="0" lvl="2" indent="0" algn="l">
              <a:spcBef>
                <a:spcPts val="0"/>
              </a:spcBef>
              <a:buNone/>
              <a:defRPr sz="1200">
                <a:solidFill>
                  <a:srgbClr val="7F7F7F"/>
                </a:solidFill>
                <a:latin typeface="Arial"/>
                <a:ea typeface="Arial"/>
                <a:cs typeface="Arial"/>
                <a:sym typeface="Arial"/>
              </a:defRPr>
            </a:lvl3pPr>
            <a:lvl4pPr marL="0" lvl="3" indent="0" algn="l">
              <a:spcBef>
                <a:spcPts val="0"/>
              </a:spcBef>
              <a:buNone/>
              <a:defRPr sz="1200">
                <a:solidFill>
                  <a:srgbClr val="7F7F7F"/>
                </a:solidFill>
                <a:latin typeface="Arial"/>
                <a:ea typeface="Arial"/>
                <a:cs typeface="Arial"/>
                <a:sym typeface="Arial"/>
              </a:defRPr>
            </a:lvl4pPr>
            <a:lvl5pPr marL="0" lvl="4" indent="0" algn="l">
              <a:spcBef>
                <a:spcPts val="0"/>
              </a:spcBef>
              <a:buNone/>
              <a:defRPr sz="1200">
                <a:solidFill>
                  <a:srgbClr val="7F7F7F"/>
                </a:solidFill>
                <a:latin typeface="Arial"/>
                <a:ea typeface="Arial"/>
                <a:cs typeface="Arial"/>
                <a:sym typeface="Arial"/>
              </a:defRPr>
            </a:lvl5pPr>
            <a:lvl6pPr marL="0" lvl="5" indent="0" algn="l">
              <a:spcBef>
                <a:spcPts val="0"/>
              </a:spcBef>
              <a:buNone/>
              <a:defRPr sz="1200">
                <a:solidFill>
                  <a:srgbClr val="7F7F7F"/>
                </a:solidFill>
                <a:latin typeface="Arial"/>
                <a:ea typeface="Arial"/>
                <a:cs typeface="Arial"/>
                <a:sym typeface="Arial"/>
              </a:defRPr>
            </a:lvl6pPr>
            <a:lvl7pPr marL="0" lvl="6" indent="0" algn="l">
              <a:spcBef>
                <a:spcPts val="0"/>
              </a:spcBef>
              <a:buNone/>
              <a:defRPr sz="1200">
                <a:solidFill>
                  <a:srgbClr val="7F7F7F"/>
                </a:solidFill>
                <a:latin typeface="Arial"/>
                <a:ea typeface="Arial"/>
                <a:cs typeface="Arial"/>
                <a:sym typeface="Arial"/>
              </a:defRPr>
            </a:lvl7pPr>
            <a:lvl8pPr marL="0" lvl="7" indent="0" algn="l">
              <a:spcBef>
                <a:spcPts val="0"/>
              </a:spcBef>
              <a:buNone/>
              <a:defRPr sz="1200">
                <a:solidFill>
                  <a:srgbClr val="7F7F7F"/>
                </a:solidFill>
                <a:latin typeface="Arial"/>
                <a:ea typeface="Arial"/>
                <a:cs typeface="Arial"/>
                <a:sym typeface="Arial"/>
              </a:defRPr>
            </a:lvl8pPr>
            <a:lvl9pPr marL="0" lvl="8" indent="0" algn="l">
              <a:spcBef>
                <a:spcPts val="0"/>
              </a:spcBef>
              <a:buNone/>
              <a:defRPr sz="120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29" name="Google Shape;129;p69" descr="A close up of a logo&#10;&#10;Description automatically generated"/>
          <p:cNvPicPr preferRelativeResize="0"/>
          <p:nvPr/>
        </p:nvPicPr>
        <p:blipFill rotWithShape="1">
          <a:blip r:embed="rId2">
            <a:alphaModFix amt="50000"/>
          </a:blip>
          <a:srcRect/>
          <a:stretch/>
        </p:blipFill>
        <p:spPr>
          <a:xfrm>
            <a:off x="6941234" y="1447800"/>
            <a:ext cx="5250766" cy="5410200"/>
          </a:xfrm>
          <a:prstGeom prst="rect">
            <a:avLst/>
          </a:prstGeom>
          <a:noFill/>
          <a:ln>
            <a:noFill/>
          </a:ln>
        </p:spPr>
      </p:pic>
      <p:sp>
        <p:nvSpPr>
          <p:cNvPr id="130" name="Google Shape;130;p69"/>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31" name="Google Shape;131;p69" descr="A close up of a logo&#10;&#10;Description automatically generated"/>
          <p:cNvPicPr preferRelativeResize="0"/>
          <p:nvPr/>
        </p:nvPicPr>
        <p:blipFill rotWithShape="1">
          <a:blip r:embed="rId2">
            <a:alphaModFix amt="50000"/>
          </a:blip>
          <a:srcRect/>
          <a:stretch/>
        </p:blipFill>
        <p:spPr>
          <a:xfrm>
            <a:off x="6941234" y="1447800"/>
            <a:ext cx="5250766" cy="5410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32"/>
        <p:cNvGrpSpPr/>
        <p:nvPr/>
      </p:nvGrpSpPr>
      <p:grpSpPr>
        <a:xfrm>
          <a:off x="0" y="0"/>
          <a:ext cx="0" cy="0"/>
          <a:chOff x="0" y="0"/>
          <a:chExt cx="0" cy="0"/>
        </a:xfrm>
      </p:grpSpPr>
      <p:sp>
        <p:nvSpPr>
          <p:cNvPr id="133" name="Google Shape;133;p70"/>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0"/>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70"/>
          <p:cNvSpPr/>
          <p:nvPr/>
        </p:nvSpPr>
        <p:spPr>
          <a:xfrm>
            <a:off x="0" y="0"/>
            <a:ext cx="12192000" cy="6858000"/>
          </a:xfrm>
          <a:prstGeom prst="rect">
            <a:avLst/>
          </a:prstGeom>
          <a:solidFill>
            <a:srgbClr val="0049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p70"/>
          <p:cNvPicPr preferRelativeResize="0"/>
          <p:nvPr/>
        </p:nvPicPr>
        <p:blipFill rotWithShape="1">
          <a:blip r:embed="rId2">
            <a:alphaModFix/>
          </a:blip>
          <a:srcRect/>
          <a:stretch/>
        </p:blipFill>
        <p:spPr>
          <a:xfrm>
            <a:off x="1981200" y="685800"/>
            <a:ext cx="7848600" cy="3399471"/>
          </a:xfrm>
          <a:prstGeom prst="rect">
            <a:avLst/>
          </a:prstGeom>
          <a:noFill/>
          <a:ln>
            <a:noFill/>
          </a:ln>
        </p:spPr>
      </p:pic>
      <p:sp>
        <p:nvSpPr>
          <p:cNvPr id="137" name="Google Shape;137;p70"/>
          <p:cNvSpPr txBox="1">
            <a:spLocks noGrp="1"/>
          </p:cNvSpPr>
          <p:nvPr>
            <p:ph type="title"/>
          </p:nvPr>
        </p:nvSpPr>
        <p:spPr>
          <a:xfrm>
            <a:off x="838200" y="-1524000"/>
            <a:ext cx="10515600" cy="13255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7"/>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47"/>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7"/>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2"/>
        <p:cNvGrpSpPr/>
        <p:nvPr/>
      </p:nvGrpSpPr>
      <p:grpSpPr>
        <a:xfrm>
          <a:off x="0" y="0"/>
          <a:ext cx="0" cy="0"/>
          <a:chOff x="0" y="0"/>
          <a:chExt cx="0" cy="0"/>
        </a:xfrm>
      </p:grpSpPr>
      <p:sp>
        <p:nvSpPr>
          <p:cNvPr id="153" name="Google Shape;153;p49"/>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9"/>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49"/>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9"/>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71"/>
          <p:cNvSpPr txBox="1">
            <a:spLocks noGrp="1"/>
          </p:cNvSpPr>
          <p:nvPr>
            <p:ph type="ctrTitle"/>
          </p:nvPr>
        </p:nvSpPr>
        <p:spPr>
          <a:xfrm>
            <a:off x="838200" y="187942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Black"/>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71"/>
          <p:cNvSpPr txBox="1">
            <a:spLocks noGrp="1"/>
          </p:cNvSpPr>
          <p:nvPr>
            <p:ph type="subTitle" idx="1"/>
          </p:nvPr>
        </p:nvSpPr>
        <p:spPr>
          <a:xfrm>
            <a:off x="838200" y="5680914"/>
            <a:ext cx="9144000" cy="6227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000"/>
              <a:buNone/>
              <a:defRPr sz="20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1" name="Google Shape;161;p71"/>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71"/>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71"/>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4"/>
        <p:cNvGrpSpPr/>
        <p:nvPr/>
      </p:nvGrpSpPr>
      <p:grpSpPr>
        <a:xfrm>
          <a:off x="0" y="0"/>
          <a:ext cx="0" cy="0"/>
          <a:chOff x="0" y="0"/>
          <a:chExt cx="0" cy="0"/>
        </a:xfrm>
      </p:grpSpPr>
      <p:pic>
        <p:nvPicPr>
          <p:cNvPr id="165" name="Google Shape;165;p72" descr="Chart,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6" name="Google Shape;166;p72"/>
          <p:cNvSpPr/>
          <p:nvPr/>
        </p:nvSpPr>
        <p:spPr>
          <a:xfrm>
            <a:off x="0" y="0"/>
            <a:ext cx="12192000" cy="6850525"/>
          </a:xfrm>
          <a:prstGeom prst="rect">
            <a:avLst/>
          </a:prstGeom>
          <a:gradFill>
            <a:gsLst>
              <a:gs pos="0">
                <a:srgbClr val="E4E5FB">
                  <a:alpha val="0"/>
                </a:srgbClr>
              </a:gs>
              <a:gs pos="100000">
                <a:srgbClr val="E4E5FB">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72"/>
          <p:cNvSpPr txBox="1">
            <a:spLocks noGrp="1"/>
          </p:cNvSpPr>
          <p:nvPr>
            <p:ph type="ctrTitle"/>
          </p:nvPr>
        </p:nvSpPr>
        <p:spPr>
          <a:xfrm>
            <a:off x="838200" y="187942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Black"/>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72"/>
          <p:cNvSpPr txBox="1">
            <a:spLocks noGrp="1"/>
          </p:cNvSpPr>
          <p:nvPr>
            <p:ph type="subTitle" idx="1"/>
          </p:nvPr>
        </p:nvSpPr>
        <p:spPr>
          <a:xfrm>
            <a:off x="838200" y="5680914"/>
            <a:ext cx="9144000" cy="6227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000"/>
              <a:buNone/>
              <a:defRPr sz="20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72"/>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a:solidFill>
                  <a:schemeClr val="dk1"/>
                </a:solidFill>
                <a:latin typeface="Arial"/>
                <a:ea typeface="Arial"/>
                <a:cs typeface="Arial"/>
                <a:sym typeface="Arial"/>
              </a:defRPr>
            </a:lvl1pPr>
            <a:lvl2pPr marL="0" lvl="1" indent="0" algn="r">
              <a:spcBef>
                <a:spcPts val="0"/>
              </a:spcBef>
              <a:buNone/>
              <a:defRPr sz="1200" b="1" i="0">
                <a:solidFill>
                  <a:schemeClr val="dk1"/>
                </a:solidFill>
                <a:latin typeface="Arial"/>
                <a:ea typeface="Arial"/>
                <a:cs typeface="Arial"/>
                <a:sym typeface="Arial"/>
              </a:defRPr>
            </a:lvl2pPr>
            <a:lvl3pPr marL="0" lvl="2" indent="0" algn="r">
              <a:spcBef>
                <a:spcPts val="0"/>
              </a:spcBef>
              <a:buNone/>
              <a:defRPr sz="1200" b="1" i="0">
                <a:solidFill>
                  <a:schemeClr val="dk1"/>
                </a:solidFill>
                <a:latin typeface="Arial"/>
                <a:ea typeface="Arial"/>
                <a:cs typeface="Arial"/>
                <a:sym typeface="Arial"/>
              </a:defRPr>
            </a:lvl3pPr>
            <a:lvl4pPr marL="0" lvl="3" indent="0" algn="r">
              <a:spcBef>
                <a:spcPts val="0"/>
              </a:spcBef>
              <a:buNone/>
              <a:defRPr sz="1200" b="1" i="0">
                <a:solidFill>
                  <a:schemeClr val="dk1"/>
                </a:solidFill>
                <a:latin typeface="Arial"/>
                <a:ea typeface="Arial"/>
                <a:cs typeface="Arial"/>
                <a:sym typeface="Arial"/>
              </a:defRPr>
            </a:lvl4pPr>
            <a:lvl5pPr marL="0" lvl="4" indent="0" algn="r">
              <a:spcBef>
                <a:spcPts val="0"/>
              </a:spcBef>
              <a:buNone/>
              <a:defRPr sz="1200" b="1" i="0">
                <a:solidFill>
                  <a:schemeClr val="dk1"/>
                </a:solidFill>
                <a:latin typeface="Arial"/>
                <a:ea typeface="Arial"/>
                <a:cs typeface="Arial"/>
                <a:sym typeface="Arial"/>
              </a:defRPr>
            </a:lvl5pPr>
            <a:lvl6pPr marL="0" lvl="5" indent="0" algn="r">
              <a:spcBef>
                <a:spcPts val="0"/>
              </a:spcBef>
              <a:buNone/>
              <a:defRPr sz="1200" b="1" i="0">
                <a:solidFill>
                  <a:schemeClr val="dk1"/>
                </a:solidFill>
                <a:latin typeface="Arial"/>
                <a:ea typeface="Arial"/>
                <a:cs typeface="Arial"/>
                <a:sym typeface="Arial"/>
              </a:defRPr>
            </a:lvl6pPr>
            <a:lvl7pPr marL="0" lvl="6" indent="0" algn="r">
              <a:spcBef>
                <a:spcPts val="0"/>
              </a:spcBef>
              <a:buNone/>
              <a:defRPr sz="1200" b="1" i="0">
                <a:solidFill>
                  <a:schemeClr val="dk1"/>
                </a:solidFill>
                <a:latin typeface="Arial"/>
                <a:ea typeface="Arial"/>
                <a:cs typeface="Arial"/>
                <a:sym typeface="Arial"/>
              </a:defRPr>
            </a:lvl7pPr>
            <a:lvl8pPr marL="0" lvl="7" indent="0" algn="r">
              <a:spcBef>
                <a:spcPts val="0"/>
              </a:spcBef>
              <a:buNone/>
              <a:defRPr sz="1200" b="1" i="0">
                <a:solidFill>
                  <a:schemeClr val="dk1"/>
                </a:solidFill>
                <a:latin typeface="Arial"/>
                <a:ea typeface="Arial"/>
                <a:cs typeface="Arial"/>
                <a:sym typeface="Arial"/>
              </a:defRPr>
            </a:lvl8pPr>
            <a:lvl9pPr marL="0" lvl="8" indent="0" algn="r">
              <a:spcBef>
                <a:spcPts val="0"/>
              </a:spcBef>
              <a:buNone/>
              <a:defRPr sz="1200" b="1"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p72" descr="Logo&#10;&#10;Description automatically generated"/>
          <p:cNvPicPr preferRelativeResize="0"/>
          <p:nvPr/>
        </p:nvPicPr>
        <p:blipFill rotWithShape="1">
          <a:blip r:embed="rId3">
            <a:alphaModFix/>
          </a:blip>
          <a:srcRect/>
          <a:stretch/>
        </p:blipFill>
        <p:spPr>
          <a:xfrm>
            <a:off x="10000002" y="884365"/>
            <a:ext cx="1806350" cy="11786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1"/>
        <p:cNvGrpSpPr/>
        <p:nvPr/>
      </p:nvGrpSpPr>
      <p:grpSpPr>
        <a:xfrm>
          <a:off x="0" y="0"/>
          <a:ext cx="0" cy="0"/>
          <a:chOff x="0" y="0"/>
          <a:chExt cx="0" cy="0"/>
        </a:xfrm>
      </p:grpSpPr>
      <p:pic>
        <p:nvPicPr>
          <p:cNvPr id="22" name="Google Shape;22;p45"/>
          <p:cNvPicPr preferRelativeResize="0"/>
          <p:nvPr/>
        </p:nvPicPr>
        <p:blipFill rotWithShape="1">
          <a:blip r:embed="rId2">
            <a:alphaModFix/>
          </a:blip>
          <a:srcRect/>
          <a:stretch/>
        </p:blipFill>
        <p:spPr>
          <a:xfrm>
            <a:off x="0" y="0"/>
            <a:ext cx="12192000" cy="1946847"/>
          </a:xfrm>
          <a:prstGeom prst="rect">
            <a:avLst/>
          </a:prstGeom>
          <a:noFill/>
          <a:ln>
            <a:noFill/>
          </a:ln>
        </p:spPr>
      </p:pic>
      <p:sp>
        <p:nvSpPr>
          <p:cNvPr id="23" name="Google Shape;23;p45"/>
          <p:cNvSpPr txBox="1">
            <a:spLocks noGrp="1"/>
          </p:cNvSpPr>
          <p:nvPr>
            <p:ph type="body" idx="1"/>
          </p:nvPr>
        </p:nvSpPr>
        <p:spPr>
          <a:xfrm>
            <a:off x="457200" y="1752601"/>
            <a:ext cx="11277600" cy="457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5"/>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5"/>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Arial"/>
                <a:ea typeface="Arial"/>
                <a:cs typeface="Arial"/>
                <a:sym typeface="Arial"/>
              </a:defRPr>
            </a:lvl1pPr>
            <a:lvl2pPr marL="0" lvl="1" indent="0" algn="l">
              <a:spcBef>
                <a:spcPts val="0"/>
              </a:spcBef>
              <a:buNone/>
              <a:defRPr sz="1200" b="0" i="0" u="none" strike="noStrike" cap="none">
                <a:solidFill>
                  <a:srgbClr val="7F7F7F"/>
                </a:solidFill>
                <a:latin typeface="Arial"/>
                <a:ea typeface="Arial"/>
                <a:cs typeface="Arial"/>
                <a:sym typeface="Arial"/>
              </a:defRPr>
            </a:lvl2pPr>
            <a:lvl3pPr marL="0" lvl="2" indent="0" algn="l">
              <a:spcBef>
                <a:spcPts val="0"/>
              </a:spcBef>
              <a:buNone/>
              <a:defRPr sz="1200" b="0" i="0" u="none" strike="noStrike" cap="none">
                <a:solidFill>
                  <a:srgbClr val="7F7F7F"/>
                </a:solidFill>
                <a:latin typeface="Arial"/>
                <a:ea typeface="Arial"/>
                <a:cs typeface="Arial"/>
                <a:sym typeface="Arial"/>
              </a:defRPr>
            </a:lvl3pPr>
            <a:lvl4pPr marL="0" lvl="3" indent="0" algn="l">
              <a:spcBef>
                <a:spcPts val="0"/>
              </a:spcBef>
              <a:buNone/>
              <a:defRPr sz="1200" b="0" i="0" u="none" strike="noStrike" cap="none">
                <a:solidFill>
                  <a:srgbClr val="7F7F7F"/>
                </a:solidFill>
                <a:latin typeface="Arial"/>
                <a:ea typeface="Arial"/>
                <a:cs typeface="Arial"/>
                <a:sym typeface="Arial"/>
              </a:defRPr>
            </a:lvl4pPr>
            <a:lvl5pPr marL="0" lvl="4" indent="0" algn="l">
              <a:spcBef>
                <a:spcPts val="0"/>
              </a:spcBef>
              <a:buNone/>
              <a:defRPr sz="1200" b="0" i="0" u="none" strike="noStrike" cap="none">
                <a:solidFill>
                  <a:srgbClr val="7F7F7F"/>
                </a:solidFill>
                <a:latin typeface="Arial"/>
                <a:ea typeface="Arial"/>
                <a:cs typeface="Arial"/>
                <a:sym typeface="Arial"/>
              </a:defRPr>
            </a:lvl5pPr>
            <a:lvl6pPr marL="0" lvl="5" indent="0" algn="l">
              <a:spcBef>
                <a:spcPts val="0"/>
              </a:spcBef>
              <a:buNone/>
              <a:defRPr sz="1200" b="0" i="0" u="none" strike="noStrike" cap="none">
                <a:solidFill>
                  <a:srgbClr val="7F7F7F"/>
                </a:solidFill>
                <a:latin typeface="Arial"/>
                <a:ea typeface="Arial"/>
                <a:cs typeface="Arial"/>
                <a:sym typeface="Arial"/>
              </a:defRPr>
            </a:lvl6pPr>
            <a:lvl7pPr marL="0" lvl="6" indent="0" algn="l">
              <a:spcBef>
                <a:spcPts val="0"/>
              </a:spcBef>
              <a:buNone/>
              <a:defRPr sz="1200" b="0" i="0" u="none" strike="noStrike" cap="none">
                <a:solidFill>
                  <a:srgbClr val="7F7F7F"/>
                </a:solidFill>
                <a:latin typeface="Arial"/>
                <a:ea typeface="Arial"/>
                <a:cs typeface="Arial"/>
                <a:sym typeface="Arial"/>
              </a:defRPr>
            </a:lvl7pPr>
            <a:lvl8pPr marL="0" lvl="7" indent="0" algn="l">
              <a:spcBef>
                <a:spcPts val="0"/>
              </a:spcBef>
              <a:buNone/>
              <a:defRPr sz="1200" b="0" i="0" u="none" strike="noStrike" cap="none">
                <a:solidFill>
                  <a:srgbClr val="7F7F7F"/>
                </a:solidFill>
                <a:latin typeface="Arial"/>
                <a:ea typeface="Arial"/>
                <a:cs typeface="Arial"/>
                <a:sym typeface="Arial"/>
              </a:defRPr>
            </a:lvl8pPr>
            <a:lvl9pPr marL="0" lvl="8" indent="0" algn="l">
              <a:spcBef>
                <a:spcPts val="0"/>
              </a:spcBef>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Black"/>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A91"/>
                </a:solidFill>
              </a:defRPr>
            </a:lvl1pPr>
            <a:lvl2pPr marL="914400" lvl="1" indent="-228600" algn="l">
              <a:lnSpc>
                <a:spcPct val="90000"/>
              </a:lnSpc>
              <a:spcBef>
                <a:spcPts val="500"/>
              </a:spcBef>
              <a:spcAft>
                <a:spcPts val="0"/>
              </a:spcAft>
              <a:buSzPts val="2000"/>
              <a:buNone/>
              <a:defRPr sz="2000">
                <a:solidFill>
                  <a:srgbClr val="888A91"/>
                </a:solidFill>
              </a:defRPr>
            </a:lvl2pPr>
            <a:lvl3pPr marL="1371600" lvl="2" indent="-228600" algn="l">
              <a:lnSpc>
                <a:spcPct val="90000"/>
              </a:lnSpc>
              <a:spcBef>
                <a:spcPts val="500"/>
              </a:spcBef>
              <a:spcAft>
                <a:spcPts val="0"/>
              </a:spcAft>
              <a:buSzPts val="1800"/>
              <a:buNone/>
              <a:defRPr sz="1800">
                <a:solidFill>
                  <a:srgbClr val="888A91"/>
                </a:solidFill>
              </a:defRPr>
            </a:lvl3pPr>
            <a:lvl4pPr marL="1828800" lvl="3" indent="-228600" algn="l">
              <a:lnSpc>
                <a:spcPct val="90000"/>
              </a:lnSpc>
              <a:spcBef>
                <a:spcPts val="500"/>
              </a:spcBef>
              <a:spcAft>
                <a:spcPts val="0"/>
              </a:spcAft>
              <a:buSzPts val="1600"/>
              <a:buNone/>
              <a:defRPr sz="1600">
                <a:solidFill>
                  <a:srgbClr val="888A91"/>
                </a:solidFill>
              </a:defRPr>
            </a:lvl4pPr>
            <a:lvl5pPr marL="2286000" lvl="4" indent="-228600" algn="l">
              <a:lnSpc>
                <a:spcPct val="90000"/>
              </a:lnSpc>
              <a:spcBef>
                <a:spcPts val="500"/>
              </a:spcBef>
              <a:spcAft>
                <a:spcPts val="0"/>
              </a:spcAft>
              <a:buSzPts val="1600"/>
              <a:buNone/>
              <a:defRPr sz="1600">
                <a:solidFill>
                  <a:srgbClr val="888A91"/>
                </a:solidFill>
              </a:defRPr>
            </a:lvl5pPr>
            <a:lvl6pPr marL="2743200" lvl="5" indent="-228600" algn="l">
              <a:lnSpc>
                <a:spcPct val="90000"/>
              </a:lnSpc>
              <a:spcBef>
                <a:spcPts val="500"/>
              </a:spcBef>
              <a:spcAft>
                <a:spcPts val="0"/>
              </a:spcAft>
              <a:buClr>
                <a:srgbClr val="888A91"/>
              </a:buClr>
              <a:buSzPts val="1600"/>
              <a:buNone/>
              <a:defRPr sz="1600">
                <a:solidFill>
                  <a:srgbClr val="888A91"/>
                </a:solidFill>
              </a:defRPr>
            </a:lvl6pPr>
            <a:lvl7pPr marL="3200400" lvl="6" indent="-228600" algn="l">
              <a:lnSpc>
                <a:spcPct val="90000"/>
              </a:lnSpc>
              <a:spcBef>
                <a:spcPts val="500"/>
              </a:spcBef>
              <a:spcAft>
                <a:spcPts val="0"/>
              </a:spcAft>
              <a:buClr>
                <a:srgbClr val="888A91"/>
              </a:buClr>
              <a:buSzPts val="1600"/>
              <a:buNone/>
              <a:defRPr sz="1600">
                <a:solidFill>
                  <a:srgbClr val="888A91"/>
                </a:solidFill>
              </a:defRPr>
            </a:lvl7pPr>
            <a:lvl8pPr marL="3657600" lvl="7" indent="-228600" algn="l">
              <a:lnSpc>
                <a:spcPct val="90000"/>
              </a:lnSpc>
              <a:spcBef>
                <a:spcPts val="500"/>
              </a:spcBef>
              <a:spcAft>
                <a:spcPts val="0"/>
              </a:spcAft>
              <a:buClr>
                <a:srgbClr val="888A91"/>
              </a:buClr>
              <a:buSzPts val="1600"/>
              <a:buNone/>
              <a:defRPr sz="1600">
                <a:solidFill>
                  <a:srgbClr val="888A91"/>
                </a:solidFill>
              </a:defRPr>
            </a:lvl8pPr>
            <a:lvl9pPr marL="4114800" lvl="8" indent="-228600" algn="l">
              <a:lnSpc>
                <a:spcPct val="90000"/>
              </a:lnSpc>
              <a:spcBef>
                <a:spcPts val="500"/>
              </a:spcBef>
              <a:spcAft>
                <a:spcPts val="0"/>
              </a:spcAft>
              <a:buClr>
                <a:srgbClr val="888A91"/>
              </a:buClr>
              <a:buSzPts val="1600"/>
              <a:buNone/>
              <a:defRPr sz="1600">
                <a:solidFill>
                  <a:srgbClr val="888A91"/>
                </a:solidFill>
              </a:defRPr>
            </a:lvl9pPr>
          </a:lstStyle>
          <a:p>
            <a:endParaRPr/>
          </a:p>
        </p:txBody>
      </p:sp>
      <p:sp>
        <p:nvSpPr>
          <p:cNvPr id="174" name="Google Shape;174;p73"/>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73"/>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3"/>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7"/>
        <p:cNvGrpSpPr/>
        <p:nvPr/>
      </p:nvGrpSpPr>
      <p:grpSpPr>
        <a:xfrm>
          <a:off x="0" y="0"/>
          <a:ext cx="0" cy="0"/>
          <a:chOff x="0" y="0"/>
          <a:chExt cx="0" cy="0"/>
        </a:xfrm>
      </p:grpSpPr>
      <p:sp>
        <p:nvSpPr>
          <p:cNvPr id="178" name="Google Shape;178;p74"/>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74"/>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74"/>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74"/>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4"/>
        <p:cNvGrpSpPr/>
        <p:nvPr/>
      </p:nvGrpSpPr>
      <p:grpSpPr>
        <a:xfrm>
          <a:off x="0" y="0"/>
          <a:ext cx="0" cy="0"/>
          <a:chOff x="0" y="0"/>
          <a:chExt cx="0" cy="0"/>
        </a:xfrm>
      </p:grpSpPr>
      <p:sp>
        <p:nvSpPr>
          <p:cNvPr id="185" name="Google Shape;185;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7" name="Google Shape;187;p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75"/>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75"/>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75"/>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7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76"/>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76"/>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7"/>
        <p:cNvGrpSpPr/>
        <p:nvPr/>
      </p:nvGrpSpPr>
      <p:grpSpPr>
        <a:xfrm>
          <a:off x="0" y="0"/>
          <a:ext cx="0" cy="0"/>
          <a:chOff x="0" y="0"/>
          <a:chExt cx="0" cy="0"/>
        </a:xfrm>
      </p:grpSpPr>
      <p:sp>
        <p:nvSpPr>
          <p:cNvPr id="198" name="Google Shape;198;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rial Black"/>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0" name="Google Shape;200;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1" name="Google Shape;201;p77"/>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77"/>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7"/>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4"/>
        <p:cNvGrpSpPr/>
        <p:nvPr/>
      </p:nvGrpSpPr>
      <p:grpSpPr>
        <a:xfrm>
          <a:off x="0" y="0"/>
          <a:ext cx="0" cy="0"/>
          <a:chOff x="0" y="0"/>
          <a:chExt cx="0" cy="0"/>
        </a:xfrm>
      </p:grpSpPr>
      <p:sp>
        <p:nvSpPr>
          <p:cNvPr id="205" name="Google Shape;205;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rial Black"/>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78"/>
          <p:cNvSpPr>
            <a:spLocks noGrp="1"/>
          </p:cNvSpPr>
          <p:nvPr>
            <p:ph type="pic" idx="2"/>
          </p:nvPr>
        </p:nvSpPr>
        <p:spPr>
          <a:xfrm>
            <a:off x="5183188" y="987425"/>
            <a:ext cx="6172200" cy="4873625"/>
          </a:xfrm>
          <a:prstGeom prst="rect">
            <a:avLst/>
          </a:prstGeom>
          <a:noFill/>
          <a:ln>
            <a:noFill/>
          </a:ln>
        </p:spPr>
      </p:sp>
      <p:sp>
        <p:nvSpPr>
          <p:cNvPr id="207" name="Google Shape;207;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8" name="Google Shape;208;p78"/>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 name="Google Shape;209;p78"/>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78"/>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9767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678022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45442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7423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7"/>
        <p:cNvGrpSpPr/>
        <p:nvPr/>
      </p:nvGrpSpPr>
      <p:grpSpPr>
        <a:xfrm>
          <a:off x="0" y="0"/>
          <a:ext cx="0" cy="0"/>
          <a:chOff x="0" y="0"/>
          <a:chExt cx="0" cy="0"/>
        </a:xfrm>
      </p:grpSpPr>
      <p:sp>
        <p:nvSpPr>
          <p:cNvPr id="28" name="Google Shape;28;p48"/>
          <p:cNvSpPr txBox="1">
            <a:spLocks noGrp="1"/>
          </p:cNvSpPr>
          <p:nvPr>
            <p:ph type="body" idx="1"/>
          </p:nvPr>
        </p:nvSpPr>
        <p:spPr>
          <a:xfrm>
            <a:off x="457200" y="1752599"/>
            <a:ext cx="5540375" cy="752475"/>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 name="Google Shape;29;p48"/>
          <p:cNvSpPr txBox="1">
            <a:spLocks noGrp="1"/>
          </p:cNvSpPr>
          <p:nvPr>
            <p:ph type="body" idx="2"/>
          </p:nvPr>
        </p:nvSpPr>
        <p:spPr>
          <a:xfrm>
            <a:off x="457200" y="2505074"/>
            <a:ext cx="5540375" cy="38195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8"/>
          <p:cNvSpPr txBox="1">
            <a:spLocks noGrp="1"/>
          </p:cNvSpPr>
          <p:nvPr>
            <p:ph type="body" idx="3"/>
          </p:nvPr>
        </p:nvSpPr>
        <p:spPr>
          <a:xfrm>
            <a:off x="6172200" y="1752599"/>
            <a:ext cx="5562600" cy="752475"/>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 name="Google Shape;31;p48"/>
          <p:cNvSpPr txBox="1">
            <a:spLocks noGrp="1"/>
          </p:cNvSpPr>
          <p:nvPr>
            <p:ph type="body" idx="4"/>
          </p:nvPr>
        </p:nvSpPr>
        <p:spPr>
          <a:xfrm>
            <a:off x="6172200" y="2505074"/>
            <a:ext cx="5562600" cy="38195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8"/>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8"/>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8"/>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7F7F7F"/>
                </a:solidFill>
                <a:latin typeface="Arial"/>
                <a:ea typeface="Arial"/>
                <a:cs typeface="Arial"/>
                <a:sym typeface="Arial"/>
              </a:defRPr>
            </a:lvl1pPr>
            <a:lvl2pPr marL="0" lvl="1" indent="0" algn="l">
              <a:spcBef>
                <a:spcPts val="0"/>
              </a:spcBef>
              <a:buNone/>
              <a:defRPr sz="1200">
                <a:solidFill>
                  <a:srgbClr val="7F7F7F"/>
                </a:solidFill>
                <a:latin typeface="Arial"/>
                <a:ea typeface="Arial"/>
                <a:cs typeface="Arial"/>
                <a:sym typeface="Arial"/>
              </a:defRPr>
            </a:lvl2pPr>
            <a:lvl3pPr marL="0" lvl="2" indent="0" algn="l">
              <a:spcBef>
                <a:spcPts val="0"/>
              </a:spcBef>
              <a:buNone/>
              <a:defRPr sz="1200">
                <a:solidFill>
                  <a:srgbClr val="7F7F7F"/>
                </a:solidFill>
                <a:latin typeface="Arial"/>
                <a:ea typeface="Arial"/>
                <a:cs typeface="Arial"/>
                <a:sym typeface="Arial"/>
              </a:defRPr>
            </a:lvl3pPr>
            <a:lvl4pPr marL="0" lvl="3" indent="0" algn="l">
              <a:spcBef>
                <a:spcPts val="0"/>
              </a:spcBef>
              <a:buNone/>
              <a:defRPr sz="1200">
                <a:solidFill>
                  <a:srgbClr val="7F7F7F"/>
                </a:solidFill>
                <a:latin typeface="Arial"/>
                <a:ea typeface="Arial"/>
                <a:cs typeface="Arial"/>
                <a:sym typeface="Arial"/>
              </a:defRPr>
            </a:lvl4pPr>
            <a:lvl5pPr marL="0" lvl="4" indent="0" algn="l">
              <a:spcBef>
                <a:spcPts val="0"/>
              </a:spcBef>
              <a:buNone/>
              <a:defRPr sz="1200">
                <a:solidFill>
                  <a:srgbClr val="7F7F7F"/>
                </a:solidFill>
                <a:latin typeface="Arial"/>
                <a:ea typeface="Arial"/>
                <a:cs typeface="Arial"/>
                <a:sym typeface="Arial"/>
              </a:defRPr>
            </a:lvl5pPr>
            <a:lvl6pPr marL="0" lvl="5" indent="0" algn="l">
              <a:spcBef>
                <a:spcPts val="0"/>
              </a:spcBef>
              <a:buNone/>
              <a:defRPr sz="1200">
                <a:solidFill>
                  <a:srgbClr val="7F7F7F"/>
                </a:solidFill>
                <a:latin typeface="Arial"/>
                <a:ea typeface="Arial"/>
                <a:cs typeface="Arial"/>
                <a:sym typeface="Arial"/>
              </a:defRPr>
            </a:lvl6pPr>
            <a:lvl7pPr marL="0" lvl="6" indent="0" algn="l">
              <a:spcBef>
                <a:spcPts val="0"/>
              </a:spcBef>
              <a:buNone/>
              <a:defRPr sz="1200">
                <a:solidFill>
                  <a:srgbClr val="7F7F7F"/>
                </a:solidFill>
                <a:latin typeface="Arial"/>
                <a:ea typeface="Arial"/>
                <a:cs typeface="Arial"/>
                <a:sym typeface="Arial"/>
              </a:defRPr>
            </a:lvl7pPr>
            <a:lvl8pPr marL="0" lvl="7" indent="0" algn="l">
              <a:spcBef>
                <a:spcPts val="0"/>
              </a:spcBef>
              <a:buNone/>
              <a:defRPr sz="1200">
                <a:solidFill>
                  <a:srgbClr val="7F7F7F"/>
                </a:solidFill>
                <a:latin typeface="Arial"/>
                <a:ea typeface="Arial"/>
                <a:cs typeface="Arial"/>
                <a:sym typeface="Arial"/>
              </a:defRPr>
            </a:lvl8pPr>
            <a:lvl9pPr marL="0" lvl="8" indent="0" algn="l">
              <a:spcBef>
                <a:spcPts val="0"/>
              </a:spcBef>
              <a:buNone/>
              <a:defRPr sz="120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46210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082990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377362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869131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152607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918984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98570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78163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073890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44195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lt1"/>
        </a:solidFill>
        <a:effectLst/>
      </p:bgPr>
    </p:bg>
    <p:spTree>
      <p:nvGrpSpPr>
        <p:cNvPr id="1" name="Shape 35"/>
        <p:cNvGrpSpPr/>
        <p:nvPr/>
      </p:nvGrpSpPr>
      <p:grpSpPr>
        <a:xfrm>
          <a:off x="0" y="0"/>
          <a:ext cx="0" cy="0"/>
          <a:chOff x="0" y="0"/>
          <a:chExt cx="0" cy="0"/>
        </a:xfrm>
      </p:grpSpPr>
      <p:sp>
        <p:nvSpPr>
          <p:cNvPr id="36" name="Google Shape;36;p50"/>
          <p:cNvSpPr txBox="1">
            <a:spLocks noGrp="1"/>
          </p:cNvSpPr>
          <p:nvPr>
            <p:ph type="title"/>
          </p:nvPr>
        </p:nvSpPr>
        <p:spPr>
          <a:xfrm>
            <a:off x="457200" y="533400"/>
            <a:ext cx="8534400" cy="1295400"/>
          </a:xfrm>
          <a:prstGeom prst="rect">
            <a:avLst/>
          </a:prstGeom>
          <a:noFill/>
          <a:ln>
            <a:noFill/>
          </a:ln>
        </p:spPr>
        <p:txBody>
          <a:bodyPr spcFirstLastPara="1" wrap="square" lIns="91425" tIns="45700" rIns="91425" bIns="45700" anchor="b" anchorCtr="0">
            <a:noAutofit/>
          </a:bodyPr>
          <a:lstStyle>
            <a:lvl1pPr marR="0" lvl="0" algn="l" rtl="0">
              <a:lnSpc>
                <a:spcPct val="104166"/>
              </a:lnSpc>
              <a:spcBef>
                <a:spcPts val="0"/>
              </a:spcBef>
              <a:spcAft>
                <a:spcPts val="0"/>
              </a:spcAft>
              <a:buClr>
                <a:srgbClr val="093E8D"/>
              </a:buClr>
              <a:buSzPts val="4800"/>
              <a:buFont typeface="Arial"/>
              <a:buNone/>
              <a:defRPr sz="4800" b="1" i="0" u="none" strike="noStrike" cap="none">
                <a:solidFill>
                  <a:srgbClr val="093E8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50"/>
          <p:cNvSpPr txBox="1">
            <a:spLocks noGrp="1"/>
          </p:cNvSpPr>
          <p:nvPr>
            <p:ph type="subTitle" idx="1"/>
          </p:nvPr>
        </p:nvSpPr>
        <p:spPr>
          <a:xfrm>
            <a:off x="9448800" y="5096854"/>
            <a:ext cx="2286000" cy="1219200"/>
          </a:xfrm>
          <a:prstGeom prst="rect">
            <a:avLst/>
          </a:prstGeom>
          <a:noFill/>
          <a:ln>
            <a:noFill/>
          </a:ln>
        </p:spPr>
        <p:txBody>
          <a:bodyPr spcFirstLastPara="1" wrap="square" lIns="91425" tIns="45700" rIns="91425" bIns="45700" anchor="t" anchorCtr="0">
            <a:normAutofit/>
          </a:bodyPr>
          <a:lstStyle>
            <a:lvl1pPr lvl="0" algn="l">
              <a:spcBef>
                <a:spcPts val="260"/>
              </a:spcBef>
              <a:spcAft>
                <a:spcPts val="0"/>
              </a:spcAft>
              <a:buClr>
                <a:schemeClr val="dk1"/>
              </a:buClr>
              <a:buSzPts val="1300"/>
              <a:buNone/>
              <a:defRPr sz="13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103484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06214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4243403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303767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511543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29588068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635964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644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1970141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76283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1"/>
        </a:solidFill>
        <a:effectLst/>
      </p:bgPr>
    </p:bg>
    <p:spTree>
      <p:nvGrpSpPr>
        <p:cNvPr id="1" name="Shape 38"/>
        <p:cNvGrpSpPr/>
        <p:nvPr/>
      </p:nvGrpSpPr>
      <p:grpSpPr>
        <a:xfrm>
          <a:off x="0" y="0"/>
          <a:ext cx="0" cy="0"/>
          <a:chOff x="0" y="0"/>
          <a:chExt cx="0" cy="0"/>
        </a:xfrm>
      </p:grpSpPr>
      <p:sp>
        <p:nvSpPr>
          <p:cNvPr id="39" name="Google Shape;39;p51"/>
          <p:cNvSpPr/>
          <p:nvPr/>
        </p:nvSpPr>
        <p:spPr>
          <a:xfrm>
            <a:off x="8915400" y="3276600"/>
            <a:ext cx="3276600" cy="3581400"/>
          </a:xfrm>
          <a:prstGeom prst="rect">
            <a:avLst/>
          </a:prstGeom>
          <a:gradFill>
            <a:gsLst>
              <a:gs pos="0">
                <a:srgbClr val="FFFFFF">
                  <a:alpha val="0"/>
                </a:srgbClr>
              </a:gs>
              <a:gs pos="24000">
                <a:srgbClr val="FFFFFF">
                  <a:alpha val="49803"/>
                </a:srgbClr>
              </a:gs>
              <a:gs pos="55726">
                <a:srgbClr val="FFFFFF">
                  <a:alpha val="74901"/>
                </a:srgbClr>
              </a:gs>
              <a:gs pos="82000">
                <a:srgbClr val="FFFFFF"/>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51"/>
          <p:cNvSpPr txBox="1">
            <a:spLocks noGrp="1"/>
          </p:cNvSpPr>
          <p:nvPr>
            <p:ph type="title"/>
          </p:nvPr>
        </p:nvSpPr>
        <p:spPr>
          <a:xfrm>
            <a:off x="457200" y="533400"/>
            <a:ext cx="8534400" cy="1295400"/>
          </a:xfrm>
          <a:prstGeom prst="rect">
            <a:avLst/>
          </a:prstGeom>
          <a:noFill/>
          <a:ln>
            <a:noFill/>
          </a:ln>
        </p:spPr>
        <p:txBody>
          <a:bodyPr spcFirstLastPara="1" wrap="square" lIns="91425" tIns="45700" rIns="91425" bIns="45700" anchor="b" anchorCtr="0">
            <a:noAutofit/>
          </a:bodyPr>
          <a:lstStyle>
            <a:lvl1pPr marR="0" lvl="0" algn="l" rtl="0">
              <a:lnSpc>
                <a:spcPct val="104166"/>
              </a:lnSpc>
              <a:spcBef>
                <a:spcPts val="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51"/>
          <p:cNvSpPr/>
          <p:nvPr/>
        </p:nvSpPr>
        <p:spPr>
          <a:xfrm>
            <a:off x="8915400" y="3276600"/>
            <a:ext cx="3276600" cy="3581400"/>
          </a:xfrm>
          <a:prstGeom prst="rect">
            <a:avLst/>
          </a:prstGeom>
          <a:gradFill>
            <a:gsLst>
              <a:gs pos="0">
                <a:srgbClr val="FFFFFF">
                  <a:alpha val="0"/>
                </a:srgbClr>
              </a:gs>
              <a:gs pos="24000">
                <a:srgbClr val="FFFFFF">
                  <a:alpha val="49803"/>
                </a:srgbClr>
              </a:gs>
              <a:gs pos="55726">
                <a:srgbClr val="FFFFFF">
                  <a:alpha val="74901"/>
                </a:srgbClr>
              </a:gs>
              <a:gs pos="82000">
                <a:srgbClr val="FFFFFF"/>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51"/>
          <p:cNvSpPr txBox="1">
            <a:spLocks noGrp="1"/>
          </p:cNvSpPr>
          <p:nvPr>
            <p:ph type="subTitle" idx="1"/>
          </p:nvPr>
        </p:nvSpPr>
        <p:spPr>
          <a:xfrm>
            <a:off x="9448800" y="5088309"/>
            <a:ext cx="2286000" cy="1219200"/>
          </a:xfrm>
          <a:prstGeom prst="rect">
            <a:avLst/>
          </a:prstGeom>
          <a:noFill/>
          <a:ln>
            <a:noFill/>
          </a:ln>
        </p:spPr>
        <p:txBody>
          <a:bodyPr spcFirstLastPara="1" wrap="square" lIns="91425" tIns="45700" rIns="91425" bIns="45700" anchor="t" anchorCtr="0">
            <a:normAutofit/>
          </a:bodyPr>
          <a:lstStyle>
            <a:lvl1pPr lvl="0" algn="l">
              <a:spcBef>
                <a:spcPts val="260"/>
              </a:spcBef>
              <a:spcAft>
                <a:spcPts val="0"/>
              </a:spcAft>
              <a:buClr>
                <a:schemeClr val="dk1"/>
              </a:buClr>
              <a:buSzPts val="1300"/>
              <a:buNone/>
              <a:defRPr sz="1300">
                <a:solidFill>
                  <a:schemeClr val="dk1"/>
                </a:solidFill>
              </a:defRPr>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3121576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5437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lt1"/>
        </a:solidFill>
        <a:effectLst/>
      </p:bgPr>
    </p:bg>
    <p:spTree>
      <p:nvGrpSpPr>
        <p:cNvPr id="1" name="Shape 43"/>
        <p:cNvGrpSpPr/>
        <p:nvPr/>
      </p:nvGrpSpPr>
      <p:grpSpPr>
        <a:xfrm>
          <a:off x="0" y="0"/>
          <a:ext cx="0" cy="0"/>
          <a:chOff x="0" y="0"/>
          <a:chExt cx="0" cy="0"/>
        </a:xfrm>
      </p:grpSpPr>
      <p:sp>
        <p:nvSpPr>
          <p:cNvPr id="44" name="Google Shape;44;p52"/>
          <p:cNvSpPr txBox="1">
            <a:spLocks noGrp="1"/>
          </p:cNvSpPr>
          <p:nvPr>
            <p:ph type="title"/>
          </p:nvPr>
        </p:nvSpPr>
        <p:spPr>
          <a:xfrm>
            <a:off x="457200" y="533400"/>
            <a:ext cx="8534400" cy="1295400"/>
          </a:xfrm>
          <a:prstGeom prst="rect">
            <a:avLst/>
          </a:prstGeom>
          <a:noFill/>
          <a:ln>
            <a:noFill/>
          </a:ln>
        </p:spPr>
        <p:txBody>
          <a:bodyPr spcFirstLastPara="1" wrap="square" lIns="91425" tIns="45700" rIns="91425" bIns="45700" anchor="b" anchorCtr="0">
            <a:noAutofit/>
          </a:bodyPr>
          <a:lstStyle>
            <a:lvl1pPr marR="0" lvl="0" algn="l" rtl="0">
              <a:lnSpc>
                <a:spcPct val="104166"/>
              </a:lnSpc>
              <a:spcBef>
                <a:spcPts val="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52"/>
          <p:cNvSpPr txBox="1">
            <a:spLocks noGrp="1"/>
          </p:cNvSpPr>
          <p:nvPr>
            <p:ph type="subTitle" idx="1"/>
          </p:nvPr>
        </p:nvSpPr>
        <p:spPr>
          <a:xfrm>
            <a:off x="9448800" y="5105400"/>
            <a:ext cx="2286000" cy="1219200"/>
          </a:xfrm>
          <a:prstGeom prst="rect">
            <a:avLst/>
          </a:prstGeom>
          <a:noFill/>
          <a:ln>
            <a:noFill/>
          </a:ln>
        </p:spPr>
        <p:txBody>
          <a:bodyPr spcFirstLastPara="1" wrap="square" lIns="91425" tIns="45700" rIns="91425" bIns="45700" anchor="t" anchorCtr="0">
            <a:normAutofit/>
          </a:bodyPr>
          <a:lstStyle>
            <a:lvl1pPr lvl="0" algn="l">
              <a:spcBef>
                <a:spcPts val="260"/>
              </a:spcBef>
              <a:spcAft>
                <a:spcPts val="0"/>
              </a:spcAft>
              <a:buClr>
                <a:schemeClr val="lt1"/>
              </a:buClr>
              <a:buSzPts val="1300"/>
              <a:buNone/>
              <a:defRPr sz="1300">
                <a:solidFill>
                  <a:schemeClr val="lt1"/>
                </a:solidFill>
              </a:defRPr>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bg>
      <p:bgPr>
        <a:solidFill>
          <a:schemeClr val="lt1"/>
        </a:solidFill>
        <a:effectLst/>
      </p:bgPr>
    </p:bg>
    <p:spTree>
      <p:nvGrpSpPr>
        <p:cNvPr id="1" name="Shape 46"/>
        <p:cNvGrpSpPr/>
        <p:nvPr/>
      </p:nvGrpSpPr>
      <p:grpSpPr>
        <a:xfrm>
          <a:off x="0" y="0"/>
          <a:ext cx="0" cy="0"/>
          <a:chOff x="0" y="0"/>
          <a:chExt cx="0" cy="0"/>
        </a:xfrm>
      </p:grpSpPr>
      <p:sp>
        <p:nvSpPr>
          <p:cNvPr id="47" name="Google Shape;47;p53"/>
          <p:cNvSpPr txBox="1">
            <a:spLocks noGrp="1"/>
          </p:cNvSpPr>
          <p:nvPr>
            <p:ph type="title"/>
          </p:nvPr>
        </p:nvSpPr>
        <p:spPr>
          <a:xfrm>
            <a:off x="457200" y="533400"/>
            <a:ext cx="8534400" cy="1295400"/>
          </a:xfrm>
          <a:prstGeom prst="rect">
            <a:avLst/>
          </a:prstGeom>
          <a:noFill/>
          <a:ln>
            <a:noFill/>
          </a:ln>
        </p:spPr>
        <p:txBody>
          <a:bodyPr spcFirstLastPara="1" wrap="square" lIns="91425" tIns="45700" rIns="91425" bIns="45700" anchor="b" anchorCtr="0">
            <a:noAutofit/>
          </a:bodyPr>
          <a:lstStyle>
            <a:lvl1pPr marR="0" lvl="0" algn="l" rtl="0">
              <a:lnSpc>
                <a:spcPct val="104166"/>
              </a:lnSpc>
              <a:spcBef>
                <a:spcPts val="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53"/>
          <p:cNvSpPr txBox="1">
            <a:spLocks noGrp="1"/>
          </p:cNvSpPr>
          <p:nvPr>
            <p:ph type="subTitle" idx="1"/>
          </p:nvPr>
        </p:nvSpPr>
        <p:spPr>
          <a:xfrm>
            <a:off x="9448800" y="5105400"/>
            <a:ext cx="2286000" cy="1219200"/>
          </a:xfrm>
          <a:prstGeom prst="rect">
            <a:avLst/>
          </a:prstGeom>
          <a:noFill/>
          <a:ln>
            <a:noFill/>
          </a:ln>
        </p:spPr>
        <p:txBody>
          <a:bodyPr spcFirstLastPara="1" wrap="square" lIns="91425" tIns="45700" rIns="91425" bIns="45700" anchor="t" anchorCtr="0">
            <a:normAutofit/>
          </a:bodyPr>
          <a:lstStyle>
            <a:lvl1pPr lvl="0" algn="l">
              <a:spcBef>
                <a:spcPts val="260"/>
              </a:spcBef>
              <a:spcAft>
                <a:spcPts val="0"/>
              </a:spcAft>
              <a:buClr>
                <a:schemeClr val="dk1"/>
              </a:buClr>
              <a:buSzPts val="1300"/>
              <a:buNone/>
              <a:defRPr sz="13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6">
  <p:cSld name="Title Slide 6">
    <p:bg>
      <p:bgPr>
        <a:solidFill>
          <a:schemeClr val="lt1"/>
        </a:solidFill>
        <a:effectLst/>
      </p:bgPr>
    </p:bg>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457200" y="533400"/>
            <a:ext cx="8534400" cy="1295400"/>
          </a:xfrm>
          <a:prstGeom prst="rect">
            <a:avLst/>
          </a:prstGeom>
          <a:noFill/>
          <a:ln>
            <a:noFill/>
          </a:ln>
        </p:spPr>
        <p:txBody>
          <a:bodyPr spcFirstLastPara="1" wrap="square" lIns="91425" tIns="45700" rIns="91425" bIns="45700" anchor="b" anchorCtr="0">
            <a:noAutofit/>
          </a:bodyPr>
          <a:lstStyle>
            <a:lvl1pPr marR="0" lvl="0" algn="l" rtl="0">
              <a:lnSpc>
                <a:spcPct val="104166"/>
              </a:lnSpc>
              <a:spcBef>
                <a:spcPts val="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54"/>
          <p:cNvSpPr txBox="1">
            <a:spLocks noGrp="1"/>
          </p:cNvSpPr>
          <p:nvPr>
            <p:ph type="subTitle" idx="1"/>
          </p:nvPr>
        </p:nvSpPr>
        <p:spPr>
          <a:xfrm>
            <a:off x="9448800" y="5105400"/>
            <a:ext cx="2286000" cy="1219200"/>
          </a:xfrm>
          <a:prstGeom prst="rect">
            <a:avLst/>
          </a:prstGeom>
          <a:noFill/>
          <a:ln>
            <a:noFill/>
          </a:ln>
        </p:spPr>
        <p:txBody>
          <a:bodyPr spcFirstLastPara="1" wrap="square" lIns="91425" tIns="45700" rIns="91425" bIns="45700" anchor="t" anchorCtr="0">
            <a:normAutofit/>
          </a:bodyPr>
          <a:lstStyle>
            <a:lvl1pPr lvl="0" algn="l">
              <a:spcBef>
                <a:spcPts val="260"/>
              </a:spcBef>
              <a:spcAft>
                <a:spcPts val="0"/>
              </a:spcAft>
              <a:buClr>
                <a:schemeClr val="lt1"/>
              </a:buClr>
              <a:buSzPts val="1300"/>
              <a:buNone/>
              <a:defRPr sz="1300">
                <a:solidFill>
                  <a:schemeClr val="lt1"/>
                </a:solidFill>
              </a:defRPr>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3.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2"/>
          <p:cNvPicPr preferRelativeResize="0"/>
          <p:nvPr/>
        </p:nvPicPr>
        <p:blipFill rotWithShape="1">
          <a:blip r:embed="rId27">
            <a:alphaModFix/>
          </a:blip>
          <a:srcRect/>
          <a:stretch/>
        </p:blipFill>
        <p:spPr>
          <a:xfrm>
            <a:off x="0" y="0"/>
            <a:ext cx="12192000" cy="1946847"/>
          </a:xfrm>
          <a:prstGeom prst="rect">
            <a:avLst/>
          </a:prstGeom>
          <a:noFill/>
          <a:ln>
            <a:noFill/>
          </a:ln>
        </p:spPr>
      </p:pic>
      <p:sp>
        <p:nvSpPr>
          <p:cNvPr id="11" name="Google Shape;11;p42"/>
          <p:cNvSpPr txBox="1">
            <a:spLocks noGrp="1"/>
          </p:cNvSpPr>
          <p:nvPr>
            <p:ph type="body" idx="1"/>
          </p:nvPr>
        </p:nvSpPr>
        <p:spPr>
          <a:xfrm>
            <a:off x="457200" y="1752600"/>
            <a:ext cx="11277600" cy="4572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10210800" y="6324600"/>
            <a:ext cx="1524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sldNum" idx="12"/>
          </p:nvPr>
        </p:nvSpPr>
        <p:spPr>
          <a:xfrm>
            <a:off x="457200" y="6324600"/>
            <a:ext cx="1371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F7F7F"/>
                </a:solidFill>
                <a:latin typeface="Arial"/>
                <a:ea typeface="Arial"/>
                <a:cs typeface="Arial"/>
                <a:sym typeface="Arial"/>
              </a:defRPr>
            </a:lvl1pPr>
            <a:lvl2pPr marL="0" marR="0" lvl="1" indent="0" algn="l" rtl="0">
              <a:spcBef>
                <a:spcPts val="0"/>
              </a:spcBef>
              <a:buNone/>
              <a:defRPr sz="1200" b="0" i="0" u="none" strike="noStrike" cap="none">
                <a:solidFill>
                  <a:srgbClr val="7F7F7F"/>
                </a:solidFill>
                <a:latin typeface="Arial"/>
                <a:ea typeface="Arial"/>
                <a:cs typeface="Arial"/>
                <a:sym typeface="Arial"/>
              </a:defRPr>
            </a:lvl2pPr>
            <a:lvl3pPr marL="0" marR="0" lvl="2" indent="0" algn="l" rtl="0">
              <a:spcBef>
                <a:spcPts val="0"/>
              </a:spcBef>
              <a:buNone/>
              <a:defRPr sz="1200" b="0" i="0" u="none" strike="noStrike" cap="none">
                <a:solidFill>
                  <a:srgbClr val="7F7F7F"/>
                </a:solidFill>
                <a:latin typeface="Arial"/>
                <a:ea typeface="Arial"/>
                <a:cs typeface="Arial"/>
                <a:sym typeface="Arial"/>
              </a:defRPr>
            </a:lvl3pPr>
            <a:lvl4pPr marL="0" marR="0" lvl="3" indent="0" algn="l" rtl="0">
              <a:spcBef>
                <a:spcPts val="0"/>
              </a:spcBef>
              <a:buNone/>
              <a:defRPr sz="1200" b="0" i="0" u="none" strike="noStrike" cap="none">
                <a:solidFill>
                  <a:srgbClr val="7F7F7F"/>
                </a:solidFill>
                <a:latin typeface="Arial"/>
                <a:ea typeface="Arial"/>
                <a:cs typeface="Arial"/>
                <a:sym typeface="Arial"/>
              </a:defRPr>
            </a:lvl4pPr>
            <a:lvl5pPr marL="0" marR="0" lvl="4" indent="0" algn="l" rtl="0">
              <a:spcBef>
                <a:spcPts val="0"/>
              </a:spcBef>
              <a:buNone/>
              <a:defRPr sz="1200" b="0" i="0" u="none" strike="noStrike" cap="none">
                <a:solidFill>
                  <a:srgbClr val="7F7F7F"/>
                </a:solidFill>
                <a:latin typeface="Arial"/>
                <a:ea typeface="Arial"/>
                <a:cs typeface="Arial"/>
                <a:sym typeface="Arial"/>
              </a:defRPr>
            </a:lvl5pPr>
            <a:lvl6pPr marL="0" marR="0" lvl="5" indent="0" algn="l" rtl="0">
              <a:spcBef>
                <a:spcPts val="0"/>
              </a:spcBef>
              <a:buNone/>
              <a:defRPr sz="1200" b="0" i="0" u="none" strike="noStrike" cap="none">
                <a:solidFill>
                  <a:srgbClr val="7F7F7F"/>
                </a:solidFill>
                <a:latin typeface="Arial"/>
                <a:ea typeface="Arial"/>
                <a:cs typeface="Arial"/>
                <a:sym typeface="Arial"/>
              </a:defRPr>
            </a:lvl6pPr>
            <a:lvl7pPr marL="0" marR="0" lvl="6" indent="0" algn="l" rtl="0">
              <a:spcBef>
                <a:spcPts val="0"/>
              </a:spcBef>
              <a:buNone/>
              <a:defRPr sz="1200" b="0" i="0" u="none" strike="noStrike" cap="none">
                <a:solidFill>
                  <a:srgbClr val="7F7F7F"/>
                </a:solidFill>
                <a:latin typeface="Arial"/>
                <a:ea typeface="Arial"/>
                <a:cs typeface="Arial"/>
                <a:sym typeface="Arial"/>
              </a:defRPr>
            </a:lvl7pPr>
            <a:lvl8pPr marL="0" marR="0" lvl="7" indent="0" algn="l" rtl="0">
              <a:spcBef>
                <a:spcPts val="0"/>
              </a:spcBef>
              <a:buNone/>
              <a:defRPr sz="1200" b="0" i="0" u="none" strike="noStrike" cap="none">
                <a:solidFill>
                  <a:srgbClr val="7F7F7F"/>
                </a:solidFill>
                <a:latin typeface="Arial"/>
                <a:ea typeface="Arial"/>
                <a:cs typeface="Arial"/>
                <a:sym typeface="Arial"/>
              </a:defRPr>
            </a:lvl8pPr>
            <a:lvl9pPr marL="0" marR="0" lvl="8" indent="0" algn="l" rtl="0">
              <a:spcBef>
                <a:spcPts val="0"/>
              </a:spcBef>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pos="7392">
          <p15:clr>
            <a:srgbClr val="F26B43"/>
          </p15:clr>
        </p15:guide>
        <p15:guide id="4" orient="horz" pos="3984">
          <p15:clr>
            <a:srgbClr val="F26B43"/>
          </p15:clr>
        </p15:guide>
        <p15:guide id="5" pos="3840">
          <p15:clr>
            <a:srgbClr val="F26B43"/>
          </p15:clr>
        </p15:guide>
        <p15:guide id="6"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46"/>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200"/>
              <a:buFont typeface="Arial Black"/>
              <a:buNone/>
              <a:defRPr sz="3200" b="1" i="0" u="none" strike="noStrike" cap="non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3B641"/>
              </a:buClr>
              <a:buSzPts val="2800"/>
              <a:buFont typeface="Arial"/>
              <a:buChar char="•"/>
              <a:defRPr sz="2800" b="0"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rgbClr val="E3B641"/>
              </a:buClr>
              <a:buSzPts val="2400"/>
              <a:buFont typeface="Arial"/>
              <a:buChar char="•"/>
              <a:defRPr sz="2400" b="0" i="0" u="none" strike="noStrike" cap="none">
                <a:solidFill>
                  <a:schemeClr val="accent6"/>
                </a:solidFill>
                <a:latin typeface="Arial"/>
                <a:ea typeface="Arial"/>
                <a:cs typeface="Arial"/>
                <a:sym typeface="Arial"/>
              </a:defRPr>
            </a:lvl2pPr>
            <a:lvl3pPr marL="1371600" marR="0" lvl="2" indent="-355600" algn="l" rtl="0">
              <a:lnSpc>
                <a:spcPct val="90000"/>
              </a:lnSpc>
              <a:spcBef>
                <a:spcPts val="500"/>
              </a:spcBef>
              <a:spcAft>
                <a:spcPts val="0"/>
              </a:spcAft>
              <a:buClr>
                <a:srgbClr val="E3B641"/>
              </a:buClr>
              <a:buSzPts val="2000"/>
              <a:buFont typeface="Arial"/>
              <a:buChar char="•"/>
              <a:defRPr sz="2000" b="0" i="0" u="none" strike="noStrike" cap="none">
                <a:solidFill>
                  <a:schemeClr val="accent6"/>
                </a:solidFill>
                <a:latin typeface="Arial"/>
                <a:ea typeface="Arial"/>
                <a:cs typeface="Arial"/>
                <a:sym typeface="Arial"/>
              </a:defRPr>
            </a:lvl3pPr>
            <a:lvl4pPr marL="1828800" marR="0" lvl="3" indent="-342900" algn="l" rtl="0">
              <a:lnSpc>
                <a:spcPct val="90000"/>
              </a:lnSpc>
              <a:spcBef>
                <a:spcPts val="500"/>
              </a:spcBef>
              <a:spcAft>
                <a:spcPts val="0"/>
              </a:spcAft>
              <a:buClr>
                <a:srgbClr val="E3B641"/>
              </a:buClr>
              <a:buSzPts val="1800"/>
              <a:buFont typeface="Arial"/>
              <a:buChar char="•"/>
              <a:defRPr sz="1800" b="0" i="0" u="none" strike="noStrike" cap="none">
                <a:solidFill>
                  <a:schemeClr val="accent6"/>
                </a:solidFill>
                <a:latin typeface="Arial"/>
                <a:ea typeface="Arial"/>
                <a:cs typeface="Arial"/>
                <a:sym typeface="Arial"/>
              </a:defRPr>
            </a:lvl4pPr>
            <a:lvl5pPr marL="2286000" marR="0" lvl="4" indent="-342900" algn="l" rtl="0">
              <a:lnSpc>
                <a:spcPct val="90000"/>
              </a:lnSpc>
              <a:spcBef>
                <a:spcPts val="500"/>
              </a:spcBef>
              <a:spcAft>
                <a:spcPts val="0"/>
              </a:spcAft>
              <a:buClr>
                <a:srgbClr val="E3B641"/>
              </a:buClr>
              <a:buSzPts val="1800"/>
              <a:buFont typeface="Arial"/>
              <a:buChar char="•"/>
              <a:defRPr sz="18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1" name="Google Shape;141;p46"/>
          <p:cNvSpPr/>
          <p:nvPr/>
        </p:nvSpPr>
        <p:spPr>
          <a:xfrm>
            <a:off x="0" y="6451600"/>
            <a:ext cx="12192000" cy="406400"/>
          </a:xfrm>
          <a:prstGeom prst="rect">
            <a:avLst/>
          </a:prstGeom>
          <a:solidFill>
            <a:srgbClr val="1121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2" name="Google Shape;142;p46"/>
          <p:cNvSpPr txBox="1"/>
          <p:nvPr/>
        </p:nvSpPr>
        <p:spPr>
          <a:xfrm>
            <a:off x="186264" y="6557964"/>
            <a:ext cx="4013201" cy="21544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800" b="1" i="0" u="none" strike="noStrike" cap="none">
                <a:solidFill>
                  <a:srgbClr val="E3B641"/>
                </a:solidFill>
                <a:latin typeface="Arial"/>
                <a:ea typeface="Arial"/>
                <a:cs typeface="Arial"/>
                <a:sym typeface="Arial"/>
              </a:rPr>
              <a:t>THEGRAVITYPROJECT.NET</a:t>
            </a:r>
            <a:endParaRPr sz="800">
              <a:solidFill>
                <a:srgbClr val="E3B641"/>
              </a:solidFill>
              <a:latin typeface="Arial"/>
              <a:ea typeface="Arial"/>
              <a:cs typeface="Arial"/>
              <a:sym typeface="Arial"/>
            </a:endParaRPr>
          </a:p>
        </p:txBody>
      </p:sp>
      <p:sp>
        <p:nvSpPr>
          <p:cNvPr id="143" name="Google Shape;143;p4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a:solidFill>
                  <a:srgbClr val="E3B641"/>
                </a:solidFill>
                <a:latin typeface="Arial"/>
                <a:ea typeface="Arial"/>
                <a:cs typeface="Arial"/>
                <a:sym typeface="Arial"/>
              </a:defRPr>
            </a:lvl1pPr>
            <a:lvl2pPr marL="0" marR="0" lvl="1" indent="0" algn="r" rtl="0">
              <a:spcBef>
                <a:spcPts val="0"/>
              </a:spcBef>
              <a:buNone/>
              <a:defRPr sz="1200" b="1" i="0" u="none">
                <a:solidFill>
                  <a:srgbClr val="E3B641"/>
                </a:solidFill>
                <a:latin typeface="Arial"/>
                <a:ea typeface="Arial"/>
                <a:cs typeface="Arial"/>
                <a:sym typeface="Arial"/>
              </a:defRPr>
            </a:lvl2pPr>
            <a:lvl3pPr marL="0" marR="0" lvl="2" indent="0" algn="r" rtl="0">
              <a:spcBef>
                <a:spcPts val="0"/>
              </a:spcBef>
              <a:buNone/>
              <a:defRPr sz="1200" b="1" i="0" u="none">
                <a:solidFill>
                  <a:srgbClr val="E3B641"/>
                </a:solidFill>
                <a:latin typeface="Arial"/>
                <a:ea typeface="Arial"/>
                <a:cs typeface="Arial"/>
                <a:sym typeface="Arial"/>
              </a:defRPr>
            </a:lvl3pPr>
            <a:lvl4pPr marL="0" marR="0" lvl="3" indent="0" algn="r" rtl="0">
              <a:spcBef>
                <a:spcPts val="0"/>
              </a:spcBef>
              <a:buNone/>
              <a:defRPr sz="1200" b="1" i="0" u="none">
                <a:solidFill>
                  <a:srgbClr val="E3B641"/>
                </a:solidFill>
                <a:latin typeface="Arial"/>
                <a:ea typeface="Arial"/>
                <a:cs typeface="Arial"/>
                <a:sym typeface="Arial"/>
              </a:defRPr>
            </a:lvl4pPr>
            <a:lvl5pPr marL="0" marR="0" lvl="4" indent="0" algn="r" rtl="0">
              <a:spcBef>
                <a:spcPts val="0"/>
              </a:spcBef>
              <a:buNone/>
              <a:defRPr sz="1200" b="1" i="0" u="none">
                <a:solidFill>
                  <a:srgbClr val="E3B641"/>
                </a:solidFill>
                <a:latin typeface="Arial"/>
                <a:ea typeface="Arial"/>
                <a:cs typeface="Arial"/>
                <a:sym typeface="Arial"/>
              </a:defRPr>
            </a:lvl5pPr>
            <a:lvl6pPr marL="0" marR="0" lvl="5" indent="0" algn="r" rtl="0">
              <a:spcBef>
                <a:spcPts val="0"/>
              </a:spcBef>
              <a:buNone/>
              <a:defRPr sz="1200" b="1" i="0" u="none">
                <a:solidFill>
                  <a:srgbClr val="E3B641"/>
                </a:solidFill>
                <a:latin typeface="Arial"/>
                <a:ea typeface="Arial"/>
                <a:cs typeface="Arial"/>
                <a:sym typeface="Arial"/>
              </a:defRPr>
            </a:lvl6pPr>
            <a:lvl7pPr marL="0" marR="0" lvl="6" indent="0" algn="r" rtl="0">
              <a:spcBef>
                <a:spcPts val="0"/>
              </a:spcBef>
              <a:buNone/>
              <a:defRPr sz="1200" b="1" i="0" u="none">
                <a:solidFill>
                  <a:srgbClr val="E3B641"/>
                </a:solidFill>
                <a:latin typeface="Arial"/>
                <a:ea typeface="Arial"/>
                <a:cs typeface="Arial"/>
                <a:sym typeface="Arial"/>
              </a:defRPr>
            </a:lvl7pPr>
            <a:lvl8pPr marL="0" marR="0" lvl="7" indent="0" algn="r" rtl="0">
              <a:spcBef>
                <a:spcPts val="0"/>
              </a:spcBef>
              <a:buNone/>
              <a:defRPr sz="1200" b="1" i="0" u="none">
                <a:solidFill>
                  <a:srgbClr val="E3B641"/>
                </a:solidFill>
                <a:latin typeface="Arial"/>
                <a:ea typeface="Arial"/>
                <a:cs typeface="Arial"/>
                <a:sym typeface="Arial"/>
              </a:defRPr>
            </a:lvl8pPr>
            <a:lvl9pPr marL="0" marR="0" lvl="8" indent="0" algn="r" rtl="0">
              <a:spcBef>
                <a:spcPts val="0"/>
              </a:spcBef>
              <a:buNone/>
              <a:defRPr sz="1200" b="1" i="0" u="none">
                <a:solidFill>
                  <a:srgbClr val="E3B6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46"/>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A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46"/>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A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46" name="Google Shape;146;p46" descr="Logo&#10;&#10;Description automatically generated"/>
          <p:cNvPicPr preferRelativeResize="0"/>
          <p:nvPr/>
        </p:nvPicPr>
        <p:blipFill rotWithShape="1">
          <a:blip r:embed="rId13">
            <a:alphaModFix/>
          </a:blip>
          <a:srcRect/>
          <a:stretch/>
        </p:blipFill>
        <p:spPr>
          <a:xfrm>
            <a:off x="10895574" y="295910"/>
            <a:ext cx="903136" cy="589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6939964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confluence.hl7.org/pages/viewpage.action?pageId=46892669#JointheGravityProject-GravityProjectMembershipList" TargetMode="Externa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png"/><Relationship Id="rId21" Type="http://schemas.openxmlformats.org/officeDocument/2006/relationships/image" Target="../media/image52.jpg"/><Relationship Id="rId34" Type="http://schemas.openxmlformats.org/officeDocument/2006/relationships/image" Target="../media/image65.png"/><Relationship Id="rId42" Type="http://schemas.openxmlformats.org/officeDocument/2006/relationships/image" Target="../media/image73.jpg"/><Relationship Id="rId7" Type="http://schemas.openxmlformats.org/officeDocument/2006/relationships/image" Target="../media/image38.png"/><Relationship Id="rId2" Type="http://schemas.openxmlformats.org/officeDocument/2006/relationships/notesSlide" Target="../notesSlides/notesSlide12.xml"/><Relationship Id="rId16" Type="http://schemas.openxmlformats.org/officeDocument/2006/relationships/image" Target="../media/image47.png"/><Relationship Id="rId29"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45" Type="http://schemas.openxmlformats.org/officeDocument/2006/relationships/hyperlink" Target="https://confluence.hl7.org/display/GRAV/Gravity+Project+Sponsors" TargetMode="External"/><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10" Type="http://schemas.openxmlformats.org/officeDocument/2006/relationships/image" Target="../media/image41.png"/><Relationship Id="rId19" Type="http://schemas.openxmlformats.org/officeDocument/2006/relationships/image" Target="../media/image50.jpg"/><Relationship Id="rId31" Type="http://schemas.openxmlformats.org/officeDocument/2006/relationships/image" Target="../media/image62.jpg"/><Relationship Id="rId44" Type="http://schemas.openxmlformats.org/officeDocument/2006/relationships/image" Target="../media/image75.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g"/><Relationship Id="rId22" Type="http://schemas.openxmlformats.org/officeDocument/2006/relationships/image" Target="../media/image53.png"/><Relationship Id="rId27" Type="http://schemas.openxmlformats.org/officeDocument/2006/relationships/image" Target="../media/image58.jpg"/><Relationship Id="rId30" Type="http://schemas.openxmlformats.org/officeDocument/2006/relationships/image" Target="../media/image61.jpg"/><Relationship Id="rId35" Type="http://schemas.openxmlformats.org/officeDocument/2006/relationships/image" Target="../media/image66.png"/><Relationship Id="rId43" Type="http://schemas.openxmlformats.org/officeDocument/2006/relationships/image" Target="../media/image74.gif"/><Relationship Id="rId8" Type="http://schemas.openxmlformats.org/officeDocument/2006/relationships/image" Target="../media/image39.png"/><Relationship Id="rId3" Type="http://schemas.openxmlformats.org/officeDocument/2006/relationships/image" Target="../media/image34.png"/><Relationship Id="rId12" Type="http://schemas.openxmlformats.org/officeDocument/2006/relationships/image" Target="../media/image43.png"/><Relationship Id="rId17" Type="http://schemas.openxmlformats.org/officeDocument/2006/relationships/image" Target="../media/image48.jpg"/><Relationship Id="rId25" Type="http://schemas.openxmlformats.org/officeDocument/2006/relationships/image" Target="../media/image56.jpg"/><Relationship Id="rId33" Type="http://schemas.openxmlformats.org/officeDocument/2006/relationships/image" Target="../media/image64.jpg"/><Relationship Id="rId38" Type="http://schemas.openxmlformats.org/officeDocument/2006/relationships/image" Target="../media/image69.png"/><Relationship Id="rId20" Type="http://schemas.openxmlformats.org/officeDocument/2006/relationships/image" Target="../media/image51.png"/><Relationship Id="rId41"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5.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confluence.hl7.org/display/GRAV/SDOH+Data+Elements+And+Stat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85.jp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hl7.org/fhir/us/sdoh-clinicalcare/STU1/" TargetMode="External"/><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93.jpg"/><Relationship Id="rId11" Type="http://schemas.openxmlformats.org/officeDocument/2006/relationships/hyperlink" Target="https://confluence.hl7.org/display/FHIR/CMS+2022+-+07+Gravity+SDOH+Track" TargetMode="External"/><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0.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74.gif"/></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gravityproject@emiadvisors.net"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althit.gov/buzz-blog/interoperability/by-leaps-and-bounds-newest-round-of-awardees-seek-to-advance-health-equity-and-research"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acl.gov/news-and-events/announcements/acl-announces-social-care-referrals-challenge-phase-2-awarde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aspe.hhs.gov/sites/default/files/documents/aabf48cbd391be21e5186eeae728ccd7/SDOH-Action-Plan-At-a-Glance.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aspe.hhs.gov/sites/default/files/documents/aabf48cbd391be21e5186eeae728ccd7/SDOH-Action-Plan-At-a-Glanc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www.healthit.gov/news/events/oncs-social-determinants-health-information-exchange-learning-foru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hyperlink" Target="https://confluence.hl7.org/display/GRAV/Join+the+Gravity+Project" TargetMode="External"/><Relationship Id="rId7" Type="http://schemas.openxmlformats.org/officeDocument/2006/relationships/image" Target="../media/image103.png"/><Relationship Id="rId2" Type="http://schemas.openxmlformats.org/officeDocument/2006/relationships/notesSlide" Target="../notesSlides/notesSlide40.xml"/><Relationship Id="rId1" Type="http://schemas.openxmlformats.org/officeDocument/2006/relationships/slideLayout" Target="../slideLayouts/slideLayout27.xml"/><Relationship Id="rId6" Type="http://schemas.openxmlformats.org/officeDocument/2006/relationships/hyperlink" Target="https://www.linkedin.com/company/gravity-project" TargetMode="External"/><Relationship Id="rId5" Type="http://schemas.openxmlformats.org/officeDocument/2006/relationships/hyperlink" Target="https://twitter.com/thegravityproj" TargetMode="External"/><Relationship Id="rId4" Type="http://schemas.openxmlformats.org/officeDocument/2006/relationships/hyperlink" Target="https://confluence.hl7.org/display/GRAV/Data+Element+Submission" TargetMode="External"/><Relationship Id="rId9" Type="http://schemas.openxmlformats.org/officeDocument/2006/relationships/image" Target="../media/image105.png"/></Relationships>
</file>

<file path=ppt/slides/_rels/slide4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hyperlink" Target="mailto:sarah.desilvey@med.uvm.edu" TargetMode="External"/><Relationship Id="rId18" Type="http://schemas.openxmlformats.org/officeDocument/2006/relationships/image" Target="../media/image94.png"/><Relationship Id="rId26" Type="http://schemas.openxmlformats.org/officeDocument/2006/relationships/hyperlink" Target="https://thegravityproject.net/" TargetMode="External"/><Relationship Id="rId3" Type="http://schemas.openxmlformats.org/officeDocument/2006/relationships/image" Target="../media/image106.png"/><Relationship Id="rId21" Type="http://schemas.openxmlformats.org/officeDocument/2006/relationships/image" Target="../media/image113.jpg"/><Relationship Id="rId7" Type="http://schemas.openxmlformats.org/officeDocument/2006/relationships/hyperlink" Target="https://www.linkedin.com/in/egallego/" TargetMode="External"/><Relationship Id="rId12" Type="http://schemas.openxmlformats.org/officeDocument/2006/relationships/hyperlink" Target="mailto:gabriela.gonzalez@emiadvisors.net" TargetMode="External"/><Relationship Id="rId17" Type="http://schemas.openxmlformats.org/officeDocument/2006/relationships/image" Target="../media/image112.png"/><Relationship Id="rId25" Type="http://schemas.openxmlformats.org/officeDocument/2006/relationships/hyperlink" Target="mailto:gravityproject@emiadvisors.net" TargetMode="External"/><Relationship Id="rId2" Type="http://schemas.openxmlformats.org/officeDocument/2006/relationships/notesSlide" Target="../notesSlides/notesSlide41.xml"/><Relationship Id="rId16" Type="http://schemas.openxmlformats.org/officeDocument/2006/relationships/image" Target="../media/image111.jpg"/><Relationship Id="rId20" Type="http://schemas.openxmlformats.org/officeDocument/2006/relationships/hyperlink" Target="mailto:MarkSavage.eHealth@pacbell.net" TargetMode="External"/><Relationship Id="rId1" Type="http://schemas.openxmlformats.org/officeDocument/2006/relationships/slideLayout" Target="../slideLayouts/slideLayout27.xml"/><Relationship Id="rId6" Type="http://schemas.openxmlformats.org/officeDocument/2006/relationships/image" Target="../media/image103.png"/><Relationship Id="rId11" Type="http://schemas.openxmlformats.org/officeDocument/2006/relationships/image" Target="../media/image109.jpg"/><Relationship Id="rId24" Type="http://schemas.openxmlformats.org/officeDocument/2006/relationships/image" Target="../media/image45.jpg"/><Relationship Id="rId5" Type="http://schemas.openxmlformats.org/officeDocument/2006/relationships/hyperlink" Target="mailto:evelyn.gallego@emiadvisors.net" TargetMode="External"/><Relationship Id="rId15" Type="http://schemas.openxmlformats.org/officeDocument/2006/relationships/image" Target="../media/image110.png"/><Relationship Id="rId23" Type="http://schemas.openxmlformats.org/officeDocument/2006/relationships/image" Target="../media/image114.png"/><Relationship Id="rId10" Type="http://schemas.openxmlformats.org/officeDocument/2006/relationships/hyperlink" Target="mailto:jillian.annunziata@emiadvisors.net" TargetMode="External"/><Relationship Id="rId19" Type="http://schemas.openxmlformats.org/officeDocument/2006/relationships/hyperlink" Target="https://www.linkedin.com/in/carrie-lousberg-pmp-63603415/" TargetMode="External"/><Relationship Id="rId4" Type="http://schemas.openxmlformats.org/officeDocument/2006/relationships/image" Target="../media/image107.png"/><Relationship Id="rId9" Type="http://schemas.openxmlformats.org/officeDocument/2006/relationships/image" Target="../media/image108.jpg"/><Relationship Id="rId14" Type="http://schemas.openxmlformats.org/officeDocument/2006/relationships/hyperlink" Target="https://www.linkedin.com/in/sarah-desilvey-fnp/" TargetMode="External"/><Relationship Id="rId22" Type="http://schemas.openxmlformats.org/officeDocument/2006/relationships/hyperlink" Target="https://www.linkedin.com/in/lenel-james-4435b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bridgespan.org/insights/library/public-health/the-community-cure-for-health-care-(1)"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nasdoh.org/wp-content/uploads/2020/08/NASDOH-Data-Interoperability_FINAL.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aspe.hhs.gov/sites/default/files/migrated_legacy_files/199726/social-determinants-health-data-sharing.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0.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hyperlink" Target="https://www.nap.edu/catalog/18709/capturing-social-and-behavioral-domains-in-electronic-health-records-phase" TargetMode="External"/><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 descr="A smiling young man and woman hold plates of food at an outdoor event. Other people socialize in the background, which is out of focus. CMS logo appears in the upper right corne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6" name="Google Shape;216;p1" descr="A smiling young man and woman hold plates of food at an outdoor event. Other people socialize in the background, which is out of focus. CMS logo appears in the upper right corner."/>
          <p:cNvSpPr txBox="1">
            <a:spLocks noGrp="1"/>
          </p:cNvSpPr>
          <p:nvPr>
            <p:ph type="title"/>
          </p:nvPr>
        </p:nvSpPr>
        <p:spPr>
          <a:xfrm>
            <a:off x="432816" y="233172"/>
            <a:ext cx="8534400" cy="1295400"/>
          </a:xfrm>
          <a:prstGeom prst="rect">
            <a:avLst/>
          </a:prstGeom>
          <a:noFill/>
          <a:ln>
            <a:noFill/>
          </a:ln>
        </p:spPr>
        <p:txBody>
          <a:bodyPr spcFirstLastPara="1" wrap="square" lIns="91425" tIns="45700" rIns="91425" bIns="45700" anchor="b" anchorCtr="0">
            <a:noAutofit/>
          </a:bodyPr>
          <a:lstStyle/>
          <a:p>
            <a:pPr marL="0" lvl="0" indent="0" algn="l" rtl="0">
              <a:lnSpc>
                <a:spcPct val="104166"/>
              </a:lnSpc>
              <a:spcBef>
                <a:spcPts val="0"/>
              </a:spcBef>
              <a:spcAft>
                <a:spcPts val="0"/>
              </a:spcAft>
              <a:buClr>
                <a:schemeClr val="dk2"/>
              </a:buClr>
              <a:buSzPts val="4800"/>
              <a:buFont typeface="Arial"/>
              <a:buNone/>
            </a:pPr>
            <a:r>
              <a:rPr lang="en-US" dirty="0"/>
              <a:t>Gravity Project</a:t>
            </a:r>
            <a:endParaRPr dirty="0">
              <a:solidFill>
                <a:schemeClr val="dk2"/>
              </a:solidFill>
            </a:endParaRPr>
          </a:p>
        </p:txBody>
      </p:sp>
      <p:pic>
        <p:nvPicPr>
          <p:cNvPr id="219" name="Google Shape;219;p1" descr="Gravity Project logo"/>
          <p:cNvPicPr preferRelativeResize="0"/>
          <p:nvPr/>
        </p:nvPicPr>
        <p:blipFill rotWithShape="1">
          <a:blip r:embed="rId4">
            <a:alphaModFix/>
          </a:blip>
          <a:srcRect/>
          <a:stretch/>
        </p:blipFill>
        <p:spPr>
          <a:xfrm>
            <a:off x="7329954" y="291566"/>
            <a:ext cx="1806350" cy="1178611"/>
          </a:xfrm>
          <a:prstGeom prst="rect">
            <a:avLst/>
          </a:prstGeom>
          <a:noFill/>
          <a:ln>
            <a:noFill/>
          </a:ln>
        </p:spPr>
      </p:pic>
      <p:sp>
        <p:nvSpPr>
          <p:cNvPr id="217" name="Google Shape;217;p1" descr="Text: Evelyn Gallego, MBA, MPH, CEO at EMI Advisors LLC, Senior Advisor at Gravity Project&#10;Sarah DeSilvey, DNP, FNP, Director of Terminology at Gravity Project&#10;"/>
          <p:cNvSpPr txBox="1"/>
          <p:nvPr/>
        </p:nvSpPr>
        <p:spPr>
          <a:xfrm>
            <a:off x="432816" y="1638300"/>
            <a:ext cx="11201400" cy="9144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Clr>
                <a:srgbClr val="111F42"/>
              </a:buClr>
              <a:buSzPct val="100000"/>
              <a:buFont typeface="Arial"/>
              <a:buNone/>
            </a:pPr>
            <a:r>
              <a:rPr lang="en-US" sz="2800" b="0" i="0" u="none" strike="noStrike" cap="none" dirty="0">
                <a:solidFill>
                  <a:srgbClr val="111F42"/>
                </a:solidFill>
                <a:latin typeface="Arial"/>
                <a:ea typeface="Arial"/>
                <a:cs typeface="Arial"/>
                <a:sym typeface="Arial"/>
              </a:rPr>
              <a:t>Evelyn Gallego, MBA, MPH, CEO at EMI Advisors LLC, Senior Advisor at Gravity Project</a:t>
            </a:r>
            <a:endParaRPr dirty="0"/>
          </a:p>
          <a:p>
            <a:pPr marL="0" marR="0" lvl="0" indent="0" algn="l" rtl="0">
              <a:spcBef>
                <a:spcPts val="0"/>
              </a:spcBef>
              <a:spcAft>
                <a:spcPts val="0"/>
              </a:spcAft>
              <a:buClr>
                <a:srgbClr val="111F42"/>
              </a:buClr>
              <a:buSzPct val="100000"/>
              <a:buFont typeface="Arial"/>
              <a:buNone/>
            </a:pPr>
            <a:r>
              <a:rPr lang="en-US" sz="2800" b="0" i="0" u="none" strike="noStrike" cap="none" dirty="0">
                <a:solidFill>
                  <a:srgbClr val="111F42"/>
                </a:solidFill>
                <a:latin typeface="Arial"/>
                <a:ea typeface="Arial"/>
                <a:cs typeface="Arial"/>
                <a:sym typeface="Arial"/>
              </a:rPr>
              <a:t>Sarah </a:t>
            </a:r>
            <a:r>
              <a:rPr lang="en-US" sz="2800" b="0" i="0" u="none" strike="noStrike" cap="none" dirty="0" err="1">
                <a:solidFill>
                  <a:srgbClr val="111F42"/>
                </a:solidFill>
                <a:latin typeface="Arial"/>
                <a:ea typeface="Arial"/>
                <a:cs typeface="Arial"/>
                <a:sym typeface="Arial"/>
              </a:rPr>
              <a:t>DeSilvey</a:t>
            </a:r>
            <a:r>
              <a:rPr lang="en-US" sz="2800" b="0" i="0" u="none" strike="noStrike" cap="none" dirty="0">
                <a:solidFill>
                  <a:srgbClr val="111F42"/>
                </a:solidFill>
                <a:latin typeface="Arial"/>
                <a:ea typeface="Arial"/>
                <a:cs typeface="Arial"/>
                <a:sym typeface="Arial"/>
              </a:rPr>
              <a:t>, DNP, FNP, Director of Terminology at Gravity Project</a:t>
            </a:r>
            <a:endParaRPr sz="2800" b="0" i="0" u="none" strike="noStrike" cap="none" dirty="0">
              <a:solidFill>
                <a:schemeClr val="dk1"/>
              </a:solidFill>
              <a:latin typeface="Arial"/>
              <a:ea typeface="Arial"/>
              <a:cs typeface="Arial"/>
              <a:sym typeface="Arial"/>
            </a:endParaRPr>
          </a:p>
          <a:p>
            <a:pPr marL="0" marR="0" lvl="0" indent="0" algn="l" rtl="0">
              <a:spcBef>
                <a:spcPts val="434"/>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0" marR="0" lvl="0" indent="0" algn="l" rtl="0">
              <a:spcBef>
                <a:spcPts val="434"/>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0" marR="0" lvl="0" indent="0" algn="l" rtl="0">
              <a:spcBef>
                <a:spcPts val="434"/>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pic>
        <p:nvPicPr>
          <p:cNvPr id="218" name="Google Shape;218;p1" descr="HL7 FHIR Accelerator logo"/>
          <p:cNvPicPr preferRelativeResize="0"/>
          <p:nvPr/>
        </p:nvPicPr>
        <p:blipFill rotWithShape="1">
          <a:blip r:embed="rId5">
            <a:alphaModFix/>
          </a:blip>
          <a:srcRect/>
          <a:stretch/>
        </p:blipFill>
        <p:spPr>
          <a:xfrm>
            <a:off x="10575681" y="5416553"/>
            <a:ext cx="1339670" cy="1339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9"/>
          <p:cNvSpPr txBox="1">
            <a:spLocks noGrp="1"/>
          </p:cNvSpPr>
          <p:nvPr>
            <p:ph type="title"/>
          </p:nvPr>
        </p:nvSpPr>
        <p:spPr>
          <a:xfrm>
            <a:off x="381867" y="231435"/>
            <a:ext cx="11428264" cy="122042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3200"/>
              <a:buFont typeface="Arial"/>
              <a:buNone/>
            </a:pPr>
            <a:r>
              <a:rPr lang="en-US" sz="3200" dirty="0"/>
              <a:t>Project Execution: </a:t>
            </a:r>
            <a:br>
              <a:rPr lang="en-US" sz="3200" dirty="0"/>
            </a:br>
            <a:r>
              <a:rPr lang="en-US" sz="3200" dirty="0"/>
              <a:t>Three Workstreams (Terminology, Technical, Pilots)</a:t>
            </a:r>
            <a:endParaRPr dirty="0"/>
          </a:p>
        </p:txBody>
      </p:sp>
      <p:grpSp>
        <p:nvGrpSpPr>
          <p:cNvPr id="296" name="Group 295">
            <a:extLst>
              <a:ext uri="{FF2B5EF4-FFF2-40B4-BE49-F238E27FC236}">
                <a16:creationId xmlns:a16="http://schemas.microsoft.com/office/drawing/2014/main" id="{93524B25-21F0-6F9C-FB7D-55399FD20002}"/>
              </a:ext>
            </a:extLst>
          </p:cNvPr>
          <p:cNvGrpSpPr/>
          <p:nvPr/>
        </p:nvGrpSpPr>
        <p:grpSpPr>
          <a:xfrm>
            <a:off x="895419" y="1678719"/>
            <a:ext cx="4736193" cy="4259608"/>
            <a:chOff x="895419" y="1678719"/>
            <a:chExt cx="4736193" cy="4259608"/>
          </a:xfrm>
        </p:grpSpPr>
        <p:sp>
          <p:nvSpPr>
            <p:cNvPr id="336" name="Google Shape;336;p9"/>
            <p:cNvSpPr/>
            <p:nvPr/>
          </p:nvSpPr>
          <p:spPr>
            <a:xfrm>
              <a:off x="3230992" y="3357840"/>
              <a:ext cx="2228197" cy="847091"/>
            </a:xfrm>
            <a:prstGeom prst="rect">
              <a:avLst/>
            </a:prstGeom>
            <a:noFill/>
            <a:ln>
              <a:noFill/>
            </a:ln>
          </p:spPr>
          <p:txBody>
            <a:bodyPr spcFirstLastPara="1" wrap="square" lIns="0" tIns="45700" rIns="0" bIns="45700" anchor="t" anchorCtr="0">
              <a:spAutoFit/>
            </a:bodyPr>
            <a:lstStyle/>
            <a:p>
              <a:pPr marL="0" marR="0" lvl="0" indent="0" algn="ctr" rtl="0">
                <a:lnSpc>
                  <a:spcPct val="110000"/>
                </a:lnSpc>
                <a:spcBef>
                  <a:spcPts val="0"/>
                </a:spcBef>
                <a:spcAft>
                  <a:spcPts val="0"/>
                </a:spcAft>
                <a:buNone/>
              </a:pPr>
              <a:r>
                <a:rPr lang="en-US" sz="2400" dirty="0">
                  <a:solidFill>
                    <a:schemeClr val="accent1"/>
                  </a:solidFill>
                  <a:latin typeface="Arial"/>
                  <a:ea typeface="Arial"/>
                  <a:cs typeface="Arial"/>
                  <a:sym typeface="Arial"/>
                </a:rPr>
                <a:t>Terminology</a:t>
              </a:r>
              <a:r>
                <a:rPr lang="en-US" sz="2800" dirty="0">
                  <a:solidFill>
                    <a:schemeClr val="accent1"/>
                  </a:solidFill>
                  <a:latin typeface="Arial"/>
                  <a:ea typeface="Arial"/>
                  <a:cs typeface="Arial"/>
                  <a:sym typeface="Arial"/>
                </a:rPr>
                <a:t> </a:t>
              </a:r>
              <a:r>
                <a:rPr lang="en-US" sz="1800" dirty="0">
                  <a:solidFill>
                    <a:schemeClr val="accent1"/>
                  </a:solidFill>
                  <a:latin typeface="Arial"/>
                  <a:ea typeface="Arial"/>
                  <a:cs typeface="Arial"/>
                  <a:sym typeface="Arial"/>
                </a:rPr>
                <a:t>(SDOH Domains)</a:t>
              </a:r>
              <a:endParaRPr dirty="0"/>
            </a:p>
          </p:txBody>
        </p:sp>
        <p:sp>
          <p:nvSpPr>
            <p:cNvPr id="341" name="Google Shape;341;p9"/>
            <p:cNvSpPr/>
            <p:nvPr/>
          </p:nvSpPr>
          <p:spPr>
            <a:xfrm>
              <a:off x="1502676" y="4317378"/>
              <a:ext cx="1532279"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a:solidFill>
                    <a:schemeClr val="accent6"/>
                  </a:solidFill>
                  <a:latin typeface="Arial"/>
                  <a:ea typeface="Arial"/>
                  <a:cs typeface="Arial"/>
                  <a:sym typeface="Arial"/>
                </a:rPr>
                <a:t>Data Set Identification </a:t>
              </a:r>
              <a:endParaRPr/>
            </a:p>
          </p:txBody>
        </p:sp>
        <p:sp>
          <p:nvSpPr>
            <p:cNvPr id="343" name="Google Shape;343;p9"/>
            <p:cNvSpPr/>
            <p:nvPr/>
          </p:nvSpPr>
          <p:spPr>
            <a:xfrm>
              <a:off x="895419" y="2389720"/>
              <a:ext cx="2342001"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a:solidFill>
                    <a:schemeClr val="accent6"/>
                  </a:solidFill>
                  <a:latin typeface="Arial"/>
                  <a:ea typeface="Arial"/>
                  <a:cs typeface="Arial"/>
                  <a:sym typeface="Arial"/>
                </a:rPr>
                <a:t>Coding Gap Analysis &amp; Recommendations </a:t>
              </a:r>
              <a:endParaRPr/>
            </a:p>
          </p:txBody>
        </p:sp>
        <p:sp>
          <p:nvSpPr>
            <p:cNvPr id="342" name="Google Shape;342;p9"/>
            <p:cNvSpPr/>
            <p:nvPr/>
          </p:nvSpPr>
          <p:spPr>
            <a:xfrm>
              <a:off x="3599138" y="1678719"/>
              <a:ext cx="1491904"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a:solidFill>
                    <a:schemeClr val="accent6"/>
                  </a:solidFill>
                  <a:latin typeface="Arial"/>
                  <a:ea typeface="Arial"/>
                  <a:cs typeface="Arial"/>
                  <a:sym typeface="Arial"/>
                </a:rPr>
                <a:t>New Code Submissions </a:t>
              </a:r>
              <a:endParaRPr/>
            </a:p>
          </p:txBody>
        </p:sp>
        <p:sp>
          <p:nvSpPr>
            <p:cNvPr id="339" name="Google Shape;339;p9"/>
            <p:cNvSpPr/>
            <p:nvPr/>
          </p:nvSpPr>
          <p:spPr>
            <a:xfrm>
              <a:off x="3075232" y="5291996"/>
              <a:ext cx="2556380"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dirty="0">
                  <a:solidFill>
                    <a:schemeClr val="accent6"/>
                  </a:solidFill>
                  <a:latin typeface="Arial"/>
                  <a:ea typeface="Arial"/>
                  <a:cs typeface="Arial"/>
                  <a:sym typeface="Arial"/>
                </a:rPr>
                <a:t>Publication in NLM VSAC &amp; ONC ISA</a:t>
              </a:r>
              <a:endParaRPr dirty="0"/>
            </a:p>
          </p:txBody>
        </p:sp>
      </p:grpSp>
      <p:pic>
        <p:nvPicPr>
          <p:cNvPr id="3" name="Picture 2" descr="Graphic showing the three workstreams: terminology (on the left), technical (on the right), and pilots (at the bottom)">
            <a:extLst>
              <a:ext uri="{FF2B5EF4-FFF2-40B4-BE49-F238E27FC236}">
                <a16:creationId xmlns:a16="http://schemas.microsoft.com/office/drawing/2014/main" id="{A7F4AA9A-2671-E32D-D132-2A40E9BBDF5E}"/>
              </a:ext>
            </a:extLst>
          </p:cNvPr>
          <p:cNvPicPr>
            <a:picLocks noChangeAspect="1"/>
          </p:cNvPicPr>
          <p:nvPr/>
        </p:nvPicPr>
        <p:blipFill>
          <a:blip r:embed="rId3"/>
          <a:stretch>
            <a:fillRect/>
          </a:stretch>
        </p:blipFill>
        <p:spPr>
          <a:xfrm>
            <a:off x="2718521" y="2399659"/>
            <a:ext cx="6754953" cy="4194412"/>
          </a:xfrm>
          <a:prstGeom prst="rect">
            <a:avLst/>
          </a:prstGeom>
        </p:spPr>
      </p:pic>
      <p:sp>
        <p:nvSpPr>
          <p:cNvPr id="337" name="Google Shape;337;p9"/>
          <p:cNvSpPr/>
          <p:nvPr/>
        </p:nvSpPr>
        <p:spPr>
          <a:xfrm>
            <a:off x="5554599" y="3460765"/>
            <a:ext cx="686439" cy="691600"/>
          </a:xfrm>
          <a:prstGeom prst="rect">
            <a:avLst/>
          </a:prstGeom>
          <a:noFill/>
          <a:ln>
            <a:noFill/>
          </a:ln>
        </p:spPr>
        <p:txBody>
          <a:bodyPr spcFirstLastPara="1" wrap="square" lIns="0" tIns="45700" rIns="0" bIns="45700" anchor="ctr" anchorCtr="0">
            <a:spAutoFit/>
          </a:bodyPr>
          <a:lstStyle/>
          <a:p>
            <a:pPr marL="0" marR="0" lvl="0" indent="0" algn="ctr" rtl="0">
              <a:lnSpc>
                <a:spcPct val="110000"/>
              </a:lnSpc>
              <a:spcBef>
                <a:spcPts val="0"/>
              </a:spcBef>
              <a:spcAft>
                <a:spcPts val="0"/>
              </a:spcAft>
              <a:buNone/>
            </a:pPr>
            <a:r>
              <a:rPr lang="en-US" sz="1200" dirty="0">
                <a:solidFill>
                  <a:schemeClr val="dk1"/>
                </a:solidFill>
                <a:latin typeface="Arial"/>
                <a:ea typeface="Arial"/>
                <a:cs typeface="Arial"/>
                <a:sym typeface="Arial"/>
              </a:rPr>
              <a:t>CODED VALUE SETS</a:t>
            </a:r>
            <a:endParaRPr dirty="0"/>
          </a:p>
        </p:txBody>
      </p:sp>
      <p:grpSp>
        <p:nvGrpSpPr>
          <p:cNvPr id="297" name="Group 296">
            <a:extLst>
              <a:ext uri="{FF2B5EF4-FFF2-40B4-BE49-F238E27FC236}">
                <a16:creationId xmlns:a16="http://schemas.microsoft.com/office/drawing/2014/main" id="{27EE151D-0DA9-4892-6109-B2AFF09AFB91}"/>
              </a:ext>
            </a:extLst>
          </p:cNvPr>
          <p:cNvGrpSpPr/>
          <p:nvPr/>
        </p:nvGrpSpPr>
        <p:grpSpPr>
          <a:xfrm>
            <a:off x="6495141" y="1632993"/>
            <a:ext cx="4183495" cy="4305334"/>
            <a:chOff x="6495141" y="1632993"/>
            <a:chExt cx="4183495" cy="4305334"/>
          </a:xfrm>
        </p:grpSpPr>
        <p:sp>
          <p:nvSpPr>
            <p:cNvPr id="335" name="Google Shape;335;p9"/>
            <p:cNvSpPr/>
            <p:nvPr/>
          </p:nvSpPr>
          <p:spPr>
            <a:xfrm>
              <a:off x="6628387" y="3391567"/>
              <a:ext cx="1595324" cy="779637"/>
            </a:xfrm>
            <a:prstGeom prst="rect">
              <a:avLst/>
            </a:prstGeom>
            <a:noFill/>
            <a:ln>
              <a:noFill/>
            </a:ln>
          </p:spPr>
          <p:txBody>
            <a:bodyPr spcFirstLastPara="1" wrap="square" lIns="0" tIns="45700" rIns="0" bIns="45700" anchor="t" anchorCtr="0">
              <a:spAutoFit/>
            </a:bodyPr>
            <a:lstStyle/>
            <a:p>
              <a:pPr marL="0" marR="0" lvl="0" indent="0" algn="ctr" rtl="0">
                <a:lnSpc>
                  <a:spcPct val="110000"/>
                </a:lnSpc>
                <a:spcBef>
                  <a:spcPts val="0"/>
                </a:spcBef>
                <a:spcAft>
                  <a:spcPts val="0"/>
                </a:spcAft>
                <a:buNone/>
              </a:pPr>
              <a:r>
                <a:rPr lang="en-US" sz="2400" dirty="0">
                  <a:solidFill>
                    <a:schemeClr val="accent1"/>
                  </a:solidFill>
                  <a:latin typeface="Arial"/>
                  <a:ea typeface="Arial"/>
                  <a:cs typeface="Arial"/>
                  <a:sym typeface="Arial"/>
                </a:rPr>
                <a:t>Technical </a:t>
              </a:r>
              <a:r>
                <a:rPr lang="en-US" sz="1800" dirty="0">
                  <a:solidFill>
                    <a:schemeClr val="accent1"/>
                  </a:solidFill>
                  <a:latin typeface="Arial"/>
                  <a:ea typeface="Arial"/>
                  <a:cs typeface="Arial"/>
                  <a:sym typeface="Arial"/>
                </a:rPr>
                <a:t>(HL7 FHIR)</a:t>
              </a:r>
              <a:endParaRPr dirty="0"/>
            </a:p>
          </p:txBody>
        </p:sp>
        <p:sp>
          <p:nvSpPr>
            <p:cNvPr id="340" name="Google Shape;340;p9"/>
            <p:cNvSpPr/>
            <p:nvPr/>
          </p:nvSpPr>
          <p:spPr>
            <a:xfrm>
              <a:off x="8775868" y="4317378"/>
              <a:ext cx="1902768"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Community &amp; FHIR Coordination </a:t>
              </a:r>
              <a:endParaRPr/>
            </a:p>
          </p:txBody>
        </p:sp>
        <p:sp>
          <p:nvSpPr>
            <p:cNvPr id="345" name="Google Shape;345;p9"/>
            <p:cNvSpPr/>
            <p:nvPr/>
          </p:nvSpPr>
          <p:spPr>
            <a:xfrm>
              <a:off x="8700059" y="2389720"/>
              <a:ext cx="1477272"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FHIR IG Development</a:t>
              </a:r>
              <a:endParaRPr dirty="0"/>
            </a:p>
          </p:txBody>
        </p:sp>
        <p:sp>
          <p:nvSpPr>
            <p:cNvPr id="344" name="Google Shape;344;p9"/>
            <p:cNvSpPr/>
            <p:nvPr/>
          </p:nvSpPr>
          <p:spPr>
            <a:xfrm>
              <a:off x="6877068" y="1632993"/>
              <a:ext cx="1174954"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FHIR IG Testing</a:t>
              </a:r>
              <a:endParaRPr dirty="0"/>
            </a:p>
          </p:txBody>
        </p:sp>
        <p:sp>
          <p:nvSpPr>
            <p:cNvPr id="338" name="Google Shape;338;p9"/>
            <p:cNvSpPr/>
            <p:nvPr/>
          </p:nvSpPr>
          <p:spPr>
            <a:xfrm>
              <a:off x="6495141" y="5291996"/>
              <a:ext cx="2004398" cy="64633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FHIR IG Ballot &amp; Publication</a:t>
              </a:r>
              <a:endParaRPr/>
            </a:p>
          </p:txBody>
        </p:sp>
      </p:grpSp>
      <p:sp>
        <p:nvSpPr>
          <p:cNvPr id="356" name="Google Shape;356;p9"/>
          <p:cNvSpPr txBox="1"/>
          <p:nvPr/>
        </p:nvSpPr>
        <p:spPr>
          <a:xfrm>
            <a:off x="2847831" y="6182437"/>
            <a:ext cx="64963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Pilots (Testing &amp; Implementation) </a:t>
            </a:r>
            <a:endParaRPr dirty="0"/>
          </a:p>
        </p:txBody>
      </p:sp>
      <p:sp>
        <p:nvSpPr>
          <p:cNvPr id="354" name="Google Shape;354;p9"/>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dirty="0"/>
          </a:p>
        </p:txBody>
      </p:sp>
    </p:spTree>
    <p:extLst>
      <p:ext uri="{BB962C8B-B14F-4D97-AF65-F5344CB8AC3E}">
        <p14:creationId xmlns:p14="http://schemas.microsoft.com/office/powerpoint/2010/main" val="423565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0"/>
          <p:cNvSpPr txBox="1">
            <a:spLocks noGrp="1"/>
          </p:cNvSpPr>
          <p:nvPr>
            <p:ph type="title"/>
          </p:nvPr>
        </p:nvSpPr>
        <p:spPr>
          <a:xfrm>
            <a:off x="459518" y="381118"/>
            <a:ext cx="11277600" cy="1371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4000"/>
              <a:buFont typeface="Arial"/>
              <a:buNone/>
            </a:pPr>
            <a:r>
              <a:rPr lang="en-US" sz="4000" dirty="0"/>
              <a:t>Public Collaboration via 2 Public Workgroups</a:t>
            </a:r>
            <a:endParaRPr dirty="0"/>
          </a:p>
        </p:txBody>
      </p:sp>
      <p:sp>
        <p:nvSpPr>
          <p:cNvPr id="365" name="Google Shape;365;p10"/>
          <p:cNvSpPr txBox="1">
            <a:spLocks noGrp="1"/>
          </p:cNvSpPr>
          <p:nvPr>
            <p:ph type="body" idx="1"/>
          </p:nvPr>
        </p:nvSpPr>
        <p:spPr>
          <a:xfrm>
            <a:off x="604580" y="1797111"/>
            <a:ext cx="11166710" cy="88255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200" dirty="0">
                <a:latin typeface="Arial"/>
                <a:ea typeface="Arial"/>
                <a:cs typeface="Arial"/>
                <a:sym typeface="Arial"/>
              </a:rPr>
              <a:t>Gravity has convened over </a:t>
            </a:r>
            <a:r>
              <a:rPr lang="en-US" sz="2200" b="1" dirty="0">
                <a:solidFill>
                  <a:schemeClr val="dk1"/>
                </a:solidFill>
                <a:latin typeface="Arial"/>
                <a:ea typeface="Arial"/>
                <a:cs typeface="Arial"/>
                <a:sym typeface="Arial"/>
              </a:rPr>
              <a:t>2,500+ </a:t>
            </a:r>
            <a:r>
              <a:rPr lang="en-US" sz="2200" dirty="0">
                <a:latin typeface="Arial"/>
                <a:ea typeface="Arial"/>
                <a:cs typeface="Arial"/>
                <a:sym typeface="Arial"/>
              </a:rPr>
              <a:t>participants from across the health and human services ecosystem. </a:t>
            </a:r>
            <a:endParaRPr dirty="0"/>
          </a:p>
        </p:txBody>
      </p:sp>
      <p:sp>
        <p:nvSpPr>
          <p:cNvPr id="368" name="Google Shape;368;p10"/>
          <p:cNvSpPr txBox="1"/>
          <p:nvPr/>
        </p:nvSpPr>
        <p:spPr>
          <a:xfrm>
            <a:off x="604580" y="2930903"/>
            <a:ext cx="350378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Terminology Workstream Products developed via Public Collaborative.</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285750" marR="0" lvl="0" indent="-285750" algn="l" rtl="0">
              <a:spcBef>
                <a:spcPts val="0"/>
              </a:spcBef>
              <a:spcAft>
                <a:spcPts val="0"/>
              </a:spcAft>
              <a:buClr>
                <a:schemeClr val="accent6"/>
              </a:buClr>
              <a:buSzPts val="2000"/>
              <a:buFont typeface="Arial"/>
              <a:buChar char="•"/>
            </a:pPr>
            <a:r>
              <a:rPr lang="en-US" sz="2000">
                <a:solidFill>
                  <a:schemeClr val="accent6"/>
                </a:solidFill>
                <a:latin typeface="Calibri"/>
                <a:ea typeface="Calibri"/>
                <a:cs typeface="Calibri"/>
                <a:sym typeface="Calibri"/>
              </a:rPr>
              <a:t>Meet bi-weekly on </a:t>
            </a:r>
            <a:r>
              <a:rPr lang="en-US" sz="2000" b="1">
                <a:solidFill>
                  <a:schemeClr val="accent6"/>
                </a:solidFill>
                <a:latin typeface="Calibri"/>
                <a:ea typeface="Calibri"/>
                <a:cs typeface="Calibri"/>
                <a:sym typeface="Calibri"/>
              </a:rPr>
              <a:t>Thursdays from 4 to 5:30 pm ET</a:t>
            </a:r>
            <a:r>
              <a:rPr lang="en-US" sz="2000">
                <a:solidFill>
                  <a:schemeClr val="accent6"/>
                </a:solidFill>
                <a:latin typeface="Calibri"/>
                <a:ea typeface="Calibri"/>
                <a:cs typeface="Calibri"/>
                <a:sym typeface="Calibri"/>
              </a:rPr>
              <a:t>.</a:t>
            </a:r>
            <a:endParaRPr/>
          </a:p>
        </p:txBody>
      </p:sp>
      <p:pic>
        <p:nvPicPr>
          <p:cNvPr id="371" name="Google Shape;371;p10" descr="LOINC logo"/>
          <p:cNvPicPr preferRelativeResize="0"/>
          <p:nvPr/>
        </p:nvPicPr>
        <p:blipFill rotWithShape="1">
          <a:blip r:embed="rId3">
            <a:alphaModFix/>
          </a:blip>
          <a:srcRect t="-7435" b="28820"/>
          <a:stretch/>
        </p:blipFill>
        <p:spPr>
          <a:xfrm>
            <a:off x="1028595" y="5428912"/>
            <a:ext cx="845408" cy="233047"/>
          </a:xfrm>
          <a:prstGeom prst="rect">
            <a:avLst/>
          </a:prstGeom>
          <a:noFill/>
          <a:ln>
            <a:noFill/>
          </a:ln>
        </p:spPr>
      </p:pic>
      <p:pic>
        <p:nvPicPr>
          <p:cNvPr id="372" name="Google Shape;372;p10" descr="ICD-10 logo"/>
          <p:cNvPicPr preferRelativeResize="0"/>
          <p:nvPr/>
        </p:nvPicPr>
        <p:blipFill rotWithShape="1">
          <a:blip r:embed="rId4">
            <a:alphaModFix/>
          </a:blip>
          <a:srcRect t="-1481"/>
          <a:stretch/>
        </p:blipFill>
        <p:spPr>
          <a:xfrm>
            <a:off x="2145733" y="5352041"/>
            <a:ext cx="1050277" cy="309918"/>
          </a:xfrm>
          <a:prstGeom prst="rect">
            <a:avLst/>
          </a:prstGeom>
          <a:noFill/>
          <a:ln>
            <a:noFill/>
          </a:ln>
        </p:spPr>
      </p:pic>
      <p:pic>
        <p:nvPicPr>
          <p:cNvPr id="373" name="Google Shape;373;p10" descr="SNOMED-CT logo"/>
          <p:cNvPicPr preferRelativeResize="0"/>
          <p:nvPr/>
        </p:nvPicPr>
        <p:blipFill rotWithShape="1">
          <a:blip r:embed="rId5">
            <a:alphaModFix/>
          </a:blip>
          <a:srcRect r="6959" b="-14714"/>
          <a:stretch/>
        </p:blipFill>
        <p:spPr>
          <a:xfrm>
            <a:off x="1561594" y="5884703"/>
            <a:ext cx="1145633" cy="208968"/>
          </a:xfrm>
          <a:prstGeom prst="rect">
            <a:avLst/>
          </a:prstGeom>
          <a:noFill/>
          <a:ln>
            <a:noFill/>
          </a:ln>
        </p:spPr>
      </p:pic>
      <p:pic>
        <p:nvPicPr>
          <p:cNvPr id="374" name="Google Shape;374;p10" descr="Graphic showing categories of Gravity Project participants"/>
          <p:cNvPicPr preferRelativeResize="0"/>
          <p:nvPr/>
        </p:nvPicPr>
        <p:blipFill>
          <a:blip r:embed="rId6">
            <a:alphaModFix/>
          </a:blip>
          <a:stretch>
            <a:fillRect/>
          </a:stretch>
        </p:blipFill>
        <p:spPr>
          <a:xfrm>
            <a:off x="4311461" y="2539189"/>
            <a:ext cx="3447661" cy="3430204"/>
          </a:xfrm>
          <a:prstGeom prst="rect">
            <a:avLst/>
          </a:prstGeom>
          <a:noFill/>
          <a:ln>
            <a:noFill/>
          </a:ln>
        </p:spPr>
      </p:pic>
      <p:sp>
        <p:nvSpPr>
          <p:cNvPr id="369" name="Google Shape;369;p10"/>
          <p:cNvSpPr txBox="1"/>
          <p:nvPr/>
        </p:nvSpPr>
        <p:spPr>
          <a:xfrm>
            <a:off x="8233337" y="2976175"/>
            <a:ext cx="350378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Technical Workstream Products developed via HL7 SDOH FHIR IG WG.</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285750" marR="0" lvl="0" indent="-285750" algn="l" rtl="0">
              <a:spcBef>
                <a:spcPts val="0"/>
              </a:spcBef>
              <a:spcAft>
                <a:spcPts val="0"/>
              </a:spcAft>
              <a:buClr>
                <a:schemeClr val="accent6"/>
              </a:buClr>
              <a:buSzPts val="2000"/>
              <a:buFont typeface="Arial"/>
              <a:buChar char="•"/>
            </a:pPr>
            <a:r>
              <a:rPr lang="en-US" sz="2000">
                <a:solidFill>
                  <a:schemeClr val="accent6"/>
                </a:solidFill>
                <a:latin typeface="Calibri"/>
                <a:ea typeface="Calibri"/>
                <a:cs typeface="Calibri"/>
                <a:sym typeface="Calibri"/>
              </a:rPr>
              <a:t>Meet weekly on </a:t>
            </a:r>
            <a:r>
              <a:rPr lang="en-US" sz="2000" b="1">
                <a:solidFill>
                  <a:schemeClr val="accent6"/>
                </a:solidFill>
                <a:latin typeface="Calibri"/>
                <a:ea typeface="Calibri"/>
                <a:cs typeface="Calibri"/>
                <a:sym typeface="Calibri"/>
              </a:rPr>
              <a:t>Wednesdays from 3 to 4 pm ET.</a:t>
            </a:r>
            <a:endParaRPr/>
          </a:p>
        </p:txBody>
      </p:sp>
      <p:pic>
        <p:nvPicPr>
          <p:cNvPr id="370" name="Google Shape;370;p10" descr="HL7 FHIR logo"/>
          <p:cNvPicPr preferRelativeResize="0"/>
          <p:nvPr/>
        </p:nvPicPr>
        <p:blipFill rotWithShape="1">
          <a:blip r:embed="rId7">
            <a:alphaModFix/>
          </a:blip>
          <a:srcRect/>
          <a:stretch/>
        </p:blipFill>
        <p:spPr>
          <a:xfrm>
            <a:off x="8874577" y="5442424"/>
            <a:ext cx="1961891" cy="526973"/>
          </a:xfrm>
          <a:prstGeom prst="rect">
            <a:avLst/>
          </a:prstGeom>
          <a:noFill/>
          <a:ln>
            <a:noFill/>
          </a:ln>
        </p:spPr>
      </p:pic>
      <p:sp>
        <p:nvSpPr>
          <p:cNvPr id="366" name="Google Shape;366;p10"/>
          <p:cNvSpPr/>
          <p:nvPr/>
        </p:nvSpPr>
        <p:spPr>
          <a:xfrm>
            <a:off x="769279" y="6414669"/>
            <a:ext cx="109392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https://confluence.hl7.org/pages/viewpage.action?pageId=46892669#JointheGravityProject-GravityProjectMembershipList</a:t>
            </a:r>
            <a:endParaRPr sz="1200">
              <a:solidFill>
                <a:schemeClr val="dk1"/>
              </a:solidFill>
              <a:latin typeface="Arial"/>
              <a:ea typeface="Arial"/>
              <a:cs typeface="Arial"/>
              <a:sym typeface="Arial"/>
            </a:endParaRPr>
          </a:p>
        </p:txBody>
      </p:sp>
      <p:sp>
        <p:nvSpPr>
          <p:cNvPr id="367" name="Google Shape;367;p10"/>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11"/>
          <p:cNvSpPr txBox="1">
            <a:spLocks noGrp="1"/>
          </p:cNvSpPr>
          <p:nvPr>
            <p:ph type="title"/>
          </p:nvPr>
        </p:nvSpPr>
        <p:spPr>
          <a:xfrm>
            <a:off x="2502624" y="139213"/>
            <a:ext cx="7186752" cy="12204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Arial"/>
              <a:buNone/>
            </a:pPr>
            <a:r>
              <a:rPr lang="en-US" sz="3600" dirty="0"/>
              <a:t>Project Founders, Grants, and In-Kind Support To-Date</a:t>
            </a:r>
            <a:endParaRPr dirty="0"/>
          </a:p>
        </p:txBody>
      </p:sp>
      <p:grpSp>
        <p:nvGrpSpPr>
          <p:cNvPr id="9" name="Group 8" descr="Logos of providers who are project founders and/or have provided grants, and in-kind support to-date">
            <a:extLst>
              <a:ext uri="{FF2B5EF4-FFF2-40B4-BE49-F238E27FC236}">
                <a16:creationId xmlns:a16="http://schemas.microsoft.com/office/drawing/2014/main" id="{9233EBC5-DD01-2839-CC4E-DBEEFAC64A03}"/>
              </a:ext>
            </a:extLst>
          </p:cNvPr>
          <p:cNvGrpSpPr/>
          <p:nvPr/>
        </p:nvGrpSpPr>
        <p:grpSpPr>
          <a:xfrm>
            <a:off x="587986" y="1693845"/>
            <a:ext cx="2489684" cy="3852833"/>
            <a:chOff x="587986" y="1693845"/>
            <a:chExt cx="2489684" cy="3852833"/>
          </a:xfrm>
        </p:grpSpPr>
        <p:sp>
          <p:nvSpPr>
            <p:cNvPr id="411" name="Google Shape;411;p11" descr="Header text: Provider"/>
            <p:cNvSpPr/>
            <p:nvPr/>
          </p:nvSpPr>
          <p:spPr>
            <a:xfrm>
              <a:off x="634011" y="1693845"/>
              <a:ext cx="2443659" cy="325736"/>
            </a:xfrm>
            <a:prstGeom prst="roundRect">
              <a:avLst>
                <a:gd name="adj" fmla="val 16667"/>
              </a:avLst>
            </a:prstGeom>
            <a:solidFill>
              <a:schemeClr val="accent1"/>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111F42"/>
                </a:buClr>
                <a:buSzPts val="2400"/>
                <a:buFont typeface="Arial"/>
                <a:buNone/>
              </a:pPr>
              <a:r>
                <a:rPr lang="en-US" sz="1000" b="0" i="0" u="none" strike="noStrike" cap="none" dirty="0">
                  <a:solidFill>
                    <a:srgbClr val="FFFFFF"/>
                  </a:solidFill>
                  <a:latin typeface="Arial"/>
                  <a:ea typeface="Arial"/>
                  <a:cs typeface="Arial"/>
                  <a:sym typeface="Arial"/>
                </a:rPr>
                <a:t>PROVIDER</a:t>
              </a:r>
              <a:endParaRPr dirty="0"/>
            </a:p>
          </p:txBody>
        </p:sp>
        <p:grpSp>
          <p:nvGrpSpPr>
            <p:cNvPr id="2" name="Group 1" descr="Logos of providers who are project founders and/or have provided grants, and in-kind support to-ate">
              <a:extLst>
                <a:ext uri="{FF2B5EF4-FFF2-40B4-BE49-F238E27FC236}">
                  <a16:creationId xmlns:a16="http://schemas.microsoft.com/office/drawing/2014/main" id="{84F84BE7-4DB9-26D0-4E69-6671434BA08D}"/>
                </a:ext>
              </a:extLst>
            </p:cNvPr>
            <p:cNvGrpSpPr/>
            <p:nvPr/>
          </p:nvGrpSpPr>
          <p:grpSpPr>
            <a:xfrm>
              <a:off x="587986" y="2202538"/>
              <a:ext cx="2372415" cy="3344140"/>
              <a:chOff x="587986" y="2202538"/>
              <a:chExt cx="2372415" cy="3344140"/>
            </a:xfrm>
          </p:grpSpPr>
          <p:pic>
            <p:nvPicPr>
              <p:cNvPr id="384" name="Google Shape;384;p11" descr="Logo of the University of Vermont Larner College of Medicine."/>
              <p:cNvPicPr preferRelativeResize="0"/>
              <p:nvPr/>
            </p:nvPicPr>
            <p:blipFill rotWithShape="1">
              <a:blip r:embed="rId3">
                <a:alphaModFix/>
              </a:blip>
              <a:srcRect/>
              <a:stretch/>
            </p:blipFill>
            <p:spPr>
              <a:xfrm>
                <a:off x="920724" y="3438245"/>
                <a:ext cx="1690607" cy="429038"/>
              </a:xfrm>
              <a:prstGeom prst="rect">
                <a:avLst/>
              </a:prstGeom>
              <a:noFill/>
              <a:ln>
                <a:noFill/>
              </a:ln>
            </p:spPr>
          </p:pic>
          <p:grpSp>
            <p:nvGrpSpPr>
              <p:cNvPr id="385" name="Google Shape;385;p11"/>
              <p:cNvGrpSpPr/>
              <p:nvPr/>
            </p:nvGrpSpPr>
            <p:grpSpPr>
              <a:xfrm>
                <a:off x="774086" y="2773747"/>
                <a:ext cx="937615" cy="424732"/>
                <a:chOff x="5310185" y="2461692"/>
                <a:chExt cx="2842090" cy="1077078"/>
              </a:xfrm>
            </p:grpSpPr>
            <p:pic>
              <p:nvPicPr>
                <p:cNvPr id="386" name="Google Shape;386;p11" descr="Logo for the Yale School of Nursing"/>
                <p:cNvPicPr preferRelativeResize="0"/>
                <p:nvPr/>
              </p:nvPicPr>
              <p:blipFill rotWithShape="1">
                <a:blip r:embed="rId4">
                  <a:alphaModFix/>
                </a:blip>
                <a:srcRect/>
                <a:stretch/>
              </p:blipFill>
              <p:spPr>
                <a:xfrm>
                  <a:off x="5310185" y="2526527"/>
                  <a:ext cx="669414" cy="575697"/>
                </a:xfrm>
                <a:prstGeom prst="rect">
                  <a:avLst/>
                </a:prstGeom>
                <a:noFill/>
                <a:ln>
                  <a:noFill/>
                </a:ln>
              </p:spPr>
            </p:pic>
            <p:sp>
              <p:nvSpPr>
                <p:cNvPr id="387" name="Google Shape;387;p11" descr="Text: Yale School of Nursing&#10;"/>
                <p:cNvSpPr/>
                <p:nvPr/>
              </p:nvSpPr>
              <p:spPr>
                <a:xfrm>
                  <a:off x="5790562" y="2461692"/>
                  <a:ext cx="2361713" cy="107707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Yale School of Nursing</a:t>
                  </a:r>
                  <a:endParaRPr dirty="0"/>
                </a:p>
              </p:txBody>
            </p:sp>
          </p:grpSp>
          <p:pic>
            <p:nvPicPr>
              <p:cNvPr id="388" name="Google Shape;388;p11" descr="Logo for AAFP"/>
              <p:cNvPicPr preferRelativeResize="0"/>
              <p:nvPr/>
            </p:nvPicPr>
            <p:blipFill rotWithShape="1">
              <a:blip r:embed="rId5">
                <a:alphaModFix/>
              </a:blip>
              <a:srcRect/>
              <a:stretch/>
            </p:blipFill>
            <p:spPr>
              <a:xfrm>
                <a:off x="873089" y="2242546"/>
                <a:ext cx="630034" cy="276600"/>
              </a:xfrm>
              <a:prstGeom prst="rect">
                <a:avLst/>
              </a:prstGeom>
              <a:noFill/>
              <a:ln>
                <a:noFill/>
              </a:ln>
            </p:spPr>
          </p:pic>
          <p:pic>
            <p:nvPicPr>
              <p:cNvPr id="389" name="Google Shape;389;p11" descr="Logo for Kaiser Permanente"/>
              <p:cNvPicPr preferRelativeResize="0"/>
              <p:nvPr/>
            </p:nvPicPr>
            <p:blipFill rotWithShape="1">
              <a:blip r:embed="rId6">
                <a:alphaModFix/>
              </a:blip>
              <a:srcRect l="9426" t="6251" r="6510" b="20235"/>
              <a:stretch/>
            </p:blipFill>
            <p:spPr>
              <a:xfrm>
                <a:off x="2048520" y="2202538"/>
                <a:ext cx="795111" cy="338397"/>
              </a:xfrm>
              <a:prstGeom prst="rect">
                <a:avLst/>
              </a:prstGeom>
              <a:noFill/>
              <a:ln>
                <a:noFill/>
              </a:ln>
            </p:spPr>
          </p:pic>
          <p:pic>
            <p:nvPicPr>
              <p:cNvPr id="391" name="Google Shape;391;p11" descr="Logo for the AMA"/>
              <p:cNvPicPr preferRelativeResize="0"/>
              <p:nvPr/>
            </p:nvPicPr>
            <p:blipFill rotWithShape="1">
              <a:blip r:embed="rId7">
                <a:alphaModFix/>
              </a:blip>
              <a:srcRect/>
              <a:stretch/>
            </p:blipFill>
            <p:spPr>
              <a:xfrm>
                <a:off x="1426892" y="4663171"/>
                <a:ext cx="814151" cy="334288"/>
              </a:xfrm>
              <a:prstGeom prst="rect">
                <a:avLst/>
              </a:prstGeom>
              <a:noFill/>
              <a:ln>
                <a:noFill/>
              </a:ln>
            </p:spPr>
          </p:pic>
          <p:pic>
            <p:nvPicPr>
              <p:cNvPr id="393" name="Google Shape;393;p11" descr="Logo for Highmark"/>
              <p:cNvPicPr preferRelativeResize="0"/>
              <p:nvPr/>
            </p:nvPicPr>
            <p:blipFill rotWithShape="1">
              <a:blip r:embed="rId8">
                <a:alphaModFix/>
              </a:blip>
              <a:srcRect/>
              <a:stretch/>
            </p:blipFill>
            <p:spPr>
              <a:xfrm>
                <a:off x="1815652" y="2803749"/>
                <a:ext cx="1144749" cy="276146"/>
              </a:xfrm>
              <a:prstGeom prst="rect">
                <a:avLst/>
              </a:prstGeom>
              <a:noFill/>
              <a:ln>
                <a:noFill/>
              </a:ln>
            </p:spPr>
          </p:pic>
          <p:pic>
            <p:nvPicPr>
              <p:cNvPr id="405" name="Google Shape;405;p11" descr="Logo of California Health Care Foundation "/>
              <p:cNvPicPr preferRelativeResize="0"/>
              <p:nvPr/>
            </p:nvPicPr>
            <p:blipFill rotWithShape="1">
              <a:blip r:embed="rId9">
                <a:alphaModFix/>
              </a:blip>
              <a:srcRect/>
              <a:stretch/>
            </p:blipFill>
            <p:spPr>
              <a:xfrm>
                <a:off x="587986" y="4147212"/>
                <a:ext cx="2312177" cy="428525"/>
              </a:xfrm>
              <a:prstGeom prst="rect">
                <a:avLst/>
              </a:prstGeom>
              <a:noFill/>
              <a:ln>
                <a:noFill/>
              </a:ln>
            </p:spPr>
          </p:pic>
          <p:pic>
            <p:nvPicPr>
              <p:cNvPr id="436" name="Google Shape;436;p11" descr="Logo for CommonSpirit Health"/>
              <p:cNvPicPr preferRelativeResize="0"/>
              <p:nvPr/>
            </p:nvPicPr>
            <p:blipFill rotWithShape="1">
              <a:blip r:embed="rId10">
                <a:alphaModFix/>
              </a:blip>
              <a:srcRect/>
              <a:stretch/>
            </p:blipFill>
            <p:spPr>
              <a:xfrm>
                <a:off x="1064149" y="5181080"/>
                <a:ext cx="1577488" cy="365598"/>
              </a:xfrm>
              <a:prstGeom prst="rect">
                <a:avLst/>
              </a:prstGeom>
              <a:noFill/>
              <a:ln>
                <a:noFill/>
              </a:ln>
            </p:spPr>
          </p:pic>
        </p:grpSp>
      </p:grpSp>
      <p:grpSp>
        <p:nvGrpSpPr>
          <p:cNvPr id="11" name="Group 10" descr="Logos of payer organizations who are project founders and/or have provided grants, and in-kind support to-date">
            <a:extLst>
              <a:ext uri="{FF2B5EF4-FFF2-40B4-BE49-F238E27FC236}">
                <a16:creationId xmlns:a16="http://schemas.microsoft.com/office/drawing/2014/main" id="{BEEBE5A9-CF87-C44C-E9BC-9F08543C5BF7}"/>
              </a:ext>
            </a:extLst>
          </p:cNvPr>
          <p:cNvGrpSpPr/>
          <p:nvPr/>
        </p:nvGrpSpPr>
        <p:grpSpPr>
          <a:xfrm>
            <a:off x="5137337" y="1693845"/>
            <a:ext cx="2460819" cy="3912896"/>
            <a:chOff x="5137337" y="1693845"/>
            <a:chExt cx="2460819" cy="3912896"/>
          </a:xfrm>
        </p:grpSpPr>
        <p:sp>
          <p:nvSpPr>
            <p:cNvPr id="412" name="Google Shape;412;p11" descr="Header text: Payer"/>
            <p:cNvSpPr/>
            <p:nvPr/>
          </p:nvSpPr>
          <p:spPr>
            <a:xfrm>
              <a:off x="5154539" y="1693845"/>
              <a:ext cx="2443617" cy="325736"/>
            </a:xfrm>
            <a:prstGeom prst="roundRect">
              <a:avLst>
                <a:gd name="adj" fmla="val 16667"/>
              </a:avLst>
            </a:prstGeom>
            <a:solidFill>
              <a:schemeClr val="accent1"/>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111F42"/>
                </a:buClr>
                <a:buSzPts val="2400"/>
                <a:buFont typeface="Arial"/>
                <a:buNone/>
              </a:pPr>
              <a:r>
                <a:rPr lang="en-US" sz="1000" b="0" i="0" u="none" strike="noStrike" cap="none" dirty="0">
                  <a:solidFill>
                    <a:srgbClr val="FFFFFF"/>
                  </a:solidFill>
                  <a:latin typeface="Arial"/>
                  <a:ea typeface="Arial"/>
                  <a:cs typeface="Arial"/>
                  <a:sym typeface="Arial"/>
                </a:rPr>
                <a:t>PAYER</a:t>
              </a:r>
              <a:endParaRPr dirty="0"/>
            </a:p>
          </p:txBody>
        </p:sp>
        <p:grpSp>
          <p:nvGrpSpPr>
            <p:cNvPr id="4" name="Group 3" descr="Logos of payer organizations who are project founders and/or have provided grants, and in-kind support to-date">
              <a:extLst>
                <a:ext uri="{FF2B5EF4-FFF2-40B4-BE49-F238E27FC236}">
                  <a16:creationId xmlns:a16="http://schemas.microsoft.com/office/drawing/2014/main" id="{C7D5F334-32AC-9DF2-5139-7EEFFAE0C9DD}"/>
                </a:ext>
              </a:extLst>
            </p:cNvPr>
            <p:cNvGrpSpPr/>
            <p:nvPr/>
          </p:nvGrpSpPr>
          <p:grpSpPr>
            <a:xfrm>
              <a:off x="5137337" y="2234776"/>
              <a:ext cx="2437281" cy="3371965"/>
              <a:chOff x="5137337" y="2234776"/>
              <a:chExt cx="2437281" cy="3371965"/>
            </a:xfrm>
          </p:grpSpPr>
          <p:pic>
            <p:nvPicPr>
              <p:cNvPr id="394" name="Google Shape;394;p11" descr="Logo for Arkansas BlueCross BlueShield"/>
              <p:cNvPicPr preferRelativeResize="0"/>
              <p:nvPr/>
            </p:nvPicPr>
            <p:blipFill rotWithShape="1">
              <a:blip r:embed="rId11">
                <a:alphaModFix/>
              </a:blip>
              <a:srcRect/>
              <a:stretch/>
            </p:blipFill>
            <p:spPr>
              <a:xfrm>
                <a:off x="5447170" y="2803280"/>
                <a:ext cx="566919" cy="566919"/>
              </a:xfrm>
              <a:prstGeom prst="rect">
                <a:avLst/>
              </a:prstGeom>
              <a:noFill/>
              <a:ln>
                <a:noFill/>
              </a:ln>
            </p:spPr>
          </p:pic>
          <p:pic>
            <p:nvPicPr>
              <p:cNvPr id="395" name="Google Shape;395;p11" descr="Logo for blue california"/>
              <p:cNvPicPr preferRelativeResize="0"/>
              <p:nvPr/>
            </p:nvPicPr>
            <p:blipFill rotWithShape="1">
              <a:blip r:embed="rId12">
                <a:alphaModFix/>
              </a:blip>
              <a:srcRect/>
              <a:stretch/>
            </p:blipFill>
            <p:spPr>
              <a:xfrm>
                <a:off x="5137337" y="4432980"/>
                <a:ext cx="1247061" cy="586580"/>
              </a:xfrm>
              <a:prstGeom prst="rect">
                <a:avLst/>
              </a:prstGeom>
              <a:noFill/>
              <a:ln>
                <a:noFill/>
              </a:ln>
            </p:spPr>
          </p:pic>
          <p:pic>
            <p:nvPicPr>
              <p:cNvPr id="396" name="Google Shape;396;p11" descr="Logo for Humana"/>
              <p:cNvPicPr preferRelativeResize="0"/>
              <p:nvPr/>
            </p:nvPicPr>
            <p:blipFill rotWithShape="1">
              <a:blip r:embed="rId13">
                <a:alphaModFix/>
              </a:blip>
              <a:srcRect t="36379" b="35553"/>
              <a:stretch/>
            </p:blipFill>
            <p:spPr>
              <a:xfrm>
                <a:off x="5292160" y="2288675"/>
                <a:ext cx="962829" cy="270250"/>
              </a:xfrm>
              <a:prstGeom prst="rect">
                <a:avLst/>
              </a:prstGeom>
              <a:noFill/>
              <a:ln>
                <a:noFill/>
              </a:ln>
            </p:spPr>
          </p:pic>
          <p:pic>
            <p:nvPicPr>
              <p:cNvPr id="398" name="Google Shape;398;p11" descr="Logo for BlueCross BlueShield Association"/>
              <p:cNvPicPr preferRelativeResize="0"/>
              <p:nvPr/>
            </p:nvPicPr>
            <p:blipFill rotWithShape="1">
              <a:blip r:embed="rId14">
                <a:alphaModFix/>
              </a:blip>
              <a:srcRect/>
              <a:stretch/>
            </p:blipFill>
            <p:spPr>
              <a:xfrm>
                <a:off x="5329116" y="3694503"/>
                <a:ext cx="820598" cy="406069"/>
              </a:xfrm>
              <a:prstGeom prst="rect">
                <a:avLst/>
              </a:prstGeom>
              <a:noFill/>
              <a:ln>
                <a:noFill/>
              </a:ln>
            </p:spPr>
          </p:pic>
          <p:pic>
            <p:nvPicPr>
              <p:cNvPr id="399" name="Google Shape;399;p11" descr="Logo for GuideWell"/>
              <p:cNvPicPr preferRelativeResize="0"/>
              <p:nvPr/>
            </p:nvPicPr>
            <p:blipFill rotWithShape="1">
              <a:blip r:embed="rId15">
                <a:alphaModFix/>
              </a:blip>
              <a:srcRect/>
              <a:stretch/>
            </p:blipFill>
            <p:spPr>
              <a:xfrm>
                <a:off x="6435504" y="4571482"/>
                <a:ext cx="1138837" cy="323951"/>
              </a:xfrm>
              <a:prstGeom prst="rect">
                <a:avLst/>
              </a:prstGeom>
              <a:noFill/>
              <a:ln>
                <a:noFill/>
              </a:ln>
            </p:spPr>
          </p:pic>
          <p:pic>
            <p:nvPicPr>
              <p:cNvPr id="400" name="Google Shape;400;p11" descr="Logo for AmeriHealth Caritas"/>
              <p:cNvPicPr preferRelativeResize="0"/>
              <p:nvPr/>
            </p:nvPicPr>
            <p:blipFill rotWithShape="1">
              <a:blip r:embed="rId16">
                <a:alphaModFix/>
              </a:blip>
              <a:srcRect/>
              <a:stretch/>
            </p:blipFill>
            <p:spPr>
              <a:xfrm>
                <a:off x="6670470" y="2950234"/>
                <a:ext cx="556730" cy="346574"/>
              </a:xfrm>
              <a:prstGeom prst="rect">
                <a:avLst/>
              </a:prstGeom>
              <a:noFill/>
              <a:ln>
                <a:noFill/>
              </a:ln>
            </p:spPr>
          </p:pic>
          <p:pic>
            <p:nvPicPr>
              <p:cNvPr id="401" name="Google Shape;401;p11" descr="Logo for United Healthcare"/>
              <p:cNvPicPr preferRelativeResize="0"/>
              <p:nvPr/>
            </p:nvPicPr>
            <p:blipFill rotWithShape="1">
              <a:blip r:embed="rId17">
                <a:alphaModFix/>
              </a:blip>
              <a:srcRect/>
              <a:stretch/>
            </p:blipFill>
            <p:spPr>
              <a:xfrm>
                <a:off x="6393519" y="4147212"/>
                <a:ext cx="1072786" cy="256806"/>
              </a:xfrm>
              <a:prstGeom prst="rect">
                <a:avLst/>
              </a:prstGeom>
              <a:noFill/>
              <a:ln>
                <a:noFill/>
              </a:ln>
            </p:spPr>
          </p:pic>
          <p:grpSp>
            <p:nvGrpSpPr>
              <p:cNvPr id="408" name="Google Shape;408;p11"/>
              <p:cNvGrpSpPr/>
              <p:nvPr/>
            </p:nvGrpSpPr>
            <p:grpSpPr>
              <a:xfrm>
                <a:off x="6600724" y="3558347"/>
                <a:ext cx="973894" cy="339145"/>
                <a:chOff x="5047987" y="3310969"/>
                <a:chExt cx="1460028" cy="508435"/>
              </a:xfrm>
            </p:grpSpPr>
            <p:pic>
              <p:nvPicPr>
                <p:cNvPr id="409" name="Google Shape;409;p11" descr="Logo for BlueCross BlueShield of NC"/>
                <p:cNvPicPr preferRelativeResize="0"/>
                <p:nvPr/>
              </p:nvPicPr>
              <p:blipFill rotWithShape="1">
                <a:blip r:embed="rId18">
                  <a:alphaModFix/>
                </a:blip>
                <a:srcRect/>
                <a:stretch/>
              </p:blipFill>
              <p:spPr>
                <a:xfrm>
                  <a:off x="5047987" y="3310969"/>
                  <a:ext cx="658427" cy="440468"/>
                </a:xfrm>
                <a:prstGeom prst="rect">
                  <a:avLst/>
                </a:prstGeom>
                <a:noFill/>
                <a:ln>
                  <a:noFill/>
                </a:ln>
              </p:spPr>
            </p:pic>
            <p:sp>
              <p:nvSpPr>
                <p:cNvPr id="410" name="Google Shape;410;p11" descr="Text: NC"/>
                <p:cNvSpPr/>
                <p:nvPr/>
              </p:nvSpPr>
              <p:spPr>
                <a:xfrm>
                  <a:off x="5638495" y="3368414"/>
                  <a:ext cx="869520" cy="4509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NC</a:t>
                  </a:r>
                  <a:endParaRPr dirty="0"/>
                </a:p>
              </p:txBody>
            </p:sp>
          </p:grpSp>
          <p:pic>
            <p:nvPicPr>
              <p:cNvPr id="422" name="Google Shape;422;p11" descr="Logo for Highmark"/>
              <p:cNvPicPr preferRelativeResize="0"/>
              <p:nvPr/>
            </p:nvPicPr>
            <p:blipFill rotWithShape="1">
              <a:blip r:embed="rId8">
                <a:alphaModFix/>
              </a:blip>
              <a:srcRect/>
              <a:stretch/>
            </p:blipFill>
            <p:spPr>
              <a:xfrm>
                <a:off x="5233752" y="5168606"/>
                <a:ext cx="1064555" cy="256801"/>
              </a:xfrm>
              <a:prstGeom prst="rect">
                <a:avLst/>
              </a:prstGeom>
              <a:noFill/>
              <a:ln>
                <a:noFill/>
              </a:ln>
            </p:spPr>
          </p:pic>
          <p:pic>
            <p:nvPicPr>
              <p:cNvPr id="423" name="Google Shape;423;p11" descr="Logo for Kaiser Permanente"/>
              <p:cNvPicPr preferRelativeResize="0"/>
              <p:nvPr/>
            </p:nvPicPr>
            <p:blipFill rotWithShape="1">
              <a:blip r:embed="rId6">
                <a:alphaModFix/>
              </a:blip>
              <a:srcRect l="9426" t="6251" r="6510" b="20235"/>
              <a:stretch/>
            </p:blipFill>
            <p:spPr>
              <a:xfrm>
                <a:off x="6527280" y="2234776"/>
                <a:ext cx="903671" cy="384600"/>
              </a:xfrm>
              <a:prstGeom prst="rect">
                <a:avLst/>
              </a:prstGeom>
              <a:noFill/>
              <a:ln>
                <a:noFill/>
              </a:ln>
            </p:spPr>
          </p:pic>
          <p:pic>
            <p:nvPicPr>
              <p:cNvPr id="425" name="Google Shape;425;p11" descr="Logo for Idaho BlueCross"/>
              <p:cNvPicPr preferRelativeResize="0"/>
              <p:nvPr/>
            </p:nvPicPr>
            <p:blipFill rotWithShape="1">
              <a:blip r:embed="rId19">
                <a:alphaModFix/>
              </a:blip>
              <a:srcRect/>
              <a:stretch/>
            </p:blipFill>
            <p:spPr>
              <a:xfrm>
                <a:off x="6649962" y="5019560"/>
                <a:ext cx="587181" cy="587181"/>
              </a:xfrm>
              <a:prstGeom prst="rect">
                <a:avLst/>
              </a:prstGeom>
              <a:noFill/>
              <a:ln>
                <a:noFill/>
              </a:ln>
            </p:spPr>
          </p:pic>
        </p:grpSp>
      </p:grpSp>
      <p:grpSp>
        <p:nvGrpSpPr>
          <p:cNvPr id="417" name="Google Shape;417;p11"/>
          <p:cNvGrpSpPr/>
          <p:nvPr/>
        </p:nvGrpSpPr>
        <p:grpSpPr>
          <a:xfrm>
            <a:off x="3146614" y="2065981"/>
            <a:ext cx="6713870" cy="3668505"/>
            <a:chOff x="3146614" y="2028909"/>
            <a:chExt cx="6713870" cy="3583909"/>
          </a:xfrm>
        </p:grpSpPr>
        <p:cxnSp>
          <p:nvCxnSpPr>
            <p:cNvPr id="418" name="Google Shape;418;p11">
              <a:extLst>
                <a:ext uri="{C183D7F6-B498-43B3-948B-1728B52AA6E4}">
                  <adec:decorative xmlns:adec="http://schemas.microsoft.com/office/drawing/2017/decorative" val="1"/>
                </a:ext>
              </a:extLst>
            </p:cNvPr>
            <p:cNvCxnSpPr/>
            <p:nvPr/>
          </p:nvCxnSpPr>
          <p:spPr>
            <a:xfrm>
              <a:off x="3146614" y="2028909"/>
              <a:ext cx="0" cy="3583909"/>
            </a:xfrm>
            <a:prstGeom prst="straightConnector1">
              <a:avLst/>
            </a:prstGeom>
            <a:noFill/>
            <a:ln w="9525" cap="flat" cmpd="sng">
              <a:solidFill>
                <a:srgbClr val="BFBFBF"/>
              </a:solidFill>
              <a:prstDash val="solid"/>
              <a:round/>
              <a:headEnd type="none" w="sm" len="sm"/>
              <a:tailEnd type="none" w="sm" len="sm"/>
            </a:ln>
          </p:spPr>
        </p:cxnSp>
        <p:cxnSp>
          <p:nvCxnSpPr>
            <p:cNvPr id="419" name="Google Shape;419;p11">
              <a:extLst>
                <a:ext uri="{C183D7F6-B498-43B3-948B-1728B52AA6E4}">
                  <adec:decorative xmlns:adec="http://schemas.microsoft.com/office/drawing/2017/decorative" val="1"/>
                </a:ext>
              </a:extLst>
            </p:cNvPr>
            <p:cNvCxnSpPr/>
            <p:nvPr/>
          </p:nvCxnSpPr>
          <p:spPr>
            <a:xfrm>
              <a:off x="5060444" y="2028909"/>
              <a:ext cx="0" cy="3583909"/>
            </a:xfrm>
            <a:prstGeom prst="straightConnector1">
              <a:avLst/>
            </a:prstGeom>
            <a:noFill/>
            <a:ln w="9525" cap="flat" cmpd="sng">
              <a:solidFill>
                <a:srgbClr val="BFBFBF"/>
              </a:solidFill>
              <a:prstDash val="solid"/>
              <a:round/>
              <a:headEnd type="none" w="sm" len="sm"/>
              <a:tailEnd type="none" w="sm" len="sm"/>
            </a:ln>
          </p:spPr>
        </p:cxnSp>
        <p:cxnSp>
          <p:nvCxnSpPr>
            <p:cNvPr id="420" name="Google Shape;420;p11">
              <a:extLst>
                <a:ext uri="{C183D7F6-B498-43B3-948B-1728B52AA6E4}">
                  <adec:decorative xmlns:adec="http://schemas.microsoft.com/office/drawing/2017/decorative" val="1"/>
                </a:ext>
              </a:extLst>
            </p:cNvPr>
            <p:cNvCxnSpPr/>
            <p:nvPr/>
          </p:nvCxnSpPr>
          <p:spPr>
            <a:xfrm>
              <a:off x="7697044" y="2028909"/>
              <a:ext cx="0" cy="3583909"/>
            </a:xfrm>
            <a:prstGeom prst="straightConnector1">
              <a:avLst/>
            </a:prstGeom>
            <a:noFill/>
            <a:ln w="9525" cap="flat" cmpd="sng">
              <a:solidFill>
                <a:srgbClr val="BFBFBF"/>
              </a:solidFill>
              <a:prstDash val="solid"/>
              <a:round/>
              <a:headEnd type="none" w="sm" len="sm"/>
              <a:tailEnd type="none" w="sm" len="sm"/>
            </a:ln>
          </p:spPr>
        </p:cxnSp>
        <p:cxnSp>
          <p:nvCxnSpPr>
            <p:cNvPr id="421" name="Google Shape;421;p11">
              <a:extLst>
                <a:ext uri="{C183D7F6-B498-43B3-948B-1728B52AA6E4}">
                  <adec:decorative xmlns:adec="http://schemas.microsoft.com/office/drawing/2017/decorative" val="1"/>
                </a:ext>
              </a:extLst>
            </p:cNvPr>
            <p:cNvCxnSpPr/>
            <p:nvPr/>
          </p:nvCxnSpPr>
          <p:spPr>
            <a:xfrm>
              <a:off x="9860484" y="2028909"/>
              <a:ext cx="0" cy="3583909"/>
            </a:xfrm>
            <a:prstGeom prst="straightConnector1">
              <a:avLst/>
            </a:prstGeom>
            <a:noFill/>
            <a:ln w="9525" cap="flat" cmpd="sng">
              <a:solidFill>
                <a:srgbClr val="BFBFBF"/>
              </a:solidFill>
              <a:prstDash val="solid"/>
              <a:round/>
              <a:headEnd type="none" w="sm" len="sm"/>
              <a:tailEnd type="none" w="sm" len="sm"/>
            </a:ln>
          </p:spPr>
        </p:cxnSp>
      </p:grpSp>
      <p:grpSp>
        <p:nvGrpSpPr>
          <p:cNvPr id="10" name="Group 9" descr="Logos of social services organizations who are project founders and/or have provided grants, and in-kind support to-date">
            <a:extLst>
              <a:ext uri="{FF2B5EF4-FFF2-40B4-BE49-F238E27FC236}">
                <a16:creationId xmlns:a16="http://schemas.microsoft.com/office/drawing/2014/main" id="{6CFED20E-D0DB-E062-AA11-7A7FE8E00C0F}"/>
              </a:ext>
            </a:extLst>
          </p:cNvPr>
          <p:cNvGrpSpPr/>
          <p:nvPr/>
        </p:nvGrpSpPr>
        <p:grpSpPr>
          <a:xfrm>
            <a:off x="3156653" y="1693845"/>
            <a:ext cx="1844044" cy="3848338"/>
            <a:chOff x="3156653" y="1693845"/>
            <a:chExt cx="1844044" cy="3848338"/>
          </a:xfrm>
        </p:grpSpPr>
        <p:sp>
          <p:nvSpPr>
            <p:cNvPr id="413" name="Google Shape;413;p11" descr="Header text: Social Services"/>
            <p:cNvSpPr/>
            <p:nvPr/>
          </p:nvSpPr>
          <p:spPr>
            <a:xfrm>
              <a:off x="3241615" y="1693845"/>
              <a:ext cx="1735700" cy="325736"/>
            </a:xfrm>
            <a:prstGeom prst="roundRect">
              <a:avLst>
                <a:gd name="adj" fmla="val 16667"/>
              </a:avLst>
            </a:prstGeom>
            <a:solidFill>
              <a:schemeClr val="accent1"/>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111F42"/>
                </a:buClr>
                <a:buSzPts val="2400"/>
                <a:buFont typeface="Arial"/>
                <a:buNone/>
              </a:pPr>
              <a:r>
                <a:rPr lang="en-US" sz="1000" b="0" i="0" u="none" strike="noStrike" cap="none" dirty="0">
                  <a:solidFill>
                    <a:srgbClr val="FFFFFF"/>
                  </a:solidFill>
                  <a:latin typeface="Arial"/>
                  <a:ea typeface="Arial"/>
                  <a:cs typeface="Arial"/>
                  <a:sym typeface="Arial"/>
                </a:rPr>
                <a:t>SOCIAL SERVICES </a:t>
              </a:r>
              <a:endParaRPr dirty="0"/>
            </a:p>
          </p:txBody>
        </p:sp>
        <p:grpSp>
          <p:nvGrpSpPr>
            <p:cNvPr id="3" name="Group 2" descr="Logos of social services organizaions who are project founders and/or have provided grants, and in-kind support to-date">
              <a:extLst>
                <a:ext uri="{FF2B5EF4-FFF2-40B4-BE49-F238E27FC236}">
                  <a16:creationId xmlns:a16="http://schemas.microsoft.com/office/drawing/2014/main" id="{E362D013-9F02-0A75-AF2D-752BA5255C81}"/>
                </a:ext>
              </a:extLst>
            </p:cNvPr>
            <p:cNvGrpSpPr/>
            <p:nvPr/>
          </p:nvGrpSpPr>
          <p:grpSpPr>
            <a:xfrm>
              <a:off x="3156653" y="2166735"/>
              <a:ext cx="1844044" cy="3375448"/>
              <a:chOff x="3156653" y="2166735"/>
              <a:chExt cx="1844044" cy="3375448"/>
            </a:xfrm>
          </p:grpSpPr>
          <p:pic>
            <p:nvPicPr>
              <p:cNvPr id="383" name="Google Shape;383;p11" descr="Logo for the Robert Wood Johnson Foundation"/>
              <p:cNvPicPr preferRelativeResize="0"/>
              <p:nvPr/>
            </p:nvPicPr>
            <p:blipFill rotWithShape="1">
              <a:blip r:embed="rId20">
                <a:alphaModFix/>
              </a:blip>
              <a:srcRect/>
              <a:stretch/>
            </p:blipFill>
            <p:spPr>
              <a:xfrm>
                <a:off x="3156653" y="2461478"/>
                <a:ext cx="1844044" cy="690321"/>
              </a:xfrm>
              <a:prstGeom prst="rect">
                <a:avLst/>
              </a:prstGeom>
              <a:noFill/>
              <a:ln>
                <a:noFill/>
              </a:ln>
            </p:spPr>
          </p:pic>
          <p:pic>
            <p:nvPicPr>
              <p:cNvPr id="390" name="Google Shape;390;p11" descr="Logo for eat right Academy of Nutrition and Dietetics"/>
              <p:cNvPicPr preferRelativeResize="0"/>
              <p:nvPr/>
            </p:nvPicPr>
            <p:blipFill rotWithShape="1">
              <a:blip r:embed="rId21">
                <a:alphaModFix/>
              </a:blip>
              <a:srcRect/>
              <a:stretch/>
            </p:blipFill>
            <p:spPr>
              <a:xfrm>
                <a:off x="3526018" y="4436469"/>
                <a:ext cx="1135711" cy="416126"/>
              </a:xfrm>
              <a:prstGeom prst="rect">
                <a:avLst/>
              </a:prstGeom>
              <a:noFill/>
              <a:ln>
                <a:noFill/>
              </a:ln>
            </p:spPr>
          </p:pic>
          <p:pic>
            <p:nvPicPr>
              <p:cNvPr id="392" name="Google Shape;392;p11" descr="Logo for CTAA - Community Transportation Association of America"/>
              <p:cNvPicPr preferRelativeResize="0"/>
              <p:nvPr/>
            </p:nvPicPr>
            <p:blipFill rotWithShape="1">
              <a:blip r:embed="rId22">
                <a:alphaModFix/>
              </a:blip>
              <a:srcRect/>
              <a:stretch/>
            </p:blipFill>
            <p:spPr>
              <a:xfrm>
                <a:off x="4270264" y="5076229"/>
                <a:ext cx="489927" cy="421338"/>
              </a:xfrm>
              <a:prstGeom prst="rect">
                <a:avLst/>
              </a:prstGeom>
              <a:noFill/>
              <a:ln>
                <a:noFill/>
              </a:ln>
            </p:spPr>
          </p:pic>
          <p:pic>
            <p:nvPicPr>
              <p:cNvPr id="397" name="Google Shape;397;p11" descr="Logo for Children's HealthWatch"/>
              <p:cNvPicPr preferRelativeResize="0"/>
              <p:nvPr/>
            </p:nvPicPr>
            <p:blipFill rotWithShape="1">
              <a:blip r:embed="rId23">
                <a:alphaModFix/>
              </a:blip>
              <a:srcRect/>
              <a:stretch/>
            </p:blipFill>
            <p:spPr>
              <a:xfrm>
                <a:off x="3375029" y="2166735"/>
                <a:ext cx="1290668" cy="361388"/>
              </a:xfrm>
              <a:prstGeom prst="rect">
                <a:avLst/>
              </a:prstGeom>
              <a:noFill/>
              <a:ln>
                <a:noFill/>
              </a:ln>
            </p:spPr>
          </p:pic>
          <p:pic>
            <p:nvPicPr>
              <p:cNvPr id="404" name="Google Shape;404;p11" descr="Logo for lyft"/>
              <p:cNvPicPr preferRelativeResize="0"/>
              <p:nvPr/>
            </p:nvPicPr>
            <p:blipFill rotWithShape="1">
              <a:blip r:embed="rId24">
                <a:alphaModFix/>
              </a:blip>
              <a:srcRect/>
              <a:stretch/>
            </p:blipFill>
            <p:spPr>
              <a:xfrm>
                <a:off x="3854509" y="3843059"/>
                <a:ext cx="498556" cy="399941"/>
              </a:xfrm>
              <a:prstGeom prst="rect">
                <a:avLst/>
              </a:prstGeom>
              <a:noFill/>
              <a:ln>
                <a:noFill/>
              </a:ln>
            </p:spPr>
          </p:pic>
          <p:grpSp>
            <p:nvGrpSpPr>
              <p:cNvPr id="428" name="Google Shape;428;p11"/>
              <p:cNvGrpSpPr/>
              <p:nvPr/>
            </p:nvGrpSpPr>
            <p:grpSpPr>
              <a:xfrm>
                <a:off x="3553620" y="3315693"/>
                <a:ext cx="1135368" cy="400109"/>
                <a:chOff x="729930" y="1585334"/>
                <a:chExt cx="567325" cy="199929"/>
              </a:xfrm>
            </p:grpSpPr>
            <p:sp>
              <p:nvSpPr>
                <p:cNvPr id="429" name="Google Shape;429;p11" descr="Logo for sirenUCSF"/>
                <p:cNvSpPr txBox="1"/>
                <p:nvPr/>
              </p:nvSpPr>
              <p:spPr>
                <a:xfrm>
                  <a:off x="729930" y="1585334"/>
                  <a:ext cx="567325" cy="1999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Arial"/>
                    <a:buNone/>
                  </a:pPr>
                  <a:r>
                    <a:rPr lang="en-US" sz="2000" b="0" i="0" u="none" strike="noStrike" cap="none" dirty="0">
                      <a:solidFill>
                        <a:srgbClr val="002060"/>
                      </a:solidFill>
                      <a:latin typeface="Arial"/>
                      <a:ea typeface="Arial"/>
                      <a:cs typeface="Arial"/>
                      <a:sym typeface="Arial"/>
                    </a:rPr>
                    <a:t>siren</a:t>
                  </a:r>
                  <a:endParaRPr dirty="0"/>
                </a:p>
              </p:txBody>
            </p:sp>
            <p:pic>
              <p:nvPicPr>
                <p:cNvPr id="430" name="Google Shape;430;p11" descr="Logo for UCSF"/>
                <p:cNvPicPr preferRelativeResize="0"/>
                <p:nvPr/>
              </p:nvPicPr>
              <p:blipFill rotWithShape="1">
                <a:blip r:embed="rId25">
                  <a:alphaModFix/>
                </a:blip>
                <a:srcRect/>
                <a:stretch/>
              </p:blipFill>
              <p:spPr>
                <a:xfrm>
                  <a:off x="1056834" y="1645241"/>
                  <a:ext cx="214549" cy="111898"/>
                </a:xfrm>
                <a:prstGeom prst="rect">
                  <a:avLst/>
                </a:prstGeom>
                <a:noFill/>
                <a:ln>
                  <a:noFill/>
                </a:ln>
              </p:spPr>
            </p:pic>
          </p:grpSp>
          <p:pic>
            <p:nvPicPr>
              <p:cNvPr id="442" name="Google Shape;442;p11" descr="American Association of Retired Persons logo and symbol, meaning, history,  PNG"/>
              <p:cNvPicPr preferRelativeResize="0"/>
              <p:nvPr/>
            </p:nvPicPr>
            <p:blipFill rotWithShape="1">
              <a:blip r:embed="rId26">
                <a:alphaModFix/>
              </a:blip>
              <a:srcRect/>
              <a:stretch/>
            </p:blipFill>
            <p:spPr>
              <a:xfrm>
                <a:off x="3274285" y="5029961"/>
                <a:ext cx="821870" cy="512222"/>
              </a:xfrm>
              <a:prstGeom prst="rect">
                <a:avLst/>
              </a:prstGeom>
              <a:noFill/>
              <a:ln>
                <a:noFill/>
              </a:ln>
            </p:spPr>
          </p:pic>
        </p:grpSp>
      </p:grpSp>
      <p:grpSp>
        <p:nvGrpSpPr>
          <p:cNvPr id="12" name="Group 11" descr="Logos of technology vendors who are project founders and/or have provided grants, and in-kind support to-ate">
            <a:extLst>
              <a:ext uri="{FF2B5EF4-FFF2-40B4-BE49-F238E27FC236}">
                <a16:creationId xmlns:a16="http://schemas.microsoft.com/office/drawing/2014/main" id="{05B45474-FB1E-02D5-2E6D-909E3EC63273}"/>
              </a:ext>
            </a:extLst>
          </p:cNvPr>
          <p:cNvGrpSpPr/>
          <p:nvPr/>
        </p:nvGrpSpPr>
        <p:grpSpPr>
          <a:xfrm>
            <a:off x="7767845" y="1693845"/>
            <a:ext cx="1994200" cy="4764656"/>
            <a:chOff x="7767845" y="1693845"/>
            <a:chExt cx="1994200" cy="4764656"/>
          </a:xfrm>
        </p:grpSpPr>
        <p:sp>
          <p:nvSpPr>
            <p:cNvPr id="416" name="Google Shape;416;p11" descr="Header text: Technology Vendor"/>
            <p:cNvSpPr/>
            <p:nvPr/>
          </p:nvSpPr>
          <p:spPr>
            <a:xfrm>
              <a:off x="7767845" y="1693845"/>
              <a:ext cx="1994200" cy="325736"/>
            </a:xfrm>
            <a:prstGeom prst="roundRect">
              <a:avLst>
                <a:gd name="adj" fmla="val 16667"/>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111F42"/>
                </a:buClr>
                <a:buSzPts val="2400"/>
                <a:buFont typeface="Arial"/>
                <a:buNone/>
              </a:pPr>
              <a:r>
                <a:rPr lang="en-US" sz="1000" b="0" i="0" u="none" strike="noStrike" cap="none" dirty="0">
                  <a:solidFill>
                    <a:srgbClr val="FFFFFF"/>
                  </a:solidFill>
                  <a:latin typeface="Arial"/>
                  <a:ea typeface="Arial"/>
                  <a:cs typeface="Arial"/>
                  <a:sym typeface="Arial"/>
                </a:rPr>
                <a:t>TECHNOLOGY VENDOR</a:t>
              </a:r>
              <a:endParaRPr dirty="0"/>
            </a:p>
          </p:txBody>
        </p:sp>
        <p:grpSp>
          <p:nvGrpSpPr>
            <p:cNvPr id="5" name="Group 4" descr="Logos of technology vendors who are project founders and/or have provided grants, and in-kind support to-ate">
              <a:extLst>
                <a:ext uri="{FF2B5EF4-FFF2-40B4-BE49-F238E27FC236}">
                  <a16:creationId xmlns:a16="http://schemas.microsoft.com/office/drawing/2014/main" id="{22900E2F-3C49-7320-0CB5-9590755BD96F}"/>
                </a:ext>
              </a:extLst>
            </p:cNvPr>
            <p:cNvGrpSpPr/>
            <p:nvPr/>
          </p:nvGrpSpPr>
          <p:grpSpPr>
            <a:xfrm>
              <a:off x="7793069" y="2090364"/>
              <a:ext cx="1927964" cy="4368137"/>
              <a:chOff x="7793069" y="2090364"/>
              <a:chExt cx="1927964" cy="4368137"/>
            </a:xfrm>
          </p:grpSpPr>
          <p:pic>
            <p:nvPicPr>
              <p:cNvPr id="403" name="Google Shape;403;p11" descr="Logo for juxly"/>
              <p:cNvPicPr preferRelativeResize="0"/>
              <p:nvPr/>
            </p:nvPicPr>
            <p:blipFill rotWithShape="1">
              <a:blip r:embed="rId27">
                <a:alphaModFix/>
              </a:blip>
              <a:srcRect/>
              <a:stretch/>
            </p:blipFill>
            <p:spPr>
              <a:xfrm>
                <a:off x="8967745" y="2877417"/>
                <a:ext cx="753288" cy="231942"/>
              </a:xfrm>
              <a:prstGeom prst="rect">
                <a:avLst/>
              </a:prstGeom>
              <a:noFill/>
              <a:ln>
                <a:noFill/>
              </a:ln>
            </p:spPr>
          </p:pic>
          <p:pic>
            <p:nvPicPr>
              <p:cNvPr id="406" name="Google Shape;406;p11" descr="ATA, LLC | LinkedIn"/>
              <p:cNvPicPr preferRelativeResize="0"/>
              <p:nvPr/>
            </p:nvPicPr>
            <p:blipFill rotWithShape="1">
              <a:blip r:embed="rId28">
                <a:alphaModFix/>
              </a:blip>
              <a:srcRect/>
              <a:stretch/>
            </p:blipFill>
            <p:spPr>
              <a:xfrm>
                <a:off x="7988509" y="2793797"/>
                <a:ext cx="648278" cy="648278"/>
              </a:xfrm>
              <a:prstGeom prst="rect">
                <a:avLst/>
              </a:prstGeom>
              <a:noFill/>
              <a:ln>
                <a:noFill/>
              </a:ln>
            </p:spPr>
          </p:pic>
          <p:pic>
            <p:nvPicPr>
              <p:cNvPr id="407" name="Google Shape;407;p11" descr="Logo for Interoperability Institute"/>
              <p:cNvPicPr preferRelativeResize="0"/>
              <p:nvPr/>
            </p:nvPicPr>
            <p:blipFill rotWithShape="1">
              <a:blip r:embed="rId29">
                <a:alphaModFix/>
              </a:blip>
              <a:srcRect/>
              <a:stretch/>
            </p:blipFill>
            <p:spPr>
              <a:xfrm>
                <a:off x="8105229" y="3355453"/>
                <a:ext cx="1484192" cy="320587"/>
              </a:xfrm>
              <a:prstGeom prst="rect">
                <a:avLst/>
              </a:prstGeom>
              <a:noFill/>
              <a:ln>
                <a:noFill/>
              </a:ln>
            </p:spPr>
          </p:pic>
          <p:pic>
            <p:nvPicPr>
              <p:cNvPr id="414" name="Google Shape;414;p11" descr="Logo for CyncHealth"/>
              <p:cNvPicPr preferRelativeResize="0"/>
              <p:nvPr/>
            </p:nvPicPr>
            <p:blipFill rotWithShape="1">
              <a:blip r:embed="rId30">
                <a:alphaModFix/>
              </a:blip>
              <a:srcRect/>
              <a:stretch/>
            </p:blipFill>
            <p:spPr>
              <a:xfrm>
                <a:off x="8166889" y="2090364"/>
                <a:ext cx="1253962" cy="394222"/>
              </a:xfrm>
              <a:prstGeom prst="rect">
                <a:avLst/>
              </a:prstGeom>
              <a:noFill/>
              <a:ln>
                <a:noFill/>
              </a:ln>
            </p:spPr>
          </p:pic>
          <p:pic>
            <p:nvPicPr>
              <p:cNvPr id="424" name="Google Shape;424;p11" descr="&quot;M&quot; icon"/>
              <p:cNvPicPr preferRelativeResize="0"/>
              <p:nvPr/>
            </p:nvPicPr>
            <p:blipFill rotWithShape="1">
              <a:blip r:embed="rId31">
                <a:alphaModFix/>
              </a:blip>
              <a:srcRect/>
              <a:stretch/>
            </p:blipFill>
            <p:spPr>
              <a:xfrm>
                <a:off x="8098886" y="3853073"/>
                <a:ext cx="329698" cy="329698"/>
              </a:xfrm>
              <a:prstGeom prst="rect">
                <a:avLst/>
              </a:prstGeom>
              <a:noFill/>
              <a:ln>
                <a:noFill/>
              </a:ln>
            </p:spPr>
          </p:pic>
          <p:pic>
            <p:nvPicPr>
              <p:cNvPr id="427" name="Google Shape;427;p11" descr="Logo for Findhelp.org"/>
              <p:cNvPicPr preferRelativeResize="0"/>
              <p:nvPr/>
            </p:nvPicPr>
            <p:blipFill rotWithShape="1">
              <a:blip r:embed="rId32">
                <a:alphaModFix/>
              </a:blip>
              <a:srcRect/>
              <a:stretch/>
            </p:blipFill>
            <p:spPr>
              <a:xfrm>
                <a:off x="7793069" y="4418931"/>
                <a:ext cx="876792" cy="314526"/>
              </a:xfrm>
              <a:prstGeom prst="rect">
                <a:avLst/>
              </a:prstGeom>
              <a:noFill/>
              <a:ln>
                <a:noFill/>
              </a:ln>
            </p:spPr>
          </p:pic>
          <p:pic>
            <p:nvPicPr>
              <p:cNvPr id="431" name="Google Shape;431;p11" descr="Logo for ontada"/>
              <p:cNvPicPr preferRelativeResize="0"/>
              <p:nvPr/>
            </p:nvPicPr>
            <p:blipFill rotWithShape="1">
              <a:blip r:embed="rId33">
                <a:alphaModFix/>
              </a:blip>
              <a:srcRect/>
              <a:stretch/>
            </p:blipFill>
            <p:spPr>
              <a:xfrm>
                <a:off x="8598175" y="3758311"/>
                <a:ext cx="994180" cy="497090"/>
              </a:xfrm>
              <a:prstGeom prst="rect">
                <a:avLst/>
              </a:prstGeom>
              <a:noFill/>
              <a:ln>
                <a:noFill/>
              </a:ln>
            </p:spPr>
          </p:pic>
          <p:pic>
            <p:nvPicPr>
              <p:cNvPr id="435" name="Google Shape;435;p11" descr="Logo for Unite Us"/>
              <p:cNvPicPr preferRelativeResize="0"/>
              <p:nvPr/>
            </p:nvPicPr>
            <p:blipFill rotWithShape="1">
              <a:blip r:embed="rId34">
                <a:alphaModFix/>
              </a:blip>
              <a:srcRect/>
              <a:stretch/>
            </p:blipFill>
            <p:spPr>
              <a:xfrm>
                <a:off x="8876761" y="4496868"/>
                <a:ext cx="787005" cy="193062"/>
              </a:xfrm>
              <a:prstGeom prst="rect">
                <a:avLst/>
              </a:prstGeom>
              <a:noFill/>
              <a:ln>
                <a:noFill/>
              </a:ln>
            </p:spPr>
          </p:pic>
          <p:pic>
            <p:nvPicPr>
              <p:cNvPr id="437" name="Google Shape;437;p11" descr="Logo for newwave"/>
              <p:cNvPicPr preferRelativeResize="0"/>
              <p:nvPr/>
            </p:nvPicPr>
            <p:blipFill rotWithShape="1">
              <a:blip r:embed="rId35">
                <a:alphaModFix/>
              </a:blip>
              <a:srcRect/>
              <a:stretch/>
            </p:blipFill>
            <p:spPr>
              <a:xfrm>
                <a:off x="7880044" y="2683556"/>
                <a:ext cx="948250" cy="126193"/>
              </a:xfrm>
              <a:prstGeom prst="rect">
                <a:avLst/>
              </a:prstGeom>
              <a:noFill/>
              <a:ln>
                <a:noFill/>
              </a:ln>
            </p:spPr>
          </p:pic>
          <p:pic>
            <p:nvPicPr>
              <p:cNvPr id="438" name="Google Shape;438;p11" descr="Logo for OCHIN"/>
              <p:cNvPicPr preferRelativeResize="0"/>
              <p:nvPr/>
            </p:nvPicPr>
            <p:blipFill rotWithShape="1">
              <a:blip r:embed="rId36">
                <a:alphaModFix/>
              </a:blip>
              <a:srcRect/>
              <a:stretch/>
            </p:blipFill>
            <p:spPr>
              <a:xfrm>
                <a:off x="8321068" y="5240423"/>
                <a:ext cx="1027654" cy="313862"/>
              </a:xfrm>
              <a:prstGeom prst="rect">
                <a:avLst/>
              </a:prstGeom>
              <a:noFill/>
              <a:ln>
                <a:noFill/>
              </a:ln>
            </p:spPr>
          </p:pic>
          <p:pic>
            <p:nvPicPr>
              <p:cNvPr id="439" name="Google Shape;439;p11" descr="Logo for HealthLX"/>
              <p:cNvPicPr preferRelativeResize="0"/>
              <p:nvPr/>
            </p:nvPicPr>
            <p:blipFill rotWithShape="1">
              <a:blip r:embed="rId37">
                <a:alphaModFix/>
              </a:blip>
              <a:srcRect/>
              <a:stretch/>
            </p:blipFill>
            <p:spPr>
              <a:xfrm>
                <a:off x="8219174" y="4857048"/>
                <a:ext cx="1214971" cy="219181"/>
              </a:xfrm>
              <a:prstGeom prst="rect">
                <a:avLst/>
              </a:prstGeom>
              <a:noFill/>
              <a:ln>
                <a:noFill/>
              </a:ln>
            </p:spPr>
          </p:pic>
          <p:pic>
            <p:nvPicPr>
              <p:cNvPr id="440" name="Google Shape;440;p11" descr="Logo for AllianceChicago"/>
              <p:cNvPicPr preferRelativeResize="0"/>
              <p:nvPr/>
            </p:nvPicPr>
            <p:blipFill rotWithShape="1">
              <a:blip r:embed="rId38">
                <a:alphaModFix/>
              </a:blip>
              <a:srcRect/>
              <a:stretch/>
            </p:blipFill>
            <p:spPr>
              <a:xfrm>
                <a:off x="7819471" y="5677876"/>
                <a:ext cx="1501699" cy="296677"/>
              </a:xfrm>
              <a:prstGeom prst="rect">
                <a:avLst/>
              </a:prstGeom>
              <a:noFill/>
              <a:ln>
                <a:noFill/>
              </a:ln>
            </p:spPr>
          </p:pic>
          <p:pic>
            <p:nvPicPr>
              <p:cNvPr id="443" name="Google Shape;443;p11" descr="Logo for Civitas"/>
              <p:cNvPicPr preferRelativeResize="0"/>
              <p:nvPr/>
            </p:nvPicPr>
            <p:blipFill rotWithShape="1">
              <a:blip r:embed="rId39">
                <a:alphaModFix/>
              </a:blip>
              <a:srcRect l="3279" t="13897" r="82052" b="76710"/>
              <a:stretch/>
            </p:blipFill>
            <p:spPr>
              <a:xfrm>
                <a:off x="8261193" y="6075390"/>
                <a:ext cx="926519" cy="383111"/>
              </a:xfrm>
              <a:prstGeom prst="rect">
                <a:avLst/>
              </a:prstGeom>
              <a:noFill/>
              <a:ln>
                <a:noFill/>
              </a:ln>
            </p:spPr>
          </p:pic>
        </p:grpSp>
      </p:grpSp>
      <p:grpSp>
        <p:nvGrpSpPr>
          <p:cNvPr id="13" name="Group 12" descr="Logos of government agencies who are project founders and/or have provided grants, and in-kind support to-ate">
            <a:extLst>
              <a:ext uri="{FF2B5EF4-FFF2-40B4-BE49-F238E27FC236}">
                <a16:creationId xmlns:a16="http://schemas.microsoft.com/office/drawing/2014/main" id="{B2F23F8E-7D47-D20A-6630-C909AB949172}"/>
              </a:ext>
              <a:ext uri="{C183D7F6-B498-43B3-948B-1728B52AA6E4}">
                <adec:decorative xmlns:adec="http://schemas.microsoft.com/office/drawing/2017/decorative" val="0"/>
              </a:ext>
            </a:extLst>
          </p:cNvPr>
          <p:cNvGrpSpPr/>
          <p:nvPr/>
        </p:nvGrpSpPr>
        <p:grpSpPr>
          <a:xfrm>
            <a:off x="9943609" y="1693845"/>
            <a:ext cx="1646538" cy="3635364"/>
            <a:chOff x="9943609" y="1693845"/>
            <a:chExt cx="1646538" cy="3635364"/>
          </a:xfrm>
        </p:grpSpPr>
        <p:sp>
          <p:nvSpPr>
            <p:cNvPr id="415" name="Google Shape;415;p11" descr="Header text: Government"/>
            <p:cNvSpPr/>
            <p:nvPr/>
          </p:nvSpPr>
          <p:spPr>
            <a:xfrm>
              <a:off x="9943609" y="1693845"/>
              <a:ext cx="1646538" cy="325736"/>
            </a:xfrm>
            <a:prstGeom prst="roundRect">
              <a:avLst>
                <a:gd name="adj" fmla="val 16667"/>
              </a:avLst>
            </a:prstGeom>
            <a:solidFill>
              <a:schemeClr val="accent1"/>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111F42"/>
                </a:buClr>
                <a:buSzPts val="2400"/>
                <a:buFont typeface="Arial"/>
                <a:buNone/>
              </a:pPr>
              <a:r>
                <a:rPr lang="en-US" sz="1000" b="0" i="0" u="none" strike="noStrike" cap="none" dirty="0">
                  <a:solidFill>
                    <a:srgbClr val="FFFFFF"/>
                  </a:solidFill>
                  <a:latin typeface="Arial"/>
                  <a:ea typeface="Arial"/>
                  <a:cs typeface="Arial"/>
                  <a:sym typeface="Arial"/>
                </a:rPr>
                <a:t>GOVERNMENT</a:t>
              </a:r>
              <a:endParaRPr dirty="0"/>
            </a:p>
          </p:txBody>
        </p:sp>
        <p:grpSp>
          <p:nvGrpSpPr>
            <p:cNvPr id="6" name="Group 5" descr="Logos of government agencies who are project founders and/or have provided grants, and in-kind support to-ate">
              <a:extLst>
                <a:ext uri="{FF2B5EF4-FFF2-40B4-BE49-F238E27FC236}">
                  <a16:creationId xmlns:a16="http://schemas.microsoft.com/office/drawing/2014/main" id="{A94527B8-CC85-E900-71EE-E28E1E1E803A}"/>
                </a:ext>
              </a:extLst>
            </p:cNvPr>
            <p:cNvGrpSpPr/>
            <p:nvPr/>
          </p:nvGrpSpPr>
          <p:grpSpPr>
            <a:xfrm>
              <a:off x="10125749" y="2217656"/>
              <a:ext cx="1304036" cy="3111553"/>
              <a:chOff x="10125749" y="2217656"/>
              <a:chExt cx="1304036" cy="3111553"/>
            </a:xfrm>
          </p:grpSpPr>
          <p:pic>
            <p:nvPicPr>
              <p:cNvPr id="402" name="Google Shape;402;p11" descr="Logo for AHRQ "/>
              <p:cNvPicPr preferRelativeResize="0"/>
              <p:nvPr/>
            </p:nvPicPr>
            <p:blipFill rotWithShape="1">
              <a:blip r:embed="rId40">
                <a:alphaModFix/>
              </a:blip>
              <a:srcRect/>
              <a:stretch/>
            </p:blipFill>
            <p:spPr>
              <a:xfrm>
                <a:off x="10375073" y="4272130"/>
                <a:ext cx="805388" cy="321269"/>
              </a:xfrm>
              <a:prstGeom prst="rect">
                <a:avLst/>
              </a:prstGeom>
              <a:noFill/>
              <a:ln>
                <a:noFill/>
              </a:ln>
            </p:spPr>
          </p:pic>
          <p:pic>
            <p:nvPicPr>
              <p:cNvPr id="432" name="Google Shape;432;p11" descr="Logo for the CDC"/>
              <p:cNvPicPr preferRelativeResize="0"/>
              <p:nvPr/>
            </p:nvPicPr>
            <p:blipFill rotWithShape="1">
              <a:blip r:embed="rId41">
                <a:alphaModFix/>
              </a:blip>
              <a:srcRect/>
              <a:stretch/>
            </p:blipFill>
            <p:spPr>
              <a:xfrm>
                <a:off x="10402478" y="4907008"/>
                <a:ext cx="750579" cy="422201"/>
              </a:xfrm>
              <a:prstGeom prst="rect">
                <a:avLst/>
              </a:prstGeom>
              <a:noFill/>
              <a:ln>
                <a:noFill/>
              </a:ln>
            </p:spPr>
          </p:pic>
          <p:pic>
            <p:nvPicPr>
              <p:cNvPr id="433" name="Google Shape;433;p11" descr="Logo for CMS - the Centers for Medicare and Medicaid Services"/>
              <p:cNvPicPr preferRelativeResize="0"/>
              <p:nvPr/>
            </p:nvPicPr>
            <p:blipFill rotWithShape="1">
              <a:blip r:embed="rId42">
                <a:alphaModFix/>
              </a:blip>
              <a:srcRect/>
              <a:stretch/>
            </p:blipFill>
            <p:spPr>
              <a:xfrm>
                <a:off x="10125749" y="2775539"/>
                <a:ext cx="1304036" cy="667640"/>
              </a:xfrm>
              <a:prstGeom prst="rect">
                <a:avLst/>
              </a:prstGeom>
              <a:noFill/>
              <a:ln>
                <a:noFill/>
              </a:ln>
            </p:spPr>
          </p:pic>
          <p:pic>
            <p:nvPicPr>
              <p:cNvPr id="434" name="Google Shape;434;p11" descr="Logo for ACL Administration for Community Living"/>
              <p:cNvPicPr preferRelativeResize="0"/>
              <p:nvPr/>
            </p:nvPicPr>
            <p:blipFill rotWithShape="1">
              <a:blip r:embed="rId43">
                <a:alphaModFix/>
              </a:blip>
              <a:srcRect/>
              <a:stretch/>
            </p:blipFill>
            <p:spPr>
              <a:xfrm>
                <a:off x="10322549" y="3615298"/>
                <a:ext cx="910437" cy="376148"/>
              </a:xfrm>
              <a:prstGeom prst="rect">
                <a:avLst/>
              </a:prstGeom>
              <a:noFill/>
              <a:ln>
                <a:noFill/>
              </a:ln>
            </p:spPr>
          </p:pic>
          <p:pic>
            <p:nvPicPr>
              <p:cNvPr id="441" name="Google Shape;441;p11" descr="Logo for ONC the Office of the National Coordinator for Health Information Technology"/>
              <p:cNvPicPr preferRelativeResize="0"/>
              <p:nvPr/>
            </p:nvPicPr>
            <p:blipFill rotWithShape="1">
              <a:blip r:embed="rId44">
                <a:alphaModFix/>
              </a:blip>
              <a:srcRect/>
              <a:stretch/>
            </p:blipFill>
            <p:spPr>
              <a:xfrm>
                <a:off x="10343352" y="2217656"/>
                <a:ext cx="931774" cy="581106"/>
              </a:xfrm>
              <a:prstGeom prst="rect">
                <a:avLst/>
              </a:prstGeom>
              <a:noFill/>
              <a:ln>
                <a:noFill/>
              </a:ln>
            </p:spPr>
          </p:pic>
        </p:grpSp>
      </p:grpSp>
      <p:sp>
        <p:nvSpPr>
          <p:cNvPr id="382" name="Google Shape;382;p11" descr="Text of hyperlink: https://confluence.hl7.org/display/GRAV/Gravity+Project+Sponsors&#10;"/>
          <p:cNvSpPr/>
          <p:nvPr/>
        </p:nvSpPr>
        <p:spPr>
          <a:xfrm>
            <a:off x="586855" y="6151778"/>
            <a:ext cx="470530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1200"/>
              <a:buFont typeface="Arial"/>
              <a:buNone/>
            </a:pPr>
            <a:r>
              <a:rPr lang="en-US" sz="1200" b="0" i="0" u="sng" strike="noStrike" cap="none" dirty="0">
                <a:solidFill>
                  <a:srgbClr val="111F42"/>
                </a:solidFill>
                <a:latin typeface="Arial"/>
                <a:ea typeface="Arial"/>
                <a:cs typeface="Arial"/>
                <a:sym typeface="Arial"/>
                <a:hlinkClick r:id="rId45">
                  <a:extLst>
                    <a:ext uri="{A12FA001-AC4F-418D-AE19-62706E023703}">
                      <ahyp:hlinkClr xmlns:ahyp="http://schemas.microsoft.com/office/drawing/2018/hyperlinkcolor" val="tx"/>
                    </a:ext>
                  </a:extLst>
                </a:hlinkClick>
              </a:rPr>
              <a:t>https://confluence.hl7.org/display/GRAV/Gravity+Project+Sponsors</a:t>
            </a:r>
            <a:endParaRPr sz="1200" b="0" i="0" u="none" strike="noStrike" cap="none" dirty="0">
              <a:solidFill>
                <a:srgbClr val="111F42"/>
              </a:solidFill>
              <a:latin typeface="Arial"/>
              <a:ea typeface="Arial"/>
              <a:cs typeface="Arial"/>
              <a:sym typeface="Arial"/>
            </a:endParaRPr>
          </a:p>
        </p:txBody>
      </p:sp>
      <p:sp>
        <p:nvSpPr>
          <p:cNvPr id="14" name="Slide Number Placeholder 13">
            <a:extLst>
              <a:ext uri="{FF2B5EF4-FFF2-40B4-BE49-F238E27FC236}">
                <a16:creationId xmlns:a16="http://schemas.microsoft.com/office/drawing/2014/main" id="{1FCA7A6C-20D6-1520-3F09-4953010A6637}"/>
              </a:ext>
            </a:extLst>
          </p:cNvPr>
          <p:cNvSpPr>
            <a:spLocks noGrp="1"/>
          </p:cNvSpPr>
          <p:nvPr>
            <p:ph type="sldNum" idx="12"/>
          </p:nvPr>
        </p:nvSpPr>
        <p:spPr>
          <a:xfrm>
            <a:off x="11513947" y="6428777"/>
            <a:ext cx="537728"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2"/>
          <p:cNvSpPr txBox="1">
            <a:spLocks noGrp="1"/>
          </p:cNvSpPr>
          <p:nvPr>
            <p:ph type="title"/>
          </p:nvPr>
        </p:nvSpPr>
        <p:spPr>
          <a:xfrm>
            <a:off x="579950" y="372476"/>
            <a:ext cx="10515600" cy="12204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3200"/>
              <a:buFont typeface="Arial Black"/>
              <a:buNone/>
            </a:pPr>
            <a:r>
              <a:rPr lang="en-US" dirty="0"/>
              <a:t>Gravity Timeline</a:t>
            </a:r>
            <a:endParaRPr dirty="0"/>
          </a:p>
        </p:txBody>
      </p:sp>
      <p:pic>
        <p:nvPicPr>
          <p:cNvPr id="450" name="Google Shape;450;p12" descr="Gravity timeline"/>
          <p:cNvPicPr preferRelativeResize="0"/>
          <p:nvPr/>
        </p:nvPicPr>
        <p:blipFill rotWithShape="1">
          <a:blip r:embed="rId3">
            <a:alphaModFix/>
          </a:blip>
          <a:srcRect/>
          <a:stretch/>
        </p:blipFill>
        <p:spPr>
          <a:xfrm>
            <a:off x="374650" y="1341773"/>
            <a:ext cx="11442700" cy="5346700"/>
          </a:xfrm>
          <a:prstGeom prst="rect">
            <a:avLst/>
          </a:prstGeom>
          <a:noFill/>
          <a:ln>
            <a:noFill/>
          </a:ln>
        </p:spPr>
      </p:pic>
      <p:sp>
        <p:nvSpPr>
          <p:cNvPr id="2" name="Slide Number Placeholder 1">
            <a:extLst>
              <a:ext uri="{FF2B5EF4-FFF2-40B4-BE49-F238E27FC236}">
                <a16:creationId xmlns:a16="http://schemas.microsoft.com/office/drawing/2014/main" id="{0B5D9160-3935-1E3A-95EE-19F63B35AB3D}"/>
              </a:ext>
            </a:extLst>
          </p:cNvPr>
          <p:cNvSpPr>
            <a:spLocks noGrp="1"/>
          </p:cNvSpPr>
          <p:nvPr>
            <p:ph type="sldNum" idx="12"/>
          </p:nvPr>
        </p:nvSpPr>
        <p:spPr>
          <a:xfrm>
            <a:off x="10734675" y="6485524"/>
            <a:ext cx="13716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3"/>
          <p:cNvSpPr txBox="1">
            <a:spLocks noGrp="1"/>
          </p:cNvSpPr>
          <p:nvPr>
            <p:ph type="title"/>
          </p:nvPr>
        </p:nvSpPr>
        <p:spPr>
          <a:xfrm>
            <a:off x="457200" y="368808"/>
            <a:ext cx="11277600" cy="1371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4400"/>
              <a:buFont typeface="Arial"/>
              <a:buNone/>
            </a:pPr>
            <a:r>
              <a:rPr lang="en-US" dirty="0"/>
              <a:t>Gravity 2022 Roadmap</a:t>
            </a:r>
            <a:endParaRPr dirty="0"/>
          </a:p>
        </p:txBody>
      </p:sp>
      <p:pic>
        <p:nvPicPr>
          <p:cNvPr id="457" name="Google Shape;457;p13" descr="Gravity 2022 Roadmap"/>
          <p:cNvPicPr preferRelativeResize="0"/>
          <p:nvPr/>
        </p:nvPicPr>
        <p:blipFill rotWithShape="1">
          <a:blip r:embed="rId3">
            <a:alphaModFix/>
          </a:blip>
          <a:srcRect/>
          <a:stretch/>
        </p:blipFill>
        <p:spPr>
          <a:xfrm>
            <a:off x="260350" y="1458291"/>
            <a:ext cx="11671300" cy="5308600"/>
          </a:xfrm>
          <a:prstGeom prst="rect">
            <a:avLst/>
          </a:prstGeom>
          <a:noFill/>
          <a:ln>
            <a:noFill/>
          </a:ln>
        </p:spPr>
      </p:pic>
      <p:sp>
        <p:nvSpPr>
          <p:cNvPr id="2" name="Slide Number Placeholder 1">
            <a:extLst>
              <a:ext uri="{FF2B5EF4-FFF2-40B4-BE49-F238E27FC236}">
                <a16:creationId xmlns:a16="http://schemas.microsoft.com/office/drawing/2014/main" id="{F6362869-42A3-AE7B-23D1-B1D7307EC9B6}"/>
              </a:ext>
            </a:extLst>
          </p:cNvPr>
          <p:cNvSpPr>
            <a:spLocks noGrp="1"/>
          </p:cNvSpPr>
          <p:nvPr>
            <p:ph type="sldNum" idx="12"/>
          </p:nvPr>
        </p:nvSpPr>
        <p:spPr>
          <a:xfrm>
            <a:off x="10820400" y="6489192"/>
            <a:ext cx="1285875"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14" descr="Icon&#10;&#10;Description automatically generated"/>
          <p:cNvPicPr preferRelativeResize="0"/>
          <p:nvPr/>
        </p:nvPicPr>
        <p:blipFill rotWithShape="1">
          <a:blip r:embed="rId3">
            <a:alphaModFix/>
          </a:blip>
          <a:srcRect/>
          <a:stretch/>
        </p:blipFill>
        <p:spPr>
          <a:xfrm>
            <a:off x="0" y="0"/>
            <a:ext cx="12211762" cy="6874644"/>
          </a:xfrm>
          <a:prstGeom prst="rect">
            <a:avLst/>
          </a:prstGeom>
          <a:noFill/>
          <a:ln>
            <a:noFill/>
          </a:ln>
        </p:spPr>
      </p:pic>
      <p:sp>
        <p:nvSpPr>
          <p:cNvPr id="466" name="Google Shape;466;p14" descr="Gravity Project logo and background graphic showing diverse group of people">
            <a:extLst>
              <a:ext uri="{C183D7F6-B498-43B3-948B-1728B52AA6E4}">
                <adec:decorative xmlns:adec="http://schemas.microsoft.com/office/drawing/2017/decorative" val="0"/>
              </a:ext>
            </a:extLst>
          </p:cNvPr>
          <p:cNvSpPr/>
          <p:nvPr/>
        </p:nvSpPr>
        <p:spPr>
          <a:xfrm>
            <a:off x="0" y="5528"/>
            <a:ext cx="12211761" cy="6869116"/>
          </a:xfrm>
          <a:prstGeom prst="rect">
            <a:avLst/>
          </a:prstGeom>
          <a:gradFill>
            <a:gsLst>
              <a:gs pos="0">
                <a:srgbClr val="FFFFFF">
                  <a:alpha val="0"/>
                </a:srgbClr>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4" name="Google Shape;464;p14" descr="Gravity Project logo and background graphic showing diverse group of people"/>
          <p:cNvPicPr preferRelativeResize="0"/>
          <p:nvPr/>
        </p:nvPicPr>
        <p:blipFill rotWithShape="1">
          <a:blip r:embed="rId4">
            <a:alphaModFix/>
          </a:blip>
          <a:srcRect/>
          <a:stretch/>
        </p:blipFill>
        <p:spPr>
          <a:xfrm>
            <a:off x="19762" y="13095"/>
            <a:ext cx="12211761" cy="6831809"/>
          </a:xfrm>
          <a:prstGeom prst="rect">
            <a:avLst/>
          </a:prstGeom>
          <a:noFill/>
          <a:ln>
            <a:noFill/>
          </a:ln>
        </p:spPr>
      </p:pic>
      <p:grpSp>
        <p:nvGrpSpPr>
          <p:cNvPr id="2" name="Group 1" descr="Gravity project logo">
            <a:extLst>
              <a:ext uri="{FF2B5EF4-FFF2-40B4-BE49-F238E27FC236}">
                <a16:creationId xmlns:a16="http://schemas.microsoft.com/office/drawing/2014/main" id="{42E0C76D-1673-184C-D5BA-CC895B2E4645}"/>
              </a:ext>
            </a:extLst>
          </p:cNvPr>
          <p:cNvGrpSpPr/>
          <p:nvPr/>
        </p:nvGrpSpPr>
        <p:grpSpPr>
          <a:xfrm>
            <a:off x="9875779" y="550718"/>
            <a:ext cx="1964013" cy="1860453"/>
            <a:chOff x="9875779" y="550718"/>
            <a:chExt cx="1964013" cy="1860453"/>
          </a:xfrm>
        </p:grpSpPr>
        <p:sp>
          <p:nvSpPr>
            <p:cNvPr id="465" name="Google Shape;465;p14" descr="Gravity Project logo"/>
            <p:cNvSpPr/>
            <p:nvPr/>
          </p:nvSpPr>
          <p:spPr>
            <a:xfrm>
              <a:off x="9875779" y="550718"/>
              <a:ext cx="1845165" cy="1860453"/>
            </a:xfrm>
            <a:prstGeom prst="ellipse">
              <a:avLst/>
            </a:prstGeom>
            <a:solidFill>
              <a:srgbClr val="E4E6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9" name="Google Shape;469;p14" descr="Gravity project logo"/>
            <p:cNvPicPr preferRelativeResize="0"/>
            <p:nvPr/>
          </p:nvPicPr>
          <p:blipFill rotWithShape="1">
            <a:blip r:embed="rId5">
              <a:alphaModFix/>
            </a:blip>
            <a:srcRect/>
            <a:stretch/>
          </p:blipFill>
          <p:spPr>
            <a:xfrm>
              <a:off x="10000001" y="894579"/>
              <a:ext cx="1839791" cy="1168397"/>
            </a:xfrm>
            <a:prstGeom prst="rect">
              <a:avLst/>
            </a:prstGeom>
            <a:noFill/>
            <a:ln>
              <a:noFill/>
            </a:ln>
          </p:spPr>
        </p:pic>
      </p:grpSp>
      <p:sp>
        <p:nvSpPr>
          <p:cNvPr id="468" name="Google Shape;468;p14"/>
          <p:cNvSpPr txBox="1">
            <a:spLocks noGrp="1"/>
          </p:cNvSpPr>
          <p:nvPr>
            <p:ph type="title"/>
          </p:nvPr>
        </p:nvSpPr>
        <p:spPr>
          <a:xfrm>
            <a:off x="789432" y="1960573"/>
            <a:ext cx="11223171" cy="20341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5200"/>
              <a:buFont typeface="Arial"/>
              <a:buNone/>
            </a:pPr>
            <a:r>
              <a:rPr lang="en-US" sz="5200" dirty="0">
                <a:solidFill>
                  <a:srgbClr val="002060"/>
                </a:solidFill>
              </a:rPr>
              <a:t>Terminology Workstream</a:t>
            </a:r>
            <a:endParaRPr dirty="0"/>
          </a:p>
        </p:txBody>
      </p:sp>
      <p:pic>
        <p:nvPicPr>
          <p:cNvPr id="467" name="Google Shape;467;p14" descr="Graphic of figures"/>
          <p:cNvPicPr preferRelativeResize="0"/>
          <p:nvPr/>
        </p:nvPicPr>
        <p:blipFill rotWithShape="1">
          <a:blip r:embed="rId6">
            <a:alphaModFix amt="52000"/>
          </a:blip>
          <a:srcRect l="154" r="154"/>
          <a:stretch/>
        </p:blipFill>
        <p:spPr>
          <a:xfrm>
            <a:off x="19762" y="3216607"/>
            <a:ext cx="12192000" cy="367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5"/>
          <p:cNvSpPr txBox="1">
            <a:spLocks noGrp="1"/>
          </p:cNvSpPr>
          <p:nvPr>
            <p:ph type="title"/>
          </p:nvPr>
        </p:nvSpPr>
        <p:spPr>
          <a:xfrm>
            <a:off x="624567" y="93768"/>
            <a:ext cx="10515600" cy="589833"/>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22222"/>
              <a:buFont typeface="Arial"/>
              <a:buNone/>
            </a:pPr>
            <a:r>
              <a:rPr lang="en-US" dirty="0"/>
              <a:t>Terminology Workstream Accomplishments</a:t>
            </a:r>
            <a:endParaRPr sz="3600" b="1" dirty="0">
              <a:latin typeface="Arial Black"/>
              <a:ea typeface="Arial Black"/>
              <a:cs typeface="Arial Black"/>
              <a:sym typeface="Arial Black"/>
            </a:endParaRPr>
          </a:p>
        </p:txBody>
      </p:sp>
      <p:sp>
        <p:nvSpPr>
          <p:cNvPr id="476" name="Google Shape;476;p15"/>
          <p:cNvSpPr txBox="1">
            <a:spLocks noGrp="1"/>
          </p:cNvSpPr>
          <p:nvPr>
            <p:ph type="body" idx="1"/>
          </p:nvPr>
        </p:nvSpPr>
        <p:spPr>
          <a:xfrm>
            <a:off x="649100" y="1712050"/>
            <a:ext cx="5751300" cy="4506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E3B641"/>
              </a:buClr>
              <a:buSzPts val="2400"/>
              <a:buChar char="•"/>
            </a:pPr>
            <a:r>
              <a:rPr lang="en-US" sz="2000" dirty="0">
                <a:latin typeface="Arial"/>
                <a:ea typeface="Arial"/>
                <a:cs typeface="Arial"/>
                <a:sym typeface="Arial"/>
              </a:rPr>
              <a:t>Data definitions and code submissions for </a:t>
            </a:r>
            <a:r>
              <a:rPr lang="en-US" sz="2000" b="1" dirty="0">
                <a:solidFill>
                  <a:srgbClr val="FF0000"/>
                </a:solidFill>
                <a:latin typeface="Arial"/>
                <a:ea typeface="Arial"/>
                <a:cs typeface="Arial"/>
                <a:sym typeface="Arial"/>
              </a:rPr>
              <a:t>17</a:t>
            </a:r>
            <a:r>
              <a:rPr lang="en-US" sz="2000" dirty="0">
                <a:latin typeface="Arial"/>
                <a:ea typeface="Arial"/>
                <a:cs typeface="Arial"/>
                <a:sym typeface="Arial"/>
              </a:rPr>
              <a:t> SDOH Domains</a:t>
            </a:r>
            <a:endParaRPr dirty="0"/>
          </a:p>
          <a:p>
            <a:pPr marL="342900" lvl="0" indent="-342900" algn="l" rtl="0">
              <a:lnSpc>
                <a:spcPct val="100000"/>
              </a:lnSpc>
              <a:spcBef>
                <a:spcPts val="400"/>
              </a:spcBef>
              <a:spcAft>
                <a:spcPts val="0"/>
              </a:spcAft>
              <a:buClr>
                <a:srgbClr val="E3B641"/>
              </a:buClr>
              <a:buSzPts val="2400"/>
              <a:buChar char="•"/>
            </a:pPr>
            <a:r>
              <a:rPr lang="en-US" sz="2000" b="1" dirty="0">
                <a:latin typeface="Arial"/>
                <a:ea typeface="Arial"/>
                <a:cs typeface="Arial"/>
                <a:sym typeface="Arial"/>
              </a:rPr>
              <a:t>LOINC</a:t>
            </a:r>
            <a:r>
              <a:rPr lang="en-US" sz="2000" dirty="0">
                <a:latin typeface="Arial"/>
                <a:ea typeface="Arial"/>
                <a:cs typeface="Arial"/>
                <a:sym typeface="Arial"/>
              </a:rPr>
              <a:t> screener codes available for </a:t>
            </a:r>
            <a:r>
              <a:rPr lang="en-US" sz="2000" b="1" dirty="0">
                <a:solidFill>
                  <a:srgbClr val="FF0000"/>
                </a:solidFill>
                <a:latin typeface="Arial"/>
                <a:ea typeface="Arial"/>
                <a:cs typeface="Arial"/>
                <a:sym typeface="Arial"/>
              </a:rPr>
              <a:t>15</a:t>
            </a:r>
            <a:r>
              <a:rPr lang="en-US" sz="2000" dirty="0">
                <a:latin typeface="Arial"/>
                <a:ea typeface="Arial"/>
                <a:cs typeface="Arial"/>
                <a:sym typeface="Arial"/>
              </a:rPr>
              <a:t> domains</a:t>
            </a:r>
            <a:endParaRPr dirty="0"/>
          </a:p>
          <a:p>
            <a:pPr marL="342900" lvl="0" indent="-342900" algn="l" rtl="0">
              <a:lnSpc>
                <a:spcPct val="100000"/>
              </a:lnSpc>
              <a:spcBef>
                <a:spcPts val="400"/>
              </a:spcBef>
              <a:spcAft>
                <a:spcPts val="0"/>
              </a:spcAft>
              <a:buClr>
                <a:srgbClr val="E3B641"/>
              </a:buClr>
              <a:buSzPts val="2400"/>
              <a:buChar char="•"/>
            </a:pPr>
            <a:r>
              <a:rPr lang="en-US" sz="2000" b="1" dirty="0">
                <a:latin typeface="Arial"/>
                <a:ea typeface="Arial"/>
                <a:cs typeface="Arial"/>
                <a:sym typeface="Arial"/>
              </a:rPr>
              <a:t>ICD-10</a:t>
            </a:r>
            <a:r>
              <a:rPr lang="en-US" sz="2000" dirty="0">
                <a:latin typeface="Arial"/>
                <a:ea typeface="Arial"/>
                <a:cs typeface="Arial"/>
                <a:sym typeface="Arial"/>
              </a:rPr>
              <a:t> z-codes available for </a:t>
            </a:r>
            <a:r>
              <a:rPr lang="en-US" sz="2000" b="1" dirty="0">
                <a:solidFill>
                  <a:srgbClr val="FF0000"/>
                </a:solidFill>
                <a:latin typeface="Arial"/>
                <a:ea typeface="Arial"/>
                <a:cs typeface="Arial"/>
                <a:sym typeface="Arial"/>
              </a:rPr>
              <a:t>12</a:t>
            </a:r>
            <a:r>
              <a:rPr lang="en-US" sz="2000" dirty="0">
                <a:latin typeface="Arial"/>
                <a:ea typeface="Arial"/>
                <a:cs typeface="Arial"/>
                <a:sym typeface="Arial"/>
              </a:rPr>
              <a:t> domains (</a:t>
            </a:r>
            <a:r>
              <a:rPr lang="en-US" sz="2000" b="1" dirty="0">
                <a:latin typeface="Arial"/>
                <a:ea typeface="Arial"/>
                <a:cs typeface="Arial"/>
                <a:sym typeface="Arial"/>
              </a:rPr>
              <a:t>8</a:t>
            </a:r>
            <a:r>
              <a:rPr lang="en-US" sz="2000" dirty="0">
                <a:latin typeface="Arial"/>
                <a:ea typeface="Arial"/>
                <a:cs typeface="Arial"/>
                <a:sym typeface="Arial"/>
              </a:rPr>
              <a:t> codes included in FY2023 CMS IPPS Proposed Rule)</a:t>
            </a:r>
            <a:endParaRPr dirty="0"/>
          </a:p>
          <a:p>
            <a:pPr marL="342900" lvl="0" indent="-342900" algn="l" rtl="0">
              <a:lnSpc>
                <a:spcPct val="100000"/>
              </a:lnSpc>
              <a:spcBef>
                <a:spcPts val="400"/>
              </a:spcBef>
              <a:spcAft>
                <a:spcPts val="0"/>
              </a:spcAft>
              <a:buClr>
                <a:srgbClr val="E3B641"/>
              </a:buClr>
              <a:buSzPts val="2400"/>
              <a:buChar char="•"/>
            </a:pPr>
            <a:r>
              <a:rPr lang="en-US" sz="2000" b="1" dirty="0">
                <a:latin typeface="Arial"/>
                <a:ea typeface="Arial"/>
                <a:cs typeface="Arial"/>
                <a:sym typeface="Arial"/>
              </a:rPr>
              <a:t>SNOMED-CT</a:t>
            </a:r>
            <a:r>
              <a:rPr lang="en-US" sz="2000" dirty="0">
                <a:latin typeface="Arial"/>
                <a:ea typeface="Arial"/>
                <a:cs typeface="Arial"/>
                <a:sym typeface="Arial"/>
              </a:rPr>
              <a:t> Diagnoses codes available for </a:t>
            </a:r>
            <a:r>
              <a:rPr lang="en-US" sz="2000" b="1" dirty="0">
                <a:solidFill>
                  <a:srgbClr val="FF0000"/>
                </a:solidFill>
                <a:latin typeface="Arial"/>
                <a:ea typeface="Arial"/>
                <a:cs typeface="Arial"/>
                <a:sym typeface="Arial"/>
              </a:rPr>
              <a:t>16</a:t>
            </a:r>
            <a:r>
              <a:rPr lang="en-US" sz="2000" dirty="0">
                <a:latin typeface="Arial"/>
                <a:ea typeface="Arial"/>
                <a:cs typeface="Arial"/>
                <a:sym typeface="Arial"/>
              </a:rPr>
              <a:t> domains</a:t>
            </a:r>
            <a:endParaRPr dirty="0"/>
          </a:p>
          <a:p>
            <a:pPr marL="342900" lvl="0" indent="-342900" algn="l" rtl="0">
              <a:lnSpc>
                <a:spcPct val="100000"/>
              </a:lnSpc>
              <a:spcBef>
                <a:spcPts val="400"/>
              </a:spcBef>
              <a:spcAft>
                <a:spcPts val="0"/>
              </a:spcAft>
              <a:buClr>
                <a:srgbClr val="E3B641"/>
              </a:buClr>
              <a:buSzPts val="2400"/>
              <a:buChar char="•"/>
            </a:pPr>
            <a:r>
              <a:rPr lang="en-US" sz="2000" b="1" dirty="0">
                <a:latin typeface="Arial"/>
                <a:ea typeface="Arial"/>
                <a:cs typeface="Arial"/>
                <a:sym typeface="Arial"/>
              </a:rPr>
              <a:t>SNOMED-CT</a:t>
            </a:r>
            <a:r>
              <a:rPr lang="en-US" sz="2000" dirty="0">
                <a:latin typeface="Arial"/>
                <a:ea typeface="Arial"/>
                <a:cs typeface="Arial"/>
                <a:sym typeface="Arial"/>
              </a:rPr>
              <a:t> intervention codes available for </a:t>
            </a:r>
            <a:r>
              <a:rPr lang="en-US" sz="2000" b="1" dirty="0">
                <a:solidFill>
                  <a:srgbClr val="FF0000"/>
                </a:solidFill>
                <a:latin typeface="Arial"/>
                <a:ea typeface="Arial"/>
                <a:cs typeface="Arial"/>
                <a:sym typeface="Arial"/>
              </a:rPr>
              <a:t>17</a:t>
            </a:r>
            <a:r>
              <a:rPr lang="en-US" sz="2000" dirty="0">
                <a:latin typeface="Arial"/>
                <a:ea typeface="Arial"/>
                <a:cs typeface="Arial"/>
                <a:sym typeface="Arial"/>
              </a:rPr>
              <a:t> domains </a:t>
            </a:r>
            <a:endParaRPr dirty="0"/>
          </a:p>
          <a:p>
            <a:pPr marL="342900" lvl="0" indent="-342900" algn="l" rtl="0">
              <a:lnSpc>
                <a:spcPct val="100000"/>
              </a:lnSpc>
              <a:spcBef>
                <a:spcPts val="400"/>
              </a:spcBef>
              <a:spcAft>
                <a:spcPts val="0"/>
              </a:spcAft>
              <a:buClr>
                <a:srgbClr val="E3B641"/>
              </a:buClr>
              <a:buSzPts val="2400"/>
              <a:buChar char="•"/>
            </a:pPr>
            <a:r>
              <a:rPr lang="en-US" sz="2000" dirty="0">
                <a:latin typeface="Arial"/>
                <a:ea typeface="Arial"/>
                <a:cs typeface="Arial"/>
                <a:sym typeface="Arial"/>
              </a:rPr>
              <a:t>Published </a:t>
            </a:r>
            <a:r>
              <a:rPr lang="en-US" sz="2000" b="1" dirty="0">
                <a:solidFill>
                  <a:srgbClr val="FF0000"/>
                </a:solidFill>
                <a:latin typeface="Arial"/>
                <a:ea typeface="Arial"/>
                <a:cs typeface="Arial"/>
                <a:sym typeface="Arial"/>
              </a:rPr>
              <a:t>123</a:t>
            </a:r>
            <a:r>
              <a:rPr lang="en-US" sz="2000" dirty="0">
                <a:latin typeface="Arial"/>
                <a:ea typeface="Arial"/>
                <a:cs typeface="Arial"/>
                <a:sym typeface="Arial"/>
              </a:rPr>
              <a:t> value sets in National Library of Medicine (NLM)</a:t>
            </a:r>
            <a:endParaRPr dirty="0"/>
          </a:p>
          <a:p>
            <a:pPr marL="342900" lvl="0" indent="-342900" algn="l" rtl="0">
              <a:lnSpc>
                <a:spcPct val="100000"/>
              </a:lnSpc>
              <a:spcBef>
                <a:spcPts val="400"/>
              </a:spcBef>
              <a:spcAft>
                <a:spcPts val="0"/>
              </a:spcAft>
              <a:buClr>
                <a:srgbClr val="E3B641"/>
              </a:buClr>
              <a:buSzPts val="2400"/>
              <a:buChar char="•"/>
            </a:pPr>
            <a:r>
              <a:rPr lang="en-US" sz="2000" dirty="0">
                <a:latin typeface="Arial"/>
                <a:ea typeface="Arial"/>
                <a:cs typeface="Arial"/>
                <a:sym typeface="Arial"/>
              </a:rPr>
              <a:t>Data class included in ONC USCDI v2</a:t>
            </a:r>
            <a:endParaRPr dirty="0"/>
          </a:p>
        </p:txBody>
      </p:sp>
      <p:pic>
        <p:nvPicPr>
          <p:cNvPr id="479" name="Google Shape;479;p15" descr="Graphic showing terminology workstream accomplishments"/>
          <p:cNvPicPr preferRelativeResize="0"/>
          <p:nvPr/>
        </p:nvPicPr>
        <p:blipFill rotWithShape="1">
          <a:blip r:embed="rId3">
            <a:alphaModFix/>
          </a:blip>
          <a:srcRect/>
          <a:stretch/>
        </p:blipFill>
        <p:spPr>
          <a:xfrm>
            <a:off x="7034945" y="1380716"/>
            <a:ext cx="4673600" cy="4648200"/>
          </a:xfrm>
          <a:prstGeom prst="rect">
            <a:avLst/>
          </a:prstGeom>
          <a:noFill/>
          <a:ln>
            <a:noFill/>
          </a:ln>
        </p:spPr>
      </p:pic>
      <p:sp>
        <p:nvSpPr>
          <p:cNvPr id="478" name="Google Shape;478;p15"/>
          <p:cNvSpPr txBox="1"/>
          <p:nvPr/>
        </p:nvSpPr>
        <p:spPr>
          <a:xfrm>
            <a:off x="6408260" y="6291008"/>
            <a:ext cx="55557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1200"/>
              <a:buFont typeface="Arial"/>
              <a:buNone/>
            </a:pPr>
            <a:r>
              <a:rPr lang="en-US" sz="1200" b="0" i="0" u="sng" strike="noStrike" cap="none">
                <a:solidFill>
                  <a:srgbClr val="111F42"/>
                </a:solidFill>
                <a:latin typeface="Arial"/>
                <a:ea typeface="Arial"/>
                <a:cs typeface="Arial"/>
                <a:sym typeface="Arial"/>
                <a:hlinkClick r:id="rId4">
                  <a:extLst>
                    <a:ext uri="{A12FA001-AC4F-418D-AE19-62706E023703}">
                      <ahyp:hlinkClr xmlns:ahyp="http://schemas.microsoft.com/office/drawing/2018/hyperlinkcolor" val="tx"/>
                    </a:ext>
                  </a:extLst>
                </a:hlinkClick>
              </a:rPr>
              <a:t>https://confluence.hl7.org/display/GRAV/SDOH+Data+Elements+And+Status</a:t>
            </a:r>
            <a:r>
              <a:rPr lang="en-US" sz="1200" b="0" i="0" u="none" strike="noStrike" cap="none">
                <a:solidFill>
                  <a:srgbClr val="111F42"/>
                </a:solidFill>
                <a:latin typeface="Arial"/>
                <a:ea typeface="Arial"/>
                <a:cs typeface="Arial"/>
                <a:sym typeface="Arial"/>
              </a:rPr>
              <a:t> </a:t>
            </a:r>
            <a:endParaRPr/>
          </a:p>
        </p:txBody>
      </p:sp>
      <p:sp>
        <p:nvSpPr>
          <p:cNvPr id="477" name="Google Shape;477;p15"/>
          <p:cNvSpPr txBox="1">
            <a:spLocks noGrp="1"/>
          </p:cNvSpPr>
          <p:nvPr>
            <p:ph type="sldNum" idx="12"/>
          </p:nvPr>
        </p:nvSpPr>
        <p:spPr>
          <a:xfrm>
            <a:off x="11327541" y="6464974"/>
            <a:ext cx="69426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3B641"/>
              </a:buClr>
              <a:buSzPts val="1200"/>
              <a:buFont typeface="Arial"/>
              <a:buNone/>
            </a:pPr>
            <a:fld id="{00000000-1234-1234-1234-123412341234}" type="slidenum">
              <a:rPr lang="en-US" sz="1200" i="0" u="none" strike="noStrike" cap="none">
                <a:latin typeface="Arial"/>
                <a:ea typeface="Arial"/>
                <a:cs typeface="Arial"/>
                <a:sym typeface="Arial"/>
              </a:rPr>
              <a:t>15</a:t>
            </a:fld>
            <a:endParaRPr sz="1200" i="0" u="none" strike="noStrike" cap="none"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title"/>
          </p:nvPr>
        </p:nvSpPr>
        <p:spPr>
          <a:xfrm>
            <a:off x="520231" y="470263"/>
            <a:ext cx="10515600" cy="589833"/>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22222"/>
              <a:buFont typeface="Arial"/>
              <a:buNone/>
            </a:pPr>
            <a:r>
              <a:rPr lang="en-US" dirty="0"/>
              <a:t>Food Insecurity Terminology Build</a:t>
            </a:r>
            <a:endParaRPr sz="3600" b="1" dirty="0">
              <a:latin typeface="Arial Black"/>
              <a:ea typeface="Arial Black"/>
              <a:cs typeface="Arial Black"/>
              <a:sym typeface="Arial Black"/>
            </a:endParaRPr>
          </a:p>
        </p:txBody>
      </p:sp>
      <p:grpSp>
        <p:nvGrpSpPr>
          <p:cNvPr id="487" name="Google Shape;487;p16" descr="Oval graphic with text: Food Insecurity">
            <a:extLst>
              <a:ext uri="{C183D7F6-B498-43B3-948B-1728B52AA6E4}">
                <adec:decorative xmlns:adec="http://schemas.microsoft.com/office/drawing/2017/decorative" val="0"/>
              </a:ext>
            </a:extLst>
          </p:cNvPr>
          <p:cNvGrpSpPr/>
          <p:nvPr/>
        </p:nvGrpSpPr>
        <p:grpSpPr>
          <a:xfrm>
            <a:off x="363667" y="151990"/>
            <a:ext cx="1096358" cy="318273"/>
            <a:chOff x="-524957" y="3602420"/>
            <a:chExt cx="1487046" cy="487937"/>
          </a:xfrm>
        </p:grpSpPr>
        <p:pic>
          <p:nvPicPr>
            <p:cNvPr id="488" name="Google Shape;488;p16" descr="Oval graphic with text: Food Insecurity"/>
            <p:cNvPicPr preferRelativeResize="0"/>
            <p:nvPr/>
          </p:nvPicPr>
          <p:blipFill rotWithShape="1">
            <a:blip r:embed="rId3">
              <a:alphaModFix/>
            </a:blip>
            <a:srcRect/>
            <a:stretch/>
          </p:blipFill>
          <p:spPr>
            <a:xfrm>
              <a:off x="-524957" y="3602420"/>
              <a:ext cx="1487046" cy="487937"/>
            </a:xfrm>
            <a:prstGeom prst="rect">
              <a:avLst/>
            </a:prstGeom>
            <a:noFill/>
            <a:ln>
              <a:noFill/>
            </a:ln>
          </p:spPr>
        </p:pic>
        <p:sp>
          <p:nvSpPr>
            <p:cNvPr id="489" name="Google Shape;489;p16" descr="Oval graphic with text: Food Insecurity"/>
            <p:cNvSpPr txBox="1"/>
            <p:nvPr/>
          </p:nvSpPr>
          <p:spPr>
            <a:xfrm>
              <a:off x="-259493" y="3641920"/>
              <a:ext cx="951024" cy="37759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FFFFFF"/>
                </a:buClr>
                <a:buSzPts val="600"/>
                <a:buFont typeface="Arial"/>
                <a:buNone/>
              </a:pPr>
              <a:r>
                <a:rPr lang="en-US" sz="600" b="1" i="0" u="none" strike="noStrike" cap="none" dirty="0">
                  <a:solidFill>
                    <a:srgbClr val="FFFFFF"/>
                  </a:solidFill>
                  <a:latin typeface="Arial"/>
                  <a:ea typeface="Arial"/>
                  <a:cs typeface="Arial"/>
                  <a:sym typeface="Arial"/>
                </a:rPr>
                <a:t>FOOD</a:t>
              </a:r>
              <a:br>
                <a:rPr lang="en-US" sz="600" b="1" i="0" u="none" strike="noStrike" cap="none" dirty="0">
                  <a:solidFill>
                    <a:srgbClr val="FFFFFF"/>
                  </a:solidFill>
                  <a:latin typeface="Arial"/>
                  <a:ea typeface="Arial"/>
                  <a:cs typeface="Arial"/>
                  <a:sym typeface="Arial"/>
                </a:rPr>
              </a:br>
              <a:r>
                <a:rPr lang="en-US" sz="600" b="1" i="0" u="none" strike="noStrike" cap="none" dirty="0">
                  <a:solidFill>
                    <a:srgbClr val="FFFFFF"/>
                  </a:solidFill>
                  <a:latin typeface="Arial"/>
                  <a:ea typeface="Arial"/>
                  <a:cs typeface="Arial"/>
                  <a:sym typeface="Arial"/>
                </a:rPr>
                <a:t>INSECURITY</a:t>
              </a:r>
              <a:endParaRPr dirty="0"/>
            </a:p>
          </p:txBody>
        </p:sp>
      </p:grpSp>
      <p:grpSp>
        <p:nvGrpSpPr>
          <p:cNvPr id="490" name="Google Shape;490;p16" descr="Oval graphic with text: Food deserts">
            <a:extLst>
              <a:ext uri="{C183D7F6-B498-43B3-948B-1728B52AA6E4}">
                <adec:decorative xmlns:adec="http://schemas.microsoft.com/office/drawing/2017/decorative" val="0"/>
              </a:ext>
            </a:extLst>
          </p:cNvPr>
          <p:cNvGrpSpPr/>
          <p:nvPr/>
        </p:nvGrpSpPr>
        <p:grpSpPr>
          <a:xfrm>
            <a:off x="1456269" y="147706"/>
            <a:ext cx="1110319" cy="318273"/>
            <a:chOff x="919516" y="3694402"/>
            <a:chExt cx="1487046" cy="487937"/>
          </a:xfrm>
        </p:grpSpPr>
        <p:pic>
          <p:nvPicPr>
            <p:cNvPr id="491" name="Google Shape;491;p16" descr="Oval graphic with text: Food deserts"/>
            <p:cNvPicPr preferRelativeResize="0"/>
            <p:nvPr/>
          </p:nvPicPr>
          <p:blipFill rotWithShape="1">
            <a:blip r:embed="rId4">
              <a:alphaModFix/>
            </a:blip>
            <a:srcRect/>
            <a:stretch/>
          </p:blipFill>
          <p:spPr>
            <a:xfrm>
              <a:off x="919516" y="3694402"/>
              <a:ext cx="1487046" cy="487937"/>
            </a:xfrm>
            <a:prstGeom prst="rect">
              <a:avLst/>
            </a:prstGeom>
            <a:noFill/>
            <a:ln>
              <a:noFill/>
            </a:ln>
          </p:spPr>
        </p:pic>
        <p:sp>
          <p:nvSpPr>
            <p:cNvPr id="492" name="Google Shape;492;p16" descr="Oval graphic with text: Food deserts"/>
            <p:cNvSpPr txBox="1"/>
            <p:nvPr/>
          </p:nvSpPr>
          <p:spPr>
            <a:xfrm>
              <a:off x="919516" y="3834318"/>
              <a:ext cx="1453389" cy="28725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FFFFFF"/>
                </a:buClr>
                <a:buSzPts val="600"/>
                <a:buFont typeface="Arial"/>
                <a:buNone/>
              </a:pPr>
              <a:r>
                <a:rPr lang="en-US" sz="600" b="1" i="0" u="none" strike="noStrike" cap="none" dirty="0">
                  <a:solidFill>
                    <a:srgbClr val="FFFFFF"/>
                  </a:solidFill>
                  <a:latin typeface="Arial"/>
                  <a:ea typeface="Arial"/>
                  <a:cs typeface="Arial"/>
                  <a:sym typeface="Arial"/>
                </a:rPr>
                <a:t>FOOD DESERTS</a:t>
              </a:r>
              <a:endParaRPr dirty="0"/>
            </a:p>
          </p:txBody>
        </p:sp>
      </p:grpSp>
      <p:pic>
        <p:nvPicPr>
          <p:cNvPr id="493" name="Google Shape;493;p16" descr="a snapshot to illustrate how coded food insecurity data concepts are represented across the four clinical activities: LOINC Screening/Assessment, SNOMED CT ICD-10 Diagnosis, LOINC SNOMED CT Goals Setting, and SNOMED CT Interventions"/>
          <p:cNvPicPr preferRelativeResize="0"/>
          <p:nvPr/>
        </p:nvPicPr>
        <p:blipFill>
          <a:blip r:embed="rId5">
            <a:alphaModFix/>
          </a:blip>
          <a:stretch>
            <a:fillRect/>
          </a:stretch>
        </p:blipFill>
        <p:spPr>
          <a:xfrm>
            <a:off x="838200" y="1830501"/>
            <a:ext cx="10515599" cy="4424527"/>
          </a:xfrm>
          <a:prstGeom prst="rect">
            <a:avLst/>
          </a:prstGeom>
          <a:noFill/>
          <a:ln>
            <a:noFill/>
          </a:ln>
        </p:spPr>
      </p:pic>
      <p:sp>
        <p:nvSpPr>
          <p:cNvPr id="486" name="Google Shape;486;p1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3B641"/>
              </a:buClr>
              <a:buSzPts val="1200"/>
              <a:buFont typeface="Arial"/>
              <a:buNone/>
            </a:pPr>
            <a:fld id="{00000000-1234-1234-1234-123412341234}" type="slidenum">
              <a:rPr lang="en-US" sz="1200" i="0" u="none" strike="noStrike" cap="none">
                <a:latin typeface="Arial"/>
                <a:ea typeface="Arial"/>
                <a:cs typeface="Arial"/>
                <a:sym typeface="Arial"/>
              </a:rPr>
              <a:t>16</a:t>
            </a:fld>
            <a:endParaRPr sz="1200" i="0" u="none" strike="noStrike" cap="none"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7"/>
          <p:cNvSpPr txBox="1">
            <a:spLocks noGrp="1"/>
          </p:cNvSpPr>
          <p:nvPr>
            <p:ph type="title"/>
          </p:nvPr>
        </p:nvSpPr>
        <p:spPr>
          <a:xfrm>
            <a:off x="520231" y="470264"/>
            <a:ext cx="10515600" cy="597028"/>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22222"/>
              <a:buFont typeface="Arial"/>
              <a:buNone/>
            </a:pPr>
            <a:r>
              <a:rPr lang="en-US" dirty="0"/>
              <a:t>Interventions</a:t>
            </a:r>
            <a:r>
              <a:rPr lang="en-US" dirty="0">
                <a:solidFill>
                  <a:schemeClr val="dk1"/>
                </a:solidFill>
              </a:rPr>
              <a:t> </a:t>
            </a:r>
            <a:r>
              <a:rPr lang="en-US" dirty="0"/>
              <a:t>Framework</a:t>
            </a:r>
            <a:endParaRPr sz="3600" b="1" dirty="0">
              <a:latin typeface="Arial Black"/>
              <a:ea typeface="Arial Black"/>
              <a:cs typeface="Arial Black"/>
              <a:sym typeface="Arial Black"/>
            </a:endParaRPr>
          </a:p>
        </p:txBody>
      </p:sp>
      <p:graphicFrame>
        <p:nvGraphicFramePr>
          <p:cNvPr id="500" name="Google Shape;500;p17" descr="Intervention Framework table. Headers: Gravity Term and Definitions"/>
          <p:cNvGraphicFramePr/>
          <p:nvPr>
            <p:extLst>
              <p:ext uri="{D42A27DB-BD31-4B8C-83A1-F6EECF244321}">
                <p14:modId xmlns:p14="http://schemas.microsoft.com/office/powerpoint/2010/main" val="2117758220"/>
              </p:ext>
            </p:extLst>
          </p:nvPr>
        </p:nvGraphicFramePr>
        <p:xfrm>
          <a:off x="1056862" y="1666554"/>
          <a:ext cx="10078275" cy="4964691"/>
        </p:xfrm>
        <a:graphic>
          <a:graphicData uri="http://schemas.openxmlformats.org/drawingml/2006/table">
            <a:tbl>
              <a:tblPr firstRow="1" bandCol="1">
                <a:noFill/>
                <a:tableStyleId>{03D2A915-A532-4243-8AA4-4A48ECEEC8B1}</a:tableStyleId>
              </a:tblPr>
              <a:tblGrid>
                <a:gridCol w="2501275">
                  <a:extLst>
                    <a:ext uri="{9D8B030D-6E8A-4147-A177-3AD203B41FA5}">
                      <a16:colId xmlns:a16="http://schemas.microsoft.com/office/drawing/2014/main" val="20000"/>
                    </a:ext>
                  </a:extLst>
                </a:gridCol>
                <a:gridCol w="7577000">
                  <a:extLst>
                    <a:ext uri="{9D8B030D-6E8A-4147-A177-3AD203B41FA5}">
                      <a16:colId xmlns:a16="http://schemas.microsoft.com/office/drawing/2014/main" val="20001"/>
                    </a:ext>
                  </a:extLst>
                </a:gridCol>
              </a:tblGrid>
              <a:tr h="295596">
                <a:tc>
                  <a:txBody>
                    <a:bodyPr/>
                    <a:lstStyle/>
                    <a:p>
                      <a:pPr marL="0" marR="0" lvl="0" indent="0" algn="l" rtl="0">
                        <a:spcBef>
                          <a:spcPts val="0"/>
                        </a:spcBef>
                        <a:spcAft>
                          <a:spcPts val="0"/>
                        </a:spcAft>
                        <a:buNone/>
                      </a:pPr>
                      <a:r>
                        <a:rPr lang="en-US" sz="1100" b="1" i="0" u="none" strike="noStrike" cap="none" dirty="0">
                          <a:solidFill>
                            <a:schemeClr val="dk2"/>
                          </a:solidFill>
                          <a:latin typeface="Arial Black"/>
                          <a:ea typeface="Arial Black"/>
                          <a:cs typeface="Arial Black"/>
                          <a:sym typeface="Arial Black"/>
                        </a:rPr>
                        <a:t>Gravity Term</a:t>
                      </a:r>
                      <a:endParaRPr dirty="0"/>
                    </a:p>
                  </a:txBody>
                  <a:tcPr marL="91450" marR="91450" marT="45725" marB="45725">
                    <a:solidFill>
                      <a:srgbClr val="E3B641"/>
                    </a:solidFill>
                  </a:tcPr>
                </a:tc>
                <a:tc>
                  <a:txBody>
                    <a:bodyPr/>
                    <a:lstStyle/>
                    <a:p>
                      <a:pPr marL="0" marR="0" lvl="0" indent="0" algn="l" rtl="0">
                        <a:spcBef>
                          <a:spcPts val="0"/>
                        </a:spcBef>
                        <a:spcAft>
                          <a:spcPts val="0"/>
                        </a:spcAft>
                        <a:buNone/>
                      </a:pPr>
                      <a:r>
                        <a:rPr lang="en-US" sz="1100" b="1" i="0" u="none" strike="noStrike" cap="none" dirty="0">
                          <a:solidFill>
                            <a:schemeClr val="dk2"/>
                          </a:solidFill>
                          <a:latin typeface="Arial Black"/>
                          <a:ea typeface="Arial Black"/>
                          <a:cs typeface="Arial Black"/>
                          <a:sym typeface="Arial Black"/>
                        </a:rPr>
                        <a:t>Definitions</a:t>
                      </a:r>
                      <a:endParaRPr dirty="0"/>
                    </a:p>
                  </a:txBody>
                  <a:tcPr marL="91450" marR="91450" marT="45725" marB="45725">
                    <a:solidFill>
                      <a:srgbClr val="E3B641"/>
                    </a:solidFill>
                  </a:tcPr>
                </a:tc>
                <a:extLst>
                  <a:ext uri="{0D108BD9-81ED-4DB2-BD59-A6C34878D82A}">
                    <a16:rowId xmlns:a16="http://schemas.microsoft.com/office/drawing/2014/main" val="3069284077"/>
                  </a:ext>
                </a:extLst>
              </a:tr>
              <a:tr h="404975">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Assistance/Assisting</a:t>
                      </a:r>
                      <a:endParaRPr dirty="0"/>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a:solidFill>
                            <a:srgbClr val="2E2E2E"/>
                          </a:solidFill>
                          <a:latin typeface="Arial"/>
                          <a:ea typeface="Arial"/>
                          <a:cs typeface="Arial"/>
                          <a:sym typeface="Arial"/>
                        </a:rPr>
                        <a:t>To give support or aid to; help</a:t>
                      </a:r>
                      <a:endParaRPr/>
                    </a:p>
                  </a:txBody>
                  <a:tcPr marL="91450" marR="91450" marT="45725" marB="45725" anchor="ctr">
                    <a:solidFill>
                      <a:srgbClr val="F2F2F2"/>
                    </a:solidFill>
                  </a:tcPr>
                </a:tc>
                <a:extLst>
                  <a:ext uri="{0D108BD9-81ED-4DB2-BD59-A6C34878D82A}">
                    <a16:rowId xmlns:a16="http://schemas.microsoft.com/office/drawing/2014/main" val="10000"/>
                  </a:ext>
                </a:extLst>
              </a:tr>
              <a:tr h="404975">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Coaching</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dirty="0">
                          <a:solidFill>
                            <a:srgbClr val="2E2E2E"/>
                          </a:solidFill>
                          <a:latin typeface="Arial"/>
                          <a:ea typeface="Arial"/>
                          <a:cs typeface="Arial"/>
                          <a:sym typeface="Arial"/>
                        </a:rPr>
                        <a:t>Method of instruction, direction, or promoting that can include demonstration, reinforcement, motivation and feedback to improve performance, or achieve a specified goal. </a:t>
                      </a:r>
                      <a:endParaRPr dirty="0"/>
                    </a:p>
                  </a:txBody>
                  <a:tcPr marL="91450" marR="91450" marT="45725" marB="45725" anchor="ctr">
                    <a:solidFill>
                      <a:srgbClr val="F2F2F2"/>
                    </a:solidFill>
                  </a:tcPr>
                </a:tc>
                <a:extLst>
                  <a:ext uri="{0D108BD9-81ED-4DB2-BD59-A6C34878D82A}">
                    <a16:rowId xmlns:a16="http://schemas.microsoft.com/office/drawing/2014/main" val="10001"/>
                  </a:ext>
                </a:extLst>
              </a:tr>
              <a:tr h="404975">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Coordination</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a:solidFill>
                            <a:srgbClr val="2E2E2E"/>
                          </a:solidFill>
                          <a:latin typeface="Arial"/>
                          <a:ea typeface="Arial"/>
                          <a:cs typeface="Arial"/>
                          <a:sym typeface="Arial"/>
                        </a:rPr>
                        <a:t>Process of organizing activities and sharing information to improve effectiveness</a:t>
                      </a:r>
                      <a:endParaRPr/>
                    </a:p>
                  </a:txBody>
                  <a:tcPr marL="91450" marR="91450" marT="45725" marB="45725" anchor="ctr">
                    <a:solidFill>
                      <a:srgbClr val="F2F2F2"/>
                    </a:solidFill>
                  </a:tcPr>
                </a:tc>
                <a:extLst>
                  <a:ext uri="{0D108BD9-81ED-4DB2-BD59-A6C34878D82A}">
                    <a16:rowId xmlns:a16="http://schemas.microsoft.com/office/drawing/2014/main" val="10002"/>
                  </a:ext>
                </a:extLst>
              </a:tr>
              <a:tr h="573700">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Counseling</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a:solidFill>
                            <a:srgbClr val="2E2E2E"/>
                          </a:solidFill>
                          <a:latin typeface="Arial"/>
                          <a:ea typeface="Arial"/>
                          <a:cs typeface="Arial"/>
                          <a:sym typeface="Arial"/>
                        </a:rPr>
                        <a:t>Psychosocial procedure that involves listening, reflecting, etc. to facilitate recognition of course of action/solution.</a:t>
                      </a:r>
                      <a:endParaRPr/>
                    </a:p>
                  </a:txBody>
                  <a:tcPr marL="91450" marR="91450" marT="45725" marB="45725" anchor="ctr">
                    <a:solidFill>
                      <a:srgbClr val="F2F2F2"/>
                    </a:solidFill>
                  </a:tcPr>
                </a:tc>
                <a:extLst>
                  <a:ext uri="{0D108BD9-81ED-4DB2-BD59-A6C34878D82A}">
                    <a16:rowId xmlns:a16="http://schemas.microsoft.com/office/drawing/2014/main" val="10003"/>
                  </a:ext>
                </a:extLst>
              </a:tr>
              <a:tr h="573700">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Education</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a:solidFill>
                            <a:srgbClr val="2E2E2E"/>
                          </a:solidFill>
                          <a:latin typeface="Arial"/>
                          <a:ea typeface="Arial"/>
                          <a:cs typeface="Arial"/>
                          <a:sym typeface="Arial"/>
                        </a:rPr>
                        <a:t>Procedure that is synonymous with those activities such as teaching, demonstration, instruction, explanation, and advice that aim to increase knowledge and skills.</a:t>
                      </a:r>
                      <a:endParaRPr/>
                    </a:p>
                  </a:txBody>
                  <a:tcPr marL="91450" marR="91450" marT="45725" marB="45725" anchor="ctr">
                    <a:solidFill>
                      <a:srgbClr val="F2F2F2"/>
                    </a:solidFill>
                  </a:tcPr>
                </a:tc>
                <a:extLst>
                  <a:ext uri="{0D108BD9-81ED-4DB2-BD59-A6C34878D82A}">
                    <a16:rowId xmlns:a16="http://schemas.microsoft.com/office/drawing/2014/main" val="10004"/>
                  </a:ext>
                </a:extLst>
              </a:tr>
              <a:tr h="809925">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Evaluation of eligibility (for &lt;x&gt;)</a:t>
                      </a:r>
                      <a:endParaRPr/>
                    </a:p>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Subtype of Evaluation</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a:solidFill>
                            <a:srgbClr val="2E2E2E"/>
                          </a:solidFill>
                          <a:latin typeface="Arial"/>
                          <a:ea typeface="Arial"/>
                          <a:cs typeface="Arial"/>
                          <a:sym typeface="Arial"/>
                        </a:rPr>
                        <a:t>Process of determining eligibility by evaluating evidence</a:t>
                      </a:r>
                      <a:endParaRPr/>
                    </a:p>
                  </a:txBody>
                  <a:tcPr marL="91450" marR="91450" marT="45725" marB="45725" anchor="ctr">
                    <a:solidFill>
                      <a:srgbClr val="F2F2F2"/>
                    </a:solidFill>
                  </a:tcPr>
                </a:tc>
                <a:extLst>
                  <a:ext uri="{0D108BD9-81ED-4DB2-BD59-A6C34878D82A}">
                    <a16:rowId xmlns:a16="http://schemas.microsoft.com/office/drawing/2014/main" val="10005"/>
                  </a:ext>
                </a:extLst>
              </a:tr>
              <a:tr h="404975">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Evaluation/Assessment</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a:solidFill>
                            <a:srgbClr val="2E2E2E"/>
                          </a:solidFill>
                          <a:latin typeface="Arial"/>
                          <a:ea typeface="Arial"/>
                          <a:cs typeface="Arial"/>
                          <a:sym typeface="Arial"/>
                        </a:rPr>
                        <a:t>Determination of a value, conclusion, or inference by evaluating evidence.</a:t>
                      </a:r>
                      <a:endParaRPr/>
                    </a:p>
                  </a:txBody>
                  <a:tcPr marL="91450" marR="91450" marT="45725" marB="45725" anchor="ctr">
                    <a:solidFill>
                      <a:srgbClr val="F2F2F2"/>
                    </a:solidFill>
                  </a:tcPr>
                </a:tc>
                <a:extLst>
                  <a:ext uri="{0D108BD9-81ED-4DB2-BD59-A6C34878D82A}">
                    <a16:rowId xmlns:a16="http://schemas.microsoft.com/office/drawing/2014/main" val="10006"/>
                  </a:ext>
                </a:extLst>
              </a:tr>
              <a:tr h="404975">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Provision</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a:solidFill>
                            <a:srgbClr val="2E2E2E"/>
                          </a:solidFill>
                          <a:latin typeface="Arial"/>
                          <a:ea typeface="Arial"/>
                          <a:cs typeface="Arial"/>
                          <a:sym typeface="Arial"/>
                        </a:rPr>
                        <a:t>To supply/make available for use</a:t>
                      </a:r>
                      <a:endParaRPr/>
                    </a:p>
                  </a:txBody>
                  <a:tcPr marL="91450" marR="91450" marT="45725" marB="45725" anchor="ctr">
                    <a:solidFill>
                      <a:srgbClr val="F2F2F2"/>
                    </a:solidFill>
                  </a:tcPr>
                </a:tc>
                <a:extLst>
                  <a:ext uri="{0D108BD9-81ED-4DB2-BD59-A6C34878D82A}">
                    <a16:rowId xmlns:a16="http://schemas.microsoft.com/office/drawing/2014/main" val="10007"/>
                  </a:ext>
                </a:extLst>
              </a:tr>
              <a:tr h="573700">
                <a:tc>
                  <a:txBody>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Referral</a:t>
                      </a:r>
                      <a:endParaRPr/>
                    </a:p>
                  </a:txBody>
                  <a:tcPr marL="91450" marR="91450" marT="45725" marB="45725" anchor="ctr">
                    <a:solidFill>
                      <a:srgbClr val="D8D8D8"/>
                    </a:solidFill>
                  </a:tcPr>
                </a:tc>
                <a:tc>
                  <a:txBody>
                    <a:bodyPr/>
                    <a:lstStyle/>
                    <a:p>
                      <a:pPr marL="0" marR="0" lvl="0" indent="0" algn="l" rtl="0">
                        <a:lnSpc>
                          <a:spcPct val="100000"/>
                        </a:lnSpc>
                        <a:spcBef>
                          <a:spcPts val="0"/>
                        </a:spcBef>
                        <a:spcAft>
                          <a:spcPts val="0"/>
                        </a:spcAft>
                        <a:buClr>
                          <a:srgbClr val="2E2E2E"/>
                        </a:buClr>
                        <a:buSzPts val="1400"/>
                        <a:buFont typeface="Arial"/>
                        <a:buNone/>
                      </a:pPr>
                      <a:r>
                        <a:rPr lang="en-US" sz="1400" b="0" i="0" u="none" strike="noStrike" cap="none" dirty="0">
                          <a:solidFill>
                            <a:srgbClr val="2E2E2E"/>
                          </a:solidFill>
                          <a:latin typeface="Arial"/>
                          <a:ea typeface="Arial"/>
                          <a:cs typeface="Arial"/>
                          <a:sym typeface="Arial"/>
                        </a:rPr>
                        <a:t>The act of clinicians/providers sending or directing a patient to professionals and/or programs for services (e.g., evaluation, treatment, aid, information, etc.)</a:t>
                      </a:r>
                      <a:endParaRPr dirty="0"/>
                    </a:p>
                  </a:txBody>
                  <a:tcPr marL="91450" marR="91450" marT="45725" marB="45725" anchor="ctr">
                    <a:solidFill>
                      <a:srgbClr val="F2F2F2"/>
                    </a:solidFill>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3F6ADA10-8234-731B-BA24-0ECB842D7408}"/>
              </a:ext>
            </a:extLst>
          </p:cNvPr>
          <p:cNvSpPr>
            <a:spLocks noGrp="1"/>
          </p:cNvSpPr>
          <p:nvPr>
            <p:ph type="sldNum" idx="12"/>
          </p:nvPr>
        </p:nvSpPr>
        <p:spPr>
          <a:xfrm>
            <a:off x="10820400" y="6450872"/>
            <a:ext cx="1209675"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9"/>
          <p:cNvSpPr txBox="1">
            <a:spLocks noGrp="1"/>
          </p:cNvSpPr>
          <p:nvPr>
            <p:ph type="title"/>
          </p:nvPr>
        </p:nvSpPr>
        <p:spPr>
          <a:xfrm>
            <a:off x="457200" y="228935"/>
            <a:ext cx="11277600" cy="1371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3200"/>
              <a:buFont typeface="Arial Black"/>
              <a:buNone/>
            </a:pPr>
            <a:r>
              <a:rPr lang="en-US" sz="4000" dirty="0"/>
              <a:t>Terminology Activities Under Consideration 2022+</a:t>
            </a:r>
            <a:endParaRPr sz="4000" dirty="0"/>
          </a:p>
        </p:txBody>
      </p:sp>
      <p:sp>
        <p:nvSpPr>
          <p:cNvPr id="507" name="Google Shape;507;p19"/>
          <p:cNvSpPr txBox="1">
            <a:spLocks noGrp="1"/>
          </p:cNvSpPr>
          <p:nvPr>
            <p:ph type="body" idx="1"/>
          </p:nvPr>
        </p:nvSpPr>
        <p:spPr>
          <a:xfrm>
            <a:off x="557007" y="1600535"/>
            <a:ext cx="4839452" cy="4697049"/>
          </a:xfrm>
          <a:prstGeom prst="rect">
            <a:avLst/>
          </a:prstGeom>
          <a:noFill/>
          <a:ln>
            <a:noFill/>
          </a:ln>
        </p:spPr>
        <p:txBody>
          <a:bodyPr spcFirstLastPara="1" wrap="square" lIns="91425" tIns="45700" rIns="91425" bIns="45700" anchor="t" anchorCtr="0">
            <a:normAutofit/>
          </a:bodyPr>
          <a:lstStyle/>
          <a:p>
            <a:pPr marL="342900" lvl="0" indent="-330200" algn="l" rtl="0">
              <a:lnSpc>
                <a:spcPct val="110000"/>
              </a:lnSpc>
              <a:spcBef>
                <a:spcPts val="520"/>
              </a:spcBef>
              <a:spcAft>
                <a:spcPts val="0"/>
              </a:spcAft>
              <a:buClr>
                <a:srgbClr val="E3B641"/>
              </a:buClr>
              <a:buSzPts val="2200"/>
              <a:buChar char="●"/>
            </a:pPr>
            <a:r>
              <a:rPr lang="en-US" sz="2400" b="1" dirty="0">
                <a:latin typeface="Arial"/>
                <a:ea typeface="Arial"/>
                <a:cs typeface="Arial"/>
                <a:sym typeface="Arial"/>
              </a:rPr>
              <a:t>Domains</a:t>
            </a:r>
            <a:r>
              <a:rPr lang="en-US" sz="2400" dirty="0">
                <a:latin typeface="Arial"/>
                <a:ea typeface="Arial"/>
                <a:cs typeface="Arial"/>
                <a:sym typeface="Arial"/>
              </a:rPr>
              <a:t> </a:t>
            </a:r>
            <a:endParaRPr sz="3000" dirty="0"/>
          </a:p>
          <a:p>
            <a:pPr marL="685800" marR="0" lvl="1" indent="-215900" algn="l" rtl="0">
              <a:lnSpc>
                <a:spcPct val="110000"/>
              </a:lnSpc>
              <a:spcBef>
                <a:spcPts val="500"/>
              </a:spcBef>
              <a:spcAft>
                <a:spcPts val="0"/>
              </a:spcAft>
              <a:buClr>
                <a:srgbClr val="00B050"/>
              </a:buClr>
              <a:buSzPts val="2000"/>
              <a:buChar char="•"/>
            </a:pPr>
            <a:r>
              <a:rPr lang="en-US" sz="2000" dirty="0">
                <a:solidFill>
                  <a:srgbClr val="00B050"/>
                </a:solidFill>
              </a:rPr>
              <a:t>Minority Strain/Discrimination and Bias</a:t>
            </a:r>
            <a:endParaRPr sz="2000" dirty="0">
              <a:solidFill>
                <a:srgbClr val="00B050"/>
              </a:solidFill>
            </a:endParaRPr>
          </a:p>
          <a:p>
            <a:pPr marL="685800" marR="0" lvl="1" indent="-215900" algn="l" rtl="0">
              <a:lnSpc>
                <a:spcPct val="110000"/>
              </a:lnSpc>
              <a:spcBef>
                <a:spcPts val="500"/>
              </a:spcBef>
              <a:spcAft>
                <a:spcPts val="0"/>
              </a:spcAft>
              <a:buClr>
                <a:srgbClr val="00B050"/>
              </a:buClr>
              <a:buSzPts val="2000"/>
              <a:buChar char="•"/>
            </a:pPr>
            <a:r>
              <a:rPr lang="en-US" sz="2000" dirty="0">
                <a:solidFill>
                  <a:srgbClr val="00B050"/>
                </a:solidFill>
              </a:rPr>
              <a:t>Green Space</a:t>
            </a:r>
            <a:endParaRPr sz="2000" dirty="0">
              <a:solidFill>
                <a:srgbClr val="00B050"/>
              </a:solidFill>
            </a:endParaRPr>
          </a:p>
          <a:p>
            <a:pPr marL="685800" marR="0" lvl="1" indent="-215900" algn="l" rtl="0">
              <a:lnSpc>
                <a:spcPct val="110000"/>
              </a:lnSpc>
              <a:spcBef>
                <a:spcPts val="500"/>
              </a:spcBef>
              <a:spcAft>
                <a:spcPts val="0"/>
              </a:spcAft>
              <a:buClr>
                <a:srgbClr val="00B050"/>
              </a:buClr>
              <a:buSzPts val="2000"/>
              <a:buChar char="•"/>
            </a:pPr>
            <a:r>
              <a:rPr lang="en-US" sz="2000" dirty="0">
                <a:solidFill>
                  <a:srgbClr val="00B050"/>
                </a:solidFill>
              </a:rPr>
              <a:t>Adverse Childhood Experiences (ACES)</a:t>
            </a:r>
            <a:endParaRPr sz="2000" dirty="0">
              <a:solidFill>
                <a:srgbClr val="00B050"/>
              </a:solidFill>
            </a:endParaRPr>
          </a:p>
          <a:p>
            <a:pPr marL="685800" marR="0" lvl="1" indent="-215900" algn="l" rtl="0">
              <a:lnSpc>
                <a:spcPct val="110000"/>
              </a:lnSpc>
              <a:spcBef>
                <a:spcPts val="500"/>
              </a:spcBef>
              <a:spcAft>
                <a:spcPts val="0"/>
              </a:spcAft>
              <a:buClr>
                <a:srgbClr val="7F7F7F"/>
              </a:buClr>
              <a:buSzPts val="2000"/>
              <a:buChar char="•"/>
            </a:pPr>
            <a:r>
              <a:rPr lang="en-US" sz="2000" dirty="0">
                <a:solidFill>
                  <a:srgbClr val="555857"/>
                </a:solidFill>
              </a:rPr>
              <a:t>Expanded Material Hardship Elements</a:t>
            </a:r>
            <a:endParaRPr sz="2000" dirty="0">
              <a:solidFill>
                <a:srgbClr val="555857"/>
              </a:solidFill>
            </a:endParaRPr>
          </a:p>
          <a:p>
            <a:pPr marL="685800" marR="0" lvl="1" indent="-215900" algn="l" rtl="0">
              <a:lnSpc>
                <a:spcPct val="110000"/>
              </a:lnSpc>
              <a:spcBef>
                <a:spcPts val="500"/>
              </a:spcBef>
              <a:spcAft>
                <a:spcPts val="0"/>
              </a:spcAft>
              <a:buClr>
                <a:srgbClr val="7F7F7F"/>
              </a:buClr>
              <a:buSzPts val="2000"/>
              <a:buChar char="•"/>
            </a:pPr>
            <a:r>
              <a:rPr lang="en-US" sz="2000" dirty="0">
                <a:solidFill>
                  <a:srgbClr val="555857"/>
                </a:solidFill>
              </a:rPr>
              <a:t>Incarceration</a:t>
            </a:r>
            <a:endParaRPr sz="2000" dirty="0">
              <a:solidFill>
                <a:srgbClr val="555857"/>
              </a:solidFill>
            </a:endParaRPr>
          </a:p>
          <a:p>
            <a:pPr marL="685800" marR="0" lvl="1" indent="-215900" algn="l" rtl="0">
              <a:lnSpc>
                <a:spcPct val="110000"/>
              </a:lnSpc>
              <a:spcBef>
                <a:spcPts val="500"/>
              </a:spcBef>
              <a:spcAft>
                <a:spcPts val="0"/>
              </a:spcAft>
              <a:buClr>
                <a:srgbClr val="7F7F7F"/>
              </a:buClr>
              <a:buSzPts val="2000"/>
              <a:buChar char="•"/>
            </a:pPr>
            <a:r>
              <a:rPr lang="en-US" sz="2000" dirty="0">
                <a:solidFill>
                  <a:srgbClr val="555857"/>
                </a:solidFill>
              </a:rPr>
              <a:t>Migrant Laborers</a:t>
            </a:r>
            <a:endParaRPr sz="2000" dirty="0">
              <a:solidFill>
                <a:srgbClr val="555857"/>
              </a:solidFill>
            </a:endParaRPr>
          </a:p>
          <a:p>
            <a:pPr marL="685800" marR="0" lvl="1" indent="-215900" algn="l" rtl="0">
              <a:lnSpc>
                <a:spcPct val="110000"/>
              </a:lnSpc>
              <a:spcBef>
                <a:spcPts val="500"/>
              </a:spcBef>
              <a:spcAft>
                <a:spcPts val="0"/>
              </a:spcAft>
              <a:buClr>
                <a:srgbClr val="7F7F7F"/>
              </a:buClr>
              <a:buSzPts val="2000"/>
              <a:buChar char="•"/>
            </a:pPr>
            <a:r>
              <a:rPr lang="en-US" sz="2000" b="1" dirty="0">
                <a:solidFill>
                  <a:srgbClr val="555857"/>
                </a:solidFill>
              </a:rPr>
              <a:t>Others based on Healthy People 2030 Objective</a:t>
            </a:r>
            <a:r>
              <a:rPr lang="en-US" sz="2000" b="1" dirty="0"/>
              <a:t>s</a:t>
            </a:r>
            <a:endParaRPr sz="2000" b="1" dirty="0"/>
          </a:p>
        </p:txBody>
      </p:sp>
      <p:sp>
        <p:nvSpPr>
          <p:cNvPr id="508" name="Google Shape;508;p19"/>
          <p:cNvSpPr txBox="1">
            <a:spLocks noGrp="1"/>
          </p:cNvSpPr>
          <p:nvPr>
            <p:ph type="sldNum" idx="12"/>
          </p:nvPr>
        </p:nvSpPr>
        <p:spPr>
          <a:xfrm>
            <a:off x="10687050" y="6446502"/>
            <a:ext cx="1371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3B641"/>
              </a:buClr>
              <a:buSzPts val="1200"/>
              <a:buFont typeface="Arial"/>
              <a:buNone/>
            </a:pPr>
            <a:fld id="{00000000-1234-1234-1234-123412341234}" type="slidenum">
              <a:rPr lang="en-US" sz="1200" i="0" u="none" strike="noStrike" cap="none">
                <a:latin typeface="Arial"/>
                <a:ea typeface="Arial"/>
                <a:cs typeface="Arial"/>
                <a:sym typeface="Arial"/>
              </a:rPr>
              <a:t>18</a:t>
            </a:fld>
            <a:endParaRPr sz="1200" i="0" u="none" strike="noStrike" cap="none" dirty="0">
              <a:latin typeface="Arial"/>
              <a:ea typeface="Arial"/>
              <a:cs typeface="Arial"/>
              <a:sym typeface="Arial"/>
            </a:endParaRPr>
          </a:p>
        </p:txBody>
      </p:sp>
      <p:sp>
        <p:nvSpPr>
          <p:cNvPr id="509" name="Google Shape;509;p19"/>
          <p:cNvSpPr txBox="1"/>
          <p:nvPr/>
        </p:nvSpPr>
        <p:spPr>
          <a:xfrm>
            <a:off x="5778032" y="1573747"/>
            <a:ext cx="6089714" cy="4697049"/>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17170" algn="l" rtl="0">
              <a:lnSpc>
                <a:spcPct val="110000"/>
              </a:lnSpc>
              <a:spcBef>
                <a:spcPts val="1000"/>
              </a:spcBef>
              <a:spcAft>
                <a:spcPts val="0"/>
              </a:spcAft>
              <a:buClr>
                <a:srgbClr val="E3B641"/>
              </a:buClr>
              <a:buSzPct val="92307"/>
              <a:buFont typeface="Arial"/>
              <a:buChar char="•"/>
            </a:pPr>
            <a:r>
              <a:rPr lang="en-US" sz="2600" b="1" i="0" u="none" strike="noStrike" cap="none">
                <a:solidFill>
                  <a:srgbClr val="555857"/>
                </a:solidFill>
                <a:latin typeface="Arial"/>
                <a:ea typeface="Arial"/>
                <a:cs typeface="Arial"/>
                <a:sym typeface="Arial"/>
              </a:rPr>
              <a:t>Activities </a:t>
            </a:r>
            <a:endParaRPr/>
          </a:p>
          <a:p>
            <a:pPr marL="685800" marR="0" lvl="1" indent="-218122" algn="l" rtl="0">
              <a:lnSpc>
                <a:spcPct val="110000"/>
              </a:lnSpc>
              <a:spcBef>
                <a:spcPts val="500"/>
              </a:spcBef>
              <a:spcAft>
                <a:spcPts val="0"/>
              </a:spcAft>
              <a:buClr>
                <a:srgbClr val="7F7F7F"/>
              </a:buClr>
              <a:buSzPct val="100000"/>
              <a:buFont typeface="Arial"/>
              <a:buChar char="•"/>
            </a:pPr>
            <a:r>
              <a:rPr lang="en-US" sz="2200">
                <a:solidFill>
                  <a:srgbClr val="555857"/>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“Accounting for care”- Social care CPTⓇ, CPTⓇ Category II, and HCPCs codes to enhance quality, evaluation, and value-based partnerships</a:t>
            </a:r>
            <a:r>
              <a:rPr lang="en-US" sz="2200">
                <a:solidFill>
                  <a:srgbClr val="555857"/>
                </a:solidFill>
              </a:rPr>
              <a:t>.</a:t>
            </a:r>
            <a:endParaRPr sz="2200">
              <a:solidFill>
                <a:srgbClr val="555857"/>
              </a:solidFill>
            </a:endParaRPr>
          </a:p>
          <a:p>
            <a:pPr marL="685800" marR="0" lvl="1" indent="-218122" algn="l" rtl="0">
              <a:lnSpc>
                <a:spcPct val="110000"/>
              </a:lnSpc>
              <a:spcBef>
                <a:spcPts val="500"/>
              </a:spcBef>
              <a:spcAft>
                <a:spcPts val="0"/>
              </a:spcAft>
              <a:buClr>
                <a:srgbClr val="7F7F7F"/>
              </a:buClr>
              <a:buSzPct val="100000"/>
              <a:buFont typeface="Arial"/>
              <a:buChar char="•"/>
            </a:pPr>
            <a:r>
              <a:rPr lang="en-US" sz="2200">
                <a:solidFill>
                  <a:srgbClr val="555857"/>
                </a:solidFill>
              </a:rPr>
              <a:t>Social care and health care</a:t>
            </a:r>
            <a:r>
              <a:rPr lang="en-US" sz="2200" b="0" i="0" u="none" strike="noStrike" cap="none">
                <a:solidFill>
                  <a:srgbClr val="555857"/>
                </a:solidFill>
                <a:latin typeface="Arial"/>
                <a:ea typeface="Arial"/>
                <a:cs typeface="Arial"/>
                <a:sym typeface="Arial"/>
              </a:rPr>
              <a:t> </a:t>
            </a:r>
            <a:r>
              <a:rPr lang="en-US" sz="2200" b="1" i="0" u="none" strike="noStrike" cap="none">
                <a:solidFill>
                  <a:srgbClr val="555857"/>
                </a:solidFill>
                <a:latin typeface="Arial"/>
                <a:ea typeface="Arial"/>
                <a:cs typeface="Arial"/>
                <a:sym typeface="Arial"/>
              </a:rPr>
              <a:t>shared ontologies and open taxonomies</a:t>
            </a:r>
            <a:r>
              <a:rPr lang="en-US" sz="2200" b="0" i="0" u="none" strike="noStrike" cap="none">
                <a:solidFill>
                  <a:srgbClr val="555857"/>
                </a:solidFill>
                <a:latin typeface="Arial"/>
                <a:ea typeface="Arial"/>
                <a:cs typeface="Arial"/>
                <a:sym typeface="Arial"/>
              </a:rPr>
              <a:t>.</a:t>
            </a:r>
            <a:endParaRPr/>
          </a:p>
          <a:p>
            <a:pPr marL="685800" marR="0" lvl="1" indent="-218122" algn="l" rtl="0">
              <a:lnSpc>
                <a:spcPct val="110000"/>
              </a:lnSpc>
              <a:spcBef>
                <a:spcPts val="500"/>
              </a:spcBef>
              <a:spcAft>
                <a:spcPts val="0"/>
              </a:spcAft>
              <a:buClr>
                <a:srgbClr val="7F7F7F"/>
              </a:buClr>
              <a:buSzPct val="100000"/>
              <a:buFont typeface="Arial"/>
              <a:buChar char="•"/>
            </a:pPr>
            <a:r>
              <a:rPr lang="en-US" sz="2200" b="0" i="0" u="none" strike="noStrike" cap="none">
                <a:solidFill>
                  <a:srgbClr val="555857"/>
                </a:solidFill>
                <a:latin typeface="Arial"/>
                <a:ea typeface="Arial"/>
                <a:cs typeface="Arial"/>
                <a:sym typeface="Arial"/>
              </a:rPr>
              <a:t>Develop supplemental terminology deliverables to address sharing information on </a:t>
            </a:r>
            <a:r>
              <a:rPr lang="en-US" sz="2200" b="1" i="0" u="none" strike="noStrike" cap="none">
                <a:solidFill>
                  <a:srgbClr val="555857"/>
                </a:solidFill>
                <a:latin typeface="Arial"/>
                <a:ea typeface="Arial"/>
                <a:cs typeface="Arial"/>
                <a:sym typeface="Arial"/>
              </a:rPr>
              <a:t>social care program eligibility and enrollment</a:t>
            </a:r>
            <a:r>
              <a:rPr lang="en-US" sz="2200" b="0" i="0" u="none" strike="noStrike" cap="none">
                <a:solidFill>
                  <a:srgbClr val="555857"/>
                </a:solidFill>
                <a:latin typeface="Arial"/>
                <a:ea typeface="Arial"/>
                <a:cs typeface="Arial"/>
                <a:sym typeface="Arial"/>
              </a:rPr>
              <a:t>.</a:t>
            </a:r>
            <a:endParaRPr/>
          </a:p>
          <a:p>
            <a:pPr marL="685800" marR="0" lvl="1" indent="-218122" algn="l" rtl="0">
              <a:lnSpc>
                <a:spcPct val="110000"/>
              </a:lnSpc>
              <a:spcBef>
                <a:spcPts val="500"/>
              </a:spcBef>
              <a:spcAft>
                <a:spcPts val="0"/>
              </a:spcAft>
              <a:buClr>
                <a:srgbClr val="7F7F7F"/>
              </a:buClr>
              <a:buSzPct val="100000"/>
              <a:buFont typeface="Arial"/>
              <a:buChar char="•"/>
            </a:pPr>
            <a:r>
              <a:rPr lang="en-US" sz="2200" b="0" i="0" u="none" strike="noStrike" cap="none">
                <a:solidFill>
                  <a:srgbClr val="FF0000"/>
                </a:solidFill>
                <a:latin typeface="Arial"/>
                <a:ea typeface="Arial"/>
                <a:cs typeface="Arial"/>
                <a:sym typeface="Arial"/>
              </a:rPr>
              <a:t>Participate in </a:t>
            </a:r>
            <a:r>
              <a:rPr lang="en-US" sz="2200" b="1" i="0" u="none" strike="noStrike" cap="none">
                <a:solidFill>
                  <a:srgbClr val="FF0000"/>
                </a:solidFill>
                <a:latin typeface="Arial"/>
                <a:ea typeface="Arial"/>
                <a:cs typeface="Arial"/>
                <a:sym typeface="Arial"/>
              </a:rPr>
              <a:t>quality measure development </a:t>
            </a:r>
            <a:r>
              <a:rPr lang="en-US" sz="2200" b="0" i="0" u="none" strike="noStrike" cap="none">
                <a:solidFill>
                  <a:srgbClr val="FF0000"/>
                </a:solidFill>
                <a:latin typeface="Arial"/>
                <a:ea typeface="Arial"/>
                <a:cs typeface="Arial"/>
                <a:sym typeface="Arial"/>
              </a:rPr>
              <a:t>to lend coding, content, and measurement insight relevant to Gravity’s work</a:t>
            </a:r>
            <a:r>
              <a:rPr lang="en-US" sz="1900" b="0" i="0" u="none" strike="noStrike" cap="none">
                <a:solidFill>
                  <a:srgbClr val="FF0000"/>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z="4400" spc="-15"/>
              <a:t>MMS Information </a:t>
            </a:r>
            <a:r>
              <a:rPr lang="en-US" sz="4400" spc="-15" dirty="0"/>
              <a:t>Session Goals</a:t>
            </a:r>
            <a:endParaRPr lang="en-US" sz="4400"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a:xfrm>
            <a:off x="457200" y="1935162"/>
            <a:ext cx="11277600" cy="4572000"/>
          </a:xfrm>
        </p:spPr>
        <p:txBody>
          <a:bodyPr>
            <a:normAutofit fontScale="85000" lnSpcReduction="20000"/>
          </a:bodyPr>
          <a:lstStyle/>
          <a:p>
            <a:pPr>
              <a:lnSpc>
                <a:spcPct val="110000"/>
              </a:lnSpc>
              <a:spcBef>
                <a:spcPts val="800"/>
              </a:spcBef>
            </a:pPr>
            <a:r>
              <a:rPr lang="en-US" dirty="0"/>
              <a:t>Part of a larger effort to engage stakeholders and the public in quality measure development.</a:t>
            </a:r>
          </a:p>
          <a:p>
            <a:pPr>
              <a:lnSpc>
                <a:spcPct val="110000"/>
              </a:lnSpc>
              <a:spcBef>
                <a:spcPts val="800"/>
              </a:spcBef>
            </a:pPr>
            <a:r>
              <a:rPr lang="en-US" dirty="0"/>
              <a:t>Additional activities the MMS team leads:</a:t>
            </a:r>
          </a:p>
          <a:p>
            <a:pPr lvl="1">
              <a:lnSpc>
                <a:spcPct val="110000"/>
              </a:lnSpc>
              <a:spcBef>
                <a:spcPts val="800"/>
              </a:spcBef>
            </a:pPr>
            <a:r>
              <a:rPr lang="en-US" dirty="0"/>
              <a:t>Annual public webinars on high-priority CMS topics</a:t>
            </a:r>
          </a:p>
          <a:p>
            <a:pPr lvl="1">
              <a:lnSpc>
                <a:spcPct val="110000"/>
              </a:lnSpc>
              <a:spcBef>
                <a:spcPts val="800"/>
              </a:spcBef>
            </a:pPr>
            <a:r>
              <a:rPr lang="en-US" dirty="0"/>
              <a:t>Outreach via our stakeholder listserv and </a:t>
            </a:r>
          </a:p>
          <a:p>
            <a:pPr marL="457200" lvl="1" indent="0">
              <a:lnSpc>
                <a:spcPct val="110000"/>
              </a:lnSpc>
              <a:spcBef>
                <a:spcPts val="800"/>
              </a:spcBef>
              <a:buNone/>
            </a:pPr>
            <a:r>
              <a:rPr lang="en-US" dirty="0"/>
              <a:t>   the CMS MMS listserv</a:t>
            </a:r>
          </a:p>
          <a:p>
            <a:pPr lvl="1">
              <a:lnSpc>
                <a:spcPct val="110000"/>
              </a:lnSpc>
              <a:spcBef>
                <a:spcPts val="800"/>
              </a:spcBef>
            </a:pPr>
            <a:r>
              <a:rPr lang="en-US" dirty="0"/>
              <a:t>MMS website updates and maintenance</a:t>
            </a:r>
          </a:p>
          <a:p>
            <a:pPr lvl="1">
              <a:lnSpc>
                <a:spcPct val="110000"/>
              </a:lnSpc>
              <a:spcBef>
                <a:spcPts val="800"/>
              </a:spcBef>
            </a:pPr>
            <a:r>
              <a:rPr lang="en-US" dirty="0"/>
              <a:t>Development and promotion of emerging</a:t>
            </a:r>
          </a:p>
          <a:p>
            <a:pPr marL="457200" lvl="1" indent="0">
              <a:lnSpc>
                <a:spcPct val="110000"/>
              </a:lnSpc>
              <a:spcBef>
                <a:spcPts val="800"/>
              </a:spcBef>
              <a:buNone/>
            </a:pPr>
            <a:r>
              <a:rPr lang="en-US" dirty="0"/>
              <a:t>   tools and resources</a:t>
            </a:r>
          </a:p>
          <a:p>
            <a:pPr lvl="1">
              <a:lnSpc>
                <a:spcPct val="110000"/>
              </a:lnSpc>
              <a:spcBef>
                <a:spcPts val="800"/>
              </a:spcBef>
            </a:pPr>
            <a:r>
              <a:rPr lang="en-US" dirty="0"/>
              <a:t>MACRA-specific education and outreach</a:t>
            </a:r>
          </a:p>
          <a:p>
            <a:pPr>
              <a:lnSpc>
                <a:spcPct val="110000"/>
              </a:lnSpc>
              <a:spcBef>
                <a:spcPts val="800"/>
              </a:spcBef>
            </a:pPr>
            <a:endParaRPr lang="en-US" dirty="0"/>
          </a:p>
        </p:txBody>
      </p:sp>
      <p:sp>
        <p:nvSpPr>
          <p:cNvPr id="6" name="object 6" descr="Graphic of a group of people together brainstorming.">
            <a:extLst>
              <a:ext uri="{FF2B5EF4-FFF2-40B4-BE49-F238E27FC236}">
                <a16:creationId xmlns:a16="http://schemas.microsoft.com/office/drawing/2014/main" id="{3DDEF000-2EC1-4300-8C18-4E49003D1E70}"/>
              </a:ext>
            </a:extLst>
          </p:cNvPr>
          <p:cNvSpPr/>
          <p:nvPr/>
        </p:nvSpPr>
        <p:spPr>
          <a:xfrm>
            <a:off x="7978191" y="3884564"/>
            <a:ext cx="3554134" cy="235519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769FD37-C7B8-43A1-BA48-9EE75535D7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0194-4FDA-43AF-9F3B-BE4B0F1060EB}"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20" descr="Icon&#10;&#10;Description automatically generated"/>
          <p:cNvPicPr preferRelativeResize="0"/>
          <p:nvPr/>
        </p:nvPicPr>
        <p:blipFill rotWithShape="1">
          <a:blip r:embed="rId3">
            <a:alphaModFix/>
          </a:blip>
          <a:srcRect/>
          <a:stretch/>
        </p:blipFill>
        <p:spPr>
          <a:xfrm>
            <a:off x="0" y="0"/>
            <a:ext cx="12211762" cy="6874644"/>
          </a:xfrm>
          <a:prstGeom prst="rect">
            <a:avLst/>
          </a:prstGeom>
          <a:noFill/>
          <a:ln>
            <a:noFill/>
          </a:ln>
        </p:spPr>
      </p:pic>
      <p:pic>
        <p:nvPicPr>
          <p:cNvPr id="516" name="Google Shape;516;p20" descr="Background pattern&#10;&#10;Description automatically generated"/>
          <p:cNvPicPr preferRelativeResize="0"/>
          <p:nvPr/>
        </p:nvPicPr>
        <p:blipFill rotWithShape="1">
          <a:blip r:embed="rId4">
            <a:alphaModFix/>
          </a:blip>
          <a:srcRect/>
          <a:stretch/>
        </p:blipFill>
        <p:spPr>
          <a:xfrm>
            <a:off x="0" y="0"/>
            <a:ext cx="12211761" cy="6874644"/>
          </a:xfrm>
          <a:prstGeom prst="rect">
            <a:avLst/>
          </a:prstGeom>
          <a:noFill/>
          <a:ln>
            <a:noFill/>
          </a:ln>
        </p:spPr>
      </p:pic>
      <p:sp>
        <p:nvSpPr>
          <p:cNvPr id="517" name="Google Shape;517;p20" descr="Graphic Project logo"/>
          <p:cNvSpPr/>
          <p:nvPr/>
        </p:nvSpPr>
        <p:spPr>
          <a:xfrm>
            <a:off x="9875780" y="534454"/>
            <a:ext cx="1811626" cy="1876717"/>
          </a:xfrm>
          <a:prstGeom prst="ellipse">
            <a:avLst/>
          </a:prstGeom>
          <a:solidFill>
            <a:srgbClr val="E4E6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0" descr="Gravity Project logo and background graphic showing diverse group of people"/>
          <p:cNvSpPr/>
          <p:nvPr/>
        </p:nvSpPr>
        <p:spPr>
          <a:xfrm>
            <a:off x="0" y="5528"/>
            <a:ext cx="12211761" cy="6869116"/>
          </a:xfrm>
          <a:prstGeom prst="rect">
            <a:avLst/>
          </a:prstGeom>
          <a:gradFill>
            <a:gsLst>
              <a:gs pos="0">
                <a:srgbClr val="FFFFFF">
                  <a:alpha val="0"/>
                </a:srgbClr>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9" name="Google Shape;519;p20" descr="Graphic of figures"/>
          <p:cNvPicPr preferRelativeResize="0"/>
          <p:nvPr/>
        </p:nvPicPr>
        <p:blipFill rotWithShape="1">
          <a:blip r:embed="rId5">
            <a:alphaModFix amt="52000"/>
          </a:blip>
          <a:srcRect l="154" r="154"/>
          <a:stretch/>
        </p:blipFill>
        <p:spPr>
          <a:xfrm>
            <a:off x="0" y="3195944"/>
            <a:ext cx="12192000" cy="3678700"/>
          </a:xfrm>
          <a:prstGeom prst="rect">
            <a:avLst/>
          </a:prstGeom>
          <a:noFill/>
          <a:ln>
            <a:noFill/>
          </a:ln>
        </p:spPr>
      </p:pic>
      <p:sp>
        <p:nvSpPr>
          <p:cNvPr id="520" name="Google Shape;520;p20"/>
          <p:cNvSpPr txBox="1">
            <a:spLocks noGrp="1"/>
          </p:cNvSpPr>
          <p:nvPr>
            <p:ph type="title"/>
          </p:nvPr>
        </p:nvSpPr>
        <p:spPr>
          <a:xfrm>
            <a:off x="789432" y="1960573"/>
            <a:ext cx="11223171" cy="20341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5200"/>
              <a:buFont typeface="Arial"/>
              <a:buNone/>
            </a:pPr>
            <a:r>
              <a:rPr lang="en-US" sz="5200" dirty="0">
                <a:solidFill>
                  <a:srgbClr val="002060"/>
                </a:solidFill>
              </a:rPr>
              <a:t>Quality Measures Alignment</a:t>
            </a:r>
            <a:endParaRPr dirty="0"/>
          </a:p>
        </p:txBody>
      </p:sp>
      <p:pic>
        <p:nvPicPr>
          <p:cNvPr id="521" name="Google Shape;521;p20" descr="Graphic Project logo"/>
          <p:cNvPicPr preferRelativeResize="0"/>
          <p:nvPr/>
        </p:nvPicPr>
        <p:blipFill rotWithShape="1">
          <a:blip r:embed="rId6">
            <a:alphaModFix/>
          </a:blip>
          <a:srcRect/>
          <a:stretch/>
        </p:blipFill>
        <p:spPr>
          <a:xfrm>
            <a:off x="10000002" y="884365"/>
            <a:ext cx="1806350" cy="11786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g1421da6dbcd_1_0"/>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Arial"/>
              <a:buNone/>
            </a:pPr>
            <a:r>
              <a:rPr lang="en-US" dirty="0"/>
              <a:t>Social Care QMs: Considerations</a:t>
            </a:r>
            <a:endParaRPr dirty="0"/>
          </a:p>
        </p:txBody>
      </p:sp>
      <p:sp>
        <p:nvSpPr>
          <p:cNvPr id="526" name="Google Shape;526;g1421da6dbcd_1_0"/>
          <p:cNvSpPr txBox="1">
            <a:spLocks noGrp="1"/>
          </p:cNvSpPr>
          <p:nvPr>
            <p:ph type="body" idx="1"/>
          </p:nvPr>
        </p:nvSpPr>
        <p:spPr>
          <a:xfrm>
            <a:off x="457200" y="1752601"/>
            <a:ext cx="11277600" cy="4572000"/>
          </a:xfrm>
          <a:prstGeom prst="rect">
            <a:avLst/>
          </a:prstGeom>
          <a:noFill/>
          <a:ln>
            <a:noFill/>
          </a:ln>
        </p:spPr>
        <p:txBody>
          <a:bodyPr spcFirstLastPara="1" wrap="square" lIns="91425" tIns="45700" rIns="91425" bIns="45700" anchor="t" anchorCtr="0">
            <a:normAutofit fontScale="92500" lnSpcReduction="20000"/>
          </a:bodyPr>
          <a:lstStyle/>
          <a:p>
            <a:pPr marL="342900" lvl="0" indent="-334327" algn="l" rtl="0">
              <a:spcBef>
                <a:spcPts val="0"/>
              </a:spcBef>
              <a:spcAft>
                <a:spcPts val="0"/>
              </a:spcAft>
              <a:buSzPct val="56250"/>
              <a:buChar char="●"/>
            </a:pPr>
            <a:r>
              <a:rPr lang="en-US" dirty="0"/>
              <a:t>Defining the intent. </a:t>
            </a:r>
            <a:r>
              <a:rPr lang="en-US" i="1" dirty="0"/>
              <a:t>What will the data tell us? How will it help?</a:t>
            </a:r>
            <a:endParaRPr i="1" dirty="0"/>
          </a:p>
          <a:p>
            <a:pPr marL="742950" lvl="1" indent="-277177" algn="l" rtl="0">
              <a:spcBef>
                <a:spcPts val="0"/>
              </a:spcBef>
              <a:spcAft>
                <a:spcPts val="0"/>
              </a:spcAft>
              <a:buSzPct val="64285"/>
              <a:buChar char="○"/>
            </a:pPr>
            <a:r>
              <a:rPr lang="en-US" dirty="0"/>
              <a:t>Screen </a:t>
            </a:r>
            <a:endParaRPr dirty="0"/>
          </a:p>
          <a:p>
            <a:pPr marL="1143000" lvl="2" indent="-220027" algn="l" rtl="0">
              <a:spcBef>
                <a:spcPts val="0"/>
              </a:spcBef>
              <a:spcAft>
                <a:spcPts val="0"/>
              </a:spcAft>
              <a:buSzPct val="75000"/>
              <a:buChar char="■"/>
            </a:pPr>
            <a:r>
              <a:rPr lang="en-US" dirty="0"/>
              <a:t>Capacity Building</a:t>
            </a:r>
            <a:endParaRPr dirty="0"/>
          </a:p>
          <a:p>
            <a:pPr marL="742950" lvl="1" indent="-277177" algn="l" rtl="0">
              <a:spcBef>
                <a:spcPts val="0"/>
              </a:spcBef>
              <a:spcAft>
                <a:spcPts val="0"/>
              </a:spcAft>
              <a:buSzPct val="64285"/>
              <a:buChar char="○"/>
            </a:pPr>
            <a:r>
              <a:rPr lang="en-US" dirty="0"/>
              <a:t>Screen and Positive Rate</a:t>
            </a:r>
            <a:endParaRPr dirty="0"/>
          </a:p>
          <a:p>
            <a:pPr marL="1143000" lvl="2" indent="-220027" algn="l" rtl="0">
              <a:spcBef>
                <a:spcPts val="0"/>
              </a:spcBef>
              <a:spcAft>
                <a:spcPts val="0"/>
              </a:spcAft>
              <a:buSzPct val="75000"/>
              <a:buChar char="■"/>
            </a:pPr>
            <a:r>
              <a:rPr lang="en-US" dirty="0"/>
              <a:t>Capacity Building + Population-Level Risk</a:t>
            </a:r>
            <a:endParaRPr dirty="0"/>
          </a:p>
          <a:p>
            <a:pPr marL="742950" lvl="1" indent="-277177" algn="l" rtl="0">
              <a:spcBef>
                <a:spcPts val="0"/>
              </a:spcBef>
              <a:spcAft>
                <a:spcPts val="0"/>
              </a:spcAft>
              <a:buSzPct val="64285"/>
              <a:buChar char="○"/>
            </a:pPr>
            <a:r>
              <a:rPr lang="en-US" dirty="0"/>
              <a:t>Screen and Intervene</a:t>
            </a:r>
            <a:endParaRPr dirty="0"/>
          </a:p>
          <a:p>
            <a:pPr marL="1143000" lvl="2" indent="-220027" algn="l" rtl="0">
              <a:spcBef>
                <a:spcPts val="0"/>
              </a:spcBef>
              <a:spcAft>
                <a:spcPts val="0"/>
              </a:spcAft>
              <a:buSzPct val="75000"/>
              <a:buChar char="■"/>
            </a:pPr>
            <a:r>
              <a:rPr lang="en-US" dirty="0"/>
              <a:t>Capacity Building + Intent to Assist (akin to screen and intervene measures)</a:t>
            </a:r>
            <a:endParaRPr dirty="0"/>
          </a:p>
          <a:p>
            <a:pPr marL="742950" lvl="1" indent="-277177" algn="l" rtl="0">
              <a:spcBef>
                <a:spcPts val="0"/>
              </a:spcBef>
              <a:spcAft>
                <a:spcPts val="0"/>
              </a:spcAft>
              <a:buSzPct val="64285"/>
              <a:buChar char="○"/>
            </a:pPr>
            <a:r>
              <a:rPr lang="en-US" dirty="0"/>
              <a:t>Intervention Success/Social Needs Met: </a:t>
            </a:r>
            <a:endParaRPr dirty="0"/>
          </a:p>
          <a:p>
            <a:pPr marL="1143000" lvl="2" indent="-220027" algn="l" rtl="0">
              <a:spcBef>
                <a:spcPts val="0"/>
              </a:spcBef>
              <a:spcAft>
                <a:spcPts val="0"/>
              </a:spcAft>
              <a:buSzPct val="75000"/>
              <a:buChar char="■"/>
            </a:pPr>
            <a:r>
              <a:rPr lang="en-US" dirty="0"/>
              <a:t>Connection to Services</a:t>
            </a:r>
            <a:endParaRPr dirty="0"/>
          </a:p>
          <a:p>
            <a:pPr marL="1143000" lvl="2" indent="-220027" algn="l" rtl="0">
              <a:spcBef>
                <a:spcPts val="0"/>
              </a:spcBef>
              <a:spcAft>
                <a:spcPts val="0"/>
              </a:spcAft>
              <a:buSzPct val="75000"/>
              <a:buChar char="■"/>
            </a:pPr>
            <a:r>
              <a:rPr lang="en-US" dirty="0"/>
              <a:t>Patient-Reported Satisfaction</a:t>
            </a:r>
            <a:endParaRPr dirty="0"/>
          </a:p>
          <a:p>
            <a:pPr marL="1143000" lvl="2" indent="-220027" algn="l" rtl="0">
              <a:spcBef>
                <a:spcPts val="0"/>
              </a:spcBef>
              <a:spcAft>
                <a:spcPts val="0"/>
              </a:spcAft>
              <a:buSzPct val="75000"/>
              <a:buChar char="■"/>
            </a:pPr>
            <a:r>
              <a:rPr lang="en-US" dirty="0"/>
              <a:t>Reduction in Severity (dependent on quality/breadth of initial screening methods- akin to remission measures)</a:t>
            </a:r>
            <a:endParaRPr dirty="0"/>
          </a:p>
          <a:p>
            <a:pPr marL="342900" lvl="0" indent="0" algn="l" rtl="0">
              <a:spcBef>
                <a:spcPts val="0"/>
              </a:spcBef>
              <a:spcAft>
                <a:spcPts val="0"/>
              </a:spcAft>
              <a:buNone/>
            </a:pPr>
            <a:endParaRPr dirty="0"/>
          </a:p>
          <a:p>
            <a:pPr marL="342900" lvl="0" indent="-334327" algn="l" rtl="0">
              <a:spcBef>
                <a:spcPts val="0"/>
              </a:spcBef>
              <a:spcAft>
                <a:spcPts val="0"/>
              </a:spcAft>
              <a:buSzPct val="56250"/>
              <a:buChar char="●"/>
            </a:pPr>
            <a:r>
              <a:rPr lang="en-US" dirty="0"/>
              <a:t>Digital Quality Measures (</a:t>
            </a:r>
            <a:r>
              <a:rPr lang="en-US" dirty="0" err="1"/>
              <a:t>dQMs</a:t>
            </a:r>
            <a:r>
              <a:rPr lang="en-US" dirty="0"/>
              <a:t>)</a:t>
            </a:r>
            <a:endParaRPr dirty="0"/>
          </a:p>
        </p:txBody>
      </p:sp>
      <p:pic>
        <p:nvPicPr>
          <p:cNvPr id="530" name="Google Shape;530;g1421da6dbcd_1_0" descr="Logo&#10;&#10;Description automatically generated"/>
          <p:cNvPicPr preferRelativeResize="0"/>
          <p:nvPr/>
        </p:nvPicPr>
        <p:blipFill rotWithShape="1">
          <a:blip r:embed="rId3">
            <a:alphaModFix/>
          </a:blip>
          <a:srcRect/>
          <a:stretch/>
        </p:blipFill>
        <p:spPr>
          <a:xfrm>
            <a:off x="9508027" y="2375840"/>
            <a:ext cx="1806350" cy="1178611"/>
          </a:xfrm>
          <a:prstGeom prst="rect">
            <a:avLst/>
          </a:prstGeom>
          <a:noFill/>
          <a:ln>
            <a:noFill/>
          </a:ln>
        </p:spPr>
      </p:pic>
      <p:sp>
        <p:nvSpPr>
          <p:cNvPr id="529" name="Google Shape;529;g1421da6dbcd_1_0"/>
          <p:cNvSpPr txBox="1">
            <a:spLocks noGrp="1"/>
          </p:cNvSpPr>
          <p:nvPr>
            <p:ph type="sldNum" idx="12"/>
          </p:nvPr>
        </p:nvSpPr>
        <p:spPr>
          <a:xfrm>
            <a:off x="10628577" y="6446852"/>
            <a:ext cx="137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22" descr="Icon&#10;&#10;Description automatically generated"/>
          <p:cNvPicPr preferRelativeResize="0"/>
          <p:nvPr/>
        </p:nvPicPr>
        <p:blipFill rotWithShape="1">
          <a:blip r:embed="rId3">
            <a:alphaModFix/>
          </a:blip>
          <a:srcRect/>
          <a:stretch/>
        </p:blipFill>
        <p:spPr>
          <a:xfrm>
            <a:off x="-19762" y="-11086"/>
            <a:ext cx="12231525" cy="6869086"/>
          </a:xfrm>
          <a:prstGeom prst="rect">
            <a:avLst/>
          </a:prstGeom>
          <a:noFill/>
          <a:ln>
            <a:noFill/>
          </a:ln>
        </p:spPr>
      </p:pic>
      <p:grpSp>
        <p:nvGrpSpPr>
          <p:cNvPr id="3" name="Group 2">
            <a:extLst>
              <a:ext uri="{FF2B5EF4-FFF2-40B4-BE49-F238E27FC236}">
                <a16:creationId xmlns:a16="http://schemas.microsoft.com/office/drawing/2014/main" id="{D3AEE88B-9765-4EF8-A281-64EC923A4F8D}"/>
              </a:ext>
            </a:extLst>
          </p:cNvPr>
          <p:cNvGrpSpPr/>
          <p:nvPr/>
        </p:nvGrpSpPr>
        <p:grpSpPr>
          <a:xfrm>
            <a:off x="-19762" y="0"/>
            <a:ext cx="12192000" cy="6858000"/>
            <a:chOff x="-19762" y="-141904"/>
            <a:chExt cx="12251285" cy="7005462"/>
          </a:xfrm>
        </p:grpSpPr>
        <p:pic>
          <p:nvPicPr>
            <p:cNvPr id="537" name="Google Shape;537;p22" descr="Background pattern&#10;&#10;Description automatically generated"/>
            <p:cNvPicPr preferRelativeResize="0"/>
            <p:nvPr/>
          </p:nvPicPr>
          <p:blipFill rotWithShape="1">
            <a:blip r:embed="rId4">
              <a:alphaModFix/>
            </a:blip>
            <a:srcRect/>
            <a:stretch/>
          </p:blipFill>
          <p:spPr>
            <a:xfrm>
              <a:off x="-19762" y="-11086"/>
              <a:ext cx="12211761" cy="6874644"/>
            </a:xfrm>
            <a:prstGeom prst="rect">
              <a:avLst/>
            </a:prstGeom>
            <a:noFill/>
            <a:ln>
              <a:noFill/>
            </a:ln>
          </p:spPr>
        </p:pic>
        <p:sp>
          <p:nvSpPr>
            <p:cNvPr id="539" name="Google Shape;539;p22" descr="Gravity Project logo and background graphic showing diverse group of people"/>
            <p:cNvSpPr/>
            <p:nvPr/>
          </p:nvSpPr>
          <p:spPr>
            <a:xfrm>
              <a:off x="-19761" y="-141904"/>
              <a:ext cx="12251284" cy="7005462"/>
            </a:xfrm>
            <a:prstGeom prst="rect">
              <a:avLst/>
            </a:prstGeom>
            <a:gradFill>
              <a:gsLst>
                <a:gs pos="0">
                  <a:srgbClr val="FFFFFF">
                    <a:alpha val="0"/>
                  </a:srgbClr>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pic>
        <p:nvPicPr>
          <p:cNvPr id="540" name="Google Shape;540;p22" descr="Graphic of figures"/>
          <p:cNvPicPr preferRelativeResize="0"/>
          <p:nvPr/>
        </p:nvPicPr>
        <p:blipFill rotWithShape="1">
          <a:blip r:embed="rId5">
            <a:alphaModFix amt="52000"/>
          </a:blip>
          <a:srcRect l="154" r="154"/>
          <a:stretch/>
        </p:blipFill>
        <p:spPr>
          <a:xfrm>
            <a:off x="-19762" y="3184858"/>
            <a:ext cx="12192000" cy="3678700"/>
          </a:xfrm>
          <a:prstGeom prst="rect">
            <a:avLst/>
          </a:prstGeom>
          <a:noFill/>
          <a:ln>
            <a:noFill/>
          </a:ln>
        </p:spPr>
      </p:pic>
      <p:sp>
        <p:nvSpPr>
          <p:cNvPr id="541" name="Google Shape;541;p22"/>
          <p:cNvSpPr txBox="1">
            <a:spLocks noGrp="1"/>
          </p:cNvSpPr>
          <p:nvPr>
            <p:ph type="title"/>
          </p:nvPr>
        </p:nvSpPr>
        <p:spPr>
          <a:xfrm>
            <a:off x="838200" y="2533162"/>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5200"/>
              <a:buFont typeface="Arial"/>
              <a:buNone/>
            </a:pPr>
            <a:r>
              <a:rPr lang="en-US" sz="5200" dirty="0">
                <a:solidFill>
                  <a:srgbClr val="002060"/>
                </a:solidFill>
              </a:rPr>
              <a:t>Technical Workstream</a:t>
            </a:r>
            <a:endParaRPr dirty="0"/>
          </a:p>
        </p:txBody>
      </p:sp>
      <p:grpSp>
        <p:nvGrpSpPr>
          <p:cNvPr id="4" name="Group 3">
            <a:extLst>
              <a:ext uri="{FF2B5EF4-FFF2-40B4-BE49-F238E27FC236}">
                <a16:creationId xmlns:a16="http://schemas.microsoft.com/office/drawing/2014/main" id="{A37FC269-828A-588A-2EA2-BCA88BD45143}"/>
              </a:ext>
            </a:extLst>
          </p:cNvPr>
          <p:cNvGrpSpPr/>
          <p:nvPr/>
        </p:nvGrpSpPr>
        <p:grpSpPr>
          <a:xfrm>
            <a:off x="9856018" y="523368"/>
            <a:ext cx="1930572" cy="1876717"/>
            <a:chOff x="9856018" y="523368"/>
            <a:chExt cx="1930572" cy="1876717"/>
          </a:xfrm>
        </p:grpSpPr>
        <p:sp>
          <p:nvSpPr>
            <p:cNvPr id="538" name="Google Shape;538;p22" descr="Graphic Project logo"/>
            <p:cNvSpPr/>
            <p:nvPr/>
          </p:nvSpPr>
          <p:spPr>
            <a:xfrm>
              <a:off x="9856018" y="523368"/>
              <a:ext cx="1811626" cy="1876717"/>
            </a:xfrm>
            <a:prstGeom prst="ellipse">
              <a:avLst/>
            </a:prstGeom>
            <a:solidFill>
              <a:srgbClr val="E4E6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2" name="Google Shape;542;p22" descr="Graphic Project logo"/>
            <p:cNvPicPr preferRelativeResize="0"/>
            <p:nvPr/>
          </p:nvPicPr>
          <p:blipFill rotWithShape="1">
            <a:blip r:embed="rId6">
              <a:alphaModFix/>
            </a:blip>
            <a:srcRect/>
            <a:stretch/>
          </p:blipFill>
          <p:spPr>
            <a:xfrm>
              <a:off x="9980240" y="873279"/>
              <a:ext cx="1806350" cy="1178611"/>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50" name="Google Shape;550;p23"/>
          <p:cNvSpPr txBox="1">
            <a:spLocks noGrp="1"/>
          </p:cNvSpPr>
          <p:nvPr>
            <p:ph type="title" idx="4294967295"/>
          </p:nvPr>
        </p:nvSpPr>
        <p:spPr>
          <a:xfrm>
            <a:off x="936113" y="427158"/>
            <a:ext cx="10425300" cy="73863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chemeClr val="lt1"/>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Arial"/>
                <a:ea typeface="Arial"/>
                <a:cs typeface="Arial"/>
                <a:sym typeface="Arial"/>
              </a:rPr>
              <a:t>Technical Workstream Powered By</a:t>
            </a:r>
          </a:p>
        </p:txBody>
      </p:sp>
      <p:pic>
        <p:nvPicPr>
          <p:cNvPr id="549" name="Google Shape;549;p23" descr="Newwave logo"/>
          <p:cNvPicPr preferRelativeResize="0"/>
          <p:nvPr/>
        </p:nvPicPr>
        <p:blipFill rotWithShape="1">
          <a:blip r:embed="rId3">
            <a:alphaModFix/>
          </a:blip>
          <a:srcRect/>
          <a:stretch/>
        </p:blipFill>
        <p:spPr>
          <a:xfrm>
            <a:off x="2913949" y="2910250"/>
            <a:ext cx="3823550" cy="518750"/>
          </a:xfrm>
          <a:prstGeom prst="rect">
            <a:avLst/>
          </a:prstGeom>
          <a:noFill/>
          <a:ln>
            <a:noFill/>
          </a:ln>
        </p:spPr>
      </p:pic>
      <p:pic>
        <p:nvPicPr>
          <p:cNvPr id="552" name="Google Shape;552;p23" descr="Saffron labs logo"/>
          <p:cNvPicPr preferRelativeResize="0"/>
          <p:nvPr/>
        </p:nvPicPr>
        <p:blipFill rotWithShape="1">
          <a:blip r:embed="rId4">
            <a:alphaModFix/>
          </a:blip>
          <a:srcRect/>
          <a:stretch/>
        </p:blipFill>
        <p:spPr>
          <a:xfrm>
            <a:off x="6841999" y="2831487"/>
            <a:ext cx="3067050" cy="676275"/>
          </a:xfrm>
          <a:prstGeom prst="rect">
            <a:avLst/>
          </a:prstGeom>
          <a:noFill/>
          <a:ln>
            <a:noFill/>
          </a:ln>
        </p:spPr>
      </p:pic>
      <p:pic>
        <p:nvPicPr>
          <p:cNvPr id="551" name="Google Shape;551;p23" descr="AMA logo"/>
          <p:cNvPicPr preferRelativeResize="0"/>
          <p:nvPr/>
        </p:nvPicPr>
        <p:blipFill rotWithShape="1">
          <a:blip r:embed="rId5">
            <a:alphaModFix/>
          </a:blip>
          <a:srcRect/>
          <a:stretch/>
        </p:blipFill>
        <p:spPr>
          <a:xfrm>
            <a:off x="5132574" y="4428012"/>
            <a:ext cx="2390900" cy="983675"/>
          </a:xfrm>
          <a:prstGeom prst="rect">
            <a:avLst/>
          </a:prstGeom>
          <a:noFill/>
          <a:ln>
            <a:noFill/>
          </a:ln>
        </p:spPr>
      </p:pic>
      <p:sp>
        <p:nvSpPr>
          <p:cNvPr id="548" name="Google Shape;548;p23"/>
          <p:cNvSpPr txBox="1">
            <a:spLocks noGrp="1"/>
          </p:cNvSpPr>
          <p:nvPr>
            <p:ph type="sldNum" idx="12"/>
          </p:nvPr>
        </p:nvSpPr>
        <p:spPr>
          <a:xfrm>
            <a:off x="11275688" y="6492900"/>
            <a:ext cx="694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4"/>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22222"/>
              <a:buFont typeface="Arial"/>
              <a:buNone/>
            </a:pPr>
            <a:r>
              <a:rPr lang="en-US" dirty="0"/>
              <a:t>HL7 SDOH Clinical Care</a:t>
            </a:r>
            <a:br>
              <a:rPr lang="en-US" dirty="0"/>
            </a:br>
            <a:r>
              <a:rPr lang="en-US" dirty="0"/>
              <a:t>FHIR Implementation Guide</a:t>
            </a:r>
            <a:endParaRPr sz="3600" dirty="0"/>
          </a:p>
        </p:txBody>
      </p:sp>
      <p:sp>
        <p:nvSpPr>
          <p:cNvPr id="559" name="Google Shape;559;p24"/>
          <p:cNvSpPr txBox="1">
            <a:spLocks noGrp="1"/>
          </p:cNvSpPr>
          <p:nvPr>
            <p:ph type="body" idx="1"/>
          </p:nvPr>
        </p:nvSpPr>
        <p:spPr>
          <a:xfrm>
            <a:off x="808270" y="2013312"/>
            <a:ext cx="6120416" cy="4451662"/>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spcBef>
                <a:spcPts val="0"/>
              </a:spcBef>
              <a:spcAft>
                <a:spcPts val="0"/>
              </a:spcAft>
              <a:buClr>
                <a:srgbClr val="112146"/>
              </a:buClr>
              <a:buSzPct val="100000"/>
              <a:buFont typeface="Calibri"/>
              <a:buAutoNum type="arabicPeriod"/>
            </a:pPr>
            <a:r>
              <a:rPr lang="en-US" sz="1800">
                <a:latin typeface="Arial"/>
                <a:ea typeface="Arial"/>
                <a:cs typeface="Arial"/>
                <a:sym typeface="Arial"/>
              </a:rPr>
              <a:t>This is a framework Implementation Guide (IG) and supports multiple domains</a:t>
            </a:r>
            <a:endParaRPr/>
          </a:p>
          <a:p>
            <a:pPr marL="285750" lvl="0" indent="-285750" algn="l" rtl="0">
              <a:spcBef>
                <a:spcPts val="1200"/>
              </a:spcBef>
              <a:spcAft>
                <a:spcPts val="0"/>
              </a:spcAft>
              <a:buClr>
                <a:srgbClr val="112146"/>
              </a:buClr>
              <a:buSzPct val="100000"/>
              <a:buFont typeface="Calibri"/>
              <a:buAutoNum type="arabicPeriod"/>
            </a:pPr>
            <a:r>
              <a:rPr lang="en-US" sz="1800">
                <a:latin typeface="Arial"/>
                <a:ea typeface="Arial"/>
                <a:cs typeface="Arial"/>
                <a:sym typeface="Arial"/>
              </a:rPr>
              <a:t>IG support the following clinical activities</a:t>
            </a:r>
            <a:endParaRPr/>
          </a:p>
          <a:p>
            <a:pPr marL="457200" lvl="0" indent="-171450" algn="l" rtl="0">
              <a:spcBef>
                <a:spcPts val="600"/>
              </a:spcBef>
              <a:spcAft>
                <a:spcPts val="0"/>
              </a:spcAft>
              <a:buClr>
                <a:srgbClr val="E3B641"/>
              </a:buClr>
              <a:buSzPct val="100000"/>
              <a:buChar char="•"/>
            </a:pPr>
            <a:r>
              <a:rPr lang="en-US" sz="1800">
                <a:latin typeface="Arial"/>
                <a:ea typeface="Arial"/>
                <a:cs typeface="Arial"/>
                <a:sym typeface="Arial"/>
              </a:rPr>
              <a:t>Assessments</a:t>
            </a:r>
            <a:endParaRPr/>
          </a:p>
          <a:p>
            <a:pPr marL="457200" lvl="0" indent="-171450" algn="l" rtl="0">
              <a:spcBef>
                <a:spcPts val="600"/>
              </a:spcBef>
              <a:spcAft>
                <a:spcPts val="0"/>
              </a:spcAft>
              <a:buClr>
                <a:srgbClr val="E3B641"/>
              </a:buClr>
              <a:buSzPct val="100000"/>
              <a:buChar char="•"/>
            </a:pPr>
            <a:r>
              <a:rPr lang="en-US" sz="1800">
                <a:latin typeface="Arial"/>
                <a:ea typeface="Arial"/>
                <a:cs typeface="Arial"/>
                <a:sym typeface="Arial"/>
              </a:rPr>
              <a:t>Health Concerns / Problems</a:t>
            </a:r>
            <a:endParaRPr/>
          </a:p>
          <a:p>
            <a:pPr marL="457200" lvl="0" indent="-171450" algn="l" rtl="0">
              <a:spcBef>
                <a:spcPts val="600"/>
              </a:spcBef>
              <a:spcAft>
                <a:spcPts val="0"/>
              </a:spcAft>
              <a:buClr>
                <a:srgbClr val="E3B641"/>
              </a:buClr>
              <a:buSzPct val="100000"/>
              <a:buChar char="•"/>
            </a:pPr>
            <a:r>
              <a:rPr lang="en-US" sz="1800">
                <a:latin typeface="Arial"/>
                <a:ea typeface="Arial"/>
                <a:cs typeface="Arial"/>
                <a:sym typeface="Arial"/>
              </a:rPr>
              <a:t>Goals</a:t>
            </a:r>
            <a:endParaRPr/>
          </a:p>
          <a:p>
            <a:pPr marL="457200" lvl="0" indent="-171450" algn="l" rtl="0">
              <a:spcBef>
                <a:spcPts val="600"/>
              </a:spcBef>
              <a:spcAft>
                <a:spcPts val="0"/>
              </a:spcAft>
              <a:buClr>
                <a:srgbClr val="E3B641"/>
              </a:buClr>
              <a:buSzPct val="100000"/>
              <a:buChar char="•"/>
            </a:pPr>
            <a:r>
              <a:rPr lang="en-US" sz="1800">
                <a:latin typeface="Arial"/>
                <a:ea typeface="Arial"/>
                <a:cs typeface="Arial"/>
                <a:sym typeface="Arial"/>
              </a:rPr>
              <a:t>Interventions including referrals</a:t>
            </a:r>
            <a:endParaRPr/>
          </a:p>
          <a:p>
            <a:pPr marL="457200" lvl="0" indent="-171450" algn="l" rtl="0">
              <a:spcBef>
                <a:spcPts val="600"/>
              </a:spcBef>
              <a:spcAft>
                <a:spcPts val="0"/>
              </a:spcAft>
              <a:buClr>
                <a:srgbClr val="E3B641"/>
              </a:buClr>
              <a:buSzPct val="100000"/>
              <a:buChar char="•"/>
            </a:pPr>
            <a:r>
              <a:rPr lang="en-US" sz="1800">
                <a:latin typeface="Arial"/>
                <a:ea typeface="Arial"/>
                <a:cs typeface="Arial"/>
                <a:sym typeface="Arial"/>
              </a:rPr>
              <a:t>Consent</a:t>
            </a:r>
            <a:endParaRPr/>
          </a:p>
          <a:p>
            <a:pPr marL="457200" lvl="0" indent="-171450" algn="l" rtl="0">
              <a:spcBef>
                <a:spcPts val="600"/>
              </a:spcBef>
              <a:spcAft>
                <a:spcPts val="0"/>
              </a:spcAft>
              <a:buClr>
                <a:srgbClr val="E3B641"/>
              </a:buClr>
              <a:buSzPct val="100000"/>
              <a:buChar char="•"/>
            </a:pPr>
            <a:r>
              <a:rPr lang="en-US" sz="1800">
                <a:latin typeface="Arial"/>
                <a:ea typeface="Arial"/>
                <a:cs typeface="Arial"/>
                <a:sym typeface="Arial"/>
              </a:rPr>
              <a:t>Aggregation for exchange/reporting</a:t>
            </a:r>
            <a:endParaRPr/>
          </a:p>
          <a:p>
            <a:pPr marL="457200" lvl="0" indent="-171450" algn="l" rtl="0">
              <a:spcBef>
                <a:spcPts val="1200"/>
              </a:spcBef>
              <a:spcAft>
                <a:spcPts val="0"/>
              </a:spcAft>
              <a:buClr>
                <a:srgbClr val="E3B641"/>
              </a:buClr>
              <a:buSzPct val="100000"/>
              <a:buChar char="•"/>
            </a:pPr>
            <a:r>
              <a:rPr lang="en-US" sz="1800">
                <a:latin typeface="Arial"/>
                <a:ea typeface="Arial"/>
                <a:cs typeface="Arial"/>
                <a:sym typeface="Arial"/>
              </a:rPr>
              <a:t>Exchange with patient/client applications</a:t>
            </a:r>
            <a:endParaRPr/>
          </a:p>
          <a:p>
            <a:pPr marL="457200" lvl="0" indent="-171450" algn="l" rtl="0">
              <a:spcBef>
                <a:spcPts val="1200"/>
              </a:spcBef>
              <a:spcAft>
                <a:spcPts val="0"/>
              </a:spcAft>
              <a:buClr>
                <a:srgbClr val="E3B641"/>
              </a:buClr>
              <a:buSzPct val="100000"/>
              <a:buChar char="•"/>
            </a:pPr>
            <a:r>
              <a:rPr lang="en-US" sz="1800">
                <a:latin typeface="Arial"/>
                <a:ea typeface="Arial"/>
                <a:cs typeface="Arial"/>
                <a:sym typeface="Arial"/>
              </a:rPr>
              <a:t>Draft specifications for race/ethnicity exchange</a:t>
            </a:r>
            <a:endParaRPr/>
          </a:p>
          <a:p>
            <a:pPr marL="285750" lvl="0" indent="-285750" algn="l" rtl="0">
              <a:spcBef>
                <a:spcPts val="1200"/>
              </a:spcBef>
              <a:spcAft>
                <a:spcPts val="0"/>
              </a:spcAft>
              <a:buClr>
                <a:srgbClr val="112146"/>
              </a:buClr>
              <a:buSzPct val="100000"/>
              <a:buFont typeface="Calibri"/>
              <a:buAutoNum type="arabicPeriod" startAt="3"/>
            </a:pPr>
            <a:r>
              <a:rPr lang="en-US" sz="1800">
                <a:latin typeface="Arial"/>
                <a:ea typeface="Arial"/>
                <a:cs typeface="Arial"/>
                <a:sym typeface="Arial"/>
              </a:rPr>
              <a:t>STU1 published August 2021</a:t>
            </a:r>
            <a:endParaRPr/>
          </a:p>
          <a:p>
            <a:pPr marL="285750" lvl="0" indent="-285750" algn="l" rtl="0">
              <a:spcBef>
                <a:spcPts val="600"/>
              </a:spcBef>
              <a:spcAft>
                <a:spcPts val="0"/>
              </a:spcAft>
              <a:buClr>
                <a:srgbClr val="112146"/>
              </a:buClr>
              <a:buSzPct val="100000"/>
              <a:buFont typeface="Calibri"/>
              <a:buAutoNum type="arabicPeriod" startAt="3"/>
            </a:pPr>
            <a:r>
              <a:rPr lang="en-US" sz="1800">
                <a:latin typeface="Arial"/>
                <a:ea typeface="Arial"/>
                <a:cs typeface="Arial"/>
                <a:sym typeface="Arial"/>
              </a:rPr>
              <a:t>STU2 balloted in HL7 January 2022 Ballot Cycle; target Summer 2022 publication</a:t>
            </a:r>
            <a:endParaRPr/>
          </a:p>
        </p:txBody>
      </p:sp>
      <p:pic>
        <p:nvPicPr>
          <p:cNvPr id="560" name="Google Shape;560;p24" descr="A computer with a blank screen&#10;&#10;"/>
          <p:cNvPicPr preferRelativeResize="0"/>
          <p:nvPr/>
        </p:nvPicPr>
        <p:blipFill rotWithShape="1">
          <a:blip r:embed="rId3">
            <a:alphaModFix/>
          </a:blip>
          <a:srcRect/>
          <a:stretch/>
        </p:blipFill>
        <p:spPr>
          <a:xfrm>
            <a:off x="6928686" y="1583302"/>
            <a:ext cx="5263314" cy="3499337"/>
          </a:xfrm>
          <a:prstGeom prst="rect">
            <a:avLst/>
          </a:prstGeom>
          <a:noFill/>
          <a:ln>
            <a:noFill/>
          </a:ln>
        </p:spPr>
      </p:pic>
      <p:pic>
        <p:nvPicPr>
          <p:cNvPr id="561" name="Google Shape;561;p24" descr="Screenshot of HL7 FHIR SDOH Clinical Care webpage"/>
          <p:cNvPicPr preferRelativeResize="0"/>
          <p:nvPr/>
        </p:nvPicPr>
        <p:blipFill rotWithShape="1">
          <a:blip r:embed="rId4">
            <a:alphaModFix/>
          </a:blip>
          <a:srcRect/>
          <a:stretch/>
        </p:blipFill>
        <p:spPr>
          <a:xfrm>
            <a:off x="7796816" y="2006930"/>
            <a:ext cx="3556984" cy="2220709"/>
          </a:xfrm>
          <a:prstGeom prst="rect">
            <a:avLst/>
          </a:prstGeom>
          <a:noFill/>
          <a:ln>
            <a:noFill/>
          </a:ln>
        </p:spPr>
      </p:pic>
      <p:sp>
        <p:nvSpPr>
          <p:cNvPr id="563" name="Google Shape;563;p24"/>
          <p:cNvSpPr/>
          <p:nvPr/>
        </p:nvSpPr>
        <p:spPr>
          <a:xfrm>
            <a:off x="7523453" y="4962978"/>
            <a:ext cx="418509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u="sng">
                <a:solidFill>
                  <a:srgbClr val="111F4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http://hl7.org/fhir/us/sdoh-clinicalcare/STU1/</a:t>
            </a:r>
            <a:r>
              <a:rPr lang="en-US" sz="1600">
                <a:solidFill>
                  <a:srgbClr val="111F42"/>
                </a:solidFill>
                <a:latin typeface="Calibri"/>
                <a:ea typeface="Calibri"/>
                <a:cs typeface="Calibri"/>
                <a:sym typeface="Calibri"/>
              </a:rPr>
              <a:t> </a:t>
            </a:r>
            <a:endParaRPr/>
          </a:p>
        </p:txBody>
      </p:sp>
      <p:sp>
        <p:nvSpPr>
          <p:cNvPr id="562" name="Google Shape;562;p24"/>
          <p:cNvSpPr txBox="1">
            <a:spLocks noGrp="1"/>
          </p:cNvSpPr>
          <p:nvPr>
            <p:ph type="sldNum" idx="12"/>
          </p:nvPr>
        </p:nvSpPr>
        <p:spPr>
          <a:xfrm>
            <a:off x="11353800" y="6461799"/>
            <a:ext cx="69426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5" descr="Graphic showing the Technical Workstream FHIR Implementation Guide Use Cases"/>
          <p:cNvSpPr txBox="1">
            <a:spLocks noGrp="1"/>
          </p:cNvSpPr>
          <p:nvPr>
            <p:ph type="title"/>
          </p:nvPr>
        </p:nvSpPr>
        <p:spPr>
          <a:xfrm>
            <a:off x="626894" y="37068"/>
            <a:ext cx="10515600" cy="1220425"/>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00000"/>
              <a:buFont typeface="Arial"/>
              <a:buNone/>
            </a:pPr>
            <a:r>
              <a:rPr lang="en-US" dirty="0"/>
              <a:t>Technical Workstream FHIR Implementation Guide Use Cases</a:t>
            </a:r>
            <a:endParaRPr dirty="0"/>
          </a:p>
        </p:txBody>
      </p:sp>
      <p:pic>
        <p:nvPicPr>
          <p:cNvPr id="570" name="Google Shape;570;p25" descr="Asnapshot to illustrate FHIR IG incorporates six use cases represented with five clinical activities: LOINC Screening/Assessment, SNOMED CT Observations, SNOMED CT ICD-10 Diagnosis,  LOINC SNOMED CT Goals Setting, and SNOMED CT Interventions"/>
          <p:cNvPicPr preferRelativeResize="0"/>
          <p:nvPr/>
        </p:nvPicPr>
        <p:blipFill rotWithShape="1">
          <a:blip r:embed="rId3">
            <a:alphaModFix/>
          </a:blip>
          <a:srcRect/>
          <a:stretch/>
        </p:blipFill>
        <p:spPr>
          <a:xfrm>
            <a:off x="425450" y="1575832"/>
            <a:ext cx="11341100" cy="5245100"/>
          </a:xfrm>
          <a:prstGeom prst="rect">
            <a:avLst/>
          </a:prstGeom>
          <a:noFill/>
          <a:ln>
            <a:noFill/>
          </a:ln>
        </p:spPr>
      </p:pic>
      <p:sp>
        <p:nvSpPr>
          <p:cNvPr id="2" name="Slide Number Placeholder 1">
            <a:extLst>
              <a:ext uri="{FF2B5EF4-FFF2-40B4-BE49-F238E27FC236}">
                <a16:creationId xmlns:a16="http://schemas.microsoft.com/office/drawing/2014/main" id="{1B53787B-C101-AB4E-26EF-B6262824CEA3}"/>
              </a:ext>
            </a:extLst>
          </p:cNvPr>
          <p:cNvSpPr>
            <a:spLocks noGrp="1"/>
          </p:cNvSpPr>
          <p:nvPr>
            <p:ph type="sldNum" idx="12"/>
          </p:nvPr>
        </p:nvSpPr>
        <p:spPr>
          <a:xfrm>
            <a:off x="11061700" y="6492875"/>
            <a:ext cx="8763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24</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26"/>
          <p:cNvSpPr txBox="1">
            <a:spLocks noGrp="1"/>
          </p:cNvSpPr>
          <p:nvPr>
            <p:ph type="title"/>
          </p:nvPr>
        </p:nvSpPr>
        <p:spPr>
          <a:xfrm>
            <a:off x="457200" y="180061"/>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Arial"/>
              <a:buNone/>
            </a:pPr>
            <a:r>
              <a:rPr lang="en-US" sz="4000" dirty="0"/>
              <a:t>July CMS Connectathon: </a:t>
            </a:r>
            <a:br>
              <a:rPr lang="en-US" sz="4000" dirty="0"/>
            </a:br>
            <a:r>
              <a:rPr lang="en-US" sz="4000" dirty="0"/>
              <a:t>Gravity Track Demonstrations</a:t>
            </a:r>
            <a:endParaRPr dirty="0"/>
          </a:p>
        </p:txBody>
      </p:sp>
      <p:sp>
        <p:nvSpPr>
          <p:cNvPr id="576" name="Google Shape;576;p26"/>
          <p:cNvSpPr txBox="1">
            <a:spLocks noGrp="1"/>
          </p:cNvSpPr>
          <p:nvPr>
            <p:ph type="body" idx="1"/>
          </p:nvPr>
        </p:nvSpPr>
        <p:spPr>
          <a:xfrm>
            <a:off x="938213" y="1674707"/>
            <a:ext cx="5157787" cy="823912"/>
          </a:xfrm>
          <a:prstGeom prst="rect">
            <a:avLst/>
          </a:prstGeom>
          <a:noFill/>
          <a:ln>
            <a:noFill/>
          </a:ln>
        </p:spPr>
        <p:txBody>
          <a:bodyPr spcFirstLastPara="1" wrap="square" lIns="91425" tIns="45700" rIns="91425" bIns="45700" anchor="b" anchorCtr="0">
            <a:normAutofit fontScale="92500"/>
          </a:bodyPr>
          <a:lstStyle/>
          <a:p>
            <a:pPr marL="0" lvl="0" indent="0" algn="l" rtl="0">
              <a:spcBef>
                <a:spcPts val="0"/>
              </a:spcBef>
              <a:spcAft>
                <a:spcPts val="0"/>
              </a:spcAft>
              <a:buClr>
                <a:srgbClr val="002060"/>
              </a:buClr>
              <a:buSzPct val="100000"/>
              <a:buNone/>
            </a:pPr>
            <a:r>
              <a:rPr lang="en-US">
                <a:solidFill>
                  <a:srgbClr val="002060"/>
                </a:solidFill>
              </a:rPr>
              <a:t>Session 1: Assessment and Closed Loop Referral Data Exchange</a:t>
            </a:r>
            <a:endParaRPr/>
          </a:p>
        </p:txBody>
      </p:sp>
      <p:grpSp>
        <p:nvGrpSpPr>
          <p:cNvPr id="2" name="Group 1" descr="Logos of various organizations">
            <a:extLst>
              <a:ext uri="{FF2B5EF4-FFF2-40B4-BE49-F238E27FC236}">
                <a16:creationId xmlns:a16="http://schemas.microsoft.com/office/drawing/2014/main" id="{7C2B6B3C-39ED-0442-B66D-5F2D9A849754}"/>
              </a:ext>
            </a:extLst>
          </p:cNvPr>
          <p:cNvGrpSpPr/>
          <p:nvPr/>
        </p:nvGrpSpPr>
        <p:grpSpPr>
          <a:xfrm>
            <a:off x="1741210" y="2677187"/>
            <a:ext cx="2529001" cy="3070155"/>
            <a:chOff x="1741210" y="2677187"/>
            <a:chExt cx="2529001" cy="3070155"/>
          </a:xfrm>
        </p:grpSpPr>
        <p:grpSp>
          <p:nvGrpSpPr>
            <p:cNvPr id="578" name="Google Shape;578;p26"/>
            <p:cNvGrpSpPr/>
            <p:nvPr/>
          </p:nvGrpSpPr>
          <p:grpSpPr>
            <a:xfrm>
              <a:off x="2058481" y="2677187"/>
              <a:ext cx="2211730" cy="3060160"/>
              <a:chOff x="1529946" y="1983886"/>
              <a:chExt cx="1359408" cy="2062430"/>
            </a:xfrm>
          </p:grpSpPr>
          <p:pic>
            <p:nvPicPr>
              <p:cNvPr id="579" name="Google Shape;579;p26" descr="Logo of Mayjuun"/>
              <p:cNvPicPr preferRelativeResize="0"/>
              <p:nvPr/>
            </p:nvPicPr>
            <p:blipFill rotWithShape="1">
              <a:blip r:embed="rId3">
                <a:alphaModFix/>
              </a:blip>
              <a:srcRect/>
              <a:stretch/>
            </p:blipFill>
            <p:spPr>
              <a:xfrm>
                <a:off x="1670618" y="1983886"/>
                <a:ext cx="1078065" cy="365760"/>
              </a:xfrm>
              <a:prstGeom prst="rect">
                <a:avLst/>
              </a:prstGeom>
              <a:noFill/>
              <a:ln>
                <a:noFill/>
              </a:ln>
            </p:spPr>
          </p:pic>
          <p:pic>
            <p:nvPicPr>
              <p:cNvPr id="580" name="Google Shape;580;p26" descr="Logo of Open city labs"/>
              <p:cNvPicPr preferRelativeResize="0"/>
              <p:nvPr/>
            </p:nvPicPr>
            <p:blipFill rotWithShape="1">
              <a:blip r:embed="rId4">
                <a:alphaModFix/>
              </a:blip>
              <a:srcRect/>
              <a:stretch/>
            </p:blipFill>
            <p:spPr>
              <a:xfrm>
                <a:off x="1529946" y="2571750"/>
                <a:ext cx="1359408" cy="365760"/>
              </a:xfrm>
              <a:prstGeom prst="rect">
                <a:avLst/>
              </a:prstGeom>
              <a:noFill/>
              <a:ln>
                <a:noFill/>
              </a:ln>
            </p:spPr>
          </p:pic>
          <p:pic>
            <p:nvPicPr>
              <p:cNvPr id="581" name="Google Shape;581;p26" descr="Logo of Zane Networks"/>
              <p:cNvPicPr preferRelativeResize="0"/>
              <p:nvPr/>
            </p:nvPicPr>
            <p:blipFill rotWithShape="1">
              <a:blip r:embed="rId5">
                <a:alphaModFix/>
              </a:blip>
              <a:srcRect/>
              <a:stretch/>
            </p:blipFill>
            <p:spPr>
              <a:xfrm>
                <a:off x="1893332" y="3264480"/>
                <a:ext cx="632636" cy="781836"/>
              </a:xfrm>
              <a:prstGeom prst="rect">
                <a:avLst/>
              </a:prstGeom>
              <a:noFill/>
              <a:ln>
                <a:noFill/>
              </a:ln>
            </p:spPr>
          </p:pic>
        </p:grpSp>
        <p:pic>
          <p:nvPicPr>
            <p:cNvPr id="587" name="Google Shape;587;p26" descr="Logo of ACF"/>
            <p:cNvPicPr preferRelativeResize="0"/>
            <p:nvPr/>
          </p:nvPicPr>
          <p:blipFill rotWithShape="1">
            <a:blip r:embed="rId6">
              <a:alphaModFix/>
            </a:blip>
            <a:srcRect/>
            <a:stretch/>
          </p:blipFill>
          <p:spPr>
            <a:xfrm>
              <a:off x="1741210" y="4587281"/>
              <a:ext cx="634542" cy="1160061"/>
            </a:xfrm>
            <a:prstGeom prst="rect">
              <a:avLst/>
            </a:prstGeom>
            <a:noFill/>
            <a:ln>
              <a:noFill/>
            </a:ln>
          </p:spPr>
        </p:pic>
      </p:grpSp>
      <p:sp>
        <p:nvSpPr>
          <p:cNvPr id="588" name="Google Shape;588;p26"/>
          <p:cNvSpPr txBox="1"/>
          <p:nvPr/>
        </p:nvSpPr>
        <p:spPr>
          <a:xfrm>
            <a:off x="6757317" y="1647210"/>
            <a:ext cx="5157787" cy="823912"/>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rgbClr val="E3B641"/>
              </a:buClr>
              <a:buSzPts val="2400"/>
              <a:buFont typeface="Arial"/>
              <a:buNone/>
            </a:pPr>
            <a:r>
              <a:rPr lang="en-US" sz="2400" b="1">
                <a:solidFill>
                  <a:srgbClr val="002060"/>
                </a:solidFill>
                <a:latin typeface="Calibri"/>
                <a:ea typeface="Calibri"/>
                <a:cs typeface="Calibri"/>
                <a:sym typeface="Calibri"/>
              </a:rPr>
              <a:t>Session 2: Assessment, Closed Loop Referral, and REL + SOGI data exchange</a:t>
            </a:r>
            <a:endParaRPr/>
          </a:p>
        </p:txBody>
      </p:sp>
      <p:grpSp>
        <p:nvGrpSpPr>
          <p:cNvPr id="582" name="Google Shape;582;p26" descr="Logos of various organizations"/>
          <p:cNvGrpSpPr/>
          <p:nvPr/>
        </p:nvGrpSpPr>
        <p:grpSpPr>
          <a:xfrm>
            <a:off x="7822260" y="2807368"/>
            <a:ext cx="2702012" cy="3034023"/>
            <a:chOff x="5866695" y="2105526"/>
            <a:chExt cx="2026509" cy="2275517"/>
          </a:xfrm>
        </p:grpSpPr>
        <p:pic>
          <p:nvPicPr>
            <p:cNvPr id="583" name="Google Shape;583;p26" descr="Logo of Saffron labs"/>
            <p:cNvPicPr preferRelativeResize="0"/>
            <p:nvPr/>
          </p:nvPicPr>
          <p:blipFill rotWithShape="1">
            <a:blip r:embed="rId7">
              <a:alphaModFix/>
            </a:blip>
            <a:srcRect/>
            <a:stretch/>
          </p:blipFill>
          <p:spPr>
            <a:xfrm>
              <a:off x="6050550" y="2105526"/>
              <a:ext cx="1658798" cy="365760"/>
            </a:xfrm>
            <a:prstGeom prst="rect">
              <a:avLst/>
            </a:prstGeom>
            <a:noFill/>
            <a:ln>
              <a:noFill/>
            </a:ln>
          </p:spPr>
        </p:pic>
        <p:pic>
          <p:nvPicPr>
            <p:cNvPr id="584" name="Google Shape;584;p26" descr="Logo of elimu informatics"/>
            <p:cNvPicPr preferRelativeResize="0"/>
            <p:nvPr/>
          </p:nvPicPr>
          <p:blipFill rotWithShape="1">
            <a:blip r:embed="rId8">
              <a:alphaModFix/>
            </a:blip>
            <a:srcRect/>
            <a:stretch/>
          </p:blipFill>
          <p:spPr>
            <a:xfrm>
              <a:off x="6245027" y="2672215"/>
              <a:ext cx="1269845" cy="522451"/>
            </a:xfrm>
            <a:prstGeom prst="rect">
              <a:avLst/>
            </a:prstGeom>
            <a:noFill/>
            <a:ln>
              <a:noFill/>
            </a:ln>
          </p:spPr>
        </p:pic>
        <p:pic>
          <p:nvPicPr>
            <p:cNvPr id="585" name="Google Shape;585;p26" descr="Logo of HealthLX"/>
            <p:cNvPicPr preferRelativeResize="0"/>
            <p:nvPr/>
          </p:nvPicPr>
          <p:blipFill rotWithShape="1">
            <a:blip r:embed="rId9">
              <a:alphaModFix/>
            </a:blip>
            <a:srcRect/>
            <a:stretch/>
          </p:blipFill>
          <p:spPr>
            <a:xfrm>
              <a:off x="5866695" y="3379234"/>
              <a:ext cx="2026509" cy="365760"/>
            </a:xfrm>
            <a:prstGeom prst="rect">
              <a:avLst/>
            </a:prstGeom>
            <a:noFill/>
            <a:ln>
              <a:noFill/>
            </a:ln>
          </p:spPr>
        </p:pic>
        <p:pic>
          <p:nvPicPr>
            <p:cNvPr id="586" name="Google Shape;586;p26" descr="Logo of MaxMD"/>
            <p:cNvPicPr preferRelativeResize="0"/>
            <p:nvPr/>
          </p:nvPicPr>
          <p:blipFill rotWithShape="1">
            <a:blip r:embed="rId10">
              <a:alphaModFix/>
            </a:blip>
            <a:srcRect/>
            <a:stretch/>
          </p:blipFill>
          <p:spPr>
            <a:xfrm>
              <a:off x="6159758" y="4015283"/>
              <a:ext cx="1440382" cy="365760"/>
            </a:xfrm>
            <a:prstGeom prst="rect">
              <a:avLst/>
            </a:prstGeom>
            <a:noFill/>
            <a:ln>
              <a:noFill/>
            </a:ln>
          </p:spPr>
        </p:pic>
      </p:grpSp>
      <p:sp>
        <p:nvSpPr>
          <p:cNvPr id="589" name="Google Shape;589;p26"/>
          <p:cNvSpPr txBox="1"/>
          <p:nvPr/>
        </p:nvSpPr>
        <p:spPr>
          <a:xfrm>
            <a:off x="2039706" y="6057816"/>
            <a:ext cx="89927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https://confluence.hl7.org/display/FHIR/CMS+2022+-+07+Gravity+SDOH+Track</a:t>
            </a:r>
            <a:r>
              <a:rPr lang="en-US" sz="1800">
                <a:solidFill>
                  <a:schemeClr val="dk1"/>
                </a:solidFill>
                <a:latin typeface="Calibri"/>
                <a:ea typeface="Calibri"/>
                <a:cs typeface="Calibri"/>
                <a:sym typeface="Calibri"/>
              </a:rPr>
              <a:t> </a:t>
            </a:r>
            <a:endParaRPr/>
          </a:p>
        </p:txBody>
      </p:sp>
      <p:sp>
        <p:nvSpPr>
          <p:cNvPr id="577" name="Google Shape;577;p26"/>
          <p:cNvSpPr txBox="1">
            <a:spLocks noGrp="1"/>
          </p:cNvSpPr>
          <p:nvPr>
            <p:ph type="sldNum" idx="12"/>
          </p:nvPr>
        </p:nvSpPr>
        <p:spPr>
          <a:xfrm>
            <a:off x="11315030" y="6492875"/>
            <a:ext cx="60007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pPr marL="0" lvl="0" indent="0" algn="r" rtl="0">
                <a:spcBef>
                  <a:spcPts val="0"/>
                </a:spcBef>
                <a:spcAft>
                  <a:spcPts val="0"/>
                </a:spcAft>
                <a:buNone/>
              </a:pPr>
              <a:t>25</a:t>
            </a:fld>
            <a:endParaRPr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838200" y="42509"/>
            <a:ext cx="10643069" cy="1220425"/>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2"/>
              </a:buClr>
              <a:buSzPct val="80808"/>
              <a:buFont typeface="Arial"/>
              <a:buNone/>
            </a:pPr>
            <a:r>
              <a:rPr lang="en-US"/>
              <a:t>Technical Activities </a:t>
            </a:r>
            <a:br>
              <a:rPr lang="en-US"/>
            </a:br>
            <a:r>
              <a:rPr lang="en-US"/>
              <a:t>Under Consideration 2022+</a:t>
            </a:r>
            <a:endParaRPr/>
          </a:p>
        </p:txBody>
      </p:sp>
      <p:sp>
        <p:nvSpPr>
          <p:cNvPr id="595" name="Google Shape;595;p27"/>
          <p:cNvSpPr txBox="1">
            <a:spLocks noGrp="1"/>
          </p:cNvSpPr>
          <p:nvPr>
            <p:ph type="body" idx="1"/>
          </p:nvPr>
        </p:nvSpPr>
        <p:spPr>
          <a:xfrm>
            <a:off x="919209" y="2113636"/>
            <a:ext cx="10515600" cy="4351338"/>
          </a:xfrm>
          <a:prstGeom prst="rect">
            <a:avLst/>
          </a:prstGeom>
          <a:noFill/>
          <a:ln>
            <a:noFill/>
          </a:ln>
        </p:spPr>
        <p:txBody>
          <a:bodyPr spcFirstLastPara="1" wrap="square" lIns="91425" tIns="45700" rIns="91425" bIns="45700" anchor="t" anchorCtr="0">
            <a:normAutofit/>
          </a:bodyPr>
          <a:lstStyle/>
          <a:p>
            <a:pPr marL="514350" lvl="0" indent="-488950" algn="l" rtl="0">
              <a:lnSpc>
                <a:spcPct val="90000"/>
              </a:lnSpc>
              <a:spcBef>
                <a:spcPts val="1000"/>
              </a:spcBef>
              <a:spcAft>
                <a:spcPts val="0"/>
              </a:spcAft>
              <a:buClr>
                <a:schemeClr val="accent6"/>
              </a:buClr>
              <a:buSzPts val="2400"/>
              <a:buFont typeface="Arial"/>
              <a:buAutoNum type="arabicPeriod"/>
            </a:pPr>
            <a:r>
              <a:rPr lang="en-US" sz="2400"/>
              <a:t>Define and identify methods of anonymization of data to support reporting for public health (where deidentified data is appropriate).</a:t>
            </a:r>
            <a:endParaRPr sz="2400"/>
          </a:p>
          <a:p>
            <a:pPr marL="514350" lvl="0" indent="-488950" algn="l" rtl="0">
              <a:lnSpc>
                <a:spcPct val="90000"/>
              </a:lnSpc>
              <a:spcBef>
                <a:spcPts val="1000"/>
              </a:spcBef>
              <a:spcAft>
                <a:spcPts val="0"/>
              </a:spcAft>
              <a:buClr>
                <a:schemeClr val="accent6"/>
              </a:buClr>
              <a:buSzPts val="2400"/>
              <a:buFont typeface="Arial"/>
              <a:buAutoNum type="arabicPeriod"/>
            </a:pPr>
            <a:r>
              <a:rPr lang="en-US" sz="2400"/>
              <a:t>Develop use cases and requirements for aggregation and de identification of SDOH information for </a:t>
            </a:r>
            <a:r>
              <a:rPr lang="en-US" sz="2400" b="1"/>
              <a:t>population health </a:t>
            </a:r>
            <a:r>
              <a:rPr lang="en-US" sz="2400"/>
              <a:t>and </a:t>
            </a:r>
            <a:r>
              <a:rPr lang="en-US" sz="2400" b="1"/>
              <a:t>research</a:t>
            </a:r>
            <a:r>
              <a:rPr lang="en-US" sz="2400"/>
              <a:t>.</a:t>
            </a:r>
            <a:endParaRPr/>
          </a:p>
          <a:p>
            <a:pPr marL="514350" lvl="0" indent="-488950" algn="l" rtl="0">
              <a:lnSpc>
                <a:spcPct val="90000"/>
              </a:lnSpc>
              <a:spcBef>
                <a:spcPts val="1000"/>
              </a:spcBef>
              <a:spcAft>
                <a:spcPts val="0"/>
              </a:spcAft>
              <a:buClr>
                <a:schemeClr val="accent6"/>
              </a:buClr>
              <a:buSzPts val="2400"/>
              <a:buFont typeface="Arial"/>
              <a:buAutoNum type="arabicPeriod"/>
            </a:pPr>
            <a:r>
              <a:rPr lang="en-US" sz="2400"/>
              <a:t>Develop and/or incorporate new use cases that can be supported by existing FHIR IG:</a:t>
            </a:r>
            <a:endParaRPr/>
          </a:p>
          <a:p>
            <a:pPr marL="971550" lvl="1" indent="-488950" algn="l" rtl="0">
              <a:spcBef>
                <a:spcPts val="1000"/>
              </a:spcBef>
              <a:spcAft>
                <a:spcPts val="0"/>
              </a:spcAft>
              <a:buClr>
                <a:schemeClr val="accent6"/>
              </a:buClr>
              <a:buSzPts val="2400"/>
              <a:buChar char="–"/>
            </a:pPr>
            <a:r>
              <a:rPr lang="en-US" sz="2000"/>
              <a:t>CBO to CBO Data Exchange</a:t>
            </a:r>
            <a:endParaRPr/>
          </a:p>
          <a:p>
            <a:pPr marL="971550" lvl="1" indent="-488950" algn="l" rtl="0">
              <a:spcBef>
                <a:spcPts val="1000"/>
              </a:spcBef>
              <a:spcAft>
                <a:spcPts val="0"/>
              </a:spcAft>
              <a:buClr>
                <a:schemeClr val="accent6"/>
              </a:buClr>
              <a:buSzPts val="2400"/>
              <a:buChar char="–"/>
            </a:pPr>
            <a:r>
              <a:rPr lang="en-US" sz="2000"/>
              <a:t>CBO to State Agency Data Exchange</a:t>
            </a:r>
            <a:endParaRPr/>
          </a:p>
        </p:txBody>
      </p:sp>
      <p:sp>
        <p:nvSpPr>
          <p:cNvPr id="596" name="Google Shape;596;p27"/>
          <p:cNvSpPr txBox="1">
            <a:spLocks noGrp="1"/>
          </p:cNvSpPr>
          <p:nvPr>
            <p:ph type="sldNum" idx="12"/>
          </p:nvPr>
        </p:nvSpPr>
        <p:spPr>
          <a:xfrm>
            <a:off x="11272791" y="6481523"/>
            <a:ext cx="69426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3B641"/>
              </a:buClr>
              <a:buSzPts val="1200"/>
              <a:buFont typeface="Arial"/>
              <a:buNone/>
            </a:pPr>
            <a:fld id="{00000000-1234-1234-1234-123412341234}" type="slidenum">
              <a:rPr lang="en-US" sz="1200" i="0" u="none" strike="noStrike" cap="none">
                <a:latin typeface="Arial"/>
                <a:ea typeface="Arial"/>
                <a:cs typeface="Arial"/>
                <a:sym typeface="Arial"/>
              </a:rPr>
              <a:t>26</a:t>
            </a:fld>
            <a:endParaRPr sz="1200" i="0" u="none" strike="noStrike" cap="none"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28" descr="Icon&#10;&#10;Description automatically generated"/>
          <p:cNvPicPr preferRelativeResize="0"/>
          <p:nvPr/>
        </p:nvPicPr>
        <p:blipFill rotWithShape="1">
          <a:blip r:embed="rId3">
            <a:alphaModFix/>
          </a:blip>
          <a:srcRect/>
          <a:stretch/>
        </p:blipFill>
        <p:spPr>
          <a:xfrm>
            <a:off x="0" y="0"/>
            <a:ext cx="12211762" cy="6874644"/>
          </a:xfrm>
          <a:prstGeom prst="rect">
            <a:avLst/>
          </a:prstGeom>
          <a:noFill/>
          <a:ln>
            <a:noFill/>
          </a:ln>
        </p:spPr>
      </p:pic>
      <p:pic>
        <p:nvPicPr>
          <p:cNvPr id="603" name="Google Shape;603;p28" descr="Background pattern&#10;&#10;Description automatically generated"/>
          <p:cNvPicPr preferRelativeResize="0"/>
          <p:nvPr/>
        </p:nvPicPr>
        <p:blipFill rotWithShape="1">
          <a:blip r:embed="rId4">
            <a:alphaModFix/>
          </a:blip>
          <a:srcRect/>
          <a:stretch/>
        </p:blipFill>
        <p:spPr>
          <a:xfrm>
            <a:off x="0" y="0"/>
            <a:ext cx="12211761" cy="6874644"/>
          </a:xfrm>
          <a:prstGeom prst="rect">
            <a:avLst/>
          </a:prstGeom>
          <a:noFill/>
          <a:ln>
            <a:noFill/>
          </a:ln>
        </p:spPr>
      </p:pic>
      <p:sp>
        <p:nvSpPr>
          <p:cNvPr id="604" name="Google Shape;604;p28" descr="Gravity Project logo "/>
          <p:cNvSpPr/>
          <p:nvPr/>
        </p:nvSpPr>
        <p:spPr>
          <a:xfrm>
            <a:off x="9875780" y="534454"/>
            <a:ext cx="1811626" cy="1876717"/>
          </a:xfrm>
          <a:prstGeom prst="ellipse">
            <a:avLst/>
          </a:prstGeom>
          <a:solidFill>
            <a:srgbClr val="E4E6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28" descr="Gravity Project logo and background graphic showing diverse group of people"/>
          <p:cNvSpPr/>
          <p:nvPr/>
        </p:nvSpPr>
        <p:spPr>
          <a:xfrm>
            <a:off x="0" y="-238614"/>
            <a:ext cx="12211761" cy="7096614"/>
          </a:xfrm>
          <a:prstGeom prst="rect">
            <a:avLst/>
          </a:prstGeom>
          <a:gradFill>
            <a:gsLst>
              <a:gs pos="0">
                <a:srgbClr val="FFFFFF">
                  <a:alpha val="0"/>
                </a:srgbClr>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6" name="Google Shape;606;p28" descr="Graphic of figures"/>
          <p:cNvPicPr preferRelativeResize="0"/>
          <p:nvPr/>
        </p:nvPicPr>
        <p:blipFill rotWithShape="1">
          <a:blip r:embed="rId5">
            <a:alphaModFix amt="52000"/>
          </a:blip>
          <a:srcRect l="154" r="154"/>
          <a:stretch/>
        </p:blipFill>
        <p:spPr>
          <a:xfrm>
            <a:off x="0" y="3195944"/>
            <a:ext cx="12192000" cy="3678700"/>
          </a:xfrm>
          <a:prstGeom prst="rect">
            <a:avLst/>
          </a:prstGeom>
          <a:noFill/>
          <a:ln>
            <a:noFill/>
          </a:ln>
        </p:spPr>
      </p:pic>
      <p:sp>
        <p:nvSpPr>
          <p:cNvPr id="607" name="Google Shape;607;p28"/>
          <p:cNvSpPr txBox="1">
            <a:spLocks noGrp="1"/>
          </p:cNvSpPr>
          <p:nvPr>
            <p:ph type="title"/>
          </p:nvPr>
        </p:nvSpPr>
        <p:spPr>
          <a:xfrm>
            <a:off x="838200" y="2314874"/>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5200"/>
              <a:buFont typeface="Arial"/>
              <a:buNone/>
            </a:pPr>
            <a:r>
              <a:rPr lang="en-US" sz="5200" dirty="0">
                <a:solidFill>
                  <a:srgbClr val="002060"/>
                </a:solidFill>
              </a:rPr>
              <a:t>Pilots Workstream</a:t>
            </a:r>
            <a:endParaRPr dirty="0"/>
          </a:p>
        </p:txBody>
      </p:sp>
      <p:pic>
        <p:nvPicPr>
          <p:cNvPr id="608" name="Google Shape;608;p28" descr="Gravity Project logo "/>
          <p:cNvPicPr preferRelativeResize="0"/>
          <p:nvPr/>
        </p:nvPicPr>
        <p:blipFill rotWithShape="1">
          <a:blip r:embed="rId6">
            <a:alphaModFix/>
          </a:blip>
          <a:srcRect/>
          <a:stretch/>
        </p:blipFill>
        <p:spPr>
          <a:xfrm>
            <a:off x="10000002" y="884365"/>
            <a:ext cx="1806350" cy="11786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p29"/>
          <p:cNvSpPr txBox="1">
            <a:spLocks noGrp="1"/>
          </p:cNvSpPr>
          <p:nvPr>
            <p:ph type="title" idx="4294967295"/>
          </p:nvPr>
        </p:nvSpPr>
        <p:spPr>
          <a:xfrm>
            <a:off x="556445" y="324647"/>
            <a:ext cx="11368855" cy="73863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chemeClr val="lt1"/>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Arial"/>
                <a:ea typeface="Arial"/>
                <a:cs typeface="Arial"/>
                <a:sym typeface="Arial"/>
              </a:rPr>
              <a:t>Pilots Workstream Powered By</a:t>
            </a:r>
          </a:p>
        </p:txBody>
      </p:sp>
      <p:pic>
        <p:nvPicPr>
          <p:cNvPr id="616" name="Google Shape;616;p29" descr="Office of the National Coordinator for Health Information Technology logo"/>
          <p:cNvPicPr preferRelativeResize="0"/>
          <p:nvPr/>
        </p:nvPicPr>
        <p:blipFill rotWithShape="1">
          <a:blip r:embed="rId3">
            <a:alphaModFix/>
          </a:blip>
          <a:srcRect/>
          <a:stretch/>
        </p:blipFill>
        <p:spPr>
          <a:xfrm>
            <a:off x="2051625" y="1998919"/>
            <a:ext cx="2871355" cy="1790736"/>
          </a:xfrm>
          <a:prstGeom prst="rect">
            <a:avLst/>
          </a:prstGeom>
          <a:noFill/>
          <a:ln>
            <a:noFill/>
          </a:ln>
        </p:spPr>
      </p:pic>
      <p:pic>
        <p:nvPicPr>
          <p:cNvPr id="617" name="Google Shape;617;p29" descr="Administration for Community Living logo"/>
          <p:cNvPicPr preferRelativeResize="0"/>
          <p:nvPr/>
        </p:nvPicPr>
        <p:blipFill rotWithShape="1">
          <a:blip r:embed="rId4">
            <a:alphaModFix/>
          </a:blip>
          <a:srcRect/>
          <a:stretch/>
        </p:blipFill>
        <p:spPr>
          <a:xfrm>
            <a:off x="5936342" y="2179307"/>
            <a:ext cx="3284937" cy="1357175"/>
          </a:xfrm>
          <a:prstGeom prst="rect">
            <a:avLst/>
          </a:prstGeom>
          <a:noFill/>
          <a:ln>
            <a:noFill/>
          </a:ln>
        </p:spPr>
      </p:pic>
      <p:pic>
        <p:nvPicPr>
          <p:cNvPr id="618" name="Google Shape;618;p29" descr="American Association of Retired Persons logo"/>
          <p:cNvPicPr preferRelativeResize="0"/>
          <p:nvPr/>
        </p:nvPicPr>
        <p:blipFill rotWithShape="1">
          <a:blip r:embed="rId5">
            <a:alphaModFix/>
          </a:blip>
          <a:srcRect/>
          <a:stretch/>
        </p:blipFill>
        <p:spPr>
          <a:xfrm>
            <a:off x="3828142" y="3916136"/>
            <a:ext cx="3606800" cy="2247900"/>
          </a:xfrm>
          <a:prstGeom prst="rect">
            <a:avLst/>
          </a:prstGeom>
          <a:noFill/>
          <a:ln>
            <a:noFill/>
          </a:ln>
        </p:spPr>
      </p:pic>
      <p:sp>
        <p:nvSpPr>
          <p:cNvPr id="614" name="Google Shape;614;p29"/>
          <p:cNvSpPr txBox="1">
            <a:spLocks noGrp="1"/>
          </p:cNvSpPr>
          <p:nvPr>
            <p:ph type="sldNum" idx="12"/>
          </p:nvPr>
        </p:nvSpPr>
        <p:spPr>
          <a:xfrm>
            <a:off x="11313788" y="6492900"/>
            <a:ext cx="694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Arial"/>
              <a:buNone/>
            </a:pPr>
            <a:r>
              <a:rPr lang="en-US" dirty="0"/>
              <a:t>Meet Our Speakers</a:t>
            </a:r>
            <a:endParaRPr dirty="0"/>
          </a:p>
        </p:txBody>
      </p:sp>
      <p:pic>
        <p:nvPicPr>
          <p:cNvPr id="227" name="Google Shape;227;p2" descr="A photo of Evelyn Gallego, Gravity Project, Senior Advisor"/>
          <p:cNvPicPr preferRelativeResize="0"/>
          <p:nvPr/>
        </p:nvPicPr>
        <p:blipFill rotWithShape="1">
          <a:blip r:embed="rId3">
            <a:alphaModFix/>
          </a:blip>
          <a:srcRect/>
          <a:stretch/>
        </p:blipFill>
        <p:spPr>
          <a:xfrm>
            <a:off x="2464192" y="1639322"/>
            <a:ext cx="3276077" cy="3276077"/>
          </a:xfrm>
          <a:prstGeom prst="ellipse">
            <a:avLst/>
          </a:prstGeom>
          <a:noFill/>
          <a:ln>
            <a:noFill/>
          </a:ln>
        </p:spPr>
      </p:pic>
      <p:sp>
        <p:nvSpPr>
          <p:cNvPr id="225" name="Google Shape;225;p2"/>
          <p:cNvSpPr txBox="1"/>
          <p:nvPr/>
        </p:nvSpPr>
        <p:spPr>
          <a:xfrm>
            <a:off x="2328113" y="5102094"/>
            <a:ext cx="3276077" cy="10204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1800" b="1" i="0" u="none" strike="noStrike" cap="none" dirty="0">
                <a:solidFill>
                  <a:schemeClr val="dk1"/>
                </a:solidFill>
                <a:latin typeface="Arial"/>
                <a:ea typeface="Arial"/>
                <a:cs typeface="Arial"/>
                <a:sym typeface="Arial"/>
              </a:rPr>
              <a:t>Evelyn Gallego</a:t>
            </a:r>
            <a:br>
              <a:rPr lang="en-US"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1800" b="0" i="0" u="none" strike="noStrike" cap="none" dirty="0">
                <a:solidFill>
                  <a:schemeClr val="accent6"/>
                </a:solidFill>
                <a:latin typeface="Arial"/>
                <a:ea typeface="Arial"/>
                <a:cs typeface="Arial"/>
                <a:sym typeface="Arial"/>
              </a:rPr>
              <a:t>Gravity Project</a:t>
            </a:r>
            <a:endParaRPr dirty="0"/>
          </a:p>
          <a:p>
            <a:pPr marL="0" marR="0" lvl="0" indent="0" algn="ctr" rtl="0">
              <a:lnSpc>
                <a:spcPct val="100000"/>
              </a:lnSpc>
              <a:spcBef>
                <a:spcPts val="0"/>
              </a:spcBef>
              <a:spcAft>
                <a:spcPts val="0"/>
              </a:spcAft>
              <a:buClr>
                <a:schemeClr val="dk1"/>
              </a:buClr>
              <a:buSzPts val="2400"/>
              <a:buFont typeface="Arial"/>
              <a:buNone/>
            </a:pPr>
            <a:r>
              <a:rPr lang="en-US" sz="1800" b="0" i="0" u="none" strike="noStrike" cap="none" dirty="0">
                <a:solidFill>
                  <a:schemeClr val="accent6"/>
                </a:solidFill>
                <a:latin typeface="Arial"/>
                <a:ea typeface="Arial"/>
                <a:cs typeface="Arial"/>
                <a:sym typeface="Arial"/>
              </a:rPr>
              <a:t>Senior Advisor</a:t>
            </a:r>
            <a:endParaRPr sz="1800" b="0" i="0" u="none" strike="noStrike" cap="none" dirty="0">
              <a:solidFill>
                <a:schemeClr val="accent6"/>
              </a:solidFill>
              <a:latin typeface="Calibri"/>
              <a:ea typeface="Calibri"/>
              <a:cs typeface="Calibri"/>
              <a:sym typeface="Calibri"/>
            </a:endParaRPr>
          </a:p>
        </p:txBody>
      </p:sp>
      <p:pic>
        <p:nvPicPr>
          <p:cNvPr id="228" name="Google Shape;228;p2" descr="A photo of Sarah DeSilvey, Gravity Project, Terminology Director"/>
          <p:cNvPicPr preferRelativeResize="0"/>
          <p:nvPr/>
        </p:nvPicPr>
        <p:blipFill rotWithShape="1">
          <a:blip r:embed="rId4">
            <a:alphaModFix/>
          </a:blip>
          <a:srcRect l="2713" t="12665" r="2723" b="16417"/>
          <a:stretch/>
        </p:blipFill>
        <p:spPr>
          <a:xfrm>
            <a:off x="6845062" y="1674900"/>
            <a:ext cx="3206700" cy="3200100"/>
          </a:xfrm>
          <a:prstGeom prst="ellipse">
            <a:avLst/>
          </a:prstGeom>
          <a:noFill/>
          <a:ln>
            <a:noFill/>
          </a:ln>
        </p:spPr>
      </p:pic>
      <p:sp>
        <p:nvSpPr>
          <p:cNvPr id="226" name="Google Shape;226;p2"/>
          <p:cNvSpPr txBox="1"/>
          <p:nvPr/>
        </p:nvSpPr>
        <p:spPr>
          <a:xfrm>
            <a:off x="6810385" y="5102093"/>
            <a:ext cx="3276077" cy="10204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1800" b="1" i="0" u="none" strike="noStrike" cap="none" dirty="0">
                <a:solidFill>
                  <a:schemeClr val="dk1"/>
                </a:solidFill>
                <a:latin typeface="Arial"/>
                <a:ea typeface="Arial"/>
                <a:cs typeface="Arial"/>
                <a:sym typeface="Arial"/>
              </a:rPr>
              <a:t>Sarah </a:t>
            </a:r>
            <a:r>
              <a:rPr lang="en-US" sz="1800" b="1" i="0" u="none" strike="noStrike" cap="none" dirty="0" err="1">
                <a:solidFill>
                  <a:schemeClr val="dk1"/>
                </a:solidFill>
                <a:latin typeface="Arial"/>
                <a:ea typeface="Arial"/>
                <a:cs typeface="Arial"/>
                <a:sym typeface="Arial"/>
              </a:rPr>
              <a:t>DeSilvey</a:t>
            </a: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1800" b="0" i="0" u="none" strike="noStrike" cap="none" dirty="0">
              <a:solidFill>
                <a:schemeClr val="accent6"/>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1800" b="0" i="0" u="none" strike="noStrike" cap="none" dirty="0">
                <a:solidFill>
                  <a:schemeClr val="accent6"/>
                </a:solidFill>
                <a:latin typeface="Arial"/>
                <a:ea typeface="Arial"/>
                <a:cs typeface="Arial"/>
                <a:sym typeface="Arial"/>
              </a:rPr>
              <a:t>Gravity Project</a:t>
            </a:r>
            <a:endParaRPr dirty="0"/>
          </a:p>
          <a:p>
            <a:pPr marL="0" marR="0" lvl="0" indent="0" algn="ctr" rtl="0">
              <a:lnSpc>
                <a:spcPct val="100000"/>
              </a:lnSpc>
              <a:spcBef>
                <a:spcPts val="0"/>
              </a:spcBef>
              <a:spcAft>
                <a:spcPts val="0"/>
              </a:spcAft>
              <a:buClr>
                <a:schemeClr val="dk1"/>
              </a:buClr>
              <a:buSzPts val="2400"/>
              <a:buFont typeface="Arial"/>
              <a:buNone/>
            </a:pPr>
            <a:r>
              <a:rPr lang="en-US" sz="1800" b="0" i="0" u="none" strike="noStrike" cap="none" dirty="0">
                <a:solidFill>
                  <a:schemeClr val="accent6"/>
                </a:solidFill>
                <a:latin typeface="Arial"/>
                <a:ea typeface="Arial"/>
                <a:cs typeface="Arial"/>
                <a:sym typeface="Arial"/>
              </a:rPr>
              <a:t>Terminology Director</a:t>
            </a:r>
            <a:endParaRPr sz="1800" b="0" i="0" u="none" strike="noStrike" cap="none" dirty="0">
              <a:solidFill>
                <a:schemeClr val="accent6"/>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4812D70D-DCE1-4E8D-5923-4CDF6BB17786}"/>
              </a:ext>
            </a:extLst>
          </p:cNvPr>
          <p:cNvSpPr>
            <a:spLocks noGrp="1"/>
          </p:cNvSpPr>
          <p:nvPr>
            <p:ph type="sldNum" idx="12"/>
          </p:nvPr>
        </p:nvSpPr>
        <p:spPr>
          <a:xfrm>
            <a:off x="10820400" y="6492875"/>
            <a:ext cx="1247775"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0"/>
          <p:cNvSpPr txBox="1">
            <a:spLocks noGrp="1"/>
          </p:cNvSpPr>
          <p:nvPr>
            <p:ph type="title"/>
          </p:nvPr>
        </p:nvSpPr>
        <p:spPr>
          <a:xfrm>
            <a:off x="1020689" y="283622"/>
            <a:ext cx="10515600" cy="8388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3200"/>
              <a:buFont typeface="Calibri"/>
              <a:buNone/>
            </a:pPr>
            <a:r>
              <a:rPr lang="en-US" sz="4000" dirty="0"/>
              <a:t>Gravity Three-Tiered Piloting Approach</a:t>
            </a:r>
            <a:endParaRPr sz="4000" dirty="0"/>
          </a:p>
        </p:txBody>
      </p:sp>
      <p:sp>
        <p:nvSpPr>
          <p:cNvPr id="625" name="Google Shape;625;p30" descr="Text: Defines incremental tiers for testing Gravity standards (terminology and technical)&#10;- Will allow entities with limited health IT standards adoption to reach attainable milestones during Piloting Phases.&#10;- Entities may participate at any Tier."/>
          <p:cNvSpPr txBox="1">
            <a:spLocks noGrp="1"/>
          </p:cNvSpPr>
          <p:nvPr>
            <p:ph type="body" idx="1"/>
          </p:nvPr>
        </p:nvSpPr>
        <p:spPr>
          <a:xfrm>
            <a:off x="847228" y="1727532"/>
            <a:ext cx="11035739" cy="17550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Font typeface="Noto Sans Symbols"/>
              <a:buChar char="▪"/>
            </a:pPr>
            <a:r>
              <a:rPr lang="en-US" sz="2000" dirty="0"/>
              <a:t>Defines incremental tiers for testing Gravity standards (terminology and technical)</a:t>
            </a:r>
            <a:endParaRPr sz="2000" dirty="0"/>
          </a:p>
          <a:p>
            <a:pPr marL="685800" lvl="1" indent="-228600" algn="l" rtl="0">
              <a:lnSpc>
                <a:spcPct val="90000"/>
              </a:lnSpc>
              <a:spcBef>
                <a:spcPts val="500"/>
              </a:spcBef>
              <a:spcAft>
                <a:spcPts val="0"/>
              </a:spcAft>
              <a:buClr>
                <a:schemeClr val="dk1"/>
              </a:buClr>
              <a:buSzPts val="2200"/>
              <a:buChar char="•"/>
            </a:pPr>
            <a:r>
              <a:rPr lang="en-US" sz="1800" dirty="0"/>
              <a:t>Will allow entities with limited health IT standards adoption to reach attainable milestones during Piloting Phases.</a:t>
            </a:r>
            <a:endParaRPr sz="1800" dirty="0"/>
          </a:p>
          <a:p>
            <a:pPr marL="685800" lvl="1" indent="-228600" algn="l" rtl="0">
              <a:lnSpc>
                <a:spcPct val="90000"/>
              </a:lnSpc>
              <a:spcBef>
                <a:spcPts val="500"/>
              </a:spcBef>
              <a:spcAft>
                <a:spcPts val="0"/>
              </a:spcAft>
              <a:buClr>
                <a:schemeClr val="dk1"/>
              </a:buClr>
              <a:buSzPts val="2200"/>
              <a:buChar char="•"/>
            </a:pPr>
            <a:r>
              <a:rPr lang="en-US" sz="1800" dirty="0"/>
              <a:t>Entities may participate at any Tier.</a:t>
            </a:r>
            <a:endParaRPr sz="1800" dirty="0"/>
          </a:p>
        </p:txBody>
      </p:sp>
      <p:grpSp>
        <p:nvGrpSpPr>
          <p:cNvPr id="627" name="Google Shape;627;p30" descr="Text box for Tier I, II, and III "/>
          <p:cNvGrpSpPr/>
          <p:nvPr/>
        </p:nvGrpSpPr>
        <p:grpSpPr>
          <a:xfrm>
            <a:off x="1161473" y="3082911"/>
            <a:ext cx="8453916" cy="3587205"/>
            <a:chOff x="526648" y="1503363"/>
            <a:chExt cx="8404525" cy="3587205"/>
          </a:xfrm>
        </p:grpSpPr>
        <p:sp>
          <p:nvSpPr>
            <p:cNvPr id="629" name="Google Shape;629;p30"/>
            <p:cNvSpPr/>
            <p:nvPr/>
          </p:nvSpPr>
          <p:spPr>
            <a:xfrm>
              <a:off x="935038" y="3532188"/>
              <a:ext cx="18542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30" name="Google Shape;630;p30" descr="Graphic with text: Tier III"/>
            <p:cNvSpPr/>
            <p:nvPr/>
          </p:nvSpPr>
          <p:spPr>
            <a:xfrm>
              <a:off x="1981200" y="3968750"/>
              <a:ext cx="1547813" cy="1116013"/>
            </a:xfrm>
            <a:prstGeom prst="homePlate">
              <a:avLst>
                <a:gd name="adj" fmla="val 13259"/>
              </a:avLst>
            </a:prstGeom>
            <a:solidFill>
              <a:schemeClr val="accent1">
                <a:lumMod val="50000"/>
              </a:schemeClr>
            </a:solidFill>
            <a:ln>
              <a:noFill/>
            </a:ln>
          </p:spPr>
          <p:txBody>
            <a:bodyPr spcFirstLastPara="1" wrap="square" lIns="126000" tIns="45700" rIns="91425" bIns="45700" anchor="ctr" anchorCtr="0">
              <a:noAutofit/>
            </a:bodyPr>
            <a:lstStyle/>
            <a:p>
              <a:pPr marL="0" marR="0" lvl="0" indent="0" algn="l" rtl="0">
                <a:spcBef>
                  <a:spcPts val="0"/>
                </a:spcBef>
                <a:spcAft>
                  <a:spcPts val="0"/>
                </a:spcAft>
                <a:buClr>
                  <a:schemeClr val="lt1"/>
                </a:buClr>
                <a:buSzPts val="1600"/>
                <a:buFont typeface="Calibri"/>
                <a:buNone/>
              </a:pPr>
              <a:r>
                <a:rPr lang="en-US" sz="1600" b="1" i="0" u="none" strike="noStrike" cap="none" dirty="0">
                  <a:solidFill>
                    <a:srgbClr val="F2F2F2"/>
                  </a:solidFill>
                  <a:latin typeface="Calibri"/>
                  <a:ea typeface="Calibri"/>
                  <a:cs typeface="Calibri"/>
                  <a:sym typeface="Calibri"/>
                </a:rPr>
                <a:t>Tier III</a:t>
              </a:r>
              <a:endParaRPr sz="1800" dirty="0">
                <a:solidFill>
                  <a:srgbClr val="F2F2F2"/>
                </a:solidFill>
                <a:latin typeface="Calibri"/>
                <a:ea typeface="Calibri"/>
                <a:cs typeface="Calibri"/>
                <a:sym typeface="Calibri"/>
              </a:endParaRPr>
            </a:p>
          </p:txBody>
        </p:sp>
        <p:sp>
          <p:nvSpPr>
            <p:cNvPr id="632" name="Google Shape;632;p30" descr="Text: Basic, information content verification&#10;- Establish information infrastructure and terminology for Tiers II and III&#10;- Information can be exchanged by any method or not at all"/>
            <p:cNvSpPr/>
            <p:nvPr/>
          </p:nvSpPr>
          <p:spPr>
            <a:xfrm>
              <a:off x="1977797" y="1513994"/>
              <a:ext cx="6934703" cy="1116013"/>
            </a:xfrm>
            <a:custGeom>
              <a:avLst/>
              <a:gdLst/>
              <a:ahLst/>
              <a:cxnLst/>
              <a:rect l="l" t="t" r="r" b="b"/>
              <a:pathLst>
                <a:path w="4038" h="678" extrusionOk="0">
                  <a:moveTo>
                    <a:pt x="0" y="0"/>
                  </a:moveTo>
                  <a:lnTo>
                    <a:pt x="102" y="336"/>
                  </a:lnTo>
                  <a:lnTo>
                    <a:pt x="0" y="678"/>
                  </a:lnTo>
                  <a:lnTo>
                    <a:pt x="4038" y="678"/>
                  </a:lnTo>
                  <a:lnTo>
                    <a:pt x="4038" y="0"/>
                  </a:lnTo>
                  <a:lnTo>
                    <a:pt x="0" y="0"/>
                  </a:lnTo>
                  <a:close/>
                </a:path>
              </a:pathLst>
            </a:custGeom>
            <a:solidFill>
              <a:srgbClr val="E4E7E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Basic, information content verification</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Establish information infrastructure and terminology for Tiers II and III</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Information can be exchanged by any method or not at all</a:t>
              </a:r>
              <a:endParaRPr sz="1800" dirty="0">
                <a:solidFill>
                  <a:schemeClr val="dk1"/>
                </a:solidFill>
                <a:latin typeface="Calibri"/>
                <a:ea typeface="Calibri"/>
                <a:cs typeface="Calibri"/>
                <a:sym typeface="Calibri"/>
              </a:endParaRPr>
            </a:p>
          </p:txBody>
        </p:sp>
        <p:sp>
          <p:nvSpPr>
            <p:cNvPr id="633" name="Google Shape;633;p30" descr="Graphic with text: Tier II&#10;"/>
            <p:cNvSpPr/>
            <p:nvPr/>
          </p:nvSpPr>
          <p:spPr>
            <a:xfrm>
              <a:off x="1260475" y="2779713"/>
              <a:ext cx="1547813" cy="1116012"/>
            </a:xfrm>
            <a:prstGeom prst="homePlate">
              <a:avLst>
                <a:gd name="adj" fmla="val 13259"/>
              </a:avLst>
            </a:prstGeom>
            <a:solidFill>
              <a:schemeClr val="tx2">
                <a:lumMod val="50000"/>
              </a:schemeClr>
            </a:solidFill>
            <a:ln>
              <a:noFill/>
            </a:ln>
          </p:spPr>
          <p:txBody>
            <a:bodyPr spcFirstLastPara="1" wrap="square" lIns="126000" tIns="45700" rIns="91425" bIns="45700" anchor="ctr" anchorCtr="0">
              <a:noAutofit/>
            </a:bodyPr>
            <a:lstStyle/>
            <a:p>
              <a:pPr marL="0" marR="0" lvl="0" indent="0" algn="l" rtl="0">
                <a:spcBef>
                  <a:spcPts val="0"/>
                </a:spcBef>
                <a:spcAft>
                  <a:spcPts val="0"/>
                </a:spcAft>
                <a:buClr>
                  <a:schemeClr val="lt1"/>
                </a:buClr>
                <a:buSzPts val="1600"/>
                <a:buFont typeface="Calibri"/>
                <a:buNone/>
              </a:pPr>
              <a:r>
                <a:rPr lang="en-US" sz="1600" b="1" dirty="0">
                  <a:solidFill>
                    <a:srgbClr val="F2F2F2"/>
                  </a:solidFill>
                  <a:latin typeface="Calibri"/>
                  <a:ea typeface="Calibri"/>
                  <a:cs typeface="Calibri"/>
                  <a:sym typeface="Calibri"/>
                </a:rPr>
                <a:t>Tier II</a:t>
              </a:r>
              <a:endParaRPr sz="1800" dirty="0">
                <a:solidFill>
                  <a:srgbClr val="F2F2F2"/>
                </a:solidFill>
                <a:latin typeface="Calibri"/>
                <a:ea typeface="Calibri"/>
                <a:cs typeface="Calibri"/>
                <a:sym typeface="Calibri"/>
              </a:endParaRPr>
            </a:p>
          </p:txBody>
        </p:sp>
        <p:sp>
          <p:nvSpPr>
            <p:cNvPr id="634" name="Google Shape;634;p30" descr="Arrow icon "/>
            <p:cNvSpPr/>
            <p:nvPr/>
          </p:nvSpPr>
          <p:spPr>
            <a:xfrm rot="5400000">
              <a:off x="549274" y="2754313"/>
              <a:ext cx="881063" cy="611187"/>
            </a:xfrm>
            <a:custGeom>
              <a:avLst/>
              <a:gdLst/>
              <a:ahLst/>
              <a:cxnLst/>
              <a:rect l="l" t="t" r="r" b="b"/>
              <a:pathLst>
                <a:path w="21600" h="21600" extrusionOk="0">
                  <a:moveTo>
                    <a:pt x="17629" y="0"/>
                  </a:moveTo>
                  <a:lnTo>
                    <a:pt x="13658" y="7046"/>
                  </a:lnTo>
                  <a:lnTo>
                    <a:pt x="16285" y="7046"/>
                  </a:lnTo>
                  <a:lnTo>
                    <a:pt x="16285" y="18540"/>
                  </a:lnTo>
                  <a:lnTo>
                    <a:pt x="0" y="18540"/>
                  </a:lnTo>
                  <a:lnTo>
                    <a:pt x="0" y="21600"/>
                  </a:lnTo>
                  <a:lnTo>
                    <a:pt x="18973" y="21600"/>
                  </a:lnTo>
                  <a:lnTo>
                    <a:pt x="18973" y="7046"/>
                  </a:lnTo>
                  <a:lnTo>
                    <a:pt x="21600" y="704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5" name="Google Shape;635;p30" descr="Graphic with text: Tier I&#10;"/>
            <p:cNvSpPr/>
            <p:nvPr/>
          </p:nvSpPr>
          <p:spPr>
            <a:xfrm>
              <a:off x="526648" y="1503363"/>
              <a:ext cx="1547813" cy="1116012"/>
            </a:xfrm>
            <a:prstGeom prst="homePlate">
              <a:avLst>
                <a:gd name="adj" fmla="val 13259"/>
              </a:avLst>
            </a:prstGeom>
            <a:solidFill>
              <a:schemeClr val="tx2">
                <a:lumMod val="75000"/>
              </a:schemeClr>
            </a:solidFill>
            <a:ln>
              <a:noFill/>
            </a:ln>
          </p:spPr>
          <p:txBody>
            <a:bodyPr spcFirstLastPara="1" wrap="square" lIns="126000" tIns="45700" rIns="91425" bIns="45700" anchor="ctr" anchorCtr="0">
              <a:noAutofit/>
            </a:bodyPr>
            <a:lstStyle/>
            <a:p>
              <a:pPr marL="0" marR="0" lvl="0" indent="0" algn="l" rtl="0">
                <a:spcBef>
                  <a:spcPts val="0"/>
                </a:spcBef>
                <a:spcAft>
                  <a:spcPts val="0"/>
                </a:spcAft>
                <a:buClr>
                  <a:schemeClr val="lt1"/>
                </a:buClr>
                <a:buSzPts val="1600"/>
                <a:buFont typeface="Calibri"/>
                <a:buNone/>
              </a:pPr>
              <a:r>
                <a:rPr lang="en-US" sz="1600" b="1" dirty="0">
                  <a:solidFill>
                    <a:schemeClr val="accent3">
                      <a:lumMod val="20000"/>
                      <a:lumOff val="80000"/>
                    </a:schemeClr>
                  </a:solidFill>
                  <a:latin typeface="Calibri"/>
                  <a:ea typeface="Calibri"/>
                  <a:cs typeface="Calibri"/>
                  <a:sym typeface="Calibri"/>
                </a:rPr>
                <a:t>Tier I</a:t>
              </a:r>
              <a:endParaRPr sz="1800" dirty="0">
                <a:solidFill>
                  <a:schemeClr val="accent3">
                    <a:lumMod val="20000"/>
                    <a:lumOff val="80000"/>
                  </a:schemeClr>
                </a:solidFill>
                <a:latin typeface="Calibri"/>
                <a:ea typeface="Calibri"/>
                <a:cs typeface="Calibri"/>
                <a:sym typeface="Calibri"/>
              </a:endParaRPr>
            </a:p>
          </p:txBody>
        </p:sp>
        <p:sp>
          <p:nvSpPr>
            <p:cNvPr id="636" name="Google Shape;636;p30" descr="Arrow icon "/>
            <p:cNvSpPr/>
            <p:nvPr/>
          </p:nvSpPr>
          <p:spPr>
            <a:xfrm rot="5400000">
              <a:off x="1312863" y="3987800"/>
              <a:ext cx="792162" cy="611188"/>
            </a:xfrm>
            <a:custGeom>
              <a:avLst/>
              <a:gdLst/>
              <a:ahLst/>
              <a:cxnLst/>
              <a:rect l="l" t="t" r="r" b="b"/>
              <a:pathLst>
                <a:path w="21600" h="21600" extrusionOk="0">
                  <a:moveTo>
                    <a:pt x="17629" y="0"/>
                  </a:moveTo>
                  <a:lnTo>
                    <a:pt x="13658" y="7046"/>
                  </a:lnTo>
                  <a:lnTo>
                    <a:pt x="16285" y="7046"/>
                  </a:lnTo>
                  <a:lnTo>
                    <a:pt x="16285" y="18540"/>
                  </a:lnTo>
                  <a:lnTo>
                    <a:pt x="0" y="18540"/>
                  </a:lnTo>
                  <a:lnTo>
                    <a:pt x="0" y="21600"/>
                  </a:lnTo>
                  <a:lnTo>
                    <a:pt x="18973" y="21600"/>
                  </a:lnTo>
                  <a:lnTo>
                    <a:pt x="18973" y="7046"/>
                  </a:lnTo>
                  <a:lnTo>
                    <a:pt x="21600" y="704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8" name="Google Shape;638;p30" descr="Text: Complete Gravity SDOH Data Model and Exchange&#10;- Implement complete Gravity FHIR IG data model &#10;- Implement Gravity FHIR IG exchange standards&#10;- Import/export SDOH datasets via robust technologies"/>
            <p:cNvSpPr/>
            <p:nvPr/>
          </p:nvSpPr>
          <p:spPr>
            <a:xfrm>
              <a:off x="3480757" y="3974555"/>
              <a:ext cx="5450416" cy="1116013"/>
            </a:xfrm>
            <a:custGeom>
              <a:avLst/>
              <a:gdLst/>
              <a:ahLst/>
              <a:cxnLst/>
              <a:rect l="l" t="t" r="r" b="b"/>
              <a:pathLst>
                <a:path w="3558" h="684" extrusionOk="0">
                  <a:moveTo>
                    <a:pt x="0" y="0"/>
                  </a:moveTo>
                  <a:lnTo>
                    <a:pt x="102" y="342"/>
                  </a:lnTo>
                  <a:lnTo>
                    <a:pt x="0" y="684"/>
                  </a:lnTo>
                  <a:lnTo>
                    <a:pt x="3558" y="684"/>
                  </a:lnTo>
                  <a:lnTo>
                    <a:pt x="3558" y="0"/>
                  </a:lnTo>
                  <a:lnTo>
                    <a:pt x="0" y="0"/>
                  </a:lnTo>
                  <a:close/>
                </a:path>
              </a:pathLst>
            </a:custGeom>
            <a:solidFill>
              <a:srgbClr val="E4E7E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Complete Gravity </a:t>
              </a:r>
              <a:r>
                <a:rPr lang="en-US" sz="1800" b="1" dirty="0" err="1">
                  <a:solidFill>
                    <a:schemeClr val="dk1"/>
                  </a:solidFill>
                  <a:latin typeface="Calibri"/>
                  <a:ea typeface="Calibri"/>
                  <a:cs typeface="Calibri"/>
                  <a:sym typeface="Calibri"/>
                </a:rPr>
                <a:t>SDOH</a:t>
              </a:r>
              <a:r>
                <a:rPr lang="en-US" sz="1800" b="1" dirty="0">
                  <a:solidFill>
                    <a:schemeClr val="dk1"/>
                  </a:solidFill>
                  <a:latin typeface="Calibri"/>
                  <a:ea typeface="Calibri"/>
                  <a:cs typeface="Calibri"/>
                  <a:sym typeface="Calibri"/>
                </a:rPr>
                <a:t> Data Model and Exchange</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Implement complete Gravity FHIR IG data model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Implement Gravity FHIR IG exchange standards</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Import/export </a:t>
              </a:r>
              <a:r>
                <a:rPr lang="en-US" sz="1800" dirty="0" err="1">
                  <a:solidFill>
                    <a:schemeClr val="dk1"/>
                  </a:solidFill>
                  <a:latin typeface="Calibri"/>
                  <a:ea typeface="Calibri"/>
                  <a:cs typeface="Calibri"/>
                  <a:sym typeface="Calibri"/>
                </a:rPr>
                <a:t>SDOH</a:t>
              </a:r>
              <a:r>
                <a:rPr lang="en-US" sz="1800" dirty="0">
                  <a:solidFill>
                    <a:schemeClr val="dk1"/>
                  </a:solidFill>
                  <a:latin typeface="Calibri"/>
                  <a:ea typeface="Calibri"/>
                  <a:cs typeface="Calibri"/>
                  <a:sym typeface="Calibri"/>
                </a:rPr>
                <a:t> datasets via robust technologies</a:t>
              </a:r>
              <a:endParaRPr sz="1800" dirty="0">
                <a:solidFill>
                  <a:schemeClr val="dk1"/>
                </a:solidFill>
                <a:latin typeface="Calibri"/>
                <a:ea typeface="Calibri"/>
                <a:cs typeface="Calibri"/>
                <a:sym typeface="Calibri"/>
              </a:endParaRPr>
            </a:p>
          </p:txBody>
        </p:sp>
        <p:sp>
          <p:nvSpPr>
            <p:cNvPr id="639" name="Google Shape;639;p30" descr="Text: Secure, Electronic Information Exchange&#10;- Exchange data defined in Tier I&#10;- Leverage established content and transport standards"/>
            <p:cNvSpPr/>
            <p:nvPr/>
          </p:nvSpPr>
          <p:spPr>
            <a:xfrm>
              <a:off x="2728566" y="2790407"/>
              <a:ext cx="6202607" cy="1125552"/>
            </a:xfrm>
            <a:custGeom>
              <a:avLst/>
              <a:gdLst/>
              <a:ahLst/>
              <a:cxnLst/>
              <a:rect l="l" t="t" r="r" b="b"/>
              <a:pathLst>
                <a:path w="4038" h="678" extrusionOk="0">
                  <a:moveTo>
                    <a:pt x="0" y="0"/>
                  </a:moveTo>
                  <a:lnTo>
                    <a:pt x="102" y="336"/>
                  </a:lnTo>
                  <a:lnTo>
                    <a:pt x="0" y="678"/>
                  </a:lnTo>
                  <a:lnTo>
                    <a:pt x="4038" y="678"/>
                  </a:lnTo>
                  <a:lnTo>
                    <a:pt x="4038" y="0"/>
                  </a:lnTo>
                  <a:lnTo>
                    <a:pt x="0" y="0"/>
                  </a:lnTo>
                  <a:close/>
                </a:path>
              </a:pathLst>
            </a:custGeom>
            <a:solidFill>
              <a:srgbClr val="E4E7E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Secure, Electronic Information Exchange</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Exchange data defined in Tier I</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Leverage established content and transport standards</a:t>
              </a:r>
              <a:endParaRPr sz="1800" dirty="0">
                <a:solidFill>
                  <a:schemeClr val="dk1"/>
                </a:solidFill>
                <a:latin typeface="Calibri"/>
                <a:ea typeface="Calibri"/>
                <a:cs typeface="Calibri"/>
                <a:sym typeface="Calibri"/>
              </a:endParaRPr>
            </a:p>
          </p:txBody>
        </p:sp>
      </p:grpSp>
      <p:sp>
        <p:nvSpPr>
          <p:cNvPr id="640" name="Google Shape;640;p30" descr="Text: Tier I - &#10;Basic, information content verification&#10;- Establish information infrastructure and terminology for Tiers II and III&#10;- Information can be exchanged by any method or not at all&#10;* Minimum requirements for Gravity Pilots&#10;"/>
          <p:cNvSpPr/>
          <p:nvPr/>
        </p:nvSpPr>
        <p:spPr>
          <a:xfrm>
            <a:off x="1020689" y="2989777"/>
            <a:ext cx="10176379" cy="1287499"/>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1" name="Google Shape;641;p30"/>
          <p:cNvSpPr txBox="1"/>
          <p:nvPr/>
        </p:nvSpPr>
        <p:spPr>
          <a:xfrm>
            <a:off x="9600030" y="3072765"/>
            <a:ext cx="154781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Calibri"/>
              <a:buNone/>
            </a:pPr>
            <a:r>
              <a:rPr lang="en-US" sz="1800" dirty="0">
                <a:solidFill>
                  <a:srgbClr val="C00000"/>
                </a:solidFill>
                <a:latin typeface="Calibri"/>
                <a:ea typeface="Calibri"/>
                <a:cs typeface="Calibri"/>
                <a:sym typeface="Calibri"/>
              </a:rPr>
              <a:t>* Minimum requirements for Gravity Pilots</a:t>
            </a:r>
            <a:endParaRPr sz="1800" dirty="0">
              <a:solidFill>
                <a:srgbClr val="C00000"/>
              </a:solidFill>
              <a:latin typeface="Calibri"/>
              <a:ea typeface="Calibri"/>
              <a:cs typeface="Calibri"/>
              <a:sym typeface="Calibri"/>
            </a:endParaRPr>
          </a:p>
        </p:txBody>
      </p:sp>
      <p:sp>
        <p:nvSpPr>
          <p:cNvPr id="642" name="Google Shape;642;p30" descr="Text: Tier III&#10;Complete Gravity SDOH Data Model and Exchange&#10;- Implement complete Gravity FHIR IG data model &#10;- Implement Gravity FHIR IG exchange standards&#10;- Import/export SDOH datasets via robust technologies&#10;Primary focus of FHIR Pilots&#10;"/>
          <p:cNvSpPr/>
          <p:nvPr/>
        </p:nvSpPr>
        <p:spPr>
          <a:xfrm>
            <a:off x="2129268" y="5487493"/>
            <a:ext cx="9067800" cy="1287498"/>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3" name="Google Shape;643;p30" descr="Text: Primary focus of FHIR Pilots&#10;"/>
          <p:cNvSpPr txBox="1"/>
          <p:nvPr/>
        </p:nvSpPr>
        <p:spPr>
          <a:xfrm>
            <a:off x="9615389" y="5783159"/>
            <a:ext cx="164359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Calibri"/>
              <a:buNone/>
            </a:pPr>
            <a:r>
              <a:rPr lang="en-US" sz="1800" dirty="0">
                <a:solidFill>
                  <a:srgbClr val="C00000"/>
                </a:solidFill>
                <a:latin typeface="Calibri"/>
                <a:ea typeface="Calibri"/>
                <a:cs typeface="Calibri"/>
                <a:sym typeface="Calibri"/>
              </a:rPr>
              <a:t>Primary focus of FHIR Pilots</a:t>
            </a:r>
            <a:endParaRPr sz="1800" dirty="0">
              <a:solidFill>
                <a:srgbClr val="C00000"/>
              </a:solidFill>
              <a:latin typeface="Calibri"/>
              <a:ea typeface="Calibri"/>
              <a:cs typeface="Calibri"/>
              <a:sym typeface="Calibri"/>
            </a:endParaRPr>
          </a:p>
        </p:txBody>
      </p:sp>
      <p:sp>
        <p:nvSpPr>
          <p:cNvPr id="626" name="Google Shape;626;p30"/>
          <p:cNvSpPr txBox="1">
            <a:spLocks noGrp="1"/>
          </p:cNvSpPr>
          <p:nvPr>
            <p:ph type="sldNum" idx="4294967295"/>
          </p:nvPr>
        </p:nvSpPr>
        <p:spPr>
          <a:xfrm>
            <a:off x="11059502" y="6492875"/>
            <a:ext cx="97957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29</a:t>
            </a:fld>
            <a:endParaRPr sz="1200" b="0" i="0" u="none" strike="noStrike" cap="none" dirty="0">
              <a:solidFill>
                <a:srgbClr val="898989"/>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1"/>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Arial"/>
              <a:buNone/>
            </a:pPr>
            <a:r>
              <a:rPr lang="en-US"/>
              <a:t>Call for Participation!</a:t>
            </a:r>
            <a:endParaRPr/>
          </a:p>
        </p:txBody>
      </p:sp>
      <p:sp>
        <p:nvSpPr>
          <p:cNvPr id="649" name="Google Shape;649;p31"/>
          <p:cNvSpPr txBox="1">
            <a:spLocks noGrp="1"/>
          </p:cNvSpPr>
          <p:nvPr>
            <p:ph type="body" idx="1"/>
          </p:nvPr>
        </p:nvSpPr>
        <p:spPr>
          <a:xfrm>
            <a:off x="696191" y="1901031"/>
            <a:ext cx="10799618" cy="477933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We are currently seeking entities to participate in testing the Gravity defined coded concepts and/or the HL7 SDOH FHIR IG STU1 and/or STU2.</a:t>
            </a:r>
            <a:endParaRPr/>
          </a:p>
          <a:p>
            <a:pPr marL="342900" lvl="0" indent="-342900" algn="l" rtl="0">
              <a:spcBef>
                <a:spcPts val="640"/>
              </a:spcBef>
              <a:spcAft>
                <a:spcPts val="0"/>
              </a:spcAft>
              <a:buClr>
                <a:schemeClr val="dk1"/>
              </a:buClr>
              <a:buSzPts val="3200"/>
              <a:buChar char="•"/>
            </a:pPr>
            <a:r>
              <a:rPr lang="en-US"/>
              <a:t>We will be standing up a </a:t>
            </a:r>
            <a:r>
              <a:rPr lang="en-US" b="1"/>
              <a:t>Pilots Affinity Group in September 2022 </a:t>
            </a:r>
            <a:r>
              <a:rPr lang="en-US"/>
              <a:t>to convene participating sites via a monthly webinar. Stay tuned!</a:t>
            </a:r>
            <a:endParaRPr/>
          </a:p>
          <a:p>
            <a:pPr marL="342900" lvl="0" indent="-342900" algn="l" rtl="0">
              <a:spcBef>
                <a:spcPts val="640"/>
              </a:spcBef>
              <a:spcAft>
                <a:spcPts val="0"/>
              </a:spcAft>
              <a:buClr>
                <a:schemeClr val="dk1"/>
              </a:buClr>
              <a:buSzPts val="3200"/>
              <a:buChar char="•"/>
            </a:pPr>
            <a:r>
              <a:rPr lang="en-US"/>
              <a:t>Please submit your Pilot interest to </a:t>
            </a:r>
            <a:r>
              <a:rPr lang="en-US" u="sng">
                <a:solidFill>
                  <a:schemeClr val="hlink"/>
                </a:solidFill>
                <a:hlinkClick r:id="rId3"/>
              </a:rPr>
              <a:t>gravityproject@emiadvisors.net</a:t>
            </a:r>
            <a:r>
              <a:rPr lang="en-US"/>
              <a:t> </a:t>
            </a:r>
            <a:endParaRPr/>
          </a:p>
          <a:p>
            <a:pPr marL="742950" lvl="1" indent="-107950" algn="l" rtl="0">
              <a:spcBef>
                <a:spcPts val="560"/>
              </a:spcBef>
              <a:spcAft>
                <a:spcPts val="0"/>
              </a:spcAft>
              <a:buClr>
                <a:schemeClr val="dk1"/>
              </a:buClr>
              <a:buSzPts val="2800"/>
              <a:buNone/>
            </a:pPr>
            <a:endParaRPr/>
          </a:p>
          <a:p>
            <a:pPr marL="742950" lvl="1" indent="-107950" algn="l" rtl="0">
              <a:spcBef>
                <a:spcPts val="560"/>
              </a:spcBef>
              <a:spcAft>
                <a:spcPts val="0"/>
              </a:spcAft>
              <a:buClr>
                <a:schemeClr val="dk1"/>
              </a:buClr>
              <a:buSzPts val="2800"/>
              <a:buNone/>
            </a:pPr>
            <a:endParaRPr/>
          </a:p>
        </p:txBody>
      </p:sp>
      <p:sp>
        <p:nvSpPr>
          <p:cNvPr id="2" name="Slide Number Placeholder 1">
            <a:extLst>
              <a:ext uri="{FF2B5EF4-FFF2-40B4-BE49-F238E27FC236}">
                <a16:creationId xmlns:a16="http://schemas.microsoft.com/office/drawing/2014/main" id="{67719A2E-F6DD-0AFE-FA79-0BB2A396C611}"/>
              </a:ext>
            </a:extLst>
          </p:cNvPr>
          <p:cNvSpPr>
            <a:spLocks noGrp="1"/>
          </p:cNvSpPr>
          <p:nvPr>
            <p:ph type="sldNum" idx="12"/>
          </p:nvPr>
        </p:nvSpPr>
        <p:spPr>
          <a:xfrm>
            <a:off x="11182349" y="6497802"/>
            <a:ext cx="819151"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2"/>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Arial"/>
              <a:buNone/>
            </a:pPr>
            <a:r>
              <a:rPr lang="en-US" sz="4000"/>
              <a:t>Funded Pilots Testing Gravity Standards</a:t>
            </a:r>
            <a:endParaRPr/>
          </a:p>
        </p:txBody>
      </p:sp>
      <p:sp>
        <p:nvSpPr>
          <p:cNvPr id="656" name="Google Shape;656;p32"/>
          <p:cNvSpPr txBox="1">
            <a:spLocks noGrp="1"/>
          </p:cNvSpPr>
          <p:nvPr>
            <p:ph type="body" idx="1"/>
          </p:nvPr>
        </p:nvSpPr>
        <p:spPr>
          <a:xfrm>
            <a:off x="618744" y="2095990"/>
            <a:ext cx="5099305"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a:t>ONC Awardees</a:t>
            </a:r>
            <a:endParaRPr/>
          </a:p>
          <a:p>
            <a:pPr marL="342900" lvl="0" indent="-342900" algn="l" rtl="0">
              <a:spcBef>
                <a:spcPts val="640"/>
              </a:spcBef>
              <a:spcAft>
                <a:spcPts val="0"/>
              </a:spcAft>
              <a:buClr>
                <a:schemeClr val="dk1"/>
              </a:buClr>
              <a:buSzPts val="3200"/>
              <a:buChar char="•"/>
            </a:pPr>
            <a:r>
              <a:rPr lang="en-US"/>
              <a:t>OCHIN</a:t>
            </a:r>
            <a:endParaRPr/>
          </a:p>
          <a:p>
            <a:pPr marL="342900" lvl="0" indent="-342900" algn="l" rtl="0">
              <a:spcBef>
                <a:spcPts val="640"/>
              </a:spcBef>
              <a:spcAft>
                <a:spcPts val="0"/>
              </a:spcAft>
              <a:buClr>
                <a:schemeClr val="dk1"/>
              </a:buClr>
              <a:buSzPts val="3200"/>
              <a:buChar char="•"/>
            </a:pPr>
            <a:r>
              <a:rPr lang="en-US"/>
              <a:t>Alliance Chicago</a:t>
            </a:r>
            <a:endParaRPr/>
          </a:p>
          <a:p>
            <a:pPr marL="342900" lvl="0" indent="-342900" algn="l" rtl="0">
              <a:spcBef>
                <a:spcPts val="640"/>
              </a:spcBef>
              <a:spcAft>
                <a:spcPts val="0"/>
              </a:spcAft>
              <a:buClr>
                <a:schemeClr val="dk1"/>
              </a:buClr>
              <a:buSzPts val="3200"/>
              <a:buChar char="•"/>
            </a:pPr>
            <a:r>
              <a:rPr lang="en-US"/>
              <a:t>UT Austin (LEAP Awardee) </a:t>
            </a:r>
            <a:r>
              <a:rPr lang="en-US" sz="1400" u="sng">
                <a:solidFill>
                  <a:schemeClr val="hlink"/>
                </a:solidFill>
                <a:hlinkClick r:id="rId3"/>
              </a:rPr>
              <a:t>https://www.healthit.gov/buzz-blog/interoperability/by-leaps-and-bounds-newest-round-of-awardees-seek-to-advance-health-equity-and-research</a:t>
            </a:r>
            <a:r>
              <a:rPr lang="en-US" sz="1400"/>
              <a:t> </a:t>
            </a:r>
            <a:endParaRPr/>
          </a:p>
        </p:txBody>
      </p:sp>
      <p:sp>
        <p:nvSpPr>
          <p:cNvPr id="657" name="Google Shape;657;p32"/>
          <p:cNvSpPr/>
          <p:nvPr/>
        </p:nvSpPr>
        <p:spPr>
          <a:xfrm>
            <a:off x="6254066" y="2095990"/>
            <a:ext cx="5480734" cy="3707682"/>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230" b="1">
                <a:solidFill>
                  <a:schemeClr val="dk1"/>
                </a:solidFill>
                <a:latin typeface="Arial"/>
                <a:ea typeface="Arial"/>
                <a:cs typeface="Arial"/>
                <a:sym typeface="Arial"/>
              </a:rPr>
              <a:t>ACL Phase 2 Challenge Teams</a:t>
            </a:r>
            <a:endParaRPr/>
          </a:p>
          <a:p>
            <a:pPr marL="457200" marR="0" lvl="0" indent="-457200" algn="l" rtl="0">
              <a:lnSpc>
                <a:spcPct val="80000"/>
              </a:lnSpc>
              <a:spcBef>
                <a:spcPts val="544"/>
              </a:spcBef>
              <a:spcAft>
                <a:spcPts val="0"/>
              </a:spcAft>
              <a:buClr>
                <a:schemeClr val="dk1"/>
              </a:buClr>
              <a:buSzPts val="2720"/>
              <a:buFont typeface="Arial"/>
              <a:buChar char="•"/>
            </a:pPr>
            <a:r>
              <a:rPr lang="en-US" sz="2720">
                <a:solidFill>
                  <a:schemeClr val="dk1"/>
                </a:solidFill>
                <a:latin typeface="Arial"/>
                <a:ea typeface="Arial"/>
                <a:cs typeface="Arial"/>
                <a:sym typeface="Arial"/>
              </a:rPr>
              <a:t>Closing the Loop Together in Southeast Michigan</a:t>
            </a:r>
            <a:endParaRPr/>
          </a:p>
          <a:p>
            <a:pPr marL="457200" marR="0" lvl="0" indent="-457200" algn="l" rtl="0">
              <a:lnSpc>
                <a:spcPct val="80000"/>
              </a:lnSpc>
              <a:spcBef>
                <a:spcPts val="544"/>
              </a:spcBef>
              <a:spcAft>
                <a:spcPts val="0"/>
              </a:spcAft>
              <a:buClr>
                <a:schemeClr val="dk1"/>
              </a:buClr>
              <a:buSzPts val="2720"/>
              <a:buFont typeface="Arial"/>
              <a:buChar char="•"/>
            </a:pPr>
            <a:r>
              <a:rPr lang="en-US" sz="2720">
                <a:solidFill>
                  <a:schemeClr val="dk1"/>
                </a:solidFill>
                <a:latin typeface="Arial"/>
                <a:ea typeface="Arial"/>
                <a:cs typeface="Arial"/>
                <a:sym typeface="Arial"/>
              </a:rPr>
              <a:t>FHIR-FLI</a:t>
            </a:r>
            <a:endParaRPr/>
          </a:p>
          <a:p>
            <a:pPr marL="457200" marR="0" lvl="0" indent="-457200" algn="l" rtl="0">
              <a:lnSpc>
                <a:spcPct val="80000"/>
              </a:lnSpc>
              <a:spcBef>
                <a:spcPts val="544"/>
              </a:spcBef>
              <a:spcAft>
                <a:spcPts val="0"/>
              </a:spcAft>
              <a:buClr>
                <a:schemeClr val="dk1"/>
              </a:buClr>
              <a:buSzPts val="2720"/>
              <a:buFont typeface="Arial"/>
              <a:buChar char="•"/>
            </a:pPr>
            <a:r>
              <a:rPr lang="en-US" sz="2720">
                <a:solidFill>
                  <a:schemeClr val="dk1"/>
                </a:solidFill>
                <a:latin typeface="Arial"/>
                <a:ea typeface="Arial"/>
                <a:cs typeface="Arial"/>
                <a:sym typeface="Arial"/>
              </a:rPr>
              <a:t>Missouri Aging Services Data Connectivity &amp; Interoperability</a:t>
            </a:r>
            <a:endParaRPr/>
          </a:p>
          <a:p>
            <a:pPr marL="457200" marR="0" lvl="0" indent="-457200" algn="l" rtl="0">
              <a:lnSpc>
                <a:spcPct val="80000"/>
              </a:lnSpc>
              <a:spcBef>
                <a:spcPts val="544"/>
              </a:spcBef>
              <a:spcAft>
                <a:spcPts val="0"/>
              </a:spcAft>
              <a:buClr>
                <a:schemeClr val="dk1"/>
              </a:buClr>
              <a:buSzPts val="2720"/>
              <a:buFont typeface="Arial"/>
              <a:buChar char="•"/>
            </a:pPr>
            <a:r>
              <a:rPr lang="en-US" sz="2720">
                <a:solidFill>
                  <a:schemeClr val="dk1"/>
                </a:solidFill>
                <a:latin typeface="Arial"/>
                <a:ea typeface="Arial"/>
                <a:cs typeface="Arial"/>
                <a:sym typeface="Arial"/>
              </a:rPr>
              <a:t>Thrive Hub South Carolina Referral System</a:t>
            </a:r>
            <a:endParaRPr/>
          </a:p>
        </p:txBody>
      </p:sp>
      <p:sp>
        <p:nvSpPr>
          <p:cNvPr id="658" name="Google Shape;658;p32"/>
          <p:cNvSpPr txBox="1"/>
          <p:nvPr/>
        </p:nvSpPr>
        <p:spPr>
          <a:xfrm>
            <a:off x="6473952" y="6181890"/>
            <a:ext cx="57180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https://acl.gov/news-and-events/announcements/acl-announces-social-care-referrals-challenge-phase-2-awardees</a:t>
            </a:r>
            <a:r>
              <a:rPr lang="en-US" sz="1400">
                <a:solidFill>
                  <a:schemeClr val="dk1"/>
                </a:solidFill>
                <a:latin typeface="Calibri"/>
                <a:ea typeface="Calibri"/>
                <a:cs typeface="Calibri"/>
                <a:sym typeface="Calibri"/>
              </a:rPr>
              <a:t> </a:t>
            </a:r>
            <a:endParaRPr/>
          </a:p>
        </p:txBody>
      </p:sp>
      <p:sp>
        <p:nvSpPr>
          <p:cNvPr id="2" name="Slide Number Placeholder 1">
            <a:extLst>
              <a:ext uri="{FF2B5EF4-FFF2-40B4-BE49-F238E27FC236}">
                <a16:creationId xmlns:a16="http://schemas.microsoft.com/office/drawing/2014/main" id="{47D9FAFD-CB82-3297-5E8C-D4CEF6624B9F}"/>
              </a:ext>
            </a:extLst>
          </p:cNvPr>
          <p:cNvSpPr>
            <a:spLocks noGrp="1"/>
          </p:cNvSpPr>
          <p:nvPr>
            <p:ph type="sldNum" idx="12"/>
          </p:nvPr>
        </p:nvSpPr>
        <p:spPr>
          <a:xfrm>
            <a:off x="11515725" y="6492875"/>
            <a:ext cx="600075" cy="365125"/>
          </a:xfrm>
        </p:spPr>
        <p:txBody>
          <a:bodyPr/>
          <a:lstStyle/>
          <a:p>
            <a:pPr marL="0" lvl="0" indent="0" algn="l" rtl="0">
              <a:spcBef>
                <a:spcPts val="0"/>
              </a:spcBef>
              <a:spcAft>
                <a:spcPts val="0"/>
              </a:spcAft>
              <a:buNone/>
            </a:pPr>
            <a:fld id="{00000000-1234-1234-1234-123412341234}" type="slidenum">
              <a:rPr lang="en-US" smtClean="0"/>
              <a:t>31</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3" name="Group 2">
            <a:extLst>
              <a:ext uri="{FF2B5EF4-FFF2-40B4-BE49-F238E27FC236}">
                <a16:creationId xmlns:a16="http://schemas.microsoft.com/office/drawing/2014/main" id="{5264721A-E230-C7C8-F4C4-72CB956EB8F3}"/>
              </a:ext>
            </a:extLst>
          </p:cNvPr>
          <p:cNvGrpSpPr/>
          <p:nvPr/>
        </p:nvGrpSpPr>
        <p:grpSpPr>
          <a:xfrm>
            <a:off x="0" y="-330200"/>
            <a:ext cx="12192000" cy="7205198"/>
            <a:chOff x="0" y="-11116"/>
            <a:chExt cx="12211762" cy="6886114"/>
          </a:xfrm>
        </p:grpSpPr>
        <p:pic>
          <p:nvPicPr>
            <p:cNvPr id="664" name="Google Shape;664;p33" descr="Icon&#10;&#10;Description automatically generated"/>
            <p:cNvPicPr preferRelativeResize="0"/>
            <p:nvPr/>
          </p:nvPicPr>
          <p:blipFill rotWithShape="1">
            <a:blip r:embed="rId3">
              <a:alphaModFix/>
            </a:blip>
            <a:srcRect/>
            <a:stretch/>
          </p:blipFill>
          <p:spPr>
            <a:xfrm>
              <a:off x="0" y="354"/>
              <a:ext cx="12211762" cy="6874644"/>
            </a:xfrm>
            <a:prstGeom prst="rect">
              <a:avLst/>
            </a:prstGeom>
            <a:noFill/>
            <a:ln>
              <a:noFill/>
            </a:ln>
          </p:spPr>
        </p:pic>
        <p:pic>
          <p:nvPicPr>
            <p:cNvPr id="665" name="Google Shape;665;p33" descr="Background pattern&#10;&#10;Description automatically generated"/>
            <p:cNvPicPr preferRelativeResize="0"/>
            <p:nvPr/>
          </p:nvPicPr>
          <p:blipFill rotWithShape="1">
            <a:blip r:embed="rId4">
              <a:alphaModFix/>
            </a:blip>
            <a:srcRect/>
            <a:stretch/>
          </p:blipFill>
          <p:spPr>
            <a:xfrm>
              <a:off x="0" y="0"/>
              <a:ext cx="12211761" cy="6874644"/>
            </a:xfrm>
            <a:prstGeom prst="rect">
              <a:avLst/>
            </a:prstGeom>
            <a:noFill/>
            <a:ln>
              <a:noFill/>
            </a:ln>
          </p:spPr>
        </p:pic>
        <p:sp>
          <p:nvSpPr>
            <p:cNvPr id="667" name="Google Shape;667;p33" descr="Gravity Project logo and background graphic showing diverse group of people"/>
            <p:cNvSpPr/>
            <p:nvPr/>
          </p:nvSpPr>
          <p:spPr>
            <a:xfrm>
              <a:off x="0" y="-11116"/>
              <a:ext cx="12211761" cy="6869116"/>
            </a:xfrm>
            <a:prstGeom prst="rect">
              <a:avLst/>
            </a:prstGeom>
            <a:gradFill>
              <a:gsLst>
                <a:gs pos="0">
                  <a:srgbClr val="FFFFFF">
                    <a:alpha val="0"/>
                  </a:srgbClr>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668" name="Google Shape;668;p33" descr="Graphic of figures"/>
          <p:cNvPicPr preferRelativeResize="0"/>
          <p:nvPr/>
        </p:nvPicPr>
        <p:blipFill rotWithShape="1">
          <a:blip r:embed="rId5">
            <a:alphaModFix amt="52000"/>
          </a:blip>
          <a:srcRect l="154" r="154"/>
          <a:stretch/>
        </p:blipFill>
        <p:spPr>
          <a:xfrm>
            <a:off x="0" y="3195944"/>
            <a:ext cx="12192000" cy="3662056"/>
          </a:xfrm>
          <a:prstGeom prst="rect">
            <a:avLst/>
          </a:prstGeom>
          <a:noFill/>
          <a:ln>
            <a:noFill/>
          </a:ln>
        </p:spPr>
      </p:pic>
      <p:sp>
        <p:nvSpPr>
          <p:cNvPr id="669" name="Google Shape;669;p33"/>
          <p:cNvSpPr txBox="1">
            <a:spLocks noGrp="1"/>
          </p:cNvSpPr>
          <p:nvPr>
            <p:ph type="title"/>
          </p:nvPr>
        </p:nvSpPr>
        <p:spPr>
          <a:xfrm>
            <a:off x="533400" y="2173325"/>
            <a:ext cx="9059746" cy="154777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200"/>
              <a:buFont typeface="Arial"/>
              <a:buNone/>
            </a:pPr>
            <a:r>
              <a:rPr lang="en-US" sz="5200" dirty="0">
                <a:solidFill>
                  <a:schemeClr val="dk1"/>
                </a:solidFill>
              </a:rPr>
              <a:t>Success Factors</a:t>
            </a:r>
            <a:endParaRPr dirty="0"/>
          </a:p>
        </p:txBody>
      </p:sp>
      <p:grpSp>
        <p:nvGrpSpPr>
          <p:cNvPr id="2" name="Group 1">
            <a:extLst>
              <a:ext uri="{FF2B5EF4-FFF2-40B4-BE49-F238E27FC236}">
                <a16:creationId xmlns:a16="http://schemas.microsoft.com/office/drawing/2014/main" id="{25F05204-85D3-5B6D-902F-89BB09D36BBE}"/>
              </a:ext>
            </a:extLst>
          </p:cNvPr>
          <p:cNvGrpSpPr/>
          <p:nvPr/>
        </p:nvGrpSpPr>
        <p:grpSpPr>
          <a:xfrm>
            <a:off x="9875780" y="563880"/>
            <a:ext cx="1901850" cy="1847291"/>
            <a:chOff x="9875780" y="563880"/>
            <a:chExt cx="1901850" cy="1847291"/>
          </a:xfrm>
        </p:grpSpPr>
        <p:sp>
          <p:nvSpPr>
            <p:cNvPr id="666" name="Google Shape;666;p33" descr="Gravity Project logo "/>
            <p:cNvSpPr/>
            <p:nvPr/>
          </p:nvSpPr>
          <p:spPr>
            <a:xfrm>
              <a:off x="9875780" y="563880"/>
              <a:ext cx="1782820" cy="1847291"/>
            </a:xfrm>
            <a:prstGeom prst="ellipse">
              <a:avLst/>
            </a:prstGeom>
            <a:solidFill>
              <a:srgbClr val="E4E6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0" name="Google Shape;670;p33" descr="Gravity Project logo "/>
            <p:cNvPicPr preferRelativeResize="0"/>
            <p:nvPr/>
          </p:nvPicPr>
          <p:blipFill rotWithShape="1">
            <a:blip r:embed="rId6">
              <a:alphaModFix/>
            </a:blip>
            <a:srcRect/>
            <a:stretch/>
          </p:blipFill>
          <p:spPr>
            <a:xfrm>
              <a:off x="10000002" y="902845"/>
              <a:ext cx="1777628" cy="1160131"/>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92" name="Google Shape;692;p34"/>
          <p:cNvSpPr txBox="1">
            <a:spLocks noGrp="1"/>
          </p:cNvSpPr>
          <p:nvPr>
            <p:ph type="title"/>
          </p:nvPr>
        </p:nvSpPr>
        <p:spPr>
          <a:xfrm>
            <a:off x="758280" y="72840"/>
            <a:ext cx="11201869" cy="1222926"/>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22222"/>
              <a:buFont typeface="Arial"/>
              <a:buNone/>
            </a:pPr>
            <a:r>
              <a:rPr lang="en-US" dirty="0"/>
              <a:t>Success Factors—</a:t>
            </a:r>
            <a:br>
              <a:rPr lang="en-US" dirty="0"/>
            </a:br>
            <a:r>
              <a:rPr lang="en-US" dirty="0"/>
              <a:t>Integration of Data Standards Into…</a:t>
            </a:r>
            <a:endParaRPr sz="3600" dirty="0">
              <a:latin typeface="Arial Black"/>
              <a:ea typeface="Arial Black"/>
              <a:cs typeface="Arial Black"/>
              <a:sym typeface="Arial Black"/>
            </a:endParaRPr>
          </a:p>
        </p:txBody>
      </p:sp>
      <p:sp>
        <p:nvSpPr>
          <p:cNvPr id="695" name="Google Shape;695;p34"/>
          <p:cNvSpPr txBox="1"/>
          <p:nvPr/>
        </p:nvSpPr>
        <p:spPr>
          <a:xfrm>
            <a:off x="4670915" y="1916588"/>
            <a:ext cx="280977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67508C"/>
                </a:solidFill>
                <a:latin typeface="Calibri"/>
                <a:ea typeface="Calibri"/>
                <a:cs typeface="Calibri"/>
                <a:sym typeface="Calibri"/>
              </a:rPr>
              <a:t>POLICY</a:t>
            </a:r>
            <a:br>
              <a:rPr lang="en-US" sz="1800" b="1">
                <a:solidFill>
                  <a:schemeClr val="dk1"/>
                </a:solidFill>
                <a:latin typeface="Calibri"/>
                <a:ea typeface="Calibri"/>
                <a:cs typeface="Calibri"/>
                <a:sym typeface="Calibri"/>
              </a:rPr>
            </a:br>
            <a:r>
              <a:rPr lang="en-US" sz="1400">
                <a:solidFill>
                  <a:schemeClr val="accent6"/>
                </a:solidFill>
                <a:latin typeface="Calibri"/>
                <a:ea typeface="Calibri"/>
                <a:cs typeface="Calibri"/>
                <a:sym typeface="Calibri"/>
              </a:rPr>
              <a:t>(e.g., ONC USCDI, CMS Promoting Interoperability, State Medicaid Director Letters) </a:t>
            </a:r>
            <a:endParaRPr/>
          </a:p>
        </p:txBody>
      </p:sp>
      <p:pic>
        <p:nvPicPr>
          <p:cNvPr id="4" name="Picture 3" descr="Image of various icons">
            <a:extLst>
              <a:ext uri="{FF2B5EF4-FFF2-40B4-BE49-F238E27FC236}">
                <a16:creationId xmlns:a16="http://schemas.microsoft.com/office/drawing/2014/main" id="{CD97C2FF-A826-6389-6FCC-A305B74A7B88}"/>
              </a:ext>
            </a:extLst>
          </p:cNvPr>
          <p:cNvPicPr>
            <a:picLocks noChangeAspect="1"/>
          </p:cNvPicPr>
          <p:nvPr/>
        </p:nvPicPr>
        <p:blipFill>
          <a:blip r:embed="rId3"/>
          <a:stretch>
            <a:fillRect/>
          </a:stretch>
        </p:blipFill>
        <p:spPr>
          <a:xfrm>
            <a:off x="2896557" y="2992326"/>
            <a:ext cx="6517241" cy="3078510"/>
          </a:xfrm>
          <a:prstGeom prst="rect">
            <a:avLst/>
          </a:prstGeom>
        </p:spPr>
      </p:pic>
      <p:sp>
        <p:nvSpPr>
          <p:cNvPr id="700" name="Google Shape;700;p34"/>
          <p:cNvSpPr/>
          <p:nvPr/>
        </p:nvSpPr>
        <p:spPr>
          <a:xfrm>
            <a:off x="1839361" y="2895096"/>
            <a:ext cx="2732123" cy="7294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a:solidFill>
                  <a:srgbClr val="8D1E21"/>
                </a:solidFill>
                <a:latin typeface="Calibri"/>
                <a:ea typeface="Calibri"/>
                <a:cs typeface="Calibri"/>
                <a:sym typeface="Calibri"/>
              </a:rPr>
              <a:t>INNOVATION</a:t>
            </a:r>
            <a:br>
              <a:rPr lang="en-US" sz="1800" b="1">
                <a:solidFill>
                  <a:schemeClr val="dk1"/>
                </a:solidFill>
                <a:latin typeface="Calibri"/>
                <a:ea typeface="Calibri"/>
                <a:cs typeface="Calibri"/>
                <a:sym typeface="Calibri"/>
              </a:rPr>
            </a:br>
            <a:r>
              <a:rPr lang="en-US" sz="1400">
                <a:solidFill>
                  <a:schemeClr val="accent6"/>
                </a:solidFill>
                <a:latin typeface="Calibri"/>
                <a:ea typeface="Calibri"/>
                <a:cs typeface="Calibri"/>
                <a:sym typeface="Calibri"/>
              </a:rPr>
              <a:t>New tools for capture, aggregation, analytics, and use.</a:t>
            </a:r>
            <a:endParaRPr/>
          </a:p>
        </p:txBody>
      </p:sp>
      <p:sp>
        <p:nvSpPr>
          <p:cNvPr id="696" name="Google Shape;696;p34"/>
          <p:cNvSpPr/>
          <p:nvPr/>
        </p:nvSpPr>
        <p:spPr>
          <a:xfrm>
            <a:off x="7271221" y="2992046"/>
            <a:ext cx="2872053" cy="53553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800" b="1">
                <a:solidFill>
                  <a:srgbClr val="884BC0"/>
                </a:solidFill>
                <a:latin typeface="Calibri"/>
                <a:ea typeface="Calibri"/>
                <a:cs typeface="Calibri"/>
                <a:sym typeface="Calibri"/>
              </a:rPr>
              <a:t>PAYMENT MODELS</a:t>
            </a:r>
            <a:br>
              <a:rPr lang="en-US" sz="1800" b="1">
                <a:solidFill>
                  <a:srgbClr val="884BC0"/>
                </a:solidFill>
                <a:latin typeface="Calibri"/>
                <a:ea typeface="Calibri"/>
                <a:cs typeface="Calibri"/>
                <a:sym typeface="Calibri"/>
              </a:rPr>
            </a:br>
            <a:r>
              <a:rPr lang="en-US" sz="1800">
                <a:solidFill>
                  <a:schemeClr val="accent6"/>
                </a:solidFill>
                <a:latin typeface="Calibri"/>
                <a:ea typeface="Calibri"/>
                <a:cs typeface="Calibri"/>
                <a:sym typeface="Calibri"/>
              </a:rPr>
              <a:t>(</a:t>
            </a:r>
            <a:r>
              <a:rPr lang="en-US" sz="1400">
                <a:solidFill>
                  <a:schemeClr val="accent6"/>
                </a:solidFill>
                <a:latin typeface="Calibri"/>
                <a:ea typeface="Calibri"/>
                <a:cs typeface="Calibri"/>
                <a:sym typeface="Calibri"/>
              </a:rPr>
              <a:t>e.g., CMMI SDOH Model)</a:t>
            </a:r>
            <a:endParaRPr/>
          </a:p>
        </p:txBody>
      </p:sp>
      <p:sp>
        <p:nvSpPr>
          <p:cNvPr id="699" name="Google Shape;699;p34"/>
          <p:cNvSpPr/>
          <p:nvPr/>
        </p:nvSpPr>
        <p:spPr>
          <a:xfrm>
            <a:off x="432303" y="3936198"/>
            <a:ext cx="302313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a:solidFill>
                  <a:srgbClr val="C43A28"/>
                </a:solidFill>
                <a:latin typeface="Calibri"/>
                <a:ea typeface="Calibri"/>
                <a:cs typeface="Calibri"/>
                <a:sym typeface="Calibri"/>
              </a:rPr>
              <a:t>PRACTICE</a:t>
            </a:r>
            <a:br>
              <a:rPr lang="en-US" sz="1800" b="1">
                <a:solidFill>
                  <a:schemeClr val="dk1"/>
                </a:solidFill>
                <a:latin typeface="Calibri"/>
                <a:ea typeface="Calibri"/>
                <a:cs typeface="Calibri"/>
                <a:sym typeface="Calibri"/>
              </a:rPr>
            </a:br>
            <a:r>
              <a:rPr lang="en-US" sz="1400">
                <a:solidFill>
                  <a:schemeClr val="accent6"/>
                </a:solidFill>
                <a:latin typeface="Calibri"/>
                <a:ea typeface="Calibri"/>
                <a:cs typeface="Calibri"/>
                <a:sym typeface="Calibri"/>
              </a:rPr>
              <a:t>(e.g., repeatable process for adoption, implementation, and use of SDOH data at practice level). </a:t>
            </a:r>
            <a:endParaRPr/>
          </a:p>
        </p:txBody>
      </p:sp>
      <p:sp>
        <p:nvSpPr>
          <p:cNvPr id="697" name="Google Shape;697;p34"/>
          <p:cNvSpPr/>
          <p:nvPr/>
        </p:nvSpPr>
        <p:spPr>
          <a:xfrm>
            <a:off x="8713447" y="3936198"/>
            <a:ext cx="252207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a:solidFill>
                  <a:srgbClr val="3B84AF"/>
                </a:solidFill>
                <a:latin typeface="Calibri"/>
                <a:ea typeface="Calibri"/>
                <a:cs typeface="Calibri"/>
                <a:sym typeface="Calibri"/>
              </a:rPr>
              <a:t>PROGRAMS</a:t>
            </a:r>
            <a:br>
              <a:rPr lang="en-US" sz="1800" b="1">
                <a:solidFill>
                  <a:schemeClr val="dk1"/>
                </a:solidFill>
                <a:latin typeface="Calibri"/>
                <a:ea typeface="Calibri"/>
                <a:cs typeface="Calibri"/>
                <a:sym typeface="Calibri"/>
              </a:rPr>
            </a:br>
            <a:r>
              <a:rPr lang="en-US" sz="1400">
                <a:solidFill>
                  <a:schemeClr val="accent6"/>
                </a:solidFill>
                <a:latin typeface="Calibri"/>
                <a:ea typeface="Calibri"/>
                <a:cs typeface="Calibri"/>
                <a:sym typeface="Calibri"/>
              </a:rPr>
              <a:t>(e.g., Medicare Advantage, Medicaid Managed Care, Hospital QRRP, MIPS).</a:t>
            </a:r>
            <a:endParaRPr/>
          </a:p>
        </p:txBody>
      </p:sp>
      <p:sp>
        <p:nvSpPr>
          <p:cNvPr id="698" name="Google Shape;698;p34"/>
          <p:cNvSpPr/>
          <p:nvPr/>
        </p:nvSpPr>
        <p:spPr>
          <a:xfrm>
            <a:off x="342653" y="5237861"/>
            <a:ext cx="2504729" cy="7294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a:solidFill>
                  <a:srgbClr val="E76B34"/>
                </a:solidFill>
                <a:latin typeface="Calibri"/>
                <a:ea typeface="Calibri"/>
                <a:cs typeface="Calibri"/>
                <a:sym typeface="Calibri"/>
              </a:rPr>
              <a:t>GRANTS</a:t>
            </a:r>
            <a:br>
              <a:rPr lang="en-US" sz="1800" b="1">
                <a:solidFill>
                  <a:schemeClr val="dk1"/>
                </a:solidFill>
                <a:latin typeface="Calibri"/>
                <a:ea typeface="Calibri"/>
                <a:cs typeface="Calibri"/>
                <a:sym typeface="Calibri"/>
              </a:rPr>
            </a:br>
            <a:r>
              <a:rPr lang="en-US" sz="1400">
                <a:solidFill>
                  <a:schemeClr val="accent6"/>
                </a:solidFill>
                <a:latin typeface="Calibri"/>
                <a:ea typeface="Calibri"/>
                <a:cs typeface="Calibri"/>
                <a:sym typeface="Calibri"/>
              </a:rPr>
              <a:t>(e.g., ACL Challenge Grant, ONC Health IT LEAP)</a:t>
            </a:r>
            <a:endParaRPr/>
          </a:p>
        </p:txBody>
      </p:sp>
      <p:pic>
        <p:nvPicPr>
          <p:cNvPr id="694" name="Google Shape;694;p34" descr="Gravity Project logo"/>
          <p:cNvPicPr preferRelativeResize="0"/>
          <p:nvPr/>
        </p:nvPicPr>
        <p:blipFill rotWithShape="1">
          <a:blip r:embed="rId4">
            <a:alphaModFix/>
          </a:blip>
          <a:srcRect/>
          <a:stretch/>
        </p:blipFill>
        <p:spPr>
          <a:xfrm>
            <a:off x="5206810" y="4647286"/>
            <a:ext cx="1772878" cy="1234179"/>
          </a:xfrm>
          <a:prstGeom prst="rect">
            <a:avLst/>
          </a:prstGeom>
          <a:noFill/>
          <a:ln>
            <a:noFill/>
          </a:ln>
        </p:spPr>
      </p:pic>
      <p:sp>
        <p:nvSpPr>
          <p:cNvPr id="701" name="Google Shape;701;p34"/>
          <p:cNvSpPr/>
          <p:nvPr/>
        </p:nvSpPr>
        <p:spPr>
          <a:xfrm>
            <a:off x="9312547" y="5237861"/>
            <a:ext cx="2647602" cy="7294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a:solidFill>
                  <a:srgbClr val="286E95"/>
                </a:solidFill>
                <a:latin typeface="Calibri"/>
                <a:ea typeface="Calibri"/>
                <a:cs typeface="Calibri"/>
                <a:sym typeface="Calibri"/>
              </a:rPr>
              <a:t>OTHER STANDARDS</a:t>
            </a:r>
            <a:br>
              <a:rPr lang="en-US" sz="1400" b="1">
                <a:solidFill>
                  <a:schemeClr val="dk1"/>
                </a:solidFill>
                <a:latin typeface="Calibri"/>
                <a:ea typeface="Calibri"/>
                <a:cs typeface="Calibri"/>
                <a:sym typeface="Calibri"/>
              </a:rPr>
            </a:br>
            <a:r>
              <a:rPr lang="en-US" sz="1400">
                <a:solidFill>
                  <a:schemeClr val="accent6"/>
                </a:solidFill>
                <a:latin typeface="Calibri"/>
                <a:ea typeface="Calibri"/>
                <a:cs typeface="Calibri"/>
                <a:sym typeface="Calibri"/>
              </a:rPr>
              <a:t>HL7 FHIR Accelerators (DaVinci, Argonaut, CARIN)</a:t>
            </a:r>
            <a:endParaRPr/>
          </a:p>
        </p:txBody>
      </p:sp>
      <p:sp>
        <p:nvSpPr>
          <p:cNvPr id="693" name="Google Shape;693;p34"/>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490917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5"/>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Arial"/>
              <a:buNone/>
            </a:pPr>
            <a:r>
              <a:rPr lang="en-US" dirty="0"/>
              <a:t>Gravity Standards Included in Policy, Programs, &amp; Grants</a:t>
            </a:r>
            <a:endParaRPr dirty="0"/>
          </a:p>
        </p:txBody>
      </p:sp>
      <p:sp>
        <p:nvSpPr>
          <p:cNvPr id="715" name="Google Shape;715;p35"/>
          <p:cNvSpPr txBox="1">
            <a:spLocks noGrp="1"/>
          </p:cNvSpPr>
          <p:nvPr>
            <p:ph type="body" idx="1"/>
          </p:nvPr>
        </p:nvSpPr>
        <p:spPr>
          <a:xfrm>
            <a:off x="688108" y="1903564"/>
            <a:ext cx="11186033" cy="4786161"/>
          </a:xfrm>
          <a:prstGeom prst="rect">
            <a:avLst/>
          </a:prstGeom>
          <a:noFill/>
          <a:ln>
            <a:noFill/>
          </a:ln>
        </p:spPr>
        <p:txBody>
          <a:bodyPr spcFirstLastPara="1" wrap="square" lIns="91425" tIns="45700" rIns="91425" bIns="45700" anchor="t" anchorCtr="0">
            <a:normAutofit fontScale="47500" lnSpcReduction="20000"/>
          </a:bodyPr>
          <a:lstStyle/>
          <a:p>
            <a:pPr marL="342900" lvl="0" indent="-322580" algn="l" rtl="0">
              <a:lnSpc>
                <a:spcPct val="120000"/>
              </a:lnSpc>
              <a:spcBef>
                <a:spcPts val="0"/>
              </a:spcBef>
              <a:spcAft>
                <a:spcPts val="0"/>
              </a:spcAft>
              <a:buClr>
                <a:schemeClr val="dk1"/>
              </a:buClr>
              <a:buSzPct val="100000"/>
              <a:buFont typeface="Noto Sans Symbols"/>
              <a:buChar char="▪"/>
            </a:pPr>
            <a:r>
              <a:rPr lang="en-US" sz="4200" b="1" dirty="0"/>
              <a:t>July 2021: </a:t>
            </a:r>
            <a:r>
              <a:rPr lang="en-US" sz="4200" dirty="0"/>
              <a:t>Gravity data elements included in </a:t>
            </a:r>
            <a:r>
              <a:rPr lang="en-US" sz="4200" b="1" dirty="0">
                <a:solidFill>
                  <a:srgbClr val="C00000"/>
                </a:solidFill>
              </a:rPr>
              <a:t>ONC USCDI version 2 </a:t>
            </a:r>
            <a:endParaRPr sz="4200" dirty="0"/>
          </a:p>
          <a:p>
            <a:pPr marL="342900" lvl="0" indent="-322580" algn="l" rtl="0">
              <a:lnSpc>
                <a:spcPct val="120000"/>
              </a:lnSpc>
              <a:spcBef>
                <a:spcPts val="400"/>
              </a:spcBef>
              <a:spcAft>
                <a:spcPts val="0"/>
              </a:spcAft>
              <a:buClr>
                <a:schemeClr val="dk1"/>
              </a:buClr>
              <a:buSzPct val="100000"/>
              <a:buFont typeface="Noto Sans Symbols"/>
              <a:buChar char="▪"/>
            </a:pPr>
            <a:r>
              <a:rPr lang="en-US" sz="4200" b="1" dirty="0"/>
              <a:t>May 2022</a:t>
            </a:r>
            <a:r>
              <a:rPr lang="en-US" sz="4200" dirty="0"/>
              <a:t>: CMS CY 2023 </a:t>
            </a:r>
            <a:r>
              <a:rPr lang="en-US" sz="4200" b="1" dirty="0"/>
              <a:t>Medicare Advantage (MA) and Part D final rule requires </a:t>
            </a:r>
            <a:r>
              <a:rPr lang="en-US" sz="4200" dirty="0"/>
              <a:t>Special Needs Plans (SNPs) include standardized questions on </a:t>
            </a:r>
            <a:r>
              <a:rPr lang="en-US" sz="4200" b="1" dirty="0">
                <a:solidFill>
                  <a:srgbClr val="D31145"/>
                </a:solidFill>
              </a:rPr>
              <a:t>housing stability, food security, and access to transportation</a:t>
            </a:r>
            <a:r>
              <a:rPr lang="en-US" sz="4200" dirty="0"/>
              <a:t> as part of their currently required health risk assessments.</a:t>
            </a:r>
            <a:endParaRPr sz="4200" dirty="0"/>
          </a:p>
          <a:p>
            <a:pPr marL="742950" lvl="1" indent="-272481" algn="l" rtl="0">
              <a:lnSpc>
                <a:spcPct val="120000"/>
              </a:lnSpc>
              <a:spcBef>
                <a:spcPts val="350"/>
              </a:spcBef>
              <a:spcAft>
                <a:spcPts val="0"/>
              </a:spcAft>
              <a:buClr>
                <a:schemeClr val="dk1"/>
              </a:buClr>
              <a:buSzPct val="100000"/>
              <a:buFont typeface="Noto Sans Symbols"/>
              <a:buChar char="▪"/>
            </a:pPr>
            <a:r>
              <a:rPr lang="en-US" sz="3852" dirty="0"/>
              <a:t>CMS will issue sub-regulatory guidance on the questions but intends to align them with the SDOH Assessment data element in USCDI v2. </a:t>
            </a:r>
            <a:endParaRPr sz="3852" dirty="0"/>
          </a:p>
          <a:p>
            <a:pPr marL="342900" lvl="0" indent="-322580" algn="l" rtl="0">
              <a:lnSpc>
                <a:spcPct val="120000"/>
              </a:lnSpc>
              <a:spcBef>
                <a:spcPts val="400"/>
              </a:spcBef>
              <a:spcAft>
                <a:spcPts val="0"/>
              </a:spcAft>
              <a:buClr>
                <a:schemeClr val="dk1"/>
              </a:buClr>
              <a:buSzPct val="100000"/>
              <a:buFont typeface="Noto Sans Symbols"/>
              <a:buChar char="▪"/>
            </a:pPr>
            <a:r>
              <a:rPr lang="en-US" sz="4200" b="1" dirty="0"/>
              <a:t>August 2022: </a:t>
            </a:r>
            <a:r>
              <a:rPr lang="en-US" sz="4200" dirty="0"/>
              <a:t>CMS FY 2023 inpatient prospective payment system (IPPS) and long-term care hospital (LTCH) final rule includes voluntary screening and identification of patient-level health-related social needs using </a:t>
            </a:r>
            <a:r>
              <a:rPr lang="en-US" sz="4200" b="1" dirty="0">
                <a:solidFill>
                  <a:srgbClr val="C00000"/>
                </a:solidFill>
              </a:rPr>
              <a:t>USCDI v2 SDOH data classes</a:t>
            </a:r>
            <a:r>
              <a:rPr lang="en-US" sz="4200" dirty="0"/>
              <a:t>.</a:t>
            </a:r>
            <a:endParaRPr sz="4200" dirty="0"/>
          </a:p>
          <a:p>
            <a:pPr marL="342900" lvl="0" indent="-322580" algn="l" rtl="0">
              <a:lnSpc>
                <a:spcPct val="120000"/>
              </a:lnSpc>
              <a:spcBef>
                <a:spcPts val="400"/>
              </a:spcBef>
              <a:spcAft>
                <a:spcPts val="0"/>
              </a:spcAft>
              <a:buClr>
                <a:schemeClr val="dk1"/>
              </a:buClr>
              <a:buSzPct val="100000"/>
              <a:buFont typeface="Noto Sans Symbols"/>
              <a:buChar char="▪"/>
            </a:pPr>
            <a:r>
              <a:rPr lang="en-US" sz="4200" dirty="0"/>
              <a:t>Gravity standards included in three federal grant programs: </a:t>
            </a:r>
            <a:endParaRPr sz="4200" dirty="0"/>
          </a:p>
          <a:p>
            <a:pPr marL="742950" lvl="1" indent="-272481" algn="l" rtl="0">
              <a:lnSpc>
                <a:spcPct val="120000"/>
              </a:lnSpc>
              <a:spcBef>
                <a:spcPts val="350"/>
              </a:spcBef>
              <a:spcAft>
                <a:spcPts val="0"/>
              </a:spcAft>
              <a:buClr>
                <a:schemeClr val="dk1"/>
              </a:buClr>
              <a:buSzPct val="100000"/>
              <a:buFont typeface="Noto Sans Symbols"/>
              <a:buChar char="▪"/>
            </a:pPr>
            <a:r>
              <a:rPr lang="en-US" sz="3852" b="1" dirty="0"/>
              <a:t>Administration for Community Living (ACL) </a:t>
            </a:r>
            <a:r>
              <a:rPr lang="en-US" sz="3852" dirty="0"/>
              <a:t>Social Care Challenge Grant</a:t>
            </a:r>
            <a:endParaRPr sz="3852" dirty="0"/>
          </a:p>
          <a:p>
            <a:pPr marL="742950" lvl="1" indent="-272481" algn="l" rtl="0">
              <a:lnSpc>
                <a:spcPct val="120000"/>
              </a:lnSpc>
              <a:spcBef>
                <a:spcPts val="350"/>
              </a:spcBef>
              <a:spcAft>
                <a:spcPts val="0"/>
              </a:spcAft>
              <a:buClr>
                <a:schemeClr val="dk1"/>
              </a:buClr>
              <a:buSzPct val="100000"/>
              <a:buFont typeface="Noto Sans Symbols"/>
              <a:buChar char="▪"/>
            </a:pPr>
            <a:r>
              <a:rPr lang="en-US" sz="3852" b="1" dirty="0"/>
              <a:t>ONC </a:t>
            </a:r>
            <a:r>
              <a:rPr lang="en-US" sz="3852" dirty="0"/>
              <a:t>Leading Edge Acceleration Projects (LEAP) in Health IT Referral Management to Address SDOH Aligned with Clinical Care</a:t>
            </a:r>
            <a:endParaRPr sz="3852" dirty="0"/>
          </a:p>
          <a:p>
            <a:pPr marL="742950" lvl="1" indent="-272481" algn="l" rtl="0">
              <a:lnSpc>
                <a:spcPct val="120000"/>
              </a:lnSpc>
              <a:spcBef>
                <a:spcPts val="350"/>
              </a:spcBef>
              <a:spcAft>
                <a:spcPts val="0"/>
              </a:spcAft>
              <a:buClr>
                <a:schemeClr val="dk1"/>
              </a:buClr>
              <a:buSzPct val="100000"/>
              <a:buFont typeface="Noto Sans Symbols"/>
              <a:buChar char="▪"/>
            </a:pPr>
            <a:r>
              <a:rPr lang="en-US" sz="3852" b="1" dirty="0"/>
              <a:t>Administration for Children &amp; Families (ACF) </a:t>
            </a:r>
            <a:r>
              <a:rPr lang="en-US" sz="3852" dirty="0"/>
              <a:t>Human Services Interoperability Innovations Grant</a:t>
            </a:r>
            <a:endParaRPr sz="3852" dirty="0"/>
          </a:p>
          <a:p>
            <a:pPr marL="342900" lvl="0" indent="-215900" algn="l" rtl="0">
              <a:lnSpc>
                <a:spcPct val="120000"/>
              </a:lnSpc>
              <a:spcBef>
                <a:spcPts val="400"/>
              </a:spcBef>
              <a:spcAft>
                <a:spcPts val="0"/>
              </a:spcAft>
              <a:buClr>
                <a:schemeClr val="dk1"/>
              </a:buClr>
              <a:buSzPct val="100000"/>
              <a:buFont typeface="Noto Sans Symbols"/>
              <a:buNone/>
            </a:pPr>
            <a:endParaRPr dirty="0"/>
          </a:p>
        </p:txBody>
      </p:sp>
      <p:sp>
        <p:nvSpPr>
          <p:cNvPr id="716" name="Google Shape;716;p35"/>
          <p:cNvSpPr txBox="1">
            <a:spLocks noGrp="1"/>
          </p:cNvSpPr>
          <p:nvPr>
            <p:ph type="sldNum" idx="12"/>
          </p:nvPr>
        </p:nvSpPr>
        <p:spPr>
          <a:xfrm>
            <a:off x="10818092" y="6492875"/>
            <a:ext cx="119293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36"/>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Arial"/>
              <a:buNone/>
            </a:pPr>
            <a:r>
              <a:rPr lang="en-US" sz="3600" b="0" dirty="0"/>
              <a:t>Gravity Alignment to HHS Strategic Approach to Addressing SDOH to Advance Health Equity</a:t>
            </a:r>
            <a:endParaRPr dirty="0"/>
          </a:p>
        </p:txBody>
      </p:sp>
      <p:sp>
        <p:nvSpPr>
          <p:cNvPr id="725" name="Google Shape;725;p36"/>
          <p:cNvSpPr txBox="1"/>
          <p:nvPr/>
        </p:nvSpPr>
        <p:spPr>
          <a:xfrm>
            <a:off x="423420" y="3429000"/>
            <a:ext cx="187007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Data standards to support health and human services integration</a:t>
            </a:r>
            <a:endParaRPr/>
          </a:p>
        </p:txBody>
      </p:sp>
      <p:grpSp>
        <p:nvGrpSpPr>
          <p:cNvPr id="2" name="Group 1" descr="Graphic showing the social determinants of health ecosystem">
            <a:extLst>
              <a:ext uri="{FF2B5EF4-FFF2-40B4-BE49-F238E27FC236}">
                <a16:creationId xmlns:a16="http://schemas.microsoft.com/office/drawing/2014/main" id="{9F43CB25-600F-3509-CC83-C50270AB94F9}"/>
              </a:ext>
            </a:extLst>
          </p:cNvPr>
          <p:cNvGrpSpPr/>
          <p:nvPr/>
        </p:nvGrpSpPr>
        <p:grpSpPr>
          <a:xfrm>
            <a:off x="2518347" y="1617480"/>
            <a:ext cx="7150308" cy="4661919"/>
            <a:chOff x="2518347" y="1617480"/>
            <a:chExt cx="7150308" cy="4661919"/>
          </a:xfrm>
        </p:grpSpPr>
        <p:pic>
          <p:nvPicPr>
            <p:cNvPr id="722" name="Google Shape;722;p36" descr="Diagram&#10;&#10;Description automatically generated"/>
            <p:cNvPicPr preferRelativeResize="0"/>
            <p:nvPr/>
          </p:nvPicPr>
          <p:blipFill rotWithShape="1">
            <a:blip r:embed="rId3">
              <a:alphaModFix/>
            </a:blip>
            <a:srcRect/>
            <a:stretch/>
          </p:blipFill>
          <p:spPr>
            <a:xfrm>
              <a:off x="2667052" y="1617480"/>
              <a:ext cx="6852899" cy="4661919"/>
            </a:xfrm>
            <a:prstGeom prst="rect">
              <a:avLst/>
            </a:prstGeom>
            <a:noFill/>
            <a:ln>
              <a:noFill/>
            </a:ln>
          </p:spPr>
        </p:pic>
        <p:sp>
          <p:nvSpPr>
            <p:cNvPr id="723" name="Google Shape;723;p36" descr="Red rectangle"/>
            <p:cNvSpPr/>
            <p:nvPr/>
          </p:nvSpPr>
          <p:spPr>
            <a:xfrm>
              <a:off x="2518347" y="3538556"/>
              <a:ext cx="7150308" cy="153274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4" name="Google Shape;724;p36"/>
          <p:cNvSpPr txBox="1"/>
          <p:nvPr/>
        </p:nvSpPr>
        <p:spPr>
          <a:xfrm>
            <a:off x="1775757" y="6449080"/>
            <a:ext cx="885918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https://aspe.hhs.gov/sites/default/files/documents/aabf48cbd391be21e5186eeae728ccd7/SDOH-Action-Plan-At-a-Glance.pdf</a:t>
            </a:r>
            <a:r>
              <a:rPr lang="en-US" sz="1100">
                <a:solidFill>
                  <a:schemeClr val="dk1"/>
                </a:solidFill>
                <a:latin typeface="Calibri"/>
                <a:ea typeface="Calibri"/>
                <a:cs typeface="Calibri"/>
                <a:sym typeface="Calibri"/>
              </a:rPr>
              <a:t> </a:t>
            </a:r>
            <a:endParaRPr/>
          </a:p>
        </p:txBody>
      </p:sp>
      <p:sp>
        <p:nvSpPr>
          <p:cNvPr id="3" name="Slide Number Placeholder 2">
            <a:extLst>
              <a:ext uri="{FF2B5EF4-FFF2-40B4-BE49-F238E27FC236}">
                <a16:creationId xmlns:a16="http://schemas.microsoft.com/office/drawing/2014/main" id="{03B9BC73-FC67-2ED7-BB33-103892041D6D}"/>
              </a:ext>
            </a:extLst>
          </p:cNvPr>
          <p:cNvSpPr>
            <a:spLocks noGrp="1"/>
          </p:cNvSpPr>
          <p:nvPr>
            <p:ph type="sldNum" idx="12"/>
          </p:nvPr>
        </p:nvSpPr>
        <p:spPr>
          <a:xfrm>
            <a:off x="10715625" y="6492875"/>
            <a:ext cx="1247775"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35</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37"/>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Arial"/>
              <a:buNone/>
            </a:pPr>
            <a:r>
              <a:rPr lang="en-US" sz="4000" b="0" dirty="0"/>
              <a:t>Gravity Alignment to HHS Strategic Approach to Addressing SDOH to Advance Health Equity </a:t>
            </a:r>
            <a:endParaRPr dirty="0"/>
          </a:p>
        </p:txBody>
      </p:sp>
      <p:sp>
        <p:nvSpPr>
          <p:cNvPr id="734" name="Google Shape;734;p37" descr="Red arrow pointing to Goal 1"/>
          <p:cNvSpPr/>
          <p:nvPr/>
        </p:nvSpPr>
        <p:spPr>
          <a:xfrm>
            <a:off x="809897" y="3351442"/>
            <a:ext cx="908844" cy="371310"/>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 name="Group 1" descr="Graphic showing the three goals of HHS' strategic approach to address SDOH to advance health equity">
            <a:extLst>
              <a:ext uri="{FF2B5EF4-FFF2-40B4-BE49-F238E27FC236}">
                <a16:creationId xmlns:a16="http://schemas.microsoft.com/office/drawing/2014/main" id="{22F7A43B-F144-9E42-9A48-A6CD632460DA}"/>
              </a:ext>
            </a:extLst>
          </p:cNvPr>
          <p:cNvGrpSpPr/>
          <p:nvPr/>
        </p:nvGrpSpPr>
        <p:grpSpPr>
          <a:xfrm>
            <a:off x="1982771" y="1643957"/>
            <a:ext cx="8663458" cy="4312706"/>
            <a:chOff x="1982771" y="1643957"/>
            <a:chExt cx="8663458" cy="4312706"/>
          </a:xfrm>
        </p:grpSpPr>
        <p:pic>
          <p:nvPicPr>
            <p:cNvPr id="730" name="Google Shape;730;p37" descr="Graphical user interface, application, Word&#10;&#10;Description automatically generated"/>
            <p:cNvPicPr preferRelativeResize="0"/>
            <p:nvPr/>
          </p:nvPicPr>
          <p:blipFill rotWithShape="1">
            <a:blip r:embed="rId3">
              <a:alphaModFix/>
            </a:blip>
            <a:srcRect/>
            <a:stretch/>
          </p:blipFill>
          <p:spPr>
            <a:xfrm>
              <a:off x="2132509" y="1643957"/>
              <a:ext cx="8174085" cy="4312706"/>
            </a:xfrm>
            <a:prstGeom prst="rect">
              <a:avLst/>
            </a:prstGeom>
            <a:noFill/>
            <a:ln>
              <a:noFill/>
            </a:ln>
          </p:spPr>
        </p:pic>
        <p:sp>
          <p:nvSpPr>
            <p:cNvPr id="732" name="Google Shape;732;p37" descr="Red rectangle"/>
            <p:cNvSpPr/>
            <p:nvPr/>
          </p:nvSpPr>
          <p:spPr>
            <a:xfrm>
              <a:off x="1982771" y="3144407"/>
              <a:ext cx="8663458" cy="80057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33" name="Google Shape;733;p37"/>
          <p:cNvSpPr txBox="1"/>
          <p:nvPr/>
        </p:nvSpPr>
        <p:spPr>
          <a:xfrm>
            <a:off x="1863420" y="6126127"/>
            <a:ext cx="846516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https://aspe.hhs.gov/sites/default/files/documents/aabf48cbd391be21e5186eeae728ccd7/SDOH-Action-Plan-At-a-Glance.pdf</a:t>
            </a:r>
            <a:r>
              <a:rPr lang="en-US" sz="1100">
                <a:solidFill>
                  <a:schemeClr val="dk1"/>
                </a:solidFill>
                <a:latin typeface="Calibri"/>
                <a:ea typeface="Calibri"/>
                <a:cs typeface="Calibri"/>
                <a:sym typeface="Calibri"/>
              </a:rPr>
              <a:t> </a:t>
            </a:r>
            <a:endParaRPr/>
          </a:p>
        </p:txBody>
      </p:sp>
      <p:sp>
        <p:nvSpPr>
          <p:cNvPr id="3" name="Slide Number Placeholder 2">
            <a:extLst>
              <a:ext uri="{FF2B5EF4-FFF2-40B4-BE49-F238E27FC236}">
                <a16:creationId xmlns:a16="http://schemas.microsoft.com/office/drawing/2014/main" id="{3636F51E-FC33-CB56-F6A0-E4857F6D9569}"/>
              </a:ext>
            </a:extLst>
          </p:cNvPr>
          <p:cNvSpPr>
            <a:spLocks noGrp="1"/>
          </p:cNvSpPr>
          <p:nvPr>
            <p:ph type="sldNum" idx="12"/>
          </p:nvPr>
        </p:nvSpPr>
        <p:spPr>
          <a:xfrm>
            <a:off x="10820400" y="6492875"/>
            <a:ext cx="11811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36</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p38" descr="Gravity Project logo and background graphic showing diverse group of people"/>
          <p:cNvPicPr preferRelativeResize="0"/>
          <p:nvPr/>
        </p:nvPicPr>
        <p:blipFill rotWithShape="1">
          <a:blip r:embed="rId3">
            <a:alphaModFix/>
          </a:blip>
          <a:srcRect/>
          <a:stretch/>
        </p:blipFill>
        <p:spPr>
          <a:xfrm>
            <a:off x="0" y="-394643"/>
            <a:ext cx="12223046" cy="7269287"/>
          </a:xfrm>
          <a:prstGeom prst="rect">
            <a:avLst/>
          </a:prstGeom>
          <a:noFill/>
          <a:ln>
            <a:noFill/>
          </a:ln>
        </p:spPr>
      </p:pic>
      <p:pic>
        <p:nvPicPr>
          <p:cNvPr id="741" name="Google Shape;741;p38" descr="Gravity Project logo and background graphic showing diverse group of people"/>
          <p:cNvPicPr preferRelativeResize="0"/>
          <p:nvPr/>
        </p:nvPicPr>
        <p:blipFill rotWithShape="1">
          <a:blip r:embed="rId4">
            <a:alphaModFix/>
          </a:blip>
          <a:srcRect/>
          <a:stretch/>
        </p:blipFill>
        <p:spPr>
          <a:xfrm>
            <a:off x="0" y="-394643"/>
            <a:ext cx="12223045" cy="7269287"/>
          </a:xfrm>
          <a:prstGeom prst="rect">
            <a:avLst/>
          </a:prstGeom>
          <a:noFill/>
          <a:ln>
            <a:noFill/>
          </a:ln>
        </p:spPr>
      </p:pic>
      <p:sp>
        <p:nvSpPr>
          <p:cNvPr id="742" name="Google Shape;742;p38" descr="Gravity Project logo "/>
          <p:cNvSpPr/>
          <p:nvPr/>
        </p:nvSpPr>
        <p:spPr>
          <a:xfrm>
            <a:off x="9921240" y="396240"/>
            <a:ext cx="1767840" cy="2014931"/>
          </a:xfrm>
          <a:prstGeom prst="ellipse">
            <a:avLst/>
          </a:prstGeom>
          <a:solidFill>
            <a:srgbClr val="E4E6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38" descr="Gravity Project logo and background graphic showing diverse group of people"/>
          <p:cNvSpPr/>
          <p:nvPr/>
        </p:nvSpPr>
        <p:spPr>
          <a:xfrm>
            <a:off x="0" y="-388797"/>
            <a:ext cx="12223045" cy="7263441"/>
          </a:xfrm>
          <a:prstGeom prst="rect">
            <a:avLst/>
          </a:prstGeom>
          <a:gradFill>
            <a:gsLst>
              <a:gs pos="0">
                <a:srgbClr val="FFFFFF">
                  <a:alpha val="0"/>
                </a:srgbClr>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38" descr="Gravity Project logo and background graphic showing diverse group of people"/>
          <p:cNvSpPr txBox="1">
            <a:spLocks noGrp="1"/>
          </p:cNvSpPr>
          <p:nvPr>
            <p:ph type="title"/>
          </p:nvPr>
        </p:nvSpPr>
        <p:spPr>
          <a:xfrm>
            <a:off x="787400" y="1843801"/>
            <a:ext cx="11233542" cy="215093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5200"/>
              <a:buFont typeface="Arial"/>
              <a:buNone/>
            </a:pPr>
            <a:r>
              <a:rPr lang="en-US" sz="5200">
                <a:solidFill>
                  <a:srgbClr val="002060"/>
                </a:solidFill>
              </a:rPr>
              <a:t>How to Engage!</a:t>
            </a:r>
            <a:endParaRPr/>
          </a:p>
        </p:txBody>
      </p:sp>
      <p:pic>
        <p:nvPicPr>
          <p:cNvPr id="745" name="Google Shape;745;p38" descr="Gravity Project logo and background graphic showing diverse group of people"/>
          <p:cNvPicPr preferRelativeResize="0"/>
          <p:nvPr/>
        </p:nvPicPr>
        <p:blipFill rotWithShape="1">
          <a:blip r:embed="rId5">
            <a:alphaModFix/>
          </a:blip>
          <a:srcRect l="154" r="154"/>
          <a:stretch/>
        </p:blipFill>
        <p:spPr>
          <a:xfrm>
            <a:off x="0" y="2984766"/>
            <a:ext cx="12203266" cy="3889878"/>
          </a:xfrm>
          <a:prstGeom prst="rect">
            <a:avLst/>
          </a:prstGeom>
          <a:noFill/>
          <a:ln>
            <a:noFill/>
          </a:ln>
        </p:spPr>
      </p:pic>
      <p:pic>
        <p:nvPicPr>
          <p:cNvPr id="746" name="Google Shape;746;p38" descr="Gravity Project logo "/>
          <p:cNvPicPr preferRelativeResize="0"/>
          <p:nvPr/>
        </p:nvPicPr>
        <p:blipFill rotWithShape="1">
          <a:blip r:embed="rId6">
            <a:alphaModFix/>
          </a:blip>
          <a:srcRect/>
          <a:stretch/>
        </p:blipFill>
        <p:spPr>
          <a:xfrm>
            <a:off x="9921239" y="797564"/>
            <a:ext cx="1886781" cy="132079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39"/>
          <p:cNvSpPr txBox="1">
            <a:spLocks noGrp="1"/>
          </p:cNvSpPr>
          <p:nvPr>
            <p:ph type="title"/>
          </p:nvPr>
        </p:nvSpPr>
        <p:spPr>
          <a:xfrm>
            <a:off x="457200" y="76200"/>
            <a:ext cx="11277600" cy="137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Arial"/>
              <a:buNone/>
            </a:pPr>
            <a:r>
              <a:rPr lang="en-US" sz="3200"/>
              <a:t>Establish SDOH Information Exchange Foundational Elements</a:t>
            </a:r>
            <a:endParaRPr/>
          </a:p>
        </p:txBody>
      </p:sp>
      <p:pic>
        <p:nvPicPr>
          <p:cNvPr id="752" name="Google Shape;752;p39" descr="Diagram&#10;&#10;Description automatically generated"/>
          <p:cNvPicPr preferRelativeResize="0"/>
          <p:nvPr/>
        </p:nvPicPr>
        <p:blipFill rotWithShape="1">
          <a:blip r:embed="rId3">
            <a:alphaModFix/>
          </a:blip>
          <a:srcRect l="34873" t="21819" r="26218" b="12206"/>
          <a:stretch/>
        </p:blipFill>
        <p:spPr>
          <a:xfrm>
            <a:off x="3298848" y="1506827"/>
            <a:ext cx="4958366" cy="4729445"/>
          </a:xfrm>
          <a:prstGeom prst="rect">
            <a:avLst/>
          </a:prstGeom>
          <a:noFill/>
          <a:ln>
            <a:noFill/>
          </a:ln>
        </p:spPr>
      </p:pic>
      <p:sp>
        <p:nvSpPr>
          <p:cNvPr id="753" name="Google Shape;753;p39"/>
          <p:cNvSpPr txBox="1"/>
          <p:nvPr/>
        </p:nvSpPr>
        <p:spPr>
          <a:xfrm>
            <a:off x="996749" y="6295299"/>
            <a:ext cx="1051559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https://www.healthit.gov/news/events/oncs-social-determinants-health-information-exchange-learning-forum</a:t>
            </a:r>
            <a:r>
              <a:rPr lang="en-US" sz="1400">
                <a:solidFill>
                  <a:schemeClr val="dk1"/>
                </a:solidFill>
                <a:latin typeface="Calibri"/>
                <a:ea typeface="Calibri"/>
                <a:cs typeface="Calibri"/>
                <a:sym typeface="Calibri"/>
              </a:rPr>
              <a:t> </a:t>
            </a:r>
            <a:endParaRPr/>
          </a:p>
        </p:txBody>
      </p:sp>
      <p:sp>
        <p:nvSpPr>
          <p:cNvPr id="2" name="Slide Number Placeholder 1">
            <a:extLst>
              <a:ext uri="{FF2B5EF4-FFF2-40B4-BE49-F238E27FC236}">
                <a16:creationId xmlns:a16="http://schemas.microsoft.com/office/drawing/2014/main" id="{1CE829C9-7703-02FF-F9E6-A762FFB74454}"/>
              </a:ext>
            </a:extLst>
          </p:cNvPr>
          <p:cNvSpPr>
            <a:spLocks noGrp="1"/>
          </p:cNvSpPr>
          <p:nvPr>
            <p:ph type="sldNum" idx="12"/>
          </p:nvPr>
        </p:nvSpPr>
        <p:spPr>
          <a:xfrm>
            <a:off x="10820400" y="6492875"/>
            <a:ext cx="1171575"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title"/>
          </p:nvPr>
        </p:nvSpPr>
        <p:spPr>
          <a:xfrm>
            <a:off x="457200" y="368808"/>
            <a:ext cx="11277600" cy="81381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4400"/>
              <a:buFont typeface="Arial"/>
              <a:buNone/>
            </a:pPr>
            <a:r>
              <a:rPr lang="en-US" dirty="0"/>
              <a:t>Agenda</a:t>
            </a:r>
            <a:endParaRPr dirty="0"/>
          </a:p>
        </p:txBody>
      </p:sp>
      <p:sp>
        <p:nvSpPr>
          <p:cNvPr id="234" name="Google Shape;234;p3"/>
          <p:cNvSpPr txBox="1">
            <a:spLocks noGrp="1"/>
          </p:cNvSpPr>
          <p:nvPr>
            <p:ph type="body" idx="1"/>
          </p:nvPr>
        </p:nvSpPr>
        <p:spPr>
          <a:xfrm>
            <a:off x="457200" y="2075536"/>
            <a:ext cx="11277600" cy="4572000"/>
          </a:xfrm>
          <a:prstGeom prst="rect">
            <a:avLst/>
          </a:prstGeom>
          <a:noFill/>
          <a:ln>
            <a:noFill/>
          </a:ln>
        </p:spPr>
        <p:txBody>
          <a:bodyPr spcFirstLastPara="1" wrap="square" lIns="91425" tIns="45700" rIns="91425" bIns="45700" anchor="t" anchorCtr="0">
            <a:normAutofit/>
          </a:bodyPr>
          <a:lstStyle/>
          <a:p>
            <a:pPr marL="287338" lvl="0" indent="-287338" algn="l" rtl="0">
              <a:spcBef>
                <a:spcPts val="0"/>
              </a:spcBef>
              <a:spcAft>
                <a:spcPts val="0"/>
              </a:spcAft>
              <a:buClr>
                <a:srgbClr val="E3B641"/>
              </a:buClr>
              <a:buSzPts val="3200"/>
              <a:buChar char="•"/>
            </a:pPr>
            <a:r>
              <a:rPr lang="en-US" dirty="0">
                <a:solidFill>
                  <a:srgbClr val="656565"/>
                </a:solidFill>
                <a:latin typeface="Arial"/>
                <a:ea typeface="Arial"/>
                <a:cs typeface="Arial"/>
                <a:sym typeface="Arial"/>
              </a:rPr>
              <a:t>Background: Our WHY</a:t>
            </a:r>
            <a:endParaRPr dirty="0"/>
          </a:p>
          <a:p>
            <a:pPr marL="287338" lvl="0" indent="-287338" algn="l" rtl="0">
              <a:spcBef>
                <a:spcPts val="1840"/>
              </a:spcBef>
              <a:spcAft>
                <a:spcPts val="0"/>
              </a:spcAft>
              <a:buClr>
                <a:srgbClr val="E3B641"/>
              </a:buClr>
              <a:buSzPts val="3200"/>
              <a:buChar char="•"/>
            </a:pPr>
            <a:r>
              <a:rPr lang="en-US" dirty="0">
                <a:solidFill>
                  <a:srgbClr val="656565"/>
                </a:solidFill>
                <a:latin typeface="Arial"/>
                <a:ea typeface="Arial"/>
                <a:cs typeface="Arial"/>
                <a:sym typeface="Arial"/>
              </a:rPr>
              <a:t>Project Scope &amp; Accomplishments: Our WHAT</a:t>
            </a:r>
            <a:endParaRPr dirty="0"/>
          </a:p>
          <a:p>
            <a:pPr marL="287338" lvl="0" indent="-287338" algn="l" rtl="0">
              <a:spcBef>
                <a:spcPts val="1840"/>
              </a:spcBef>
              <a:spcAft>
                <a:spcPts val="0"/>
              </a:spcAft>
              <a:buClr>
                <a:srgbClr val="E3B641"/>
              </a:buClr>
              <a:buSzPts val="3200"/>
              <a:buChar char="•"/>
            </a:pPr>
            <a:r>
              <a:rPr lang="en-US" dirty="0">
                <a:solidFill>
                  <a:srgbClr val="656565"/>
                </a:solidFill>
                <a:latin typeface="Arial"/>
                <a:ea typeface="Arial"/>
                <a:cs typeface="Arial"/>
                <a:sym typeface="Arial"/>
              </a:rPr>
              <a:t>National Quality Measures Alignment</a:t>
            </a:r>
            <a:endParaRPr dirty="0"/>
          </a:p>
          <a:p>
            <a:pPr marL="287338" lvl="0" indent="-287338" algn="l" rtl="0">
              <a:spcBef>
                <a:spcPts val="1840"/>
              </a:spcBef>
              <a:spcAft>
                <a:spcPts val="0"/>
              </a:spcAft>
              <a:buClr>
                <a:srgbClr val="E3B641"/>
              </a:buClr>
              <a:buSzPts val="3200"/>
              <a:buChar char="•"/>
            </a:pPr>
            <a:r>
              <a:rPr lang="en-US" dirty="0">
                <a:solidFill>
                  <a:srgbClr val="656565"/>
                </a:solidFill>
                <a:latin typeface="Arial"/>
                <a:ea typeface="Arial"/>
                <a:cs typeface="Arial"/>
                <a:sym typeface="Arial"/>
              </a:rPr>
              <a:t>How to Engage</a:t>
            </a:r>
            <a:endParaRPr dirty="0"/>
          </a:p>
        </p:txBody>
      </p:sp>
      <p:sp>
        <p:nvSpPr>
          <p:cNvPr id="235" name="Google Shape;235;p3"/>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40" descr="Purple background color ">
            <a:extLst>
              <a:ext uri="{C183D7F6-B498-43B3-948B-1728B52AA6E4}">
                <adec:decorative xmlns:adec="http://schemas.microsoft.com/office/drawing/2017/decorative" val="0"/>
              </a:ext>
            </a:extLst>
          </p:cNvPr>
          <p:cNvSpPr/>
          <p:nvPr/>
        </p:nvSpPr>
        <p:spPr>
          <a:xfrm>
            <a:off x="319488" y="364211"/>
            <a:ext cx="5776511" cy="42560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60" name="Google Shape;760;p40"/>
          <p:cNvSpPr txBox="1">
            <a:spLocks noGrp="1"/>
          </p:cNvSpPr>
          <p:nvPr>
            <p:ph type="title"/>
          </p:nvPr>
        </p:nvSpPr>
        <p:spPr>
          <a:xfrm>
            <a:off x="575315" y="908261"/>
            <a:ext cx="5231808" cy="6935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Arial Black"/>
              <a:buNone/>
            </a:pPr>
            <a:r>
              <a:rPr lang="en-US" dirty="0">
                <a:solidFill>
                  <a:schemeClr val="dk1"/>
                </a:solidFill>
              </a:rPr>
              <a:t>Join the Gravity Project!</a:t>
            </a:r>
            <a:endParaRPr sz="3600" b="1" dirty="0">
              <a:solidFill>
                <a:schemeClr val="dk1"/>
              </a:solidFill>
              <a:latin typeface="Arial Black"/>
              <a:ea typeface="Arial Black"/>
              <a:cs typeface="Arial Black"/>
              <a:sym typeface="Arial Black"/>
            </a:endParaRPr>
          </a:p>
        </p:txBody>
      </p:sp>
      <p:sp>
        <p:nvSpPr>
          <p:cNvPr id="761" name="Google Shape;761;p40"/>
          <p:cNvSpPr txBox="1">
            <a:spLocks noGrp="1"/>
          </p:cNvSpPr>
          <p:nvPr>
            <p:ph type="body" idx="1"/>
          </p:nvPr>
        </p:nvSpPr>
        <p:spPr>
          <a:xfrm>
            <a:off x="664684" y="1733850"/>
            <a:ext cx="5142439" cy="28864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b="1" dirty="0">
                <a:latin typeface="Arial Black"/>
                <a:ea typeface="Arial Black"/>
                <a:cs typeface="Arial Black"/>
                <a:sym typeface="Arial Black"/>
              </a:rPr>
              <a:t>Learn More</a:t>
            </a:r>
            <a:br>
              <a:rPr lang="en-US" sz="2200" b="1" dirty="0">
                <a:latin typeface="Arial Black"/>
                <a:ea typeface="Arial Black"/>
                <a:cs typeface="Arial Black"/>
                <a:sym typeface="Arial Black"/>
              </a:rPr>
            </a:br>
            <a:r>
              <a:rPr lang="en-US" sz="16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https://confluence.hl7.org/display/GRAV/Join+the+Gravity+Project</a:t>
            </a:r>
            <a:endParaRPr sz="1600" dirty="0">
              <a:solidFill>
                <a:schemeClr val="dk1"/>
              </a:solidFill>
              <a:latin typeface="Arial"/>
              <a:ea typeface="Arial"/>
              <a:cs typeface="Arial"/>
              <a:sym typeface="Arial"/>
            </a:endParaRPr>
          </a:p>
          <a:p>
            <a:pPr marL="228600" lvl="0" indent="-228600" algn="l" rtl="0">
              <a:lnSpc>
                <a:spcPct val="100000"/>
              </a:lnSpc>
              <a:spcBef>
                <a:spcPts val="2500"/>
              </a:spcBef>
              <a:spcAft>
                <a:spcPts val="0"/>
              </a:spcAft>
              <a:buSzPts val="1600"/>
              <a:buChar char="•"/>
            </a:pPr>
            <a:r>
              <a:rPr lang="en-US" sz="1600" dirty="0">
                <a:latin typeface="Arial"/>
                <a:ea typeface="Arial"/>
                <a:cs typeface="Arial"/>
                <a:sym typeface="Arial"/>
              </a:rPr>
              <a:t>Workgroup meets bi-weekly on Thursdays’ 4:00 to 5:30 pm ET</a:t>
            </a:r>
            <a:endParaRPr dirty="0"/>
          </a:p>
          <a:p>
            <a:pPr marL="228600" lvl="0" indent="-228600" algn="l" rtl="0">
              <a:lnSpc>
                <a:spcPct val="100000"/>
              </a:lnSpc>
              <a:spcBef>
                <a:spcPts val="1600"/>
              </a:spcBef>
              <a:spcAft>
                <a:spcPts val="0"/>
              </a:spcAft>
              <a:buSzPts val="1600"/>
              <a:buChar char="•"/>
            </a:pPr>
            <a:r>
              <a:rPr lang="en-US" sz="1600" dirty="0" err="1">
                <a:latin typeface="Arial"/>
                <a:ea typeface="Arial"/>
                <a:cs typeface="Arial"/>
                <a:sym typeface="Arial"/>
              </a:rPr>
              <a:t>SDOH</a:t>
            </a:r>
            <a:r>
              <a:rPr lang="en-US" sz="1600" dirty="0">
                <a:latin typeface="Arial"/>
                <a:ea typeface="Arial"/>
                <a:cs typeface="Arial"/>
                <a:sym typeface="Arial"/>
              </a:rPr>
              <a:t> FHIR IG Workgroup s. 3:00 to 4:00 pm ET</a:t>
            </a:r>
            <a:endParaRPr dirty="0"/>
          </a:p>
        </p:txBody>
      </p:sp>
      <p:sp>
        <p:nvSpPr>
          <p:cNvPr id="765" name="Google Shape;765;p40"/>
          <p:cNvSpPr txBox="1"/>
          <p:nvPr/>
        </p:nvSpPr>
        <p:spPr>
          <a:xfrm>
            <a:off x="6401718" y="1373771"/>
            <a:ext cx="5257801" cy="4946073"/>
          </a:xfrm>
          <a:prstGeom prst="rect">
            <a:avLst/>
          </a:prstGeom>
          <a:noFill/>
          <a:ln>
            <a:noFill/>
          </a:ln>
        </p:spPr>
        <p:txBody>
          <a:bodyPr spcFirstLastPara="1" wrap="square" lIns="91425" tIns="45700" rIns="91425" bIns="45700" anchor="t" anchorCtr="0">
            <a:noAutofit/>
          </a:bodyPr>
          <a:lstStyle/>
          <a:p>
            <a:pPr marL="180975" marR="0" lvl="0" indent="-180975" algn="l" rtl="0">
              <a:lnSpc>
                <a:spcPct val="100000"/>
              </a:lnSpc>
              <a:spcBef>
                <a:spcPts val="0"/>
              </a:spcBef>
              <a:spcAft>
                <a:spcPts val="0"/>
              </a:spcAft>
              <a:buClr>
                <a:srgbClr val="3B84AE"/>
              </a:buClr>
              <a:buSzPts val="1600"/>
              <a:buFont typeface="Arial"/>
              <a:buChar char="•"/>
            </a:pPr>
            <a:r>
              <a:rPr lang="en-US" sz="1600" b="1" i="0" u="none" strike="noStrike" cap="none" dirty="0">
                <a:solidFill>
                  <a:srgbClr val="555857"/>
                </a:solidFill>
                <a:latin typeface="Arial"/>
                <a:ea typeface="Arial"/>
                <a:cs typeface="Arial"/>
                <a:sym typeface="Arial"/>
              </a:rPr>
              <a:t>Submit </a:t>
            </a:r>
            <a:r>
              <a:rPr lang="en-US" sz="1600" b="1" i="0" u="none" strike="noStrike" cap="none" dirty="0" err="1">
                <a:solidFill>
                  <a:srgbClr val="555857"/>
                </a:solidFill>
                <a:latin typeface="Arial"/>
                <a:ea typeface="Arial"/>
                <a:cs typeface="Arial"/>
                <a:sym typeface="Arial"/>
              </a:rPr>
              <a:t>SDOH</a:t>
            </a:r>
            <a:r>
              <a:rPr lang="en-US" sz="1600" b="1" i="0" u="none" strike="noStrike" cap="none" dirty="0">
                <a:solidFill>
                  <a:srgbClr val="555857"/>
                </a:solidFill>
                <a:latin typeface="Arial"/>
                <a:ea typeface="Arial"/>
                <a:cs typeface="Arial"/>
                <a:sym typeface="Arial"/>
              </a:rPr>
              <a:t> domain data elements (especially for Interventions):</a:t>
            </a:r>
            <a:r>
              <a:rPr lang="en-US" sz="1600" b="0" i="0" u="none" strike="noStrike" cap="none" dirty="0">
                <a:solidFill>
                  <a:srgbClr val="555857"/>
                </a:solidFill>
                <a:latin typeface="Arial"/>
                <a:ea typeface="Arial"/>
                <a:cs typeface="Arial"/>
                <a:sym typeface="Arial"/>
              </a:rPr>
              <a:t> </a:t>
            </a:r>
            <a:r>
              <a:rPr lang="en-US" sz="1600" b="0" i="0" u="sng" strike="noStrike" cap="none" dirty="0">
                <a:solidFill>
                  <a:srgbClr val="555857"/>
                </a:solidFill>
                <a:latin typeface="Arial"/>
                <a:ea typeface="Arial"/>
                <a:cs typeface="Arial"/>
                <a:sym typeface="Arial"/>
                <a:hlinkClick r:id="rId4">
                  <a:extLst>
                    <a:ext uri="{A12FA001-AC4F-418D-AE19-62706E023703}">
                      <ahyp:hlinkClr xmlns:ahyp="http://schemas.microsoft.com/office/drawing/2018/hyperlinkcolor" val="tx"/>
                    </a:ext>
                  </a:extLst>
                </a:hlinkClick>
              </a:rPr>
              <a:t>https://confluence.hl7.org/display/GRAV/Data+Element+Submission</a:t>
            </a:r>
            <a:endParaRPr sz="1600" b="0" i="0" u="none" strike="noStrike" cap="none" dirty="0">
              <a:solidFill>
                <a:srgbClr val="555857"/>
              </a:solidFill>
              <a:latin typeface="Arial"/>
              <a:ea typeface="Arial"/>
              <a:cs typeface="Arial"/>
              <a:sym typeface="Arial"/>
            </a:endParaRPr>
          </a:p>
          <a:p>
            <a:pPr marL="0" marR="0" lvl="0" indent="0" algn="l" rtl="0">
              <a:lnSpc>
                <a:spcPct val="100000"/>
              </a:lnSpc>
              <a:spcBef>
                <a:spcPts val="1300"/>
              </a:spcBef>
              <a:spcAft>
                <a:spcPts val="0"/>
              </a:spcAft>
              <a:buClr>
                <a:srgbClr val="3B84AE"/>
              </a:buClr>
              <a:buSzPts val="1600"/>
              <a:buFont typeface="Arial"/>
              <a:buNone/>
            </a:pPr>
            <a:endParaRPr sz="1600" b="0" i="0" u="none" strike="noStrike" cap="none" dirty="0">
              <a:solidFill>
                <a:srgbClr val="555857"/>
              </a:solidFill>
              <a:latin typeface="Arial"/>
              <a:ea typeface="Arial"/>
              <a:cs typeface="Arial"/>
              <a:sym typeface="Arial"/>
            </a:endParaRPr>
          </a:p>
          <a:p>
            <a:pPr marL="0" marR="0" lvl="0" indent="0" algn="l" rtl="0">
              <a:lnSpc>
                <a:spcPct val="100000"/>
              </a:lnSpc>
              <a:spcBef>
                <a:spcPts val="1300"/>
              </a:spcBef>
              <a:spcAft>
                <a:spcPts val="0"/>
              </a:spcAft>
              <a:buClr>
                <a:srgbClr val="3B84AE"/>
              </a:buClr>
              <a:buSzPts val="1600"/>
              <a:buFont typeface="Arial"/>
              <a:buNone/>
            </a:pPr>
            <a:r>
              <a:rPr lang="en-US" sz="1600" b="1" i="0" u="none" strike="noStrike" cap="none" dirty="0">
                <a:solidFill>
                  <a:srgbClr val="16254C"/>
                </a:solidFill>
                <a:latin typeface="Arial"/>
                <a:ea typeface="Arial"/>
                <a:cs typeface="Arial"/>
                <a:sym typeface="Arial"/>
              </a:rPr>
              <a:t>Help us with Gravity Education &amp; Outreach</a:t>
            </a:r>
            <a:endParaRPr dirty="0"/>
          </a:p>
          <a:p>
            <a:pPr marL="0" marR="0" lvl="0" indent="0" algn="l" rtl="0">
              <a:lnSpc>
                <a:spcPct val="100000"/>
              </a:lnSpc>
              <a:spcBef>
                <a:spcPts val="1300"/>
              </a:spcBef>
              <a:spcAft>
                <a:spcPts val="0"/>
              </a:spcAft>
              <a:buClr>
                <a:srgbClr val="3B84AE"/>
              </a:buClr>
              <a:buSzPts val="1600"/>
              <a:buFont typeface="Arial"/>
              <a:buNone/>
            </a:pPr>
            <a:r>
              <a:rPr lang="en-US" sz="1600" b="0" i="0" u="none" strike="noStrike" cap="none" dirty="0">
                <a:solidFill>
                  <a:srgbClr val="555857"/>
                </a:solidFill>
                <a:latin typeface="Arial"/>
                <a:ea typeface="Arial"/>
                <a:cs typeface="Arial"/>
                <a:sym typeface="Arial"/>
              </a:rPr>
              <a:t>Use Social Media handles to share or tag us </a:t>
            </a:r>
            <a:br>
              <a:rPr lang="en-US" sz="1600" b="0" i="0" u="none" strike="noStrike" cap="none" dirty="0">
                <a:solidFill>
                  <a:srgbClr val="555857"/>
                </a:solidFill>
                <a:latin typeface="Arial"/>
                <a:ea typeface="Arial"/>
                <a:cs typeface="Arial"/>
                <a:sym typeface="Arial"/>
              </a:rPr>
            </a:br>
            <a:r>
              <a:rPr lang="en-US" sz="1600" b="0" i="0" u="none" strike="noStrike" cap="none" dirty="0">
                <a:solidFill>
                  <a:srgbClr val="555857"/>
                </a:solidFill>
                <a:latin typeface="Arial"/>
                <a:ea typeface="Arial"/>
                <a:cs typeface="Arial"/>
                <a:sym typeface="Arial"/>
              </a:rPr>
              <a:t>to relevant information</a:t>
            </a:r>
            <a:endParaRPr dirty="0"/>
          </a:p>
          <a:p>
            <a:pPr marL="628650" marR="0" lvl="0" indent="0" algn="l" rtl="0">
              <a:lnSpc>
                <a:spcPct val="100000"/>
              </a:lnSpc>
              <a:spcBef>
                <a:spcPts val="1300"/>
              </a:spcBef>
              <a:spcAft>
                <a:spcPts val="0"/>
              </a:spcAft>
              <a:buClr>
                <a:srgbClr val="3B84AE"/>
              </a:buClr>
              <a:buSzPts val="2400"/>
              <a:buFont typeface="Arial"/>
              <a:buNone/>
            </a:pPr>
            <a:r>
              <a:rPr lang="en-US" sz="1600" b="0" i="0" u="sng" strike="noStrike" cap="none" dirty="0">
                <a:solidFill>
                  <a:srgbClr val="555857"/>
                </a:solidFill>
                <a:latin typeface="Arial"/>
                <a:ea typeface="Arial"/>
                <a:cs typeface="Arial"/>
                <a:sym typeface="Arial"/>
                <a:hlinkClick r:id="rId5">
                  <a:extLst>
                    <a:ext uri="{A12FA001-AC4F-418D-AE19-62706E023703}">
                      <ahyp:hlinkClr xmlns:ahyp="http://schemas.microsoft.com/office/drawing/2018/hyperlinkcolor" val="tx"/>
                    </a:ext>
                  </a:extLst>
                </a:hlinkClick>
              </a:rPr>
              <a:t>@thegravityproj</a:t>
            </a:r>
            <a:endParaRPr sz="1600" b="0" i="0" u="none" strike="noStrike" cap="none" dirty="0">
              <a:solidFill>
                <a:srgbClr val="555857"/>
              </a:solidFill>
              <a:latin typeface="Arial"/>
              <a:ea typeface="Arial"/>
              <a:cs typeface="Arial"/>
              <a:sym typeface="Arial"/>
            </a:endParaRPr>
          </a:p>
          <a:p>
            <a:pPr marL="628650" marR="0" lvl="0" indent="0" algn="l" rtl="0">
              <a:lnSpc>
                <a:spcPct val="100000"/>
              </a:lnSpc>
              <a:spcBef>
                <a:spcPts val="1300"/>
              </a:spcBef>
              <a:spcAft>
                <a:spcPts val="0"/>
              </a:spcAft>
              <a:buClr>
                <a:srgbClr val="3B84AE"/>
              </a:buClr>
              <a:buSzPts val="2400"/>
              <a:buFont typeface="Arial"/>
              <a:buNone/>
            </a:pPr>
            <a:r>
              <a:rPr lang="en-US" sz="1600" b="0" i="0" u="sng" strike="noStrike" cap="none" dirty="0">
                <a:solidFill>
                  <a:srgbClr val="111F42"/>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https://www.linkedin.com/company/gravity-project</a:t>
            </a:r>
            <a:endParaRPr sz="1600" b="0" i="0" u="sng" strike="noStrike" cap="none" dirty="0">
              <a:solidFill>
                <a:srgbClr val="111F42"/>
              </a:solidFill>
              <a:latin typeface="Arial"/>
              <a:ea typeface="Arial"/>
              <a:cs typeface="Arial"/>
              <a:sym typeface="Arial"/>
            </a:endParaRPr>
          </a:p>
        </p:txBody>
      </p:sp>
      <p:pic>
        <p:nvPicPr>
          <p:cNvPr id="763" name="Google Shape;763;p40" descr="Twitter logo"/>
          <p:cNvPicPr preferRelativeResize="0"/>
          <p:nvPr/>
        </p:nvPicPr>
        <p:blipFill rotWithShape="1">
          <a:blip r:embed="rId7">
            <a:alphaModFix/>
          </a:blip>
          <a:srcRect/>
          <a:stretch/>
        </p:blipFill>
        <p:spPr>
          <a:xfrm>
            <a:off x="6639221" y="3992128"/>
            <a:ext cx="393853" cy="393853"/>
          </a:xfrm>
          <a:prstGeom prst="rect">
            <a:avLst/>
          </a:prstGeom>
          <a:noFill/>
          <a:ln>
            <a:noFill/>
          </a:ln>
        </p:spPr>
      </p:pic>
      <p:pic>
        <p:nvPicPr>
          <p:cNvPr id="764" name="Google Shape;764;p40" descr="LinkedIn logo"/>
          <p:cNvPicPr preferRelativeResize="0"/>
          <p:nvPr/>
        </p:nvPicPr>
        <p:blipFill rotWithShape="1">
          <a:blip r:embed="rId8">
            <a:alphaModFix/>
          </a:blip>
          <a:srcRect/>
          <a:stretch/>
        </p:blipFill>
        <p:spPr>
          <a:xfrm>
            <a:off x="6700630" y="4398978"/>
            <a:ext cx="271033" cy="271033"/>
          </a:xfrm>
          <a:prstGeom prst="rect">
            <a:avLst/>
          </a:prstGeom>
          <a:noFill/>
          <a:ln>
            <a:noFill/>
          </a:ln>
        </p:spPr>
      </p:pic>
      <p:pic>
        <p:nvPicPr>
          <p:cNvPr id="767" name="Google Shape;767;p40" descr="A picture containing posing&#10;&#10;Description automatically generated"/>
          <p:cNvPicPr preferRelativeResize="0"/>
          <p:nvPr/>
        </p:nvPicPr>
        <p:blipFill rotWithShape="1">
          <a:blip r:embed="rId9">
            <a:alphaModFix/>
          </a:blip>
          <a:srcRect/>
          <a:stretch/>
        </p:blipFill>
        <p:spPr>
          <a:xfrm>
            <a:off x="104398" y="4864553"/>
            <a:ext cx="2146981" cy="1600421"/>
          </a:xfrm>
          <a:prstGeom prst="rect">
            <a:avLst/>
          </a:prstGeom>
          <a:noFill/>
          <a:ln>
            <a:noFill/>
          </a:ln>
        </p:spPr>
      </p:pic>
      <p:sp>
        <p:nvSpPr>
          <p:cNvPr id="766" name="Google Shape;766;p40"/>
          <p:cNvSpPr/>
          <p:nvPr/>
        </p:nvSpPr>
        <p:spPr>
          <a:xfrm>
            <a:off x="2251379" y="5121466"/>
            <a:ext cx="32132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1800"/>
              <a:buFont typeface="Arial Black"/>
              <a:buNone/>
            </a:pPr>
            <a:r>
              <a:rPr lang="en-US" sz="1800" b="1" i="0" u="none" strike="noStrike" cap="none">
                <a:solidFill>
                  <a:srgbClr val="111F42"/>
                </a:solidFill>
                <a:latin typeface="Arial Black"/>
                <a:ea typeface="Arial Black"/>
                <a:cs typeface="Arial Black"/>
                <a:sym typeface="Arial Black"/>
              </a:rPr>
              <a:t>Help us find new sponsors and partners</a:t>
            </a:r>
            <a:endParaRPr/>
          </a:p>
        </p:txBody>
      </p:sp>
      <p:sp>
        <p:nvSpPr>
          <p:cNvPr id="768" name="Google Shape;768;p40"/>
          <p:cNvSpPr/>
          <p:nvPr/>
        </p:nvSpPr>
        <p:spPr>
          <a:xfrm>
            <a:off x="2076663" y="5745773"/>
            <a:ext cx="4005724" cy="523220"/>
          </a:xfrm>
          <a:prstGeom prst="rect">
            <a:avLst/>
          </a:prstGeom>
          <a:noFill/>
          <a:ln>
            <a:noFill/>
          </a:ln>
        </p:spPr>
        <p:txBody>
          <a:bodyPr spcFirstLastPara="1" wrap="square" lIns="91425" tIns="45700" rIns="91425" bIns="45700" anchor="t" anchorCtr="0">
            <a:spAutoFit/>
          </a:bodyPr>
          <a:lstStyle/>
          <a:p>
            <a:pPr marL="180975" marR="0" lvl="0" indent="0" algn="l" rtl="0">
              <a:lnSpc>
                <a:spcPct val="100000"/>
              </a:lnSpc>
              <a:spcBef>
                <a:spcPts val="0"/>
              </a:spcBef>
              <a:spcAft>
                <a:spcPts val="0"/>
              </a:spcAft>
              <a:buClr>
                <a:srgbClr val="111F42"/>
              </a:buClr>
              <a:buSzPts val="980"/>
              <a:buFont typeface="Arial"/>
              <a:buNone/>
            </a:pPr>
            <a:r>
              <a:rPr lang="en-US" sz="1400" b="0" i="0" u="none" strike="noStrike" cap="none">
                <a:solidFill>
                  <a:srgbClr val="111F42"/>
                </a:solidFill>
                <a:latin typeface="Arial"/>
                <a:ea typeface="Arial"/>
                <a:cs typeface="Arial"/>
                <a:sym typeface="Arial"/>
              </a:rPr>
              <a:t>Partner with us on development of blogs, manuscripts, dissemination materials </a:t>
            </a:r>
            <a:endParaRPr/>
          </a:p>
        </p:txBody>
      </p:sp>
      <p:sp>
        <p:nvSpPr>
          <p:cNvPr id="762" name="Google Shape;762;p40"/>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3B641"/>
              </a:buClr>
              <a:buSzPts val="1200"/>
              <a:buFont typeface="Arial"/>
              <a:buNone/>
            </a:pPr>
            <a:fld id="{00000000-1234-1234-1234-123412341234}" type="slidenum">
              <a:rPr lang="en-US" sz="1200" b="0" i="0" u="none" strike="noStrike" cap="none">
                <a:solidFill>
                  <a:schemeClr val="accent6">
                    <a:lumMod val="40000"/>
                    <a:lumOff val="60000"/>
                  </a:schemeClr>
                </a:solidFill>
                <a:latin typeface="Arial"/>
                <a:ea typeface="Arial"/>
                <a:cs typeface="Arial"/>
                <a:sym typeface="Arial"/>
              </a:rPr>
              <a:t>39</a:t>
            </a:fld>
            <a:endParaRPr sz="1200" b="0" i="0" u="none" strike="noStrike" cap="none" dirty="0">
              <a:solidFill>
                <a:schemeClr val="accent6">
                  <a:lumMod val="40000"/>
                  <a:lumOff val="60000"/>
                </a:schemeClr>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41" descr="Text: Gravity PMO Team"/>
          <p:cNvSpPr txBox="1">
            <a:spLocks noGrp="1"/>
          </p:cNvSpPr>
          <p:nvPr>
            <p:ph type="title"/>
          </p:nvPr>
        </p:nvSpPr>
        <p:spPr>
          <a:xfrm>
            <a:off x="291631" y="334535"/>
            <a:ext cx="10515600" cy="122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Arial Black"/>
              <a:buNone/>
            </a:pPr>
            <a:r>
              <a:rPr lang="en-US" dirty="0">
                <a:solidFill>
                  <a:schemeClr val="dk1"/>
                </a:solidFill>
              </a:rPr>
              <a:t>Gravity PMO Team</a:t>
            </a:r>
            <a:endParaRPr sz="3600" b="1" dirty="0">
              <a:solidFill>
                <a:schemeClr val="dk1"/>
              </a:solidFill>
              <a:latin typeface="Arial Black"/>
              <a:ea typeface="Arial Black"/>
              <a:cs typeface="Arial Black"/>
              <a:sym typeface="Arial Black"/>
            </a:endParaRPr>
          </a:p>
        </p:txBody>
      </p:sp>
      <p:grpSp>
        <p:nvGrpSpPr>
          <p:cNvPr id="17" name="Group 16" descr="Picture and contact information for Evelyn Gallego">
            <a:extLst>
              <a:ext uri="{FF2B5EF4-FFF2-40B4-BE49-F238E27FC236}">
                <a16:creationId xmlns:a16="http://schemas.microsoft.com/office/drawing/2014/main" id="{E2944EE6-2B74-72F7-733A-CE8397933B34}"/>
              </a:ext>
            </a:extLst>
          </p:cNvPr>
          <p:cNvGrpSpPr/>
          <p:nvPr/>
        </p:nvGrpSpPr>
        <p:grpSpPr>
          <a:xfrm>
            <a:off x="1804867" y="863412"/>
            <a:ext cx="1792797" cy="942900"/>
            <a:chOff x="1804867" y="863412"/>
            <a:chExt cx="1792797" cy="942900"/>
          </a:xfrm>
        </p:grpSpPr>
        <p:pic>
          <p:nvPicPr>
            <p:cNvPr id="779" name="Google Shape;779;p41" descr="A person smiling for the camera&#10;&#10;Description automatically generated with low confidence"/>
            <p:cNvPicPr preferRelativeResize="0"/>
            <p:nvPr/>
          </p:nvPicPr>
          <p:blipFill rotWithShape="1">
            <a:blip r:embed="rId3">
              <a:alphaModFix/>
            </a:blip>
            <a:srcRect/>
            <a:stretch/>
          </p:blipFill>
          <p:spPr>
            <a:xfrm>
              <a:off x="1804867" y="863412"/>
              <a:ext cx="898200" cy="942900"/>
            </a:xfrm>
            <a:prstGeom prst="ellipse">
              <a:avLst/>
            </a:prstGeom>
            <a:noFill/>
            <a:ln>
              <a:noFill/>
            </a:ln>
            <a:effectLst>
              <a:outerShdw dist="38100" dir="8100000" sx="101000" sy="101000" algn="tr" rotWithShape="0">
                <a:srgbClr val="E4E6FA"/>
              </a:outerShdw>
            </a:effectLst>
          </p:spPr>
        </p:pic>
        <p:pic>
          <p:nvPicPr>
            <p:cNvPr id="781" name="Google Shape;781;p41" descr="version4.png"/>
            <p:cNvPicPr preferRelativeResize="0"/>
            <p:nvPr/>
          </p:nvPicPr>
          <p:blipFill rotWithShape="1">
            <a:blip r:embed="rId4">
              <a:alphaModFix/>
            </a:blip>
            <a:srcRect/>
            <a:stretch/>
          </p:blipFill>
          <p:spPr>
            <a:xfrm>
              <a:off x="2734597" y="1358526"/>
              <a:ext cx="863067" cy="256227"/>
            </a:xfrm>
            <a:prstGeom prst="rect">
              <a:avLst/>
            </a:prstGeom>
            <a:noFill/>
            <a:ln>
              <a:noFill/>
            </a:ln>
          </p:spPr>
        </p:pic>
      </p:grpSp>
      <p:sp>
        <p:nvSpPr>
          <p:cNvPr id="774" name="Google Shape;774;p41" descr="Text: Evelyn Gallego&#10;Senior Advisor&#10;evelyn.gallego@emiadvisors.net&#10;"/>
          <p:cNvSpPr txBox="1">
            <a:spLocks noGrp="1"/>
          </p:cNvSpPr>
          <p:nvPr>
            <p:ph type="body" idx="1"/>
          </p:nvPr>
        </p:nvSpPr>
        <p:spPr>
          <a:xfrm>
            <a:off x="1684268" y="1872594"/>
            <a:ext cx="2840400" cy="83142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1600" b="1" dirty="0">
                <a:solidFill>
                  <a:schemeClr val="dk1"/>
                </a:solidFill>
                <a:latin typeface="Arial"/>
                <a:ea typeface="Arial"/>
                <a:cs typeface="Arial"/>
                <a:sym typeface="Arial"/>
              </a:rPr>
              <a:t>Evelyn Gallego</a:t>
            </a:r>
            <a:br>
              <a:rPr lang="en-US" sz="1600" dirty="0">
                <a:solidFill>
                  <a:schemeClr val="dk1"/>
                </a:solidFill>
                <a:latin typeface="Arial"/>
                <a:ea typeface="Arial"/>
                <a:cs typeface="Arial"/>
                <a:sym typeface="Arial"/>
              </a:rPr>
            </a:br>
            <a:r>
              <a:rPr lang="en-US" sz="1600" dirty="0">
                <a:latin typeface="Arial"/>
                <a:ea typeface="Arial"/>
                <a:cs typeface="Arial"/>
                <a:sym typeface="Arial"/>
              </a:rPr>
              <a:t>Senior Advisor</a:t>
            </a:r>
            <a:endParaRPr dirty="0"/>
          </a:p>
          <a:p>
            <a:pPr marL="0" lvl="0" indent="0" algn="l" rtl="0">
              <a:lnSpc>
                <a:spcPct val="100000"/>
              </a:lnSpc>
              <a:spcBef>
                <a:spcPts val="1000"/>
              </a:spcBef>
              <a:spcAft>
                <a:spcPts val="0"/>
              </a:spcAft>
              <a:buClr>
                <a:schemeClr val="dk1"/>
              </a:buClr>
              <a:buSzPts val="2400"/>
              <a:buNone/>
            </a:pPr>
            <a:r>
              <a:rPr lang="en-US" sz="1200" u="sng" dirty="0">
                <a:solidFill>
                  <a:schemeClr val="hlink"/>
                </a:solidFill>
                <a:hlinkClick r:id="rId5"/>
              </a:rPr>
              <a:t>evelyn.gallego@emiadvisors.net</a:t>
            </a:r>
            <a:endParaRPr sz="1200" dirty="0">
              <a:solidFill>
                <a:schemeClr val="dk1"/>
              </a:solidFill>
              <a:latin typeface="Arial"/>
              <a:ea typeface="Arial"/>
              <a:cs typeface="Arial"/>
              <a:sym typeface="Arial"/>
            </a:endParaRPr>
          </a:p>
        </p:txBody>
      </p:sp>
      <p:pic>
        <p:nvPicPr>
          <p:cNvPr id="777" name="Google Shape;777;p41" descr="Twitter logo"/>
          <p:cNvPicPr preferRelativeResize="0"/>
          <p:nvPr/>
        </p:nvPicPr>
        <p:blipFill rotWithShape="1">
          <a:blip r:embed="rId6">
            <a:alphaModFix/>
          </a:blip>
          <a:srcRect/>
          <a:stretch/>
        </p:blipFill>
        <p:spPr>
          <a:xfrm>
            <a:off x="1684901" y="2783014"/>
            <a:ext cx="216660" cy="216660"/>
          </a:xfrm>
          <a:prstGeom prst="rect">
            <a:avLst/>
          </a:prstGeom>
          <a:noFill/>
          <a:ln>
            <a:noFill/>
          </a:ln>
        </p:spPr>
      </p:pic>
      <p:sp>
        <p:nvSpPr>
          <p:cNvPr id="780" name="Google Shape;780;p41" descr="Text: @egallego&#10;"/>
          <p:cNvSpPr txBox="1"/>
          <p:nvPr/>
        </p:nvSpPr>
        <p:spPr>
          <a:xfrm>
            <a:off x="1857672" y="2734153"/>
            <a:ext cx="2251289" cy="243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200" b="0" i="0" u="none" strike="noStrike" cap="none" dirty="0">
                <a:solidFill>
                  <a:srgbClr val="111F42"/>
                </a:solidFill>
                <a:latin typeface="Arial"/>
                <a:ea typeface="Arial"/>
                <a:cs typeface="Arial"/>
                <a:sym typeface="Arial"/>
              </a:rPr>
              <a:t>@egallego</a:t>
            </a:r>
            <a:endParaRPr sz="1200" b="0" i="0" u="none" strike="noStrike" cap="none" dirty="0">
              <a:solidFill>
                <a:srgbClr val="111F42"/>
              </a:solidFill>
              <a:latin typeface="Arial"/>
              <a:ea typeface="Arial"/>
              <a:cs typeface="Arial"/>
              <a:sym typeface="Arial"/>
            </a:endParaRPr>
          </a:p>
          <a:p>
            <a:pPr marL="0" marR="0" lvl="0" indent="0" algn="l" rtl="0">
              <a:lnSpc>
                <a:spcPct val="100000"/>
              </a:lnSpc>
              <a:spcBef>
                <a:spcPts val="1200"/>
              </a:spcBef>
              <a:spcAft>
                <a:spcPts val="0"/>
              </a:spcAft>
              <a:buClr>
                <a:srgbClr val="111F42"/>
              </a:buClr>
              <a:buSzPts val="2400"/>
              <a:buFont typeface="Arial"/>
              <a:buNone/>
            </a:pPr>
            <a:r>
              <a:rPr lang="en-US" sz="1200" b="0" i="0" u="sng" strike="noStrike" cap="none" dirty="0">
                <a:solidFill>
                  <a:srgbClr val="111F42"/>
                </a:solidFill>
                <a:latin typeface="Arial"/>
                <a:ea typeface="Arial"/>
                <a:cs typeface="Arial"/>
                <a:sym typeface="Arial"/>
                <a:hlinkClick r:id="rId7">
                  <a:extLst>
                    <a:ext uri="{A12FA001-AC4F-418D-AE19-62706E023703}">
                      <ahyp:hlinkClr xmlns:ahyp="http://schemas.microsoft.com/office/drawing/2018/hyperlinkcolor" val="tx"/>
                    </a:ext>
                  </a:extLst>
                </a:hlinkClick>
              </a:rPr>
              <a:t>linkedin.com/in/</a:t>
            </a:r>
            <a:r>
              <a:rPr lang="en-US" sz="1200" b="0" i="0" u="sng" strike="noStrike" cap="none" dirty="0" err="1">
                <a:solidFill>
                  <a:srgbClr val="111F42"/>
                </a:solidFill>
                <a:latin typeface="Arial"/>
                <a:ea typeface="Arial"/>
                <a:cs typeface="Arial"/>
                <a:sym typeface="Arial"/>
                <a:hlinkClick r:id="rId7">
                  <a:extLst>
                    <a:ext uri="{A12FA001-AC4F-418D-AE19-62706E023703}">
                      <ahyp:hlinkClr xmlns:ahyp="http://schemas.microsoft.com/office/drawing/2018/hyperlinkcolor" val="tx"/>
                    </a:ext>
                  </a:extLst>
                </a:hlinkClick>
              </a:rPr>
              <a:t>egallego</a:t>
            </a:r>
            <a:r>
              <a:rPr lang="en-US" sz="1200" b="0" i="0" u="sng" strike="noStrike" cap="none" dirty="0">
                <a:solidFill>
                  <a:srgbClr val="111F42"/>
                </a:solidFill>
                <a:latin typeface="Arial"/>
                <a:ea typeface="Arial"/>
                <a:cs typeface="Arial"/>
                <a:sym typeface="Arial"/>
                <a:hlinkClick r:id="rId7">
                  <a:extLst>
                    <a:ext uri="{A12FA001-AC4F-418D-AE19-62706E023703}">
                      <ahyp:hlinkClr xmlns:ahyp="http://schemas.microsoft.com/office/drawing/2018/hyperlinkcolor" val="tx"/>
                    </a:ext>
                  </a:extLst>
                </a:hlinkClick>
              </a:rPr>
              <a:t>/</a:t>
            </a:r>
            <a:endParaRPr sz="1200" b="0" i="0" u="none" strike="noStrike" cap="none" dirty="0">
              <a:solidFill>
                <a:srgbClr val="111F42"/>
              </a:solidFill>
              <a:latin typeface="Arial"/>
              <a:ea typeface="Arial"/>
              <a:cs typeface="Arial"/>
              <a:sym typeface="Arial"/>
            </a:endParaRPr>
          </a:p>
        </p:txBody>
      </p:sp>
      <p:pic>
        <p:nvPicPr>
          <p:cNvPr id="778" name="Google Shape;778;p41" descr="Linkedin logo"/>
          <p:cNvPicPr preferRelativeResize="0"/>
          <p:nvPr/>
        </p:nvPicPr>
        <p:blipFill rotWithShape="1">
          <a:blip r:embed="rId8">
            <a:alphaModFix/>
          </a:blip>
          <a:srcRect/>
          <a:stretch/>
        </p:blipFill>
        <p:spPr>
          <a:xfrm>
            <a:off x="1696739" y="3121170"/>
            <a:ext cx="149096" cy="149096"/>
          </a:xfrm>
          <a:prstGeom prst="rect">
            <a:avLst/>
          </a:prstGeom>
          <a:noFill/>
          <a:ln>
            <a:noFill/>
          </a:ln>
        </p:spPr>
      </p:pic>
      <p:grpSp>
        <p:nvGrpSpPr>
          <p:cNvPr id="10" name="Group 9" descr="Picture and contact information for Jillian Annunziata">
            <a:extLst>
              <a:ext uri="{FF2B5EF4-FFF2-40B4-BE49-F238E27FC236}">
                <a16:creationId xmlns:a16="http://schemas.microsoft.com/office/drawing/2014/main" id="{C2BA1FD8-01F6-6417-3524-DF9359B5BDD2}"/>
              </a:ext>
            </a:extLst>
          </p:cNvPr>
          <p:cNvGrpSpPr/>
          <p:nvPr/>
        </p:nvGrpSpPr>
        <p:grpSpPr>
          <a:xfrm>
            <a:off x="4944192" y="856169"/>
            <a:ext cx="2988341" cy="2455271"/>
            <a:chOff x="4944192" y="856169"/>
            <a:chExt cx="2988341" cy="2455271"/>
          </a:xfrm>
        </p:grpSpPr>
        <p:grpSp>
          <p:nvGrpSpPr>
            <p:cNvPr id="9" name="Group 8">
              <a:extLst>
                <a:ext uri="{FF2B5EF4-FFF2-40B4-BE49-F238E27FC236}">
                  <a16:creationId xmlns:a16="http://schemas.microsoft.com/office/drawing/2014/main" id="{9267686D-561B-CD5B-2069-6EC6C729E001}"/>
                </a:ext>
              </a:extLst>
            </p:cNvPr>
            <p:cNvGrpSpPr/>
            <p:nvPr/>
          </p:nvGrpSpPr>
          <p:grpSpPr>
            <a:xfrm>
              <a:off x="5030390" y="856169"/>
              <a:ext cx="1948427" cy="981775"/>
              <a:chOff x="5030390" y="856169"/>
              <a:chExt cx="1948427" cy="981775"/>
            </a:xfrm>
          </p:grpSpPr>
          <p:pic>
            <p:nvPicPr>
              <p:cNvPr id="802" name="Google Shape;802;p41" descr="version4.png"/>
              <p:cNvPicPr preferRelativeResize="0"/>
              <p:nvPr/>
            </p:nvPicPr>
            <p:blipFill rotWithShape="1">
              <a:blip r:embed="rId4">
                <a:alphaModFix/>
              </a:blip>
              <a:srcRect/>
              <a:stretch/>
            </p:blipFill>
            <p:spPr>
              <a:xfrm>
                <a:off x="6115750" y="1404663"/>
                <a:ext cx="863067" cy="256227"/>
              </a:xfrm>
              <a:prstGeom prst="rect">
                <a:avLst/>
              </a:prstGeom>
              <a:noFill/>
              <a:ln>
                <a:noFill/>
              </a:ln>
            </p:spPr>
          </p:pic>
          <p:pic>
            <p:nvPicPr>
              <p:cNvPr id="807" name="Google Shape;807;p41" descr="A person smiling for the camera&#10;&#10;Description automatically generated with medium confidence"/>
              <p:cNvPicPr preferRelativeResize="0"/>
              <p:nvPr/>
            </p:nvPicPr>
            <p:blipFill rotWithShape="1">
              <a:blip r:embed="rId9">
                <a:alphaModFix/>
              </a:blip>
              <a:srcRect/>
              <a:stretch/>
            </p:blipFill>
            <p:spPr>
              <a:xfrm>
                <a:off x="5030390" y="856169"/>
                <a:ext cx="981775" cy="981775"/>
              </a:xfrm>
              <a:prstGeom prst="ellipse">
                <a:avLst/>
              </a:prstGeom>
              <a:noFill/>
              <a:ln>
                <a:noFill/>
              </a:ln>
            </p:spPr>
          </p:pic>
        </p:grpSp>
        <p:grpSp>
          <p:nvGrpSpPr>
            <p:cNvPr id="7" name="Group 6">
              <a:extLst>
                <a:ext uri="{FF2B5EF4-FFF2-40B4-BE49-F238E27FC236}">
                  <a16:creationId xmlns:a16="http://schemas.microsoft.com/office/drawing/2014/main" id="{27A914AA-E75E-D039-8959-F4F42879ECD7}"/>
                </a:ext>
              </a:extLst>
            </p:cNvPr>
            <p:cNvGrpSpPr/>
            <p:nvPr/>
          </p:nvGrpSpPr>
          <p:grpSpPr>
            <a:xfrm>
              <a:off x="4944192" y="1906381"/>
              <a:ext cx="2988341" cy="1405059"/>
              <a:chOff x="4944192" y="1906381"/>
              <a:chExt cx="2988341" cy="1405059"/>
            </a:xfrm>
          </p:grpSpPr>
          <p:pic>
            <p:nvPicPr>
              <p:cNvPr id="800" name="Google Shape;800;p41" descr="Twitter logo"/>
              <p:cNvPicPr preferRelativeResize="0"/>
              <p:nvPr/>
            </p:nvPicPr>
            <p:blipFill rotWithShape="1">
              <a:blip r:embed="rId6">
                <a:alphaModFix/>
              </a:blip>
              <a:srcRect/>
              <a:stretch/>
            </p:blipFill>
            <p:spPr>
              <a:xfrm>
                <a:off x="4952670" y="2824270"/>
                <a:ext cx="216660" cy="216660"/>
              </a:xfrm>
              <a:prstGeom prst="rect">
                <a:avLst/>
              </a:prstGeom>
              <a:noFill/>
              <a:ln>
                <a:noFill/>
              </a:ln>
            </p:spPr>
          </p:pic>
          <p:pic>
            <p:nvPicPr>
              <p:cNvPr id="801" name="Google Shape;801;p41" descr="Linkedin logo"/>
              <p:cNvPicPr preferRelativeResize="0"/>
              <p:nvPr/>
            </p:nvPicPr>
            <p:blipFill rotWithShape="1">
              <a:blip r:embed="rId8">
                <a:alphaModFix/>
              </a:blip>
              <a:srcRect/>
              <a:stretch/>
            </p:blipFill>
            <p:spPr>
              <a:xfrm>
                <a:off x="4978582" y="3097470"/>
                <a:ext cx="149096" cy="149096"/>
              </a:xfrm>
              <a:prstGeom prst="rect">
                <a:avLst/>
              </a:prstGeom>
              <a:noFill/>
              <a:ln>
                <a:noFill/>
              </a:ln>
            </p:spPr>
          </p:pic>
          <p:sp>
            <p:nvSpPr>
              <p:cNvPr id="803" name="Google Shape;803;p41" descr="Text: Jillian Annunziata&#10;Program Manager&#10;jillian.annunziata@emiadvisors.net&#10;"/>
              <p:cNvSpPr txBox="1"/>
              <p:nvPr/>
            </p:nvSpPr>
            <p:spPr>
              <a:xfrm>
                <a:off x="4944192" y="1906381"/>
                <a:ext cx="2988341" cy="887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600" b="1" i="0" u="none" strike="noStrike" cap="none" dirty="0">
                    <a:solidFill>
                      <a:srgbClr val="111F42"/>
                    </a:solidFill>
                    <a:latin typeface="Arial"/>
                    <a:ea typeface="Arial"/>
                    <a:cs typeface="Arial"/>
                    <a:sym typeface="Arial"/>
                  </a:rPr>
                  <a:t>Jillian Annunziata</a:t>
                </a:r>
                <a:br>
                  <a:rPr lang="en-US" sz="1600" b="0" i="0" u="none" strike="noStrike" cap="none" dirty="0">
                    <a:solidFill>
                      <a:srgbClr val="111F42"/>
                    </a:solidFill>
                    <a:latin typeface="Arial"/>
                    <a:ea typeface="Arial"/>
                    <a:cs typeface="Arial"/>
                    <a:sym typeface="Arial"/>
                  </a:rPr>
                </a:br>
                <a:r>
                  <a:rPr lang="en-US" sz="1600" b="0" i="0" u="none" strike="noStrike" cap="none" dirty="0">
                    <a:solidFill>
                      <a:srgbClr val="555857"/>
                    </a:solidFill>
                    <a:latin typeface="Arial"/>
                    <a:ea typeface="Arial"/>
                    <a:cs typeface="Arial"/>
                    <a:sym typeface="Arial"/>
                  </a:rPr>
                  <a:t>Program Manager</a:t>
                </a:r>
                <a:endParaRPr sz="2800" b="0" i="0" u="none" strike="noStrike" cap="none" dirty="0">
                  <a:solidFill>
                    <a:srgbClr val="555857"/>
                  </a:solidFill>
                  <a:latin typeface="Arial"/>
                  <a:ea typeface="Arial"/>
                  <a:cs typeface="Arial"/>
                  <a:sym typeface="Arial"/>
                </a:endParaRPr>
              </a:p>
              <a:p>
                <a:pPr marL="0" marR="0" lvl="0" indent="0" algn="l" rtl="0">
                  <a:lnSpc>
                    <a:spcPct val="100000"/>
                  </a:lnSpc>
                  <a:spcBef>
                    <a:spcPts val="1000"/>
                  </a:spcBef>
                  <a:spcAft>
                    <a:spcPts val="0"/>
                  </a:spcAft>
                  <a:buClr>
                    <a:srgbClr val="111F42"/>
                  </a:buClr>
                  <a:buSzPts val="2400"/>
                  <a:buFont typeface="Arial"/>
                  <a:buNone/>
                </a:pPr>
                <a:r>
                  <a:rPr lang="en-US" sz="1200" b="0" i="0" u="sng" strike="noStrike" cap="none" dirty="0">
                    <a:solidFill>
                      <a:srgbClr val="112047"/>
                    </a:solidFill>
                    <a:latin typeface="Arial"/>
                    <a:ea typeface="Arial"/>
                    <a:cs typeface="Arial"/>
                    <a:sym typeface="Arial"/>
                    <a:hlinkClick r:id="rId10">
                      <a:extLst>
                        <a:ext uri="{A12FA001-AC4F-418D-AE19-62706E023703}">
                          <ahyp:hlinkClr xmlns:ahyp="http://schemas.microsoft.com/office/drawing/2018/hyperlinkcolor" val="tx"/>
                        </a:ext>
                      </a:extLst>
                    </a:hlinkClick>
                  </a:rPr>
                  <a:t>jillian.annunziata@emiadvisors.net</a:t>
                </a:r>
                <a:endParaRPr sz="1200" b="0" i="0" u="none" strike="noStrike" cap="none" dirty="0">
                  <a:solidFill>
                    <a:srgbClr val="111F42"/>
                  </a:solidFill>
                  <a:latin typeface="Arial"/>
                  <a:ea typeface="Arial"/>
                  <a:cs typeface="Arial"/>
                  <a:sym typeface="Arial"/>
                </a:endParaRPr>
              </a:p>
            </p:txBody>
          </p:sp>
          <p:sp>
            <p:nvSpPr>
              <p:cNvPr id="810" name="Google Shape;810;p41" descr="Text: linkedin.com/in/jillianannunziata/&#10;"/>
              <p:cNvSpPr txBox="1"/>
              <p:nvPr/>
            </p:nvSpPr>
            <p:spPr>
              <a:xfrm>
                <a:off x="5083735" y="3034441"/>
                <a:ext cx="236773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1200"/>
                  <a:buFont typeface="Arial"/>
                  <a:buNone/>
                </a:pPr>
                <a:r>
                  <a:rPr lang="en-US" sz="1200" b="0" i="0" u="sng" strike="noStrike" cap="none" dirty="0">
                    <a:solidFill>
                      <a:srgbClr val="111F42"/>
                    </a:solidFill>
                    <a:latin typeface="Arial"/>
                    <a:ea typeface="Arial"/>
                    <a:cs typeface="Arial"/>
                    <a:sym typeface="Arial"/>
                  </a:rPr>
                  <a:t>linkedin.com/in/</a:t>
                </a:r>
                <a:r>
                  <a:rPr lang="en-US" sz="1200" b="0" i="0" u="sng" strike="noStrike" cap="none" dirty="0" err="1">
                    <a:solidFill>
                      <a:srgbClr val="111F42"/>
                    </a:solidFill>
                    <a:latin typeface="Arial"/>
                    <a:ea typeface="Arial"/>
                    <a:cs typeface="Arial"/>
                    <a:sym typeface="Arial"/>
                  </a:rPr>
                  <a:t>jillianannunziata</a:t>
                </a:r>
                <a:r>
                  <a:rPr lang="en-US" sz="1200" b="0" i="0" u="sng" strike="noStrike" cap="none" dirty="0">
                    <a:solidFill>
                      <a:srgbClr val="111F42"/>
                    </a:solidFill>
                    <a:latin typeface="Arial"/>
                    <a:ea typeface="Arial"/>
                    <a:cs typeface="Arial"/>
                    <a:sym typeface="Arial"/>
                  </a:rPr>
                  <a:t>/</a:t>
                </a:r>
                <a:endParaRPr dirty="0"/>
              </a:p>
            </p:txBody>
          </p:sp>
          <p:sp>
            <p:nvSpPr>
              <p:cNvPr id="811" name="Google Shape;811;p41" descr="Text: @j_Nunz4&#10;"/>
              <p:cNvSpPr/>
              <p:nvPr/>
            </p:nvSpPr>
            <p:spPr>
              <a:xfrm>
                <a:off x="5089332" y="2791072"/>
                <a:ext cx="90120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1200"/>
                  <a:buFont typeface="Arial"/>
                  <a:buNone/>
                </a:pPr>
                <a:r>
                  <a:rPr lang="en-US" sz="1200" b="0" i="0" u="none" strike="noStrike" cap="none" dirty="0">
                    <a:solidFill>
                      <a:srgbClr val="111F42"/>
                    </a:solidFill>
                    <a:latin typeface="Arial"/>
                    <a:ea typeface="Arial"/>
                    <a:cs typeface="Arial"/>
                    <a:sym typeface="Arial"/>
                  </a:rPr>
                  <a:t>@j_Nunz4</a:t>
                </a:r>
                <a:endParaRPr dirty="0"/>
              </a:p>
            </p:txBody>
          </p:sp>
        </p:grpSp>
      </p:grpSp>
      <p:grpSp>
        <p:nvGrpSpPr>
          <p:cNvPr id="11" name="Group 10" descr="Picture and contact information for Gabriela Gonzalez">
            <a:extLst>
              <a:ext uri="{FF2B5EF4-FFF2-40B4-BE49-F238E27FC236}">
                <a16:creationId xmlns:a16="http://schemas.microsoft.com/office/drawing/2014/main" id="{8303A175-D05D-9D8B-D145-0B90AFD3872F}"/>
              </a:ext>
            </a:extLst>
          </p:cNvPr>
          <p:cNvGrpSpPr/>
          <p:nvPr/>
        </p:nvGrpSpPr>
        <p:grpSpPr>
          <a:xfrm>
            <a:off x="8551240" y="837661"/>
            <a:ext cx="3101700" cy="2455672"/>
            <a:chOff x="8551240" y="837661"/>
            <a:chExt cx="3101700" cy="2455672"/>
          </a:xfrm>
        </p:grpSpPr>
        <p:grpSp>
          <p:nvGrpSpPr>
            <p:cNvPr id="4" name="Group 3">
              <a:extLst>
                <a:ext uri="{FF2B5EF4-FFF2-40B4-BE49-F238E27FC236}">
                  <a16:creationId xmlns:a16="http://schemas.microsoft.com/office/drawing/2014/main" id="{27B77AB2-AF0D-F240-484A-439B707F9983}"/>
                </a:ext>
              </a:extLst>
            </p:cNvPr>
            <p:cNvGrpSpPr/>
            <p:nvPr/>
          </p:nvGrpSpPr>
          <p:grpSpPr>
            <a:xfrm>
              <a:off x="8584077" y="837661"/>
              <a:ext cx="2147051" cy="1078206"/>
              <a:chOff x="8584077" y="837661"/>
              <a:chExt cx="2147051" cy="1078206"/>
            </a:xfrm>
          </p:grpSpPr>
          <p:pic>
            <p:nvPicPr>
              <p:cNvPr id="805" name="Google Shape;805;p41" descr="version4.png"/>
              <p:cNvPicPr preferRelativeResize="0"/>
              <p:nvPr/>
            </p:nvPicPr>
            <p:blipFill rotWithShape="1">
              <a:blip r:embed="rId4">
                <a:alphaModFix/>
              </a:blip>
              <a:srcRect/>
              <a:stretch/>
            </p:blipFill>
            <p:spPr>
              <a:xfrm>
                <a:off x="9868061" y="1465185"/>
                <a:ext cx="863067" cy="256032"/>
              </a:xfrm>
              <a:prstGeom prst="rect">
                <a:avLst/>
              </a:prstGeom>
              <a:noFill/>
              <a:ln>
                <a:noFill/>
              </a:ln>
            </p:spPr>
          </p:pic>
          <p:pic>
            <p:nvPicPr>
              <p:cNvPr id="808" name="Google Shape;808;p41" descr="A person with long hair&#10;&#10;Description automatically generated with low confidence"/>
              <p:cNvPicPr preferRelativeResize="0"/>
              <p:nvPr/>
            </p:nvPicPr>
            <p:blipFill rotWithShape="1">
              <a:blip r:embed="rId11">
                <a:alphaModFix/>
              </a:blip>
              <a:srcRect/>
              <a:stretch/>
            </p:blipFill>
            <p:spPr>
              <a:xfrm>
                <a:off x="8584077" y="837661"/>
                <a:ext cx="1078206" cy="1078206"/>
              </a:xfrm>
              <a:prstGeom prst="ellipse">
                <a:avLst/>
              </a:prstGeom>
              <a:noFill/>
              <a:ln>
                <a:noFill/>
              </a:ln>
            </p:spPr>
          </p:pic>
        </p:grpSp>
        <p:grpSp>
          <p:nvGrpSpPr>
            <p:cNvPr id="8" name="Group 7">
              <a:extLst>
                <a:ext uri="{FF2B5EF4-FFF2-40B4-BE49-F238E27FC236}">
                  <a16:creationId xmlns:a16="http://schemas.microsoft.com/office/drawing/2014/main" id="{52AFA219-2681-11E9-3241-04FF7022CA66}"/>
                </a:ext>
              </a:extLst>
            </p:cNvPr>
            <p:cNvGrpSpPr/>
            <p:nvPr/>
          </p:nvGrpSpPr>
          <p:grpSpPr>
            <a:xfrm>
              <a:off x="8551240" y="1925741"/>
              <a:ext cx="3101700" cy="1367592"/>
              <a:chOff x="8551240" y="1925741"/>
              <a:chExt cx="3101700" cy="1367592"/>
            </a:xfrm>
          </p:grpSpPr>
          <p:pic>
            <p:nvPicPr>
              <p:cNvPr id="804" name="Google Shape;804;p41" descr="Linkedin logo"/>
              <p:cNvPicPr preferRelativeResize="0"/>
              <p:nvPr/>
            </p:nvPicPr>
            <p:blipFill rotWithShape="1">
              <a:blip r:embed="rId8">
                <a:alphaModFix/>
              </a:blip>
              <a:srcRect/>
              <a:stretch/>
            </p:blipFill>
            <p:spPr>
              <a:xfrm>
                <a:off x="8603732" y="3088998"/>
                <a:ext cx="149096" cy="149096"/>
              </a:xfrm>
              <a:prstGeom prst="rect">
                <a:avLst/>
              </a:prstGeom>
              <a:noFill/>
              <a:ln>
                <a:noFill/>
              </a:ln>
            </p:spPr>
          </p:pic>
          <p:sp>
            <p:nvSpPr>
              <p:cNvPr id="806" name="Google Shape;806;p41" descr="Text: Gabriela Gonzalez&#10;Pilots Lead&#10;gabriela.gonzalez@emiadvisors.net&#10;"/>
              <p:cNvSpPr txBox="1"/>
              <p:nvPr/>
            </p:nvSpPr>
            <p:spPr>
              <a:xfrm>
                <a:off x="8551240" y="1925741"/>
                <a:ext cx="3101700" cy="9265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600" b="1" i="0" u="none" strike="noStrike" cap="none" dirty="0">
                    <a:solidFill>
                      <a:srgbClr val="111F42"/>
                    </a:solidFill>
                    <a:latin typeface="Arial"/>
                    <a:ea typeface="Arial"/>
                    <a:cs typeface="Arial"/>
                    <a:sym typeface="Arial"/>
                  </a:rPr>
                  <a:t>Gabriela Gonzalez</a:t>
                </a:r>
                <a:br>
                  <a:rPr lang="en-US" sz="1600" b="0" i="0" u="none" strike="noStrike" cap="none" dirty="0">
                    <a:solidFill>
                      <a:srgbClr val="111F42"/>
                    </a:solidFill>
                    <a:latin typeface="Arial"/>
                    <a:ea typeface="Arial"/>
                    <a:cs typeface="Arial"/>
                    <a:sym typeface="Arial"/>
                  </a:rPr>
                </a:br>
                <a:r>
                  <a:rPr lang="en-US" sz="1600" b="0" i="0" u="none" strike="noStrike" cap="none" dirty="0">
                    <a:solidFill>
                      <a:srgbClr val="555857"/>
                    </a:solidFill>
                    <a:latin typeface="Arial"/>
                    <a:ea typeface="Arial"/>
                    <a:cs typeface="Arial"/>
                    <a:sym typeface="Arial"/>
                  </a:rPr>
                  <a:t>Pilots Lead</a:t>
                </a:r>
                <a:endParaRPr sz="2800" b="0" i="0" u="none" strike="noStrike" cap="none" dirty="0">
                  <a:solidFill>
                    <a:srgbClr val="555857"/>
                  </a:solidFill>
                  <a:latin typeface="Arial"/>
                  <a:ea typeface="Arial"/>
                  <a:cs typeface="Arial"/>
                  <a:sym typeface="Arial"/>
                </a:endParaRPr>
              </a:p>
              <a:p>
                <a:pPr marL="0" marR="0" lvl="0" indent="0" algn="l" rtl="0">
                  <a:lnSpc>
                    <a:spcPct val="100000"/>
                  </a:lnSpc>
                  <a:spcBef>
                    <a:spcPts val="1000"/>
                  </a:spcBef>
                  <a:spcAft>
                    <a:spcPts val="0"/>
                  </a:spcAft>
                  <a:buClr>
                    <a:srgbClr val="111F42"/>
                  </a:buClr>
                  <a:buSzPts val="2400"/>
                  <a:buFont typeface="Arial"/>
                  <a:buNone/>
                </a:pPr>
                <a:r>
                  <a:rPr lang="en-US" sz="1200" b="0" i="0" u="sng" strike="noStrike" cap="none" dirty="0">
                    <a:solidFill>
                      <a:srgbClr val="112047"/>
                    </a:solidFill>
                    <a:latin typeface="Arial"/>
                    <a:ea typeface="Arial"/>
                    <a:cs typeface="Arial"/>
                    <a:sym typeface="Arial"/>
                    <a:hlinkClick r:id="rId12">
                      <a:extLst>
                        <a:ext uri="{A12FA001-AC4F-418D-AE19-62706E023703}">
                          <ahyp:hlinkClr xmlns:ahyp="http://schemas.microsoft.com/office/drawing/2018/hyperlinkcolor" val="tx"/>
                        </a:ext>
                      </a:extLst>
                    </a:hlinkClick>
                  </a:rPr>
                  <a:t>gabriela.gonzalez@emiadvisors.net</a:t>
                </a:r>
                <a:endParaRPr sz="1200" b="0" i="0" u="none" strike="noStrike" cap="none" dirty="0">
                  <a:solidFill>
                    <a:srgbClr val="111F42"/>
                  </a:solidFill>
                  <a:latin typeface="Arial"/>
                  <a:ea typeface="Arial"/>
                  <a:cs typeface="Arial"/>
                  <a:sym typeface="Arial"/>
                </a:endParaRPr>
              </a:p>
            </p:txBody>
          </p:sp>
          <p:sp>
            <p:nvSpPr>
              <p:cNvPr id="809" name="Google Shape;809;p41" descr="Text: linkedin.com/in/gabgonza7/&#10;"/>
              <p:cNvSpPr txBox="1"/>
              <p:nvPr/>
            </p:nvSpPr>
            <p:spPr>
              <a:xfrm>
                <a:off x="8706273" y="3016334"/>
                <a:ext cx="232357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1200"/>
                  <a:buFont typeface="Arial"/>
                  <a:buNone/>
                </a:pPr>
                <a:r>
                  <a:rPr lang="en-US" sz="1200" b="0" i="0" u="sng" strike="noStrike" cap="none" dirty="0">
                    <a:solidFill>
                      <a:srgbClr val="111F42"/>
                    </a:solidFill>
                    <a:latin typeface="Arial"/>
                    <a:ea typeface="Arial"/>
                    <a:cs typeface="Arial"/>
                    <a:sym typeface="Arial"/>
                  </a:rPr>
                  <a:t>linkedin.com/in/gabgonza7/</a:t>
                </a:r>
                <a:endParaRPr dirty="0"/>
              </a:p>
            </p:txBody>
          </p:sp>
        </p:grpSp>
      </p:grpSp>
      <p:grpSp>
        <p:nvGrpSpPr>
          <p:cNvPr id="12" name="Group 11" descr="Picture and contact information for Sarah DeSilvey">
            <a:extLst>
              <a:ext uri="{FF2B5EF4-FFF2-40B4-BE49-F238E27FC236}">
                <a16:creationId xmlns:a16="http://schemas.microsoft.com/office/drawing/2014/main" id="{DC2027B7-BF97-E5DC-27C2-22EB4523A42D}"/>
              </a:ext>
            </a:extLst>
          </p:cNvPr>
          <p:cNvGrpSpPr/>
          <p:nvPr/>
        </p:nvGrpSpPr>
        <p:grpSpPr>
          <a:xfrm>
            <a:off x="363710" y="3664124"/>
            <a:ext cx="2836706" cy="2635996"/>
            <a:chOff x="363710" y="3664124"/>
            <a:chExt cx="2836706" cy="2635996"/>
          </a:xfrm>
        </p:grpSpPr>
        <p:pic>
          <p:nvPicPr>
            <p:cNvPr id="784" name="Google Shape;784;p41" descr="Twitter logo"/>
            <p:cNvPicPr preferRelativeResize="0"/>
            <p:nvPr/>
          </p:nvPicPr>
          <p:blipFill rotWithShape="1">
            <a:blip r:embed="rId6">
              <a:alphaModFix/>
            </a:blip>
            <a:srcRect/>
            <a:stretch/>
          </p:blipFill>
          <p:spPr>
            <a:xfrm>
              <a:off x="381431" y="5562993"/>
              <a:ext cx="216660" cy="216660"/>
            </a:xfrm>
            <a:prstGeom prst="rect">
              <a:avLst/>
            </a:prstGeom>
            <a:noFill/>
            <a:ln>
              <a:noFill/>
            </a:ln>
          </p:spPr>
        </p:pic>
        <p:pic>
          <p:nvPicPr>
            <p:cNvPr id="785" name="Google Shape;785;p41" descr="Linkedin logo"/>
            <p:cNvPicPr preferRelativeResize="0"/>
            <p:nvPr/>
          </p:nvPicPr>
          <p:blipFill rotWithShape="1">
            <a:blip r:embed="rId8">
              <a:alphaModFix/>
            </a:blip>
            <a:srcRect/>
            <a:stretch/>
          </p:blipFill>
          <p:spPr>
            <a:xfrm>
              <a:off x="416263" y="5772552"/>
              <a:ext cx="149096" cy="149096"/>
            </a:xfrm>
            <a:prstGeom prst="rect">
              <a:avLst/>
            </a:prstGeom>
            <a:noFill/>
            <a:ln>
              <a:noFill/>
            </a:ln>
          </p:spPr>
        </p:pic>
        <p:sp>
          <p:nvSpPr>
            <p:cNvPr id="786" name="Google Shape;786;p41" descr="Text: @sarcandes&#10;"/>
            <p:cNvSpPr txBox="1"/>
            <p:nvPr/>
          </p:nvSpPr>
          <p:spPr>
            <a:xfrm>
              <a:off x="553216" y="5495543"/>
              <a:ext cx="2647200" cy="28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200" b="0" i="0" u="none" strike="noStrike" cap="none" dirty="0">
                  <a:solidFill>
                    <a:srgbClr val="111F42"/>
                  </a:solidFill>
                  <a:latin typeface="Arial"/>
                  <a:ea typeface="Arial"/>
                  <a:cs typeface="Arial"/>
                  <a:sym typeface="Arial"/>
                </a:rPr>
                <a:t>@sarcandes</a:t>
              </a:r>
              <a:endParaRPr sz="1200" b="0" i="0" u="none" strike="noStrike" cap="none" dirty="0">
                <a:solidFill>
                  <a:srgbClr val="111F42"/>
                </a:solidFill>
                <a:latin typeface="Arial"/>
                <a:ea typeface="Arial"/>
                <a:cs typeface="Arial"/>
                <a:sym typeface="Arial"/>
              </a:endParaRPr>
            </a:p>
          </p:txBody>
        </p:sp>
        <p:sp>
          <p:nvSpPr>
            <p:cNvPr id="787" name="Google Shape;787;p41" descr="Text: sarah.desilvey@med.uvm.edu&#10;"/>
            <p:cNvSpPr txBox="1"/>
            <p:nvPr/>
          </p:nvSpPr>
          <p:spPr>
            <a:xfrm>
              <a:off x="363710" y="4629443"/>
              <a:ext cx="2791200" cy="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600" b="1" i="0" u="none" strike="noStrike" cap="none" dirty="0">
                  <a:solidFill>
                    <a:srgbClr val="111F42"/>
                  </a:solidFill>
                  <a:latin typeface="Arial"/>
                  <a:ea typeface="Arial"/>
                  <a:cs typeface="Arial"/>
                  <a:sym typeface="Arial"/>
                </a:rPr>
                <a:t>Sarah </a:t>
              </a:r>
              <a:r>
                <a:rPr lang="en-US" sz="1600" b="1" i="0" u="none" strike="noStrike" cap="none" dirty="0" err="1">
                  <a:solidFill>
                    <a:srgbClr val="111F42"/>
                  </a:solidFill>
                  <a:latin typeface="Arial"/>
                  <a:ea typeface="Arial"/>
                  <a:cs typeface="Arial"/>
                  <a:sym typeface="Arial"/>
                </a:rPr>
                <a:t>DeSilvey</a:t>
              </a:r>
              <a:br>
                <a:rPr lang="en-US" sz="1600" b="0" i="0" u="none" strike="noStrike" cap="none" dirty="0">
                  <a:solidFill>
                    <a:srgbClr val="111F42"/>
                  </a:solidFill>
                  <a:latin typeface="Arial"/>
                  <a:ea typeface="Arial"/>
                  <a:cs typeface="Arial"/>
                  <a:sym typeface="Arial"/>
                </a:rPr>
              </a:br>
              <a:r>
                <a:rPr lang="en-US" sz="1600" b="0" i="0" u="none" strike="noStrike" cap="none" dirty="0">
                  <a:solidFill>
                    <a:srgbClr val="555857"/>
                  </a:solidFill>
                  <a:latin typeface="Arial"/>
                  <a:ea typeface="Arial"/>
                  <a:cs typeface="Arial"/>
                  <a:sym typeface="Arial"/>
                </a:rPr>
                <a:t>Clinical Informatics Director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111F42"/>
                </a:buClr>
                <a:buSzPts val="2400"/>
                <a:buFont typeface="Arial"/>
                <a:buNone/>
              </a:pPr>
              <a:r>
                <a:rPr lang="en-US" sz="1200" b="0" i="0" u="sng" strike="noStrike" cap="none" dirty="0">
                  <a:solidFill>
                    <a:srgbClr val="555857"/>
                  </a:solidFill>
                  <a:latin typeface="Arial"/>
                  <a:ea typeface="Arial"/>
                  <a:cs typeface="Arial"/>
                  <a:sym typeface="Arial"/>
                  <a:hlinkClick r:id="rId13">
                    <a:extLst>
                      <a:ext uri="{A12FA001-AC4F-418D-AE19-62706E023703}">
                        <ahyp:hlinkClr xmlns:ahyp="http://schemas.microsoft.com/office/drawing/2018/hyperlinkcolor" val="tx"/>
                      </a:ext>
                    </a:extLst>
                  </a:hlinkClick>
                </a:rPr>
                <a:t>sarah.desilvey@med.uvm.edu</a:t>
              </a:r>
              <a:endParaRPr sz="1200" b="0" i="0" u="none" strike="noStrike" cap="none" dirty="0">
                <a:solidFill>
                  <a:srgbClr val="555857"/>
                </a:solidFill>
                <a:latin typeface="Arial"/>
                <a:ea typeface="Arial"/>
                <a:cs typeface="Arial"/>
                <a:sym typeface="Arial"/>
              </a:endParaRPr>
            </a:p>
          </p:txBody>
        </p:sp>
        <p:sp>
          <p:nvSpPr>
            <p:cNvPr id="793" name="Google Shape;793;p41" descr="Text: linkedin.com/in/sarah-desilvey-fnp/&#10;"/>
            <p:cNvSpPr txBox="1"/>
            <p:nvPr/>
          </p:nvSpPr>
          <p:spPr>
            <a:xfrm>
              <a:off x="553216" y="5746920"/>
              <a:ext cx="2647200" cy="55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200" b="0" i="0" u="sng" strike="noStrike" cap="none" dirty="0">
                  <a:solidFill>
                    <a:srgbClr val="111F42"/>
                  </a:solidFill>
                  <a:latin typeface="Arial"/>
                  <a:ea typeface="Arial"/>
                  <a:cs typeface="Arial"/>
                  <a:sym typeface="Arial"/>
                  <a:hlinkClick r:id="rId14">
                    <a:extLst>
                      <a:ext uri="{A12FA001-AC4F-418D-AE19-62706E023703}">
                        <ahyp:hlinkClr xmlns:ahyp="http://schemas.microsoft.com/office/drawing/2018/hyperlinkcolor" val="tx"/>
                      </a:ext>
                    </a:extLst>
                  </a:hlinkClick>
                </a:rPr>
                <a:t>linkedin.com/in/</a:t>
              </a:r>
              <a:r>
                <a:rPr lang="en-US" sz="1200" b="0" i="0" u="sng" strike="noStrike" cap="none" dirty="0" err="1">
                  <a:solidFill>
                    <a:srgbClr val="111F42"/>
                  </a:solidFill>
                  <a:latin typeface="Arial"/>
                  <a:ea typeface="Arial"/>
                  <a:cs typeface="Arial"/>
                  <a:sym typeface="Arial"/>
                  <a:hlinkClick r:id="rId14">
                    <a:extLst>
                      <a:ext uri="{A12FA001-AC4F-418D-AE19-62706E023703}">
                        <ahyp:hlinkClr xmlns:ahyp="http://schemas.microsoft.com/office/drawing/2018/hyperlinkcolor" val="tx"/>
                      </a:ext>
                    </a:extLst>
                  </a:hlinkClick>
                </a:rPr>
                <a:t>sarah-desilvey-fnp</a:t>
              </a:r>
              <a:r>
                <a:rPr lang="en-US" sz="1200" b="0" i="0" u="sng" strike="noStrike" cap="none" dirty="0">
                  <a:solidFill>
                    <a:srgbClr val="111F42"/>
                  </a:solidFill>
                  <a:latin typeface="Arial"/>
                  <a:ea typeface="Arial"/>
                  <a:cs typeface="Arial"/>
                  <a:sym typeface="Arial"/>
                  <a:hlinkClick r:id="rId14">
                    <a:extLst>
                      <a:ext uri="{A12FA001-AC4F-418D-AE19-62706E023703}">
                        <ahyp:hlinkClr xmlns:ahyp="http://schemas.microsoft.com/office/drawing/2018/hyperlinkcolor" val="tx"/>
                      </a:ext>
                    </a:extLst>
                  </a:hlinkClick>
                </a:rPr>
                <a:t>/</a:t>
              </a:r>
              <a:endParaRPr sz="1200" b="0" i="0" u="none" strike="noStrike" cap="none" dirty="0">
                <a:solidFill>
                  <a:srgbClr val="111F42"/>
                </a:solidFill>
                <a:latin typeface="Arial"/>
                <a:ea typeface="Arial"/>
                <a:cs typeface="Arial"/>
                <a:sym typeface="Arial"/>
              </a:endParaRPr>
            </a:p>
          </p:txBody>
        </p:sp>
        <p:pic>
          <p:nvPicPr>
            <p:cNvPr id="782" name="Google Shape;782;p41" descr="Logo for the University of Vermont Larner College of Medicine"/>
            <p:cNvPicPr preferRelativeResize="0"/>
            <p:nvPr/>
          </p:nvPicPr>
          <p:blipFill rotWithShape="1">
            <a:blip r:embed="rId15">
              <a:alphaModFix/>
            </a:blip>
            <a:srcRect/>
            <a:stretch/>
          </p:blipFill>
          <p:spPr>
            <a:xfrm>
              <a:off x="1467507" y="4163713"/>
              <a:ext cx="1201414" cy="340042"/>
            </a:xfrm>
            <a:prstGeom prst="rect">
              <a:avLst/>
            </a:prstGeom>
            <a:noFill/>
            <a:ln>
              <a:noFill/>
            </a:ln>
          </p:spPr>
        </p:pic>
        <p:pic>
          <p:nvPicPr>
            <p:cNvPr id="783" name="Google Shape;783;p41" descr="Image of Sarah DeSilvey, Clinical Informatics Director"/>
            <p:cNvPicPr preferRelativeResize="0"/>
            <p:nvPr/>
          </p:nvPicPr>
          <p:blipFill rotWithShape="1">
            <a:blip r:embed="rId16">
              <a:alphaModFix/>
            </a:blip>
            <a:srcRect/>
            <a:stretch/>
          </p:blipFill>
          <p:spPr>
            <a:xfrm>
              <a:off x="448978" y="3664124"/>
              <a:ext cx="898500" cy="942900"/>
            </a:xfrm>
            <a:prstGeom prst="ellipse">
              <a:avLst/>
            </a:prstGeom>
            <a:noFill/>
            <a:ln>
              <a:noFill/>
            </a:ln>
            <a:effectLst>
              <a:outerShdw dist="38100" dir="8100000" sx="101000" sy="101000" algn="tr" rotWithShape="0">
                <a:srgbClr val="E4E6FA"/>
              </a:outerShdw>
            </a:effectLst>
          </p:spPr>
        </p:pic>
      </p:grpSp>
      <p:grpSp>
        <p:nvGrpSpPr>
          <p:cNvPr id="13" name="Group 12" descr="Picture and contact information for Greg Harris">
            <a:extLst>
              <a:ext uri="{FF2B5EF4-FFF2-40B4-BE49-F238E27FC236}">
                <a16:creationId xmlns:a16="http://schemas.microsoft.com/office/drawing/2014/main" id="{6FAEE2CE-50E0-EE85-C21A-42D7322EB3B2}"/>
              </a:ext>
            </a:extLst>
          </p:cNvPr>
          <p:cNvGrpSpPr/>
          <p:nvPr/>
        </p:nvGrpSpPr>
        <p:grpSpPr>
          <a:xfrm>
            <a:off x="3264766" y="3657979"/>
            <a:ext cx="3177863" cy="1906160"/>
            <a:chOff x="3264766" y="3657979"/>
            <a:chExt cx="3177863" cy="1906160"/>
          </a:xfrm>
        </p:grpSpPr>
        <p:sp>
          <p:nvSpPr>
            <p:cNvPr id="813" name="Google Shape;813;p41" descr="Text: Greg Harris&#10;Acting Technical Director"/>
            <p:cNvSpPr txBox="1"/>
            <p:nvPr/>
          </p:nvSpPr>
          <p:spPr>
            <a:xfrm>
              <a:off x="3293297" y="4675186"/>
              <a:ext cx="2791200" cy="7185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600" b="1" i="0" u="none" strike="noStrike" cap="none" dirty="0">
                  <a:solidFill>
                    <a:srgbClr val="111F42"/>
                  </a:solidFill>
                  <a:latin typeface="Arial"/>
                  <a:ea typeface="Arial"/>
                  <a:cs typeface="Arial"/>
                  <a:sym typeface="Arial"/>
                </a:rPr>
                <a:t>Greg Harris</a:t>
              </a:r>
              <a:br>
                <a:rPr lang="en-US" sz="1600" b="0" i="0" u="none" strike="noStrike" cap="none" dirty="0">
                  <a:solidFill>
                    <a:srgbClr val="111F42"/>
                  </a:solidFill>
                  <a:latin typeface="Arial"/>
                  <a:ea typeface="Arial"/>
                  <a:cs typeface="Arial"/>
                  <a:sym typeface="Arial"/>
                </a:rPr>
              </a:br>
              <a:r>
                <a:rPr lang="en-US" sz="1600" b="0" i="0" u="none" strike="noStrike" cap="none" dirty="0">
                  <a:solidFill>
                    <a:srgbClr val="555857"/>
                  </a:solidFill>
                  <a:latin typeface="Arial"/>
                  <a:ea typeface="Arial"/>
                  <a:cs typeface="Arial"/>
                  <a:sym typeface="Arial"/>
                </a:rPr>
                <a:t>Acting Technical Director</a:t>
              </a:r>
              <a:endParaRPr sz="1800" b="0" i="0" u="none" strike="noStrike" cap="none" dirty="0">
                <a:solidFill>
                  <a:srgbClr val="111F42"/>
                </a:solidFill>
                <a:latin typeface="Arial"/>
                <a:ea typeface="Arial"/>
                <a:cs typeface="Arial"/>
                <a:sym typeface="Arial"/>
              </a:endParaRPr>
            </a:p>
          </p:txBody>
        </p:sp>
        <p:sp>
          <p:nvSpPr>
            <p:cNvPr id="815" name="Google Shape;815;p41" descr="Text: gregory.harris@newwave.io&#10;"/>
            <p:cNvSpPr txBox="1"/>
            <p:nvPr/>
          </p:nvSpPr>
          <p:spPr>
            <a:xfrm>
              <a:off x="3264766" y="5287140"/>
              <a:ext cx="31778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2400"/>
                <a:buFont typeface="Arial"/>
                <a:buNone/>
              </a:pPr>
              <a:r>
                <a:rPr lang="en-US" sz="1200" b="0" i="0" u="sng" strike="noStrike" cap="none" dirty="0">
                  <a:solidFill>
                    <a:srgbClr val="555857"/>
                  </a:solidFill>
                  <a:latin typeface="Arial"/>
                  <a:ea typeface="Arial"/>
                  <a:cs typeface="Arial"/>
                  <a:sym typeface="Arial"/>
                </a:rPr>
                <a:t>gregory.harris@newwave.io</a:t>
              </a:r>
              <a:endParaRPr sz="1200" b="0" i="0" u="sng" strike="noStrike" cap="none" dirty="0">
                <a:solidFill>
                  <a:srgbClr val="555857"/>
                </a:solidFill>
                <a:latin typeface="Arial"/>
                <a:ea typeface="Arial"/>
                <a:cs typeface="Arial"/>
                <a:sym typeface="Arial"/>
              </a:endParaRPr>
            </a:p>
          </p:txBody>
        </p:sp>
        <p:pic>
          <p:nvPicPr>
            <p:cNvPr id="814" name="Google Shape;814;p41" descr="Image of Greg Harris, Acting Technical Director&#10;"/>
            <p:cNvPicPr preferRelativeResize="0"/>
            <p:nvPr/>
          </p:nvPicPr>
          <p:blipFill rotWithShape="1">
            <a:blip r:embed="rId17">
              <a:alphaModFix/>
            </a:blip>
            <a:srcRect l="2354" r="2354"/>
            <a:stretch/>
          </p:blipFill>
          <p:spPr>
            <a:xfrm>
              <a:off x="3326812" y="3657979"/>
              <a:ext cx="898500" cy="942900"/>
            </a:xfrm>
            <a:prstGeom prst="ellipse">
              <a:avLst/>
            </a:prstGeom>
            <a:noFill/>
            <a:ln>
              <a:noFill/>
            </a:ln>
            <a:effectLst>
              <a:outerShdw dist="38100" dir="8100000" sx="101000" sy="101000" algn="tr" rotWithShape="0">
                <a:srgbClr val="E4E6FA"/>
              </a:outerShdw>
            </a:effectLst>
          </p:spPr>
        </p:pic>
        <p:pic>
          <p:nvPicPr>
            <p:cNvPr id="816" name="Google Shape;816;p41" descr="Shape&#10;&#10;Description automatically generated with medium confidence"/>
            <p:cNvPicPr preferRelativeResize="0"/>
            <p:nvPr/>
          </p:nvPicPr>
          <p:blipFill rotWithShape="1">
            <a:blip r:embed="rId18">
              <a:alphaModFix/>
            </a:blip>
            <a:srcRect/>
            <a:stretch/>
          </p:blipFill>
          <p:spPr>
            <a:xfrm>
              <a:off x="4433953" y="4138408"/>
              <a:ext cx="898500" cy="195326"/>
            </a:xfrm>
            <a:prstGeom prst="rect">
              <a:avLst/>
            </a:prstGeom>
            <a:noFill/>
            <a:ln>
              <a:noFill/>
            </a:ln>
          </p:spPr>
        </p:pic>
      </p:grpSp>
      <p:grpSp>
        <p:nvGrpSpPr>
          <p:cNvPr id="14" name="Group 13" descr="Picture and contact information for Mark Savage">
            <a:extLst>
              <a:ext uri="{FF2B5EF4-FFF2-40B4-BE49-F238E27FC236}">
                <a16:creationId xmlns:a16="http://schemas.microsoft.com/office/drawing/2014/main" id="{5125AEA9-C789-E1D5-AA3B-4B61CEF1873A}"/>
              </a:ext>
            </a:extLst>
          </p:cNvPr>
          <p:cNvGrpSpPr/>
          <p:nvPr/>
        </p:nvGrpSpPr>
        <p:grpSpPr>
          <a:xfrm>
            <a:off x="5961409" y="3626066"/>
            <a:ext cx="3296579" cy="2418932"/>
            <a:chOff x="5961409" y="3626066"/>
            <a:chExt cx="3296579" cy="2418932"/>
          </a:xfrm>
        </p:grpSpPr>
        <p:sp>
          <p:nvSpPr>
            <p:cNvPr id="789" name="Google Shape;789;p41" descr="Text: @SavageMeHealth&#10;"/>
            <p:cNvSpPr txBox="1"/>
            <p:nvPr/>
          </p:nvSpPr>
          <p:spPr>
            <a:xfrm>
              <a:off x="6156288" y="5525589"/>
              <a:ext cx="3101700" cy="2290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200" b="0" i="0" u="none" strike="noStrike" cap="none" dirty="0">
                  <a:solidFill>
                    <a:srgbClr val="111F42"/>
                  </a:solidFill>
                  <a:latin typeface="Arial"/>
                  <a:ea typeface="Arial"/>
                  <a:cs typeface="Arial"/>
                  <a:sym typeface="Arial"/>
                </a:rPr>
                <a:t>@SavageMeHealth</a:t>
              </a:r>
              <a:endParaRPr sz="1200" b="0" i="0" u="sng" strike="noStrike" cap="none" dirty="0">
                <a:solidFill>
                  <a:srgbClr val="111F42"/>
                </a:solidFill>
                <a:latin typeface="Arial"/>
                <a:ea typeface="Arial"/>
                <a:cs typeface="Arial"/>
                <a:sym typeface="Arial"/>
                <a:hlinkClick r:id="rId19">
                  <a:extLst>
                    <a:ext uri="{A12FA001-AC4F-418D-AE19-62706E023703}">
                      <ahyp:hlinkClr xmlns:ahyp="http://schemas.microsoft.com/office/drawing/2018/hyperlinkcolor" val="tx"/>
                    </a:ext>
                  </a:extLst>
                </a:hlinkClick>
              </a:endParaRPr>
            </a:p>
          </p:txBody>
        </p:sp>
        <p:sp>
          <p:nvSpPr>
            <p:cNvPr id="790" name="Google Shape;790;p41" descr="Text: MarkSavage.eHealth@pacbell.net&#10;"/>
            <p:cNvSpPr txBox="1"/>
            <p:nvPr/>
          </p:nvSpPr>
          <p:spPr>
            <a:xfrm>
              <a:off x="5961409" y="4710740"/>
              <a:ext cx="3101700" cy="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600" b="1" i="0" u="none" strike="noStrike" cap="none" dirty="0">
                  <a:solidFill>
                    <a:srgbClr val="111F42"/>
                  </a:solidFill>
                  <a:latin typeface="Arial"/>
                  <a:ea typeface="Arial"/>
                  <a:cs typeface="Arial"/>
                  <a:sym typeface="Arial"/>
                </a:rPr>
                <a:t>Mark Savage</a:t>
              </a:r>
              <a:br>
                <a:rPr lang="en-US" sz="1600" b="0" i="0" u="none" strike="noStrike" cap="none" dirty="0">
                  <a:solidFill>
                    <a:srgbClr val="111F42"/>
                  </a:solidFill>
                  <a:latin typeface="Arial"/>
                  <a:ea typeface="Arial"/>
                  <a:cs typeface="Arial"/>
                  <a:sym typeface="Arial"/>
                </a:rPr>
              </a:br>
              <a:r>
                <a:rPr lang="en-US" sz="1600" b="0" i="0" u="none" strike="noStrike" cap="none" dirty="0">
                  <a:solidFill>
                    <a:srgbClr val="555857"/>
                  </a:solidFill>
                  <a:latin typeface="Arial"/>
                  <a:ea typeface="Arial"/>
                  <a:cs typeface="Arial"/>
                  <a:sym typeface="Arial"/>
                </a:rPr>
                <a:t>SDOH Policy Lead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111F42"/>
                </a:buClr>
                <a:buSzPts val="2400"/>
                <a:buFont typeface="Arial"/>
                <a:buNone/>
              </a:pPr>
              <a:r>
                <a:rPr lang="en-US" sz="1200" b="0" i="0" u="sng" strike="noStrike" cap="none" dirty="0">
                  <a:solidFill>
                    <a:srgbClr val="555857"/>
                  </a:solidFill>
                  <a:latin typeface="Arial"/>
                  <a:ea typeface="Arial"/>
                  <a:cs typeface="Arial"/>
                  <a:sym typeface="Arial"/>
                  <a:hlinkClick r:id="rId20">
                    <a:extLst>
                      <a:ext uri="{A12FA001-AC4F-418D-AE19-62706E023703}">
                        <ahyp:hlinkClr xmlns:ahyp="http://schemas.microsoft.com/office/drawing/2018/hyperlinkcolor" val="tx"/>
                      </a:ext>
                    </a:extLst>
                  </a:hlinkClick>
                </a:rPr>
                <a:t>MarkSavage.eHealth@pacbell.net</a:t>
              </a:r>
              <a:endParaRPr sz="1200" b="0" i="0" u="none" strike="noStrike" cap="none" dirty="0">
                <a:solidFill>
                  <a:srgbClr val="555857"/>
                </a:solidFill>
                <a:latin typeface="Arial"/>
                <a:ea typeface="Arial"/>
                <a:cs typeface="Arial"/>
                <a:sym typeface="Arial"/>
              </a:endParaRPr>
            </a:p>
          </p:txBody>
        </p:sp>
        <p:pic>
          <p:nvPicPr>
            <p:cNvPr id="791" name="Google Shape;791;p41" descr="Twitter logo"/>
            <p:cNvPicPr preferRelativeResize="0"/>
            <p:nvPr/>
          </p:nvPicPr>
          <p:blipFill rotWithShape="1">
            <a:blip r:embed="rId6">
              <a:alphaModFix/>
            </a:blip>
            <a:srcRect/>
            <a:stretch/>
          </p:blipFill>
          <p:spPr>
            <a:xfrm>
              <a:off x="5990810" y="5562292"/>
              <a:ext cx="216660" cy="216660"/>
            </a:xfrm>
            <a:prstGeom prst="rect">
              <a:avLst/>
            </a:prstGeom>
            <a:noFill/>
            <a:ln>
              <a:noFill/>
            </a:ln>
          </p:spPr>
        </p:pic>
        <p:pic>
          <p:nvPicPr>
            <p:cNvPr id="792" name="Google Shape;792;p41" descr="Linkedin logo"/>
            <p:cNvPicPr preferRelativeResize="0"/>
            <p:nvPr/>
          </p:nvPicPr>
          <p:blipFill rotWithShape="1">
            <a:blip r:embed="rId8">
              <a:alphaModFix/>
            </a:blip>
            <a:srcRect/>
            <a:stretch/>
          </p:blipFill>
          <p:spPr>
            <a:xfrm>
              <a:off x="6007192" y="5821357"/>
              <a:ext cx="149096" cy="149096"/>
            </a:xfrm>
            <a:prstGeom prst="rect">
              <a:avLst/>
            </a:prstGeom>
            <a:noFill/>
            <a:ln>
              <a:noFill/>
            </a:ln>
          </p:spPr>
        </p:pic>
        <p:pic>
          <p:nvPicPr>
            <p:cNvPr id="788" name="Google Shape;788;p41" descr="Mark Savage, SDOH Policy Lead&#10;"/>
            <p:cNvPicPr preferRelativeResize="0"/>
            <p:nvPr/>
          </p:nvPicPr>
          <p:blipFill rotWithShape="1">
            <a:blip r:embed="rId21">
              <a:alphaModFix/>
            </a:blip>
            <a:srcRect/>
            <a:stretch/>
          </p:blipFill>
          <p:spPr>
            <a:xfrm>
              <a:off x="6096000" y="3626066"/>
              <a:ext cx="898500" cy="942900"/>
            </a:xfrm>
            <a:prstGeom prst="ellipse">
              <a:avLst/>
            </a:prstGeom>
            <a:noFill/>
            <a:ln>
              <a:noFill/>
            </a:ln>
            <a:effectLst>
              <a:outerShdw dist="38100" dir="8100000" sx="101000" sy="101000" algn="tr" rotWithShape="0">
                <a:srgbClr val="E4E6FA"/>
              </a:outerShdw>
            </a:effectLst>
          </p:spPr>
        </p:pic>
        <p:sp>
          <p:nvSpPr>
            <p:cNvPr id="817" name="Google Shape;817;p41" descr="Text: linkedin.com/in/mark-savage-34aa03126/&#10;"/>
            <p:cNvSpPr txBox="1"/>
            <p:nvPr/>
          </p:nvSpPr>
          <p:spPr>
            <a:xfrm>
              <a:off x="6206267" y="5767999"/>
              <a:ext cx="303348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1200"/>
                <a:buFont typeface="Arial"/>
                <a:buNone/>
              </a:pPr>
              <a:r>
                <a:rPr lang="en-US" sz="1200" b="0" i="0" u="sng" strike="noStrike" cap="none" dirty="0">
                  <a:solidFill>
                    <a:srgbClr val="111F42"/>
                  </a:solidFill>
                  <a:latin typeface="Arial"/>
                  <a:ea typeface="Arial"/>
                  <a:cs typeface="Arial"/>
                  <a:sym typeface="Arial"/>
                  <a:hlinkClick r:id="rId19">
                    <a:extLst>
                      <a:ext uri="{A12FA001-AC4F-418D-AE19-62706E023703}">
                        <ahyp:hlinkClr xmlns:ahyp="http://schemas.microsoft.com/office/drawing/2018/hyperlinkcolor" val="tx"/>
                      </a:ext>
                    </a:extLst>
                  </a:hlinkClick>
                </a:rPr>
                <a:t>linkedin.com/in/mark-savage-34aa03126</a:t>
              </a:r>
              <a:r>
                <a:rPr lang="en-US" sz="1200" b="0" i="0" u="sng" strike="noStrike" cap="none" dirty="0">
                  <a:solidFill>
                    <a:srgbClr val="111F42"/>
                  </a:solidFill>
                  <a:latin typeface="Arial"/>
                  <a:ea typeface="Arial"/>
                  <a:cs typeface="Arial"/>
                  <a:sym typeface="Arial"/>
                </a:rPr>
                <a:t>/</a:t>
              </a:r>
              <a:endParaRPr sz="1200" b="0" i="0" u="none" strike="noStrike" cap="none" dirty="0">
                <a:solidFill>
                  <a:srgbClr val="111F42"/>
                </a:solidFill>
                <a:latin typeface="Arial"/>
                <a:ea typeface="Arial"/>
                <a:cs typeface="Arial"/>
                <a:sym typeface="Arial"/>
              </a:endParaRPr>
            </a:p>
          </p:txBody>
        </p:sp>
      </p:grpSp>
      <p:grpSp>
        <p:nvGrpSpPr>
          <p:cNvPr id="16" name="Group 15" descr="Picture and contact information for Lenel James">
            <a:extLst>
              <a:ext uri="{FF2B5EF4-FFF2-40B4-BE49-F238E27FC236}">
                <a16:creationId xmlns:a16="http://schemas.microsoft.com/office/drawing/2014/main" id="{40099A83-8258-BBC2-46EE-F9362EE5BB24}"/>
              </a:ext>
            </a:extLst>
          </p:cNvPr>
          <p:cNvGrpSpPr/>
          <p:nvPr/>
        </p:nvGrpSpPr>
        <p:grpSpPr>
          <a:xfrm>
            <a:off x="9322263" y="3724433"/>
            <a:ext cx="2860519" cy="2580864"/>
            <a:chOff x="9322263" y="3724433"/>
            <a:chExt cx="2860519" cy="2580864"/>
          </a:xfrm>
        </p:grpSpPr>
        <p:grpSp>
          <p:nvGrpSpPr>
            <p:cNvPr id="15" name="Group 14">
              <a:extLst>
                <a:ext uri="{FF2B5EF4-FFF2-40B4-BE49-F238E27FC236}">
                  <a16:creationId xmlns:a16="http://schemas.microsoft.com/office/drawing/2014/main" id="{784672DA-AD67-FED3-A91F-186ED124AF50}"/>
                </a:ext>
              </a:extLst>
            </p:cNvPr>
            <p:cNvGrpSpPr/>
            <p:nvPr/>
          </p:nvGrpSpPr>
          <p:grpSpPr>
            <a:xfrm>
              <a:off x="9352025" y="3724433"/>
              <a:ext cx="2830757" cy="2580864"/>
              <a:chOff x="9352025" y="3724433"/>
              <a:chExt cx="2830757" cy="2580864"/>
            </a:xfrm>
          </p:grpSpPr>
          <p:sp>
            <p:nvSpPr>
              <p:cNvPr id="794" name="Google Shape;794;p41" descr="Text: Lenel James&#10;Payer Advisor&#10;"/>
              <p:cNvSpPr txBox="1"/>
              <p:nvPr/>
            </p:nvSpPr>
            <p:spPr>
              <a:xfrm>
                <a:off x="9352025" y="4722822"/>
                <a:ext cx="2192400" cy="74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600" b="1" i="0" u="none" strike="noStrike" cap="none" dirty="0">
                    <a:solidFill>
                      <a:srgbClr val="111F42"/>
                    </a:solidFill>
                    <a:latin typeface="Arial"/>
                    <a:ea typeface="Arial"/>
                    <a:cs typeface="Arial"/>
                    <a:sym typeface="Arial"/>
                  </a:rPr>
                  <a:t>Lenel James</a:t>
                </a:r>
                <a:br>
                  <a:rPr lang="en-US" sz="1600" b="0" i="0" u="none" strike="noStrike" cap="none" dirty="0">
                    <a:solidFill>
                      <a:srgbClr val="111F42"/>
                    </a:solidFill>
                    <a:latin typeface="Arial"/>
                    <a:ea typeface="Arial"/>
                    <a:cs typeface="Arial"/>
                    <a:sym typeface="Arial"/>
                  </a:rPr>
                </a:br>
                <a:r>
                  <a:rPr lang="en-US" sz="1600" b="0" i="0" u="none" strike="noStrike" cap="none" dirty="0">
                    <a:solidFill>
                      <a:srgbClr val="555857"/>
                    </a:solidFill>
                    <a:latin typeface="Arial"/>
                    <a:ea typeface="Arial"/>
                    <a:cs typeface="Arial"/>
                    <a:sym typeface="Arial"/>
                  </a:rPr>
                  <a:t>Payer Advisor</a:t>
                </a:r>
                <a:endParaRPr sz="1400" b="0" i="0" u="none" strike="noStrike" cap="none" dirty="0">
                  <a:solidFill>
                    <a:srgbClr val="000000"/>
                  </a:solidFill>
                  <a:latin typeface="Arial"/>
                  <a:ea typeface="Arial"/>
                  <a:cs typeface="Arial"/>
                  <a:sym typeface="Arial"/>
                </a:endParaRPr>
              </a:p>
            </p:txBody>
          </p:sp>
          <p:pic>
            <p:nvPicPr>
              <p:cNvPr id="797" name="Google Shape;797;p41" descr="Linkedin logo"/>
              <p:cNvPicPr preferRelativeResize="0"/>
              <p:nvPr/>
            </p:nvPicPr>
            <p:blipFill rotWithShape="1">
              <a:blip r:embed="rId8">
                <a:alphaModFix/>
              </a:blip>
              <a:srcRect/>
              <a:stretch/>
            </p:blipFill>
            <p:spPr>
              <a:xfrm>
                <a:off x="9425726" y="5837903"/>
                <a:ext cx="149096" cy="149096"/>
              </a:xfrm>
              <a:prstGeom prst="rect">
                <a:avLst/>
              </a:prstGeom>
              <a:noFill/>
              <a:ln>
                <a:noFill/>
              </a:ln>
            </p:spPr>
          </p:pic>
          <p:sp>
            <p:nvSpPr>
              <p:cNvPr id="798" name="Google Shape;798;p41" descr="Text: linkedin.com/in/lenel-james-4435ba &#10;"/>
              <p:cNvSpPr txBox="1"/>
              <p:nvPr/>
            </p:nvSpPr>
            <p:spPr>
              <a:xfrm>
                <a:off x="9535582" y="5752097"/>
                <a:ext cx="2647200" cy="55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1F42"/>
                  </a:buClr>
                  <a:buSzPts val="2400"/>
                  <a:buFont typeface="Arial"/>
                  <a:buNone/>
                </a:pPr>
                <a:r>
                  <a:rPr lang="en-US" sz="1200" b="0" i="0" u="sng" strike="noStrike" cap="none" dirty="0">
                    <a:solidFill>
                      <a:srgbClr val="111F42"/>
                    </a:solidFill>
                    <a:latin typeface="Arial"/>
                    <a:ea typeface="Arial"/>
                    <a:cs typeface="Arial"/>
                    <a:sym typeface="Arial"/>
                    <a:hlinkClick r:id="rId22">
                      <a:extLst>
                        <a:ext uri="{A12FA001-AC4F-418D-AE19-62706E023703}">
                          <ahyp:hlinkClr xmlns:ahyp="http://schemas.microsoft.com/office/drawing/2018/hyperlinkcolor" val="tx"/>
                        </a:ext>
                      </a:extLst>
                    </a:hlinkClick>
                  </a:rPr>
                  <a:t>linkedin.com/in/lenel-james-4435ba</a:t>
                </a:r>
                <a:r>
                  <a:rPr lang="en-US" sz="1200" b="0" i="0" u="none" strike="noStrike" cap="none" dirty="0">
                    <a:solidFill>
                      <a:srgbClr val="111F4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795" name="Google Shape;795;p41" descr="Image of Lenel James, Payer Advisor&#10;"/>
              <p:cNvPicPr preferRelativeResize="0"/>
              <p:nvPr/>
            </p:nvPicPr>
            <p:blipFill rotWithShape="1">
              <a:blip r:embed="rId23">
                <a:alphaModFix/>
              </a:blip>
              <a:srcRect/>
              <a:stretch/>
            </p:blipFill>
            <p:spPr>
              <a:xfrm>
                <a:off x="9352025" y="3724433"/>
                <a:ext cx="898500" cy="942900"/>
              </a:xfrm>
              <a:prstGeom prst="ellipse">
                <a:avLst/>
              </a:prstGeom>
              <a:noFill/>
              <a:ln>
                <a:noFill/>
              </a:ln>
              <a:effectLst>
                <a:outerShdw dist="38100" dir="8100000" sx="101000" sy="101000" algn="tr" rotWithShape="0">
                  <a:srgbClr val="E4E6FA"/>
                </a:outerShdw>
              </a:effectLst>
            </p:spPr>
          </p:pic>
          <p:pic>
            <p:nvPicPr>
              <p:cNvPr id="796" name="Google Shape;796;p41" descr="Icon of BlueCross BlueShield"/>
              <p:cNvPicPr preferRelativeResize="0"/>
              <p:nvPr/>
            </p:nvPicPr>
            <p:blipFill rotWithShape="1">
              <a:blip r:embed="rId24">
                <a:alphaModFix/>
              </a:blip>
              <a:srcRect/>
              <a:stretch/>
            </p:blipFill>
            <p:spPr>
              <a:xfrm>
                <a:off x="10448225" y="4014934"/>
                <a:ext cx="1070820" cy="529890"/>
              </a:xfrm>
              <a:prstGeom prst="rect">
                <a:avLst/>
              </a:prstGeom>
              <a:noFill/>
              <a:ln>
                <a:noFill/>
              </a:ln>
            </p:spPr>
          </p:pic>
        </p:grpSp>
        <p:sp>
          <p:nvSpPr>
            <p:cNvPr id="812" name="Google Shape;812;p41" descr="Text: Lenel.James@bcbsa.com&#10;"/>
            <p:cNvSpPr/>
            <p:nvPr/>
          </p:nvSpPr>
          <p:spPr>
            <a:xfrm>
              <a:off x="9322263" y="5223443"/>
              <a:ext cx="195117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2047"/>
                </a:buClr>
                <a:buSzPts val="1200"/>
                <a:buFont typeface="Arial"/>
                <a:buNone/>
              </a:pPr>
              <a:r>
                <a:rPr lang="en-US" sz="1200" b="0" i="0" u="sng" strike="noStrike" cap="none" dirty="0">
                  <a:solidFill>
                    <a:srgbClr val="112047"/>
                  </a:solidFill>
                  <a:latin typeface="Arial"/>
                  <a:ea typeface="Arial"/>
                  <a:cs typeface="Arial"/>
                  <a:sym typeface="Arial"/>
                </a:rPr>
                <a:t>Lenel.James@bcbsa.com</a:t>
              </a:r>
              <a:endParaRPr sz="1200" b="0" i="0" u="sng" strike="noStrike" cap="none" dirty="0">
                <a:solidFill>
                  <a:srgbClr val="112047"/>
                </a:solidFill>
                <a:latin typeface="Arial"/>
                <a:ea typeface="Arial"/>
                <a:cs typeface="Arial"/>
                <a:sym typeface="Arial"/>
              </a:endParaRPr>
            </a:p>
          </p:txBody>
        </p:sp>
      </p:grpSp>
      <p:sp>
        <p:nvSpPr>
          <p:cNvPr id="799" name="Google Shape;799;p41" descr="Text: Additional questions? Contact: gravityproject@emiadvisors.net or visit https://thegravityproject.net&#10;"/>
          <p:cNvSpPr txBox="1"/>
          <p:nvPr/>
        </p:nvSpPr>
        <p:spPr>
          <a:xfrm>
            <a:off x="661912" y="6144431"/>
            <a:ext cx="11816700" cy="8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11F42"/>
              </a:buClr>
              <a:buSzPts val="1600"/>
              <a:buFont typeface="Arial"/>
              <a:buNone/>
            </a:pPr>
            <a:r>
              <a:rPr lang="en-US" sz="1600" b="1" i="0" u="none" strike="noStrike" cap="none" dirty="0">
                <a:solidFill>
                  <a:srgbClr val="111F42"/>
                </a:solidFill>
                <a:latin typeface="Arial"/>
                <a:ea typeface="Arial"/>
                <a:cs typeface="Arial"/>
                <a:sym typeface="Arial"/>
              </a:rPr>
              <a:t>Additional questions? </a:t>
            </a:r>
            <a:r>
              <a:rPr lang="en-US" sz="1600" b="0" i="0" u="none" strike="noStrike" cap="none" dirty="0">
                <a:solidFill>
                  <a:srgbClr val="111F42"/>
                </a:solidFill>
                <a:latin typeface="Arial"/>
                <a:ea typeface="Arial"/>
                <a:cs typeface="Arial"/>
                <a:sym typeface="Arial"/>
              </a:rPr>
              <a:t>Contact: </a:t>
            </a:r>
            <a:r>
              <a:rPr lang="en-US" sz="1600" b="0" i="0" u="sng" strike="noStrike" cap="none" dirty="0">
                <a:solidFill>
                  <a:srgbClr val="112047"/>
                </a:solidFill>
                <a:latin typeface="Arial"/>
                <a:ea typeface="Arial"/>
                <a:cs typeface="Arial"/>
                <a:sym typeface="Arial"/>
                <a:hlinkClick r:id="rId25">
                  <a:extLst>
                    <a:ext uri="{A12FA001-AC4F-418D-AE19-62706E023703}">
                      <ahyp:hlinkClr xmlns:ahyp="http://schemas.microsoft.com/office/drawing/2018/hyperlinkcolor" val="tx"/>
                    </a:ext>
                  </a:extLst>
                </a:hlinkClick>
              </a:rPr>
              <a:t>gravityproject@emiadvisors.</a:t>
            </a:r>
            <a:r>
              <a:rPr lang="en-US" sz="1600" b="0" i="0" u="sng" strike="noStrike" cap="none" dirty="0">
                <a:solidFill>
                  <a:srgbClr val="111F42"/>
                </a:solidFill>
                <a:latin typeface="Arial"/>
                <a:ea typeface="Arial"/>
                <a:cs typeface="Arial"/>
                <a:sym typeface="Arial"/>
                <a:hlinkClick r:id="rId25">
                  <a:extLst>
                    <a:ext uri="{A12FA001-AC4F-418D-AE19-62706E023703}">
                      <ahyp:hlinkClr xmlns:ahyp="http://schemas.microsoft.com/office/drawing/2018/hyperlinkcolor" val="tx"/>
                    </a:ext>
                  </a:extLst>
                </a:hlinkClick>
              </a:rPr>
              <a:t>net</a:t>
            </a:r>
            <a:r>
              <a:rPr lang="en-US" sz="1600" b="0" i="0" u="none" strike="noStrike" cap="none" dirty="0">
                <a:solidFill>
                  <a:srgbClr val="111F42"/>
                </a:solidFill>
                <a:latin typeface="Arial"/>
                <a:ea typeface="Arial"/>
                <a:cs typeface="Arial"/>
                <a:sym typeface="Arial"/>
              </a:rPr>
              <a:t> or visit </a:t>
            </a:r>
            <a:r>
              <a:rPr lang="en-US" sz="1600" b="0" i="0" u="sng" strike="noStrike" cap="none" dirty="0">
                <a:solidFill>
                  <a:srgbClr val="112047"/>
                </a:solidFill>
                <a:latin typeface="Arial"/>
                <a:ea typeface="Arial"/>
                <a:cs typeface="Arial"/>
                <a:sym typeface="Arial"/>
                <a:hlinkClick r:id="rId26">
                  <a:extLst>
                    <a:ext uri="{A12FA001-AC4F-418D-AE19-62706E023703}">
                      <ahyp:hlinkClr xmlns:ahyp="http://schemas.microsoft.com/office/drawing/2018/hyperlinkcolor" val="tx"/>
                    </a:ext>
                  </a:extLst>
                </a:hlinkClick>
              </a:rPr>
              <a:t>https://thegravityproject.net</a:t>
            </a:r>
            <a:endParaRPr sz="1600" b="0" i="0" u="none" strike="noStrike" cap="none" dirty="0">
              <a:solidFill>
                <a:srgbClr val="111F42"/>
              </a:solidFill>
              <a:latin typeface="Arial"/>
              <a:ea typeface="Arial"/>
              <a:cs typeface="Arial"/>
              <a:sym typeface="Arial"/>
            </a:endParaRPr>
          </a:p>
        </p:txBody>
      </p:sp>
      <p:sp>
        <p:nvSpPr>
          <p:cNvPr id="775" name="Google Shape;775;p41"/>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3B641"/>
              </a:buClr>
              <a:buSzPts val="1200"/>
              <a:buFont typeface="Arial"/>
              <a:buNone/>
            </a:pPr>
            <a:fld id="{00000000-1234-1234-1234-123412341234}" type="slidenum">
              <a:rPr lang="en-US" sz="1200" b="0" i="0" u="none" strike="noStrike" cap="none">
                <a:solidFill>
                  <a:schemeClr val="accent6">
                    <a:lumMod val="40000"/>
                    <a:lumOff val="60000"/>
                  </a:schemeClr>
                </a:solidFill>
                <a:latin typeface="Arial"/>
                <a:ea typeface="Arial"/>
                <a:cs typeface="Arial"/>
                <a:sym typeface="Arial"/>
              </a:rPr>
              <a:t>40</a:t>
            </a:fld>
            <a:endParaRPr sz="1200" b="0" i="0" u="none" strike="noStrike" cap="none" dirty="0">
              <a:solidFill>
                <a:schemeClr val="accent6">
                  <a:lumMod val="40000"/>
                  <a:lumOff val="60000"/>
                </a:schemeClr>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a:xfrm>
            <a:off x="10706100" y="6492875"/>
            <a:ext cx="13049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3387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a:xfrm>
            <a:off x="457200" y="19638"/>
            <a:ext cx="11277600" cy="1371600"/>
          </a:xfrm>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a:xfrm>
            <a:off x="457200" y="2026763"/>
            <a:ext cx="11277600" cy="4297838"/>
          </a:xfrm>
        </p:spPr>
        <p:txBody>
          <a:bodyPr>
            <a:normAutofit/>
          </a:bodyPr>
          <a:lstStyle/>
          <a:p>
            <a:r>
              <a:rPr lang="en-US" dirty="0"/>
              <a:t>September 14 Info Session – How QIN’s use Quality Measures for Quality Improvement</a:t>
            </a:r>
          </a:p>
          <a:p>
            <a:endParaRPr lang="en-US" dirty="0"/>
          </a:p>
          <a:p>
            <a:r>
              <a:rPr lang="en-US" dirty="0"/>
              <a:t>September 28 Info Session – How CMS Uses Quality Measures </a:t>
            </a:r>
          </a:p>
          <a:p>
            <a:pPr marL="457200" lvl="1" indent="0">
              <a:buNone/>
            </a:pPr>
            <a:endParaRPr lang="en-US" dirty="0"/>
          </a:p>
        </p:txBody>
      </p:sp>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a:xfrm>
            <a:off x="10744200" y="6492876"/>
            <a:ext cx="1143000" cy="365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5457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6019800" cy="677108"/>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6096000" y="5370493"/>
            <a:ext cx="54102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Melissa Gross (CMS </a:t>
            </a:r>
            <a:r>
              <a:rPr lang="en-US" sz="1800" b="0" dirty="0">
                <a:solidFill>
                  <a:schemeClr val="bg1"/>
                </a:solidFill>
                <a:latin typeface="Arial" panose="020B0604020202020204" pitchFamily="34" charset="0"/>
                <a:ea typeface="+mn-ea"/>
                <a:cs typeface="Arial" panose="020B0604020202020204" pitchFamily="34" charset="0"/>
              </a:rPr>
              <a:t>Lead</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Melissa.Gross@cms.hhs.gov</a:t>
            </a:r>
          </a:p>
        </p:txBody>
      </p:sp>
    </p:spTree>
    <p:extLst>
      <p:ext uri="{BB962C8B-B14F-4D97-AF65-F5344CB8AC3E}">
        <p14:creationId xmlns:p14="http://schemas.microsoft.com/office/powerpoint/2010/main" val="426075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2060"/>
              </a:buClr>
              <a:buSzPct val="80808"/>
              <a:buFont typeface="Arial Black"/>
              <a:buNone/>
            </a:pPr>
            <a:r>
              <a:rPr lang="en-US" dirty="0"/>
              <a:t>A Social Determinants of Health Lexicon</a:t>
            </a:r>
            <a:endParaRPr baseline="30000" dirty="0"/>
          </a:p>
        </p:txBody>
      </p:sp>
      <p:sp>
        <p:nvSpPr>
          <p:cNvPr id="245" name="Google Shape;245;p4" descr="Brackets spanning all the text on the slide. "/>
          <p:cNvSpPr/>
          <p:nvPr/>
        </p:nvSpPr>
        <p:spPr>
          <a:xfrm>
            <a:off x="622088" y="1980485"/>
            <a:ext cx="207065" cy="3155324"/>
          </a:xfrm>
          <a:prstGeom prst="leftBracket">
            <a:avLst>
              <a:gd name="adj" fmla="val 8333"/>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00000"/>
              </a:solidFill>
              <a:latin typeface="Calibri"/>
              <a:ea typeface="Calibri"/>
              <a:cs typeface="Calibri"/>
              <a:sym typeface="Calibri"/>
            </a:endParaRPr>
          </a:p>
        </p:txBody>
      </p:sp>
      <p:sp>
        <p:nvSpPr>
          <p:cNvPr id="246" name="Google Shape;246;p4" descr="Text: Systems Level&#10;"/>
          <p:cNvSpPr txBox="1"/>
          <p:nvPr/>
        </p:nvSpPr>
        <p:spPr>
          <a:xfrm rot="-5400000">
            <a:off x="-267287" y="3461749"/>
            <a:ext cx="177875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C00000"/>
                </a:solidFill>
                <a:latin typeface="Calibri"/>
                <a:ea typeface="Calibri"/>
                <a:cs typeface="Calibri"/>
                <a:sym typeface="Calibri"/>
              </a:rPr>
              <a:t>Systems Level</a:t>
            </a:r>
            <a:endParaRPr dirty="0"/>
          </a:p>
        </p:txBody>
      </p:sp>
      <p:sp>
        <p:nvSpPr>
          <p:cNvPr id="242" name="Google Shape;242;p4"/>
          <p:cNvSpPr txBox="1">
            <a:spLocks noGrp="1"/>
          </p:cNvSpPr>
          <p:nvPr>
            <p:ph type="body" idx="1"/>
          </p:nvPr>
        </p:nvSpPr>
        <p:spPr>
          <a:xfrm>
            <a:off x="908614" y="1910821"/>
            <a:ext cx="10811213" cy="4927635"/>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E3B641"/>
              </a:buClr>
              <a:buSzPts val="2400"/>
              <a:buChar char="•"/>
            </a:pPr>
            <a:r>
              <a:rPr lang="en-US" sz="2000" b="1" dirty="0"/>
              <a:t>Health Equity </a:t>
            </a:r>
            <a:r>
              <a:rPr lang="en-US" sz="2000" dirty="0"/>
              <a:t>is “</a:t>
            </a:r>
            <a:r>
              <a:rPr lang="en-US" sz="2000" i="1" dirty="0"/>
              <a:t>achieved when every person has the opportunity to attain his or her full health potential and no one is disadvantaged from achieving this potential because of social position or other socially determined circumstances</a:t>
            </a:r>
            <a:r>
              <a:rPr lang="en-US" sz="2000" dirty="0"/>
              <a:t>”. </a:t>
            </a:r>
            <a:endParaRPr dirty="0"/>
          </a:p>
          <a:p>
            <a:pPr marL="742950" lvl="1" indent="-285750" algn="l" rtl="0">
              <a:spcBef>
                <a:spcPts val="0"/>
              </a:spcBef>
              <a:spcAft>
                <a:spcPts val="0"/>
              </a:spcAft>
              <a:buClr>
                <a:srgbClr val="E3B641"/>
              </a:buClr>
              <a:buSzPts val="2400"/>
              <a:buChar char="–"/>
            </a:pPr>
            <a:r>
              <a:rPr lang="en-US" sz="2000" b="1" dirty="0"/>
              <a:t>Social Determinants of Health</a:t>
            </a:r>
            <a:r>
              <a:rPr lang="en-US" sz="2000" dirty="0"/>
              <a:t>: “</a:t>
            </a:r>
            <a:r>
              <a:rPr lang="en-US" sz="2000" i="1" dirty="0"/>
              <a:t>the conditions in which people are born, grow, live, work and age,” which are “shaped by the distribution of money, power and resources.</a:t>
            </a:r>
            <a:endParaRPr dirty="0"/>
          </a:p>
          <a:p>
            <a:pPr marL="1200150" lvl="2" indent="-285750" algn="l" rtl="0">
              <a:spcBef>
                <a:spcPts val="0"/>
              </a:spcBef>
              <a:spcAft>
                <a:spcPts val="0"/>
              </a:spcAft>
              <a:buClr>
                <a:srgbClr val="E3B641"/>
              </a:buClr>
              <a:buSzPts val="2400"/>
              <a:buFont typeface="Arial"/>
              <a:buChar char="•"/>
            </a:pPr>
            <a:r>
              <a:rPr lang="en-US" sz="2000" b="1" dirty="0">
                <a:solidFill>
                  <a:srgbClr val="555857"/>
                </a:solidFill>
              </a:rPr>
              <a:t>Protective Factors: </a:t>
            </a:r>
            <a:r>
              <a:rPr lang="en-US" sz="2000" dirty="0">
                <a:solidFill>
                  <a:srgbClr val="555857"/>
                </a:solidFill>
              </a:rPr>
              <a:t>characteristics or strengths of individuals, families, communities or societies that act to mitigate risks and promote positive well-being and healthy development. </a:t>
            </a:r>
            <a:endParaRPr sz="2000" dirty="0"/>
          </a:p>
          <a:p>
            <a:pPr marL="1200150" lvl="2" indent="-285750" algn="l" rtl="0">
              <a:spcBef>
                <a:spcPts val="400"/>
              </a:spcBef>
              <a:spcAft>
                <a:spcPts val="0"/>
              </a:spcAft>
              <a:buClr>
                <a:srgbClr val="E3B641"/>
              </a:buClr>
              <a:buSzPts val="2400"/>
              <a:buFont typeface="Arial"/>
              <a:buChar char="•"/>
            </a:pPr>
            <a:r>
              <a:rPr lang="en-US" sz="2000" b="1" dirty="0">
                <a:solidFill>
                  <a:srgbClr val="555857"/>
                </a:solidFill>
              </a:rPr>
              <a:t>Social Risks: </a:t>
            </a:r>
            <a:r>
              <a:rPr lang="en-US" sz="2000" dirty="0">
                <a:solidFill>
                  <a:srgbClr val="555857"/>
                </a:solidFill>
              </a:rPr>
              <a:t>Adverse social conditions associated with poor health.</a:t>
            </a:r>
            <a:endParaRPr sz="2000" dirty="0"/>
          </a:p>
          <a:p>
            <a:pPr marL="1200150" lvl="2" indent="-285750" algn="l" rtl="0">
              <a:spcBef>
                <a:spcPts val="400"/>
              </a:spcBef>
              <a:spcAft>
                <a:spcPts val="0"/>
              </a:spcAft>
              <a:buClr>
                <a:srgbClr val="E3B641"/>
              </a:buClr>
              <a:buSzPts val="2400"/>
              <a:buFont typeface="Arial"/>
              <a:buChar char="•"/>
            </a:pPr>
            <a:r>
              <a:rPr lang="en-US" sz="2000" b="1" dirty="0">
                <a:solidFill>
                  <a:srgbClr val="555857"/>
                </a:solidFill>
              </a:rPr>
              <a:t>Social Needs: </a:t>
            </a:r>
            <a:r>
              <a:rPr lang="en-US" sz="2000" dirty="0">
                <a:solidFill>
                  <a:srgbClr val="555857"/>
                </a:solidFill>
              </a:rPr>
              <a:t>Non-medical patient prioritized needs that impact health.</a:t>
            </a:r>
            <a:endParaRPr sz="2000" dirty="0"/>
          </a:p>
          <a:p>
            <a:pPr marL="457200" lvl="1" indent="0" algn="l" rtl="0">
              <a:spcBef>
                <a:spcPts val="0"/>
              </a:spcBef>
              <a:spcAft>
                <a:spcPts val="0"/>
              </a:spcAft>
              <a:buClr>
                <a:srgbClr val="E3B641"/>
              </a:buClr>
              <a:buSzPts val="2400"/>
              <a:buNone/>
            </a:pPr>
            <a:endParaRPr dirty="0"/>
          </a:p>
          <a:p>
            <a:pPr marL="0" lvl="0" indent="0" algn="l" rtl="0">
              <a:spcBef>
                <a:spcPts val="0"/>
              </a:spcBef>
              <a:spcAft>
                <a:spcPts val="0"/>
              </a:spcAft>
              <a:buClr>
                <a:srgbClr val="E3B641"/>
              </a:buClr>
              <a:buSzPts val="2400"/>
              <a:buNone/>
            </a:pPr>
            <a:r>
              <a:rPr lang="en-US" sz="2000" dirty="0">
                <a:solidFill>
                  <a:srgbClr val="C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Addressing structural and individual SDOH are critical steps to improve equity and reduce disparities.</a:t>
            </a:r>
            <a:r>
              <a:rPr lang="en-US" sz="2000" dirty="0">
                <a:solidFill>
                  <a:srgbClr val="C00000"/>
                </a:solidFill>
              </a:rPr>
              <a:t> </a:t>
            </a:r>
            <a:endParaRPr sz="2000" dirty="0">
              <a:solidFill>
                <a:srgbClr val="C00000"/>
              </a:solidFill>
            </a:endParaRPr>
          </a:p>
        </p:txBody>
      </p:sp>
      <p:sp>
        <p:nvSpPr>
          <p:cNvPr id="247" name="Google Shape;247;p4" descr="Brackets spanning the text beginning with Social Determinants of Health to the bottom of the slide."/>
          <p:cNvSpPr/>
          <p:nvPr/>
        </p:nvSpPr>
        <p:spPr>
          <a:xfrm>
            <a:off x="1159869" y="2891215"/>
            <a:ext cx="198630" cy="2232237"/>
          </a:xfrm>
          <a:prstGeom prst="leftBracket">
            <a:avLst>
              <a:gd name="adj" fmla="val 8333"/>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00000"/>
              </a:solidFill>
              <a:latin typeface="Calibri"/>
              <a:ea typeface="Calibri"/>
              <a:cs typeface="Calibri"/>
              <a:sym typeface="Calibri"/>
            </a:endParaRPr>
          </a:p>
        </p:txBody>
      </p:sp>
      <p:sp>
        <p:nvSpPr>
          <p:cNvPr id="248" name="Google Shape;248;p4" descr="Text: Community Level"/>
          <p:cNvSpPr txBox="1"/>
          <p:nvPr/>
        </p:nvSpPr>
        <p:spPr>
          <a:xfrm rot="-5400000">
            <a:off x="225775" y="3872898"/>
            <a:ext cx="186818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C00000"/>
                </a:solidFill>
                <a:latin typeface="Calibri"/>
                <a:ea typeface="Calibri"/>
                <a:cs typeface="Calibri"/>
                <a:sym typeface="Calibri"/>
              </a:rPr>
              <a:t>Community Level</a:t>
            </a:r>
            <a:endParaRPr dirty="0"/>
          </a:p>
        </p:txBody>
      </p:sp>
      <p:sp>
        <p:nvSpPr>
          <p:cNvPr id="249" name="Google Shape;249;p4" descr="Brackets spanning the last three bullet points on the slide. "/>
          <p:cNvSpPr/>
          <p:nvPr/>
        </p:nvSpPr>
        <p:spPr>
          <a:xfrm rot="10800000">
            <a:off x="11355733" y="3545790"/>
            <a:ext cx="307777" cy="1577662"/>
          </a:xfrm>
          <a:prstGeom prst="leftBracket">
            <a:avLst>
              <a:gd name="adj" fmla="val 8333"/>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00000"/>
              </a:solidFill>
              <a:latin typeface="Calibri"/>
              <a:ea typeface="Calibri"/>
              <a:cs typeface="Calibri"/>
              <a:sym typeface="Calibri"/>
            </a:endParaRPr>
          </a:p>
        </p:txBody>
      </p:sp>
      <p:sp>
        <p:nvSpPr>
          <p:cNvPr id="250" name="Google Shape;250;p4" descr="Text: Individual Level"/>
          <p:cNvSpPr txBox="1"/>
          <p:nvPr/>
        </p:nvSpPr>
        <p:spPr>
          <a:xfrm rot="-5400000">
            <a:off x="10874810" y="4199998"/>
            <a:ext cx="1428548"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dirty="0">
                <a:solidFill>
                  <a:srgbClr val="C00000"/>
                </a:solidFill>
                <a:latin typeface="Calibri"/>
                <a:ea typeface="Calibri"/>
                <a:cs typeface="Calibri"/>
                <a:sym typeface="Calibri"/>
              </a:rPr>
              <a:t>Individual Level</a:t>
            </a:r>
            <a:endParaRPr dirty="0"/>
          </a:p>
        </p:txBody>
      </p:sp>
      <p:sp>
        <p:nvSpPr>
          <p:cNvPr id="244" name="Google Shape;244;p4"/>
          <p:cNvSpPr txBox="1"/>
          <p:nvPr/>
        </p:nvSpPr>
        <p:spPr>
          <a:xfrm>
            <a:off x="725621" y="6216665"/>
            <a:ext cx="10929600" cy="707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Alderwick and Gottlieb (2019) Meanings and Misunderstandings: A Social Determinants of Health Lexicon for Health Care Systems</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Center for the Study of Social Policy (2018) About Strengthening Families™ and the Protective Factors Framework</a:t>
            </a:r>
            <a:endParaRPr/>
          </a:p>
          <a:p>
            <a:pPr marL="285750" marR="0" lvl="0" indent="-285750" algn="l" rtl="0">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Physician-Focused Payment Model Technical Advisory Committee (2021) SDOH and Equity Report to the Secretary</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00"/>
              <a:buFont typeface="Calibri"/>
              <a:buNone/>
            </a:pPr>
            <a:endParaRPr sz="1000" b="0" i="0" u="none" strike="noStrike" cap="none">
              <a:solidFill>
                <a:schemeClr val="dk1"/>
              </a:solidFill>
              <a:latin typeface="Arial"/>
              <a:ea typeface="Arial"/>
              <a:cs typeface="Arial"/>
              <a:sym typeface="Arial"/>
            </a:endParaRPr>
          </a:p>
        </p:txBody>
      </p:sp>
      <p:sp>
        <p:nvSpPr>
          <p:cNvPr id="243" name="Google Shape;243;p4"/>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7F7F7F"/>
              </a:buClr>
              <a:buSzPts val="1200"/>
              <a:buFont typeface="Arial"/>
              <a:buNone/>
            </a:pPr>
            <a:fld id="{00000000-1234-1234-1234-123412341234}" type="slidenum">
              <a:rPr lang="en-US"/>
              <a:t>4</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title"/>
          </p:nvPr>
        </p:nvSpPr>
        <p:spPr>
          <a:xfrm>
            <a:off x="544614" y="410273"/>
            <a:ext cx="10635449" cy="9182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Arial Black"/>
              <a:buNone/>
            </a:pPr>
            <a:r>
              <a:rPr lang="en-US" dirty="0"/>
              <a:t>Why SDOH are Important</a:t>
            </a:r>
            <a:endParaRPr dirty="0"/>
          </a:p>
        </p:txBody>
      </p:sp>
      <p:sp>
        <p:nvSpPr>
          <p:cNvPr id="256" name="Google Shape;256;p5"/>
          <p:cNvSpPr txBox="1">
            <a:spLocks noGrp="1"/>
          </p:cNvSpPr>
          <p:nvPr>
            <p:ph type="body" idx="1"/>
          </p:nvPr>
        </p:nvSpPr>
        <p:spPr>
          <a:xfrm>
            <a:off x="938779" y="2239220"/>
            <a:ext cx="6033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12146"/>
              </a:buClr>
              <a:buSzPts val="1800"/>
              <a:buNone/>
            </a:pPr>
            <a:r>
              <a:rPr lang="en-US" sz="1800" dirty="0"/>
              <a:t>There is growing awareness that u</a:t>
            </a:r>
            <a:r>
              <a:rPr lang="en-US" sz="18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nmet social needs negatively impact health outcomes.</a:t>
            </a:r>
            <a:endParaRPr sz="1800" baseline="30000" dirty="0">
              <a:latin typeface="Arial"/>
              <a:ea typeface="Arial"/>
              <a:cs typeface="Arial"/>
              <a:sym typeface="Arial"/>
            </a:endParaRPr>
          </a:p>
          <a:p>
            <a:pPr marL="576263" lvl="0" indent="0" algn="l" rtl="0">
              <a:lnSpc>
                <a:spcPct val="90000"/>
              </a:lnSpc>
              <a:spcBef>
                <a:spcPts val="1600"/>
              </a:spcBef>
              <a:spcAft>
                <a:spcPts val="0"/>
              </a:spcAft>
              <a:buClr>
                <a:srgbClr val="112146"/>
              </a:buClr>
              <a:buSzPts val="1800"/>
              <a:buNone/>
            </a:pPr>
            <a:r>
              <a:rPr lang="en-US" sz="1800" b="1" dirty="0">
                <a:solidFill>
                  <a:schemeClr val="dk1"/>
                </a:solidFill>
                <a:latin typeface="Arial"/>
                <a:ea typeface="Arial"/>
                <a:cs typeface="Arial"/>
                <a:sym typeface="Arial"/>
              </a:rPr>
              <a:t>Food insecurity </a:t>
            </a:r>
            <a:r>
              <a:rPr lang="en-US" sz="1800" dirty="0">
                <a:latin typeface="Arial"/>
                <a:ea typeface="Arial"/>
                <a:cs typeface="Arial"/>
                <a:sym typeface="Arial"/>
              </a:rPr>
              <a:t>correlates to higher levels of diabetes, hypertension, and heart failure.</a:t>
            </a:r>
            <a:endParaRPr dirty="0"/>
          </a:p>
          <a:p>
            <a:pPr marL="576263" lvl="0" indent="0" algn="l" rtl="0">
              <a:lnSpc>
                <a:spcPct val="90000"/>
              </a:lnSpc>
              <a:spcBef>
                <a:spcPts val="1600"/>
              </a:spcBef>
              <a:spcAft>
                <a:spcPts val="0"/>
              </a:spcAft>
              <a:buClr>
                <a:srgbClr val="112146"/>
              </a:buClr>
              <a:buSzPts val="1800"/>
              <a:buNone/>
            </a:pPr>
            <a:r>
              <a:rPr lang="en-US" sz="1800" b="1" dirty="0">
                <a:solidFill>
                  <a:schemeClr val="dk1"/>
                </a:solidFill>
                <a:latin typeface="Arial"/>
                <a:ea typeface="Arial"/>
                <a:cs typeface="Arial"/>
                <a:sym typeface="Arial"/>
              </a:rPr>
              <a:t>Housing instability </a:t>
            </a:r>
            <a:r>
              <a:rPr lang="en-US" sz="1800" dirty="0">
                <a:latin typeface="Arial"/>
                <a:ea typeface="Arial"/>
                <a:cs typeface="Arial"/>
                <a:sym typeface="Arial"/>
              </a:rPr>
              <a:t>factors into lower treatment adherence.</a:t>
            </a:r>
            <a:endParaRPr dirty="0"/>
          </a:p>
          <a:p>
            <a:pPr marL="576263" lvl="0" indent="0" algn="l" rtl="0">
              <a:lnSpc>
                <a:spcPct val="90000"/>
              </a:lnSpc>
              <a:spcBef>
                <a:spcPts val="1600"/>
              </a:spcBef>
              <a:spcAft>
                <a:spcPts val="0"/>
              </a:spcAft>
              <a:buClr>
                <a:srgbClr val="112146"/>
              </a:buClr>
              <a:buSzPts val="1800"/>
              <a:buNone/>
            </a:pPr>
            <a:r>
              <a:rPr lang="en-US" sz="1800" b="1" dirty="0">
                <a:solidFill>
                  <a:schemeClr val="dk1"/>
                </a:solidFill>
                <a:latin typeface="Arial"/>
                <a:ea typeface="Arial"/>
                <a:cs typeface="Arial"/>
                <a:sym typeface="Arial"/>
              </a:rPr>
              <a:t>Transportation barriers </a:t>
            </a:r>
            <a:r>
              <a:rPr lang="en-US" sz="1800" dirty="0">
                <a:latin typeface="Arial"/>
                <a:ea typeface="Arial"/>
                <a:cs typeface="Arial"/>
                <a:sym typeface="Arial"/>
              </a:rPr>
              <a:t>result in missed appointments, delayed care, and lower medication compliance</a:t>
            </a:r>
            <a:endParaRPr dirty="0"/>
          </a:p>
        </p:txBody>
      </p:sp>
      <p:sp>
        <p:nvSpPr>
          <p:cNvPr id="262" name="Google Shape;262;p5" descr="Apple with solid fill"/>
          <p:cNvSpPr/>
          <p:nvPr/>
        </p:nvSpPr>
        <p:spPr>
          <a:xfrm>
            <a:off x="938779" y="2986628"/>
            <a:ext cx="409800" cy="409800"/>
          </a:xfrm>
          <a:prstGeom prst="ellipse">
            <a:avLst/>
          </a:prstGeom>
          <a:solidFill>
            <a:srgbClr val="718D4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266" name="Google Shape;266;p5" descr="Apple with solid fill"/>
          <p:cNvPicPr preferRelativeResize="0"/>
          <p:nvPr/>
        </p:nvPicPr>
        <p:blipFill rotWithShape="1">
          <a:blip r:embed="rId3">
            <a:alphaModFix/>
          </a:blip>
          <a:srcRect/>
          <a:stretch/>
        </p:blipFill>
        <p:spPr>
          <a:xfrm>
            <a:off x="988004" y="3030780"/>
            <a:ext cx="311448" cy="311448"/>
          </a:xfrm>
          <a:prstGeom prst="rect">
            <a:avLst/>
          </a:prstGeom>
          <a:noFill/>
          <a:ln>
            <a:noFill/>
          </a:ln>
        </p:spPr>
      </p:pic>
      <p:sp>
        <p:nvSpPr>
          <p:cNvPr id="263" name="Google Shape;263;p5" descr="Home with solid fill"/>
          <p:cNvSpPr/>
          <p:nvPr/>
        </p:nvSpPr>
        <p:spPr>
          <a:xfrm>
            <a:off x="938779" y="3697828"/>
            <a:ext cx="409800" cy="409800"/>
          </a:xfrm>
          <a:prstGeom prst="ellipse">
            <a:avLst/>
          </a:prstGeom>
          <a:solidFill>
            <a:srgbClr val="D78D8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267" name="Google Shape;267;p5" descr="Home with solid fill"/>
          <p:cNvPicPr preferRelativeResize="0"/>
          <p:nvPr/>
        </p:nvPicPr>
        <p:blipFill rotWithShape="1">
          <a:blip r:embed="rId4">
            <a:alphaModFix/>
          </a:blip>
          <a:srcRect/>
          <a:stretch/>
        </p:blipFill>
        <p:spPr>
          <a:xfrm>
            <a:off x="993866" y="3729818"/>
            <a:ext cx="306126" cy="306126"/>
          </a:xfrm>
          <a:prstGeom prst="rect">
            <a:avLst/>
          </a:prstGeom>
          <a:noFill/>
          <a:ln>
            <a:noFill/>
          </a:ln>
        </p:spPr>
      </p:pic>
      <p:sp>
        <p:nvSpPr>
          <p:cNvPr id="264" name="Google Shape;264;p5" descr="Bus icon with a solid fill"/>
          <p:cNvSpPr/>
          <p:nvPr/>
        </p:nvSpPr>
        <p:spPr>
          <a:xfrm>
            <a:off x="938779" y="4365486"/>
            <a:ext cx="409800" cy="409800"/>
          </a:xfrm>
          <a:prstGeom prst="ellipse">
            <a:avLst/>
          </a:prstGeom>
          <a:solidFill>
            <a:srgbClr val="72A5D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265" name="Google Shape;265;p5" descr="Bus icon with a solid fill"/>
          <p:cNvPicPr preferRelativeResize="0"/>
          <p:nvPr/>
        </p:nvPicPr>
        <p:blipFill rotWithShape="1">
          <a:blip r:embed="rId5">
            <a:alphaModFix/>
          </a:blip>
          <a:srcRect/>
          <a:stretch/>
        </p:blipFill>
        <p:spPr>
          <a:xfrm>
            <a:off x="988003" y="4392464"/>
            <a:ext cx="311448" cy="355940"/>
          </a:xfrm>
          <a:prstGeom prst="rect">
            <a:avLst/>
          </a:prstGeom>
          <a:noFill/>
          <a:ln>
            <a:noFill/>
          </a:ln>
        </p:spPr>
      </p:pic>
      <p:sp>
        <p:nvSpPr>
          <p:cNvPr id="259" name="Google Shape;259;p5"/>
          <p:cNvSpPr/>
          <p:nvPr/>
        </p:nvSpPr>
        <p:spPr>
          <a:xfrm>
            <a:off x="803569" y="5636713"/>
            <a:ext cx="5916168" cy="500097"/>
          </a:xfrm>
          <a:prstGeom prst="rect">
            <a:avLst/>
          </a:prstGeom>
          <a:noFill/>
          <a:ln>
            <a:noFill/>
          </a:ln>
        </p:spPr>
        <p:txBody>
          <a:bodyPr spcFirstLastPara="1" wrap="square" lIns="91425" tIns="45700" rIns="91425" bIns="45700" anchor="t" anchorCtr="0">
            <a:spAutoFit/>
          </a:bodyPr>
          <a:lstStyle/>
          <a:p>
            <a:pPr marL="0" marR="0" lvl="0" indent="0" algn="l" rtl="0">
              <a:spcBef>
                <a:spcPts val="300"/>
              </a:spcBef>
              <a:spcAft>
                <a:spcPts val="0"/>
              </a:spcAft>
              <a:buClr>
                <a:schemeClr val="dk1"/>
              </a:buClr>
              <a:buSzPts val="1200"/>
              <a:buFont typeface="Arial"/>
              <a:buNone/>
            </a:pPr>
            <a:r>
              <a:rPr lang="en-US" sz="12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https://www.bridgespan.org/insights/library/public-health/the-community-cure-for-health-care-(1) </a:t>
            </a:r>
            <a:endParaRPr sz="1200" b="0" i="0" u="none" strike="noStrike" cap="none">
              <a:solidFill>
                <a:schemeClr val="dk1"/>
              </a:solidFill>
              <a:latin typeface="Arial"/>
              <a:ea typeface="Arial"/>
              <a:cs typeface="Arial"/>
              <a:sym typeface="Arial"/>
            </a:endParaRPr>
          </a:p>
        </p:txBody>
      </p:sp>
      <p:sp>
        <p:nvSpPr>
          <p:cNvPr id="257" name="Google Shape;257;p5" descr="White background "/>
          <p:cNvSpPr/>
          <p:nvPr/>
        </p:nvSpPr>
        <p:spPr>
          <a:xfrm>
            <a:off x="7390935" y="1771363"/>
            <a:ext cx="4317610" cy="4291251"/>
          </a:xfrm>
          <a:prstGeom prst="roundRect">
            <a:avLst>
              <a:gd name="adj" fmla="val 3938"/>
            </a:avLst>
          </a:prstGeom>
          <a:solidFill>
            <a:schemeClr val="lt1"/>
          </a:solidFill>
          <a:ln>
            <a:noFill/>
          </a:ln>
          <a:effectLst>
            <a:outerShdw blurRad="241399" sx="104000" sy="104000" algn="ctr" rotWithShape="0">
              <a:srgbClr val="000000">
                <a:alpha val="941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258" name="Google Shape;258;p5" descr="What Goes Into Your Health?"/>
          <p:cNvPicPr preferRelativeResize="0"/>
          <p:nvPr/>
        </p:nvPicPr>
        <p:blipFill rotWithShape="1">
          <a:blip r:embed="rId7">
            <a:alphaModFix/>
          </a:blip>
          <a:srcRect/>
          <a:stretch/>
        </p:blipFill>
        <p:spPr>
          <a:xfrm>
            <a:off x="7711049" y="1924591"/>
            <a:ext cx="3677382" cy="3925448"/>
          </a:xfrm>
          <a:prstGeom prst="rect">
            <a:avLst/>
          </a:prstGeom>
          <a:noFill/>
          <a:ln>
            <a:noFill/>
          </a:ln>
        </p:spPr>
      </p:pic>
      <p:sp>
        <p:nvSpPr>
          <p:cNvPr id="260" name="Google Shape;260;p5" descr="Text: What Goes Into Your Health?"/>
          <p:cNvSpPr/>
          <p:nvPr/>
        </p:nvSpPr>
        <p:spPr>
          <a:xfrm>
            <a:off x="7390935" y="1959352"/>
            <a:ext cx="4317610"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1"/>
              </a:buClr>
              <a:buSzPts val="2000"/>
              <a:buFont typeface="Arial"/>
              <a:buNone/>
            </a:pPr>
            <a:r>
              <a:rPr lang="en-US" sz="2000" b="1" i="0" u="none" strike="noStrike" cap="none" dirty="0">
                <a:solidFill>
                  <a:schemeClr val="accent1"/>
                </a:solidFill>
                <a:latin typeface="Arial"/>
                <a:ea typeface="Arial"/>
                <a:cs typeface="Arial"/>
                <a:sym typeface="Arial"/>
              </a:rPr>
              <a:t>What Goes Into Your Health?</a:t>
            </a:r>
            <a:endParaRPr sz="2000" b="0" i="0" u="none" strike="noStrike" cap="none" baseline="30000" dirty="0">
              <a:solidFill>
                <a:schemeClr val="accent1"/>
              </a:solidFill>
              <a:latin typeface="Arial"/>
              <a:ea typeface="Arial"/>
              <a:cs typeface="Arial"/>
              <a:sym typeface="Arial"/>
            </a:endParaRPr>
          </a:p>
        </p:txBody>
      </p:sp>
      <p:sp>
        <p:nvSpPr>
          <p:cNvPr id="261" name="Google Shape;261;p5"/>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7F7F7F"/>
              </a:buClr>
              <a:buSzPts val="1200"/>
              <a:buFont typeface="Arial"/>
              <a:buNone/>
            </a:pPr>
            <a:fld id="{00000000-1234-1234-1234-123412341234}" type="slidenum">
              <a:rPr lang="en-US" smtClean="0"/>
              <a:t>5</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title"/>
          </p:nvPr>
        </p:nvSpPr>
        <p:spPr>
          <a:xfrm>
            <a:off x="508039" y="174655"/>
            <a:ext cx="11196281" cy="122042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0808"/>
              <a:buFont typeface="Arial Black"/>
              <a:buNone/>
            </a:pPr>
            <a:r>
              <a:rPr lang="en-US" dirty="0"/>
              <a:t>Challenges in SDOH Data Capture and Exchange</a:t>
            </a:r>
            <a:endParaRPr baseline="30000" dirty="0"/>
          </a:p>
        </p:txBody>
      </p:sp>
      <p:sp>
        <p:nvSpPr>
          <p:cNvPr id="273" name="Google Shape;273;p6"/>
          <p:cNvSpPr txBox="1">
            <a:spLocks noGrp="1"/>
          </p:cNvSpPr>
          <p:nvPr>
            <p:ph type="body" idx="1"/>
          </p:nvPr>
        </p:nvSpPr>
        <p:spPr>
          <a:xfrm>
            <a:off x="661899" y="1880281"/>
            <a:ext cx="5082078" cy="386978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600"/>
              </a:spcBef>
              <a:spcAft>
                <a:spcPts val="0"/>
              </a:spcAft>
              <a:buClr>
                <a:srgbClr val="E3B641"/>
              </a:buClr>
              <a:buSzPts val="2200"/>
              <a:buChar char="•"/>
            </a:pPr>
            <a:r>
              <a:rPr lang="en-US" sz="2000" dirty="0">
                <a:solidFill>
                  <a:srgbClr val="FF0000"/>
                </a:solidFill>
                <a:latin typeface="Arial"/>
                <a:ea typeface="Arial"/>
                <a:cs typeface="Arial"/>
                <a:sym typeface="Arial"/>
              </a:rPr>
              <a:t>Standardization of SDOH Data Collection and Storage</a:t>
            </a:r>
            <a:endParaRPr sz="2000" dirty="0">
              <a:solidFill>
                <a:srgbClr val="FF0000"/>
              </a:solidFill>
            </a:endParaRPr>
          </a:p>
          <a:p>
            <a:pPr marL="228600" lvl="0" indent="-228600" algn="l" rtl="0">
              <a:lnSpc>
                <a:spcPct val="90000"/>
              </a:lnSpc>
              <a:spcBef>
                <a:spcPts val="1600"/>
              </a:spcBef>
              <a:spcAft>
                <a:spcPts val="0"/>
              </a:spcAft>
              <a:buClr>
                <a:srgbClr val="E3B641"/>
              </a:buClr>
              <a:buSzPts val="2200"/>
              <a:buChar char="•"/>
            </a:pPr>
            <a:r>
              <a:rPr lang="en-US" sz="2000" dirty="0">
                <a:solidFill>
                  <a:srgbClr val="FF0000"/>
                </a:solidFill>
                <a:latin typeface="Arial"/>
                <a:ea typeface="Arial"/>
                <a:cs typeface="Arial"/>
                <a:sym typeface="Arial"/>
              </a:rPr>
              <a:t>Data Sharing Between Ecosystem Parties</a:t>
            </a:r>
            <a:endParaRPr sz="2000" dirty="0">
              <a:solidFill>
                <a:srgbClr val="FF0000"/>
              </a:solidFill>
            </a:endParaRPr>
          </a:p>
          <a:p>
            <a:pPr marL="228600" lvl="0" indent="-228600" algn="l" rtl="0">
              <a:lnSpc>
                <a:spcPct val="90000"/>
              </a:lnSpc>
              <a:spcBef>
                <a:spcPts val="1600"/>
              </a:spcBef>
              <a:spcAft>
                <a:spcPts val="0"/>
              </a:spcAft>
              <a:buClr>
                <a:srgbClr val="E3B641"/>
              </a:buClr>
              <a:buSzPts val="2200"/>
              <a:buChar char="•"/>
            </a:pPr>
            <a:r>
              <a:rPr lang="en-US" sz="2000" dirty="0">
                <a:latin typeface="Arial"/>
                <a:ea typeface="Arial"/>
                <a:cs typeface="Arial"/>
                <a:sym typeface="Arial"/>
              </a:rPr>
              <a:t>Access &amp; Comfort with Digital Solutions</a:t>
            </a:r>
            <a:endParaRPr sz="2000" dirty="0"/>
          </a:p>
          <a:p>
            <a:pPr marL="228600" lvl="0" indent="-228600" algn="l" rtl="0">
              <a:lnSpc>
                <a:spcPct val="90000"/>
              </a:lnSpc>
              <a:spcBef>
                <a:spcPts val="1600"/>
              </a:spcBef>
              <a:spcAft>
                <a:spcPts val="0"/>
              </a:spcAft>
              <a:buClr>
                <a:srgbClr val="E3B641"/>
              </a:buClr>
              <a:buSzPts val="2200"/>
              <a:buChar char="•"/>
            </a:pPr>
            <a:r>
              <a:rPr lang="en-US" sz="2000" dirty="0">
                <a:latin typeface="Arial"/>
                <a:ea typeface="Arial"/>
                <a:cs typeface="Arial"/>
                <a:sym typeface="Arial"/>
              </a:rPr>
              <a:t>Concerns about Information Collection and Sharing and Duplicative Data Entry</a:t>
            </a:r>
            <a:endParaRPr sz="2000" dirty="0"/>
          </a:p>
          <a:p>
            <a:pPr marL="228600" lvl="0" indent="-228600" algn="l" rtl="0">
              <a:lnSpc>
                <a:spcPct val="90000"/>
              </a:lnSpc>
              <a:spcBef>
                <a:spcPts val="1600"/>
              </a:spcBef>
              <a:spcAft>
                <a:spcPts val="0"/>
              </a:spcAft>
              <a:buClr>
                <a:srgbClr val="E3B641"/>
              </a:buClr>
              <a:buSzPts val="2200"/>
              <a:buChar char="•"/>
            </a:pPr>
            <a:r>
              <a:rPr lang="en-US" sz="2000" dirty="0">
                <a:latin typeface="Arial"/>
                <a:ea typeface="Arial"/>
                <a:cs typeface="Arial"/>
                <a:sym typeface="Arial"/>
              </a:rPr>
              <a:t>Social Care Sector Capacity and Capability</a:t>
            </a:r>
            <a:endParaRPr sz="2000" dirty="0"/>
          </a:p>
        </p:txBody>
      </p:sp>
      <p:sp>
        <p:nvSpPr>
          <p:cNvPr id="276" name="Google Shape;276;p6"/>
          <p:cNvSpPr txBox="1"/>
          <p:nvPr/>
        </p:nvSpPr>
        <p:spPr>
          <a:xfrm>
            <a:off x="6448023" y="1964985"/>
            <a:ext cx="5082078" cy="386978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600"/>
              </a:spcBef>
              <a:spcAft>
                <a:spcPts val="0"/>
              </a:spcAft>
              <a:buClr>
                <a:srgbClr val="E3B641"/>
              </a:buClr>
              <a:buSzPts val="2200"/>
              <a:buFont typeface="Arial"/>
              <a:buChar char="•"/>
            </a:pPr>
            <a:r>
              <a:rPr lang="en-US" sz="2000" b="0" i="0" u="none" strike="noStrike" cap="none">
                <a:solidFill>
                  <a:srgbClr val="555857"/>
                </a:solidFill>
                <a:latin typeface="Arial"/>
                <a:ea typeface="Arial"/>
                <a:cs typeface="Arial"/>
                <a:sym typeface="Arial"/>
              </a:rPr>
              <a:t>Unnecessary Medicalization of SDOH</a:t>
            </a:r>
            <a:endParaRPr/>
          </a:p>
          <a:p>
            <a:pPr marL="228600" marR="0" lvl="0" indent="-228600" algn="l" rtl="0">
              <a:lnSpc>
                <a:spcPct val="90000"/>
              </a:lnSpc>
              <a:spcBef>
                <a:spcPts val="1600"/>
              </a:spcBef>
              <a:spcAft>
                <a:spcPts val="0"/>
              </a:spcAft>
              <a:buClr>
                <a:srgbClr val="E3B641"/>
              </a:buClr>
              <a:buSzPts val="2200"/>
              <a:buFont typeface="Arial"/>
              <a:buChar char="•"/>
            </a:pPr>
            <a:r>
              <a:rPr lang="en-US" sz="2000" b="0" i="0" u="none" strike="noStrike" cap="none">
                <a:solidFill>
                  <a:srgbClr val="555857"/>
                </a:solidFill>
                <a:latin typeface="Arial"/>
                <a:ea typeface="Arial"/>
                <a:cs typeface="Arial"/>
                <a:sym typeface="Arial"/>
              </a:rPr>
              <a:t>Consent Management</a:t>
            </a:r>
            <a:endParaRPr/>
          </a:p>
          <a:p>
            <a:pPr marL="228600" marR="0" lvl="0" indent="-228600" algn="l" rtl="0">
              <a:lnSpc>
                <a:spcPct val="90000"/>
              </a:lnSpc>
              <a:spcBef>
                <a:spcPts val="1600"/>
              </a:spcBef>
              <a:spcAft>
                <a:spcPts val="0"/>
              </a:spcAft>
              <a:buClr>
                <a:srgbClr val="E3B641"/>
              </a:buClr>
              <a:buSzPts val="2200"/>
              <a:buFont typeface="Arial"/>
              <a:buChar char="•"/>
            </a:pPr>
            <a:r>
              <a:rPr lang="en-US" sz="2000" b="0" i="0" u="none" strike="noStrike" cap="none">
                <a:solidFill>
                  <a:srgbClr val="555857"/>
                </a:solidFill>
                <a:latin typeface="Arial"/>
                <a:ea typeface="Arial"/>
                <a:cs typeface="Arial"/>
                <a:sym typeface="Arial"/>
              </a:rPr>
              <a:t>Competing State &amp; Local Networks</a:t>
            </a:r>
            <a:endParaRPr/>
          </a:p>
          <a:p>
            <a:pPr marL="228600" marR="0" lvl="0" indent="-228600" algn="l" rtl="0">
              <a:lnSpc>
                <a:spcPct val="90000"/>
              </a:lnSpc>
              <a:spcBef>
                <a:spcPts val="1600"/>
              </a:spcBef>
              <a:spcAft>
                <a:spcPts val="0"/>
              </a:spcAft>
              <a:buClr>
                <a:srgbClr val="E3B641"/>
              </a:buClr>
              <a:buSzPts val="2200"/>
              <a:buFont typeface="Arial"/>
              <a:buChar char="•"/>
            </a:pPr>
            <a:r>
              <a:rPr lang="en-US" sz="2000" b="0" i="0" u="none" strike="noStrike" cap="none">
                <a:solidFill>
                  <a:srgbClr val="555857"/>
                </a:solidFill>
                <a:latin typeface="Arial"/>
                <a:ea typeface="Arial"/>
                <a:cs typeface="Arial"/>
                <a:sym typeface="Arial"/>
              </a:rPr>
              <a:t>Managing Diverse Needs of Stakeholders</a:t>
            </a:r>
            <a:endParaRPr/>
          </a:p>
          <a:p>
            <a:pPr marL="228600" marR="0" lvl="0" indent="-228600" algn="l" rtl="0">
              <a:lnSpc>
                <a:spcPct val="90000"/>
              </a:lnSpc>
              <a:spcBef>
                <a:spcPts val="1600"/>
              </a:spcBef>
              <a:spcAft>
                <a:spcPts val="0"/>
              </a:spcAft>
              <a:buClr>
                <a:srgbClr val="E3B641"/>
              </a:buClr>
              <a:buSzPts val="2200"/>
              <a:buFont typeface="Arial"/>
              <a:buChar char="•"/>
            </a:pPr>
            <a:r>
              <a:rPr lang="en-US" sz="2000" b="0" i="0" u="none" strike="noStrike" cap="none">
                <a:solidFill>
                  <a:srgbClr val="555857"/>
                </a:solidFill>
                <a:latin typeface="Arial"/>
                <a:ea typeface="Arial"/>
                <a:cs typeface="Arial"/>
                <a:sym typeface="Arial"/>
              </a:rPr>
              <a:t>Sustainable Funding Models</a:t>
            </a:r>
            <a:endParaRPr sz="2000" b="0" i="0" u="none" strike="noStrike" cap="none">
              <a:solidFill>
                <a:srgbClr val="555857"/>
              </a:solidFill>
              <a:latin typeface="Arial"/>
              <a:ea typeface="Arial"/>
              <a:cs typeface="Arial"/>
              <a:sym typeface="Arial"/>
            </a:endParaRPr>
          </a:p>
        </p:txBody>
      </p:sp>
      <p:sp>
        <p:nvSpPr>
          <p:cNvPr id="274" name="Google Shape;274;p6"/>
          <p:cNvSpPr/>
          <p:nvPr/>
        </p:nvSpPr>
        <p:spPr>
          <a:xfrm>
            <a:off x="757036" y="6066071"/>
            <a:ext cx="11381973"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1F42"/>
              </a:buClr>
              <a:buSzPts val="900"/>
              <a:buFont typeface="Arial"/>
              <a:buNone/>
            </a:pPr>
            <a:r>
              <a:rPr lang="en-US" sz="900" b="0" i="0" u="sng" strike="noStrike" cap="none">
                <a:solidFill>
                  <a:srgbClr val="111F4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https://www.nasdoh.org/wp-content/uploads/2020/08/NASDOH-Data-Interoperability_FINAL.pdf</a:t>
            </a:r>
            <a:r>
              <a:rPr lang="en-US" sz="900" b="0" i="0" u="sng" strike="noStrike" cap="none">
                <a:solidFill>
                  <a:srgbClr val="111F42"/>
                </a:solidFill>
                <a:latin typeface="Arial"/>
                <a:ea typeface="Arial"/>
                <a:cs typeface="Arial"/>
                <a:sym typeface="Arial"/>
              </a:rPr>
              <a:t> </a:t>
            </a:r>
            <a:endParaRPr/>
          </a:p>
          <a:p>
            <a:pPr marL="0" marR="0" lvl="0" indent="0" algn="l" rtl="0">
              <a:lnSpc>
                <a:spcPct val="100000"/>
              </a:lnSpc>
              <a:spcBef>
                <a:spcPts val="0"/>
              </a:spcBef>
              <a:spcAft>
                <a:spcPts val="0"/>
              </a:spcAft>
              <a:buClr>
                <a:srgbClr val="111F42"/>
              </a:buClr>
              <a:buSzPts val="900"/>
              <a:buFont typeface="Arial"/>
              <a:buNone/>
            </a:pPr>
            <a:r>
              <a:rPr lang="en-US" sz="900" b="0" i="0" u="sng" strike="noStrike" cap="none">
                <a:solidFill>
                  <a:srgbClr val="111F42"/>
                </a:solidFill>
                <a:latin typeface="Arial"/>
                <a:ea typeface="Arial"/>
                <a:cs typeface="Arial"/>
                <a:sym typeface="Arial"/>
                <a:hlinkClick r:id="rId4">
                  <a:extLst>
                    <a:ext uri="{A12FA001-AC4F-418D-AE19-62706E023703}">
                      <ahyp:hlinkClr xmlns:ahyp="http://schemas.microsoft.com/office/drawing/2018/hyperlinkcolor" val="tx"/>
                    </a:ext>
                  </a:extLst>
                </a:hlinkClick>
              </a:rPr>
              <a:t>https://aspe.hhs.gov/sites/default/files/migrated_legacy_files//199726/social-determinants-health-data-sharing.pd f</a:t>
            </a:r>
            <a:endParaRPr sz="900" b="0" i="0" u="none" strike="noStrike" cap="none">
              <a:solidFill>
                <a:srgbClr val="111F42"/>
              </a:solidFill>
              <a:latin typeface="Arial"/>
              <a:ea typeface="Arial"/>
              <a:cs typeface="Arial"/>
              <a:sym typeface="Arial"/>
            </a:endParaRPr>
          </a:p>
          <a:p>
            <a:pPr marL="0" marR="0" lvl="0" indent="0" algn="l" rtl="0">
              <a:lnSpc>
                <a:spcPct val="100000"/>
              </a:lnSpc>
              <a:spcBef>
                <a:spcPts val="0"/>
              </a:spcBef>
              <a:spcAft>
                <a:spcPts val="0"/>
              </a:spcAft>
              <a:buClr>
                <a:srgbClr val="111F42"/>
              </a:buClr>
              <a:buSzPts val="900"/>
              <a:buFont typeface="Arial"/>
              <a:buNone/>
            </a:pPr>
            <a:r>
              <a:rPr lang="en-US" sz="900" b="0" i="0" u="none" strike="noStrike" cap="none">
                <a:solidFill>
                  <a:srgbClr val="111F42"/>
                </a:solidFill>
                <a:latin typeface="Arial"/>
                <a:ea typeface="Arial"/>
                <a:cs typeface="Arial"/>
                <a:sym typeface="Arial"/>
              </a:rPr>
              <a:t> </a:t>
            </a:r>
            <a:endParaRPr sz="900" b="0" i="0" u="none" strike="noStrike" cap="none">
              <a:solidFill>
                <a:srgbClr val="111F42"/>
              </a:solidFill>
              <a:latin typeface="Arial"/>
              <a:ea typeface="Arial"/>
              <a:cs typeface="Arial"/>
              <a:sym typeface="Arial"/>
            </a:endParaRPr>
          </a:p>
        </p:txBody>
      </p:sp>
      <p:sp>
        <p:nvSpPr>
          <p:cNvPr id="275" name="Google Shape;275;p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3B641"/>
              </a:buClr>
              <a:buSzPts val="1200"/>
              <a:buFont typeface="Arial"/>
              <a:buNone/>
            </a:pPr>
            <a:fld id="{00000000-1234-1234-1234-123412341234}" type="slidenum">
              <a:rPr lang="en-US" sz="1200" i="0" u="none" strike="noStrike" cap="none">
                <a:latin typeface="Arial"/>
                <a:ea typeface="Arial"/>
                <a:cs typeface="Arial"/>
                <a:sym typeface="Arial"/>
              </a:rPr>
              <a:t>6</a:t>
            </a:fld>
            <a:endParaRPr sz="1200" i="0" u="none" strike="noStrike" cap="none"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4" name="Group 3">
            <a:extLst>
              <a:ext uri="{FF2B5EF4-FFF2-40B4-BE49-F238E27FC236}">
                <a16:creationId xmlns:a16="http://schemas.microsoft.com/office/drawing/2014/main" id="{C1496664-0451-52BA-6F0B-15D6109AF695}"/>
              </a:ext>
            </a:extLst>
          </p:cNvPr>
          <p:cNvGrpSpPr/>
          <p:nvPr/>
        </p:nvGrpSpPr>
        <p:grpSpPr>
          <a:xfrm>
            <a:off x="-1" y="0"/>
            <a:ext cx="12191998" cy="4987636"/>
            <a:chOff x="-1" y="0"/>
            <a:chExt cx="12191998" cy="4987636"/>
          </a:xfrm>
        </p:grpSpPr>
        <p:pic>
          <p:nvPicPr>
            <p:cNvPr id="282" name="Google Shape;282;p7" descr="Gravity Project logo and picture of business people in a meeting room pointing at a projection screen"/>
            <p:cNvPicPr preferRelativeResize="0"/>
            <p:nvPr/>
          </p:nvPicPr>
          <p:blipFill rotWithShape="1">
            <a:blip r:embed="rId3">
              <a:alphaModFix/>
            </a:blip>
            <a:srcRect/>
            <a:stretch/>
          </p:blipFill>
          <p:spPr>
            <a:xfrm rot="10800000" flipH="1">
              <a:off x="-1" y="0"/>
              <a:ext cx="12191998" cy="1826960"/>
            </a:xfrm>
            <a:prstGeom prst="rect">
              <a:avLst/>
            </a:prstGeom>
            <a:noFill/>
            <a:ln>
              <a:noFill/>
            </a:ln>
          </p:spPr>
        </p:pic>
        <p:pic>
          <p:nvPicPr>
            <p:cNvPr id="286" name="Google Shape;286;p7" descr="Business people in a meeting room pointing at a projection screen"/>
            <p:cNvPicPr preferRelativeResize="0"/>
            <p:nvPr/>
          </p:nvPicPr>
          <p:blipFill rotWithShape="1">
            <a:blip r:embed="rId4">
              <a:alphaModFix/>
            </a:blip>
            <a:srcRect/>
            <a:stretch/>
          </p:blipFill>
          <p:spPr>
            <a:xfrm>
              <a:off x="10895574" y="295910"/>
              <a:ext cx="903136" cy="589280"/>
            </a:xfrm>
            <a:prstGeom prst="rect">
              <a:avLst/>
            </a:prstGeom>
            <a:noFill/>
            <a:ln>
              <a:noFill/>
            </a:ln>
          </p:spPr>
        </p:pic>
        <p:pic>
          <p:nvPicPr>
            <p:cNvPr id="288" name="Google Shape;288;p7" descr="Business people in a meeting room pointing at a projection screen"/>
            <p:cNvPicPr preferRelativeResize="0"/>
            <p:nvPr/>
          </p:nvPicPr>
          <p:blipFill rotWithShape="1">
            <a:blip r:embed="rId5">
              <a:alphaModFix/>
            </a:blip>
            <a:srcRect/>
            <a:stretch/>
          </p:blipFill>
          <p:spPr>
            <a:xfrm>
              <a:off x="696686" y="1721921"/>
              <a:ext cx="3263199" cy="3265715"/>
            </a:xfrm>
            <a:prstGeom prst="ellipse">
              <a:avLst/>
            </a:prstGeom>
            <a:noFill/>
            <a:ln>
              <a:noFill/>
            </a:ln>
          </p:spPr>
        </p:pic>
      </p:grpSp>
      <p:sp>
        <p:nvSpPr>
          <p:cNvPr id="283" name="Google Shape;283;p7"/>
          <p:cNvSpPr txBox="1">
            <a:spLocks noGrp="1"/>
          </p:cNvSpPr>
          <p:nvPr>
            <p:ph type="title"/>
          </p:nvPr>
        </p:nvSpPr>
        <p:spPr>
          <a:xfrm>
            <a:off x="4474714" y="2579505"/>
            <a:ext cx="7020600" cy="240813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US" sz="2800" b="0" dirty="0">
                <a:solidFill>
                  <a:schemeClr val="dk1"/>
                </a:solidFill>
                <a:latin typeface="Arial"/>
                <a:ea typeface="Arial"/>
                <a:cs typeface="Arial"/>
                <a:sym typeface="Arial"/>
              </a:rPr>
              <a:t>A collaborative public-private initiative launched in May 2019 with the goal to develop consensus-driven data standards to support the collection, use, and exchange of </a:t>
            </a:r>
            <a:r>
              <a:rPr lang="en-US" sz="2800" b="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social determinants of health (SDOH) data</a:t>
            </a:r>
            <a:r>
              <a:rPr lang="en-US" sz="2800" b="0" dirty="0">
                <a:solidFill>
                  <a:schemeClr val="dk1"/>
                </a:solidFill>
                <a:latin typeface="Arial"/>
                <a:ea typeface="Arial"/>
                <a:cs typeface="Arial"/>
                <a:sym typeface="Arial"/>
              </a:rPr>
              <a:t>.</a:t>
            </a:r>
            <a:endParaRPr dirty="0"/>
          </a:p>
        </p:txBody>
      </p:sp>
      <p:sp>
        <p:nvSpPr>
          <p:cNvPr id="284" name="Google Shape;284;p7"/>
          <p:cNvSpPr txBox="1"/>
          <p:nvPr/>
        </p:nvSpPr>
        <p:spPr>
          <a:xfrm>
            <a:off x="4474714" y="1838806"/>
            <a:ext cx="4644893" cy="74069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11F42"/>
              </a:buClr>
              <a:buSzPts val="3200"/>
              <a:buFont typeface="Arial Black"/>
              <a:buNone/>
            </a:pPr>
            <a:r>
              <a:rPr lang="en-US" sz="3200" b="1" i="0" u="none" strike="noStrike" cap="none" dirty="0">
                <a:solidFill>
                  <a:srgbClr val="111F42"/>
                </a:solidFill>
                <a:latin typeface="Arial Black"/>
                <a:ea typeface="Arial Black"/>
                <a:cs typeface="Arial Black"/>
                <a:sym typeface="Arial Black"/>
              </a:rPr>
              <a:t>Gravity Project</a:t>
            </a:r>
            <a:endParaRPr dirty="0"/>
          </a:p>
        </p:txBody>
      </p:sp>
      <p:sp>
        <p:nvSpPr>
          <p:cNvPr id="285" name="Google Shape;285;p7"/>
          <p:cNvSpPr txBox="1"/>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AEBCE4"/>
              </a:buClr>
              <a:buSzPts val="1000"/>
              <a:buFont typeface="Arial"/>
              <a:buNone/>
            </a:pPr>
            <a:fld id="{00000000-1234-1234-1234-123412341234}" type="slidenum">
              <a:rPr lang="en-US" sz="1000" b="0" i="0" u="none" strike="noStrike" cap="none">
                <a:solidFill>
                  <a:srgbClr val="AEBCE4"/>
                </a:solidFill>
                <a:latin typeface="Arial"/>
                <a:ea typeface="Arial"/>
                <a:cs typeface="Arial"/>
                <a:sym typeface="Arial"/>
              </a:rPr>
              <a:t>7</a:t>
            </a:fld>
            <a:endParaRPr sz="1000" b="0" i="0" u="none" strike="noStrike" cap="none">
              <a:solidFill>
                <a:srgbClr val="AEBCE4"/>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D5452CFF-BE92-8D37-465D-B5D0CE8895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b="0" smtClean="0">
                <a:solidFill>
                  <a:srgbClr val="7F7F7F"/>
                </a:solidFill>
              </a:rPr>
              <a:t>7</a:t>
            </a:fld>
            <a:endParaRPr lang="en-US" b="0" dirty="0">
              <a:solidFill>
                <a:srgbClr val="7F7F7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8"/>
          <p:cNvSpPr txBox="1">
            <a:spLocks noGrp="1"/>
          </p:cNvSpPr>
          <p:nvPr>
            <p:ph type="title"/>
          </p:nvPr>
        </p:nvSpPr>
        <p:spPr>
          <a:xfrm>
            <a:off x="457200" y="317776"/>
            <a:ext cx="11277600" cy="1371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4400"/>
              <a:buFont typeface="Arial"/>
              <a:buNone/>
            </a:pPr>
            <a:r>
              <a:rPr lang="en-US" dirty="0"/>
              <a:t>Project Scope</a:t>
            </a:r>
            <a:endParaRPr dirty="0"/>
          </a:p>
        </p:txBody>
      </p:sp>
      <p:sp>
        <p:nvSpPr>
          <p:cNvPr id="295" name="Google Shape;295;p8"/>
          <p:cNvSpPr txBox="1">
            <a:spLocks noGrp="1"/>
          </p:cNvSpPr>
          <p:nvPr>
            <p:ph type="body" idx="1"/>
          </p:nvPr>
        </p:nvSpPr>
        <p:spPr>
          <a:xfrm>
            <a:off x="627734" y="1724447"/>
            <a:ext cx="7695721" cy="458987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E3B641"/>
              </a:buClr>
              <a:buSzPts val="2400"/>
              <a:buChar char="•"/>
            </a:pPr>
            <a:r>
              <a:rPr lang="en-US" sz="2200" b="1" dirty="0">
                <a:latin typeface="Arial"/>
                <a:ea typeface="Arial"/>
                <a:cs typeface="Arial"/>
                <a:sym typeface="Arial"/>
              </a:rPr>
              <a:t>Develop data standards </a:t>
            </a:r>
            <a:r>
              <a:rPr lang="en-US" sz="2200" dirty="0">
                <a:latin typeface="Arial"/>
                <a:ea typeface="Arial"/>
                <a:cs typeface="Arial"/>
                <a:sym typeface="Arial"/>
              </a:rPr>
              <a:t>to represent and exchange patient level SDOH data documented across four clinical activities: </a:t>
            </a:r>
            <a:endParaRPr dirty="0"/>
          </a:p>
          <a:p>
            <a:pPr marL="742950" lvl="1" indent="-285750" algn="l" rtl="0">
              <a:lnSpc>
                <a:spcPct val="100000"/>
              </a:lnSpc>
              <a:spcBef>
                <a:spcPts val="400"/>
              </a:spcBef>
              <a:spcAft>
                <a:spcPts val="0"/>
              </a:spcAft>
              <a:buClr>
                <a:srgbClr val="E3B641"/>
              </a:buClr>
              <a:buSzPts val="2400"/>
              <a:buChar char="–"/>
            </a:pPr>
            <a:r>
              <a:rPr lang="en-US" sz="2000" dirty="0">
                <a:latin typeface="Arial"/>
                <a:ea typeface="Arial"/>
                <a:cs typeface="Arial"/>
                <a:sym typeface="Arial"/>
              </a:rPr>
              <a:t>Screening,</a:t>
            </a:r>
            <a:endParaRPr dirty="0"/>
          </a:p>
          <a:p>
            <a:pPr marL="742950" lvl="1" indent="-285750" algn="l" rtl="0">
              <a:lnSpc>
                <a:spcPct val="100000"/>
              </a:lnSpc>
              <a:spcBef>
                <a:spcPts val="400"/>
              </a:spcBef>
              <a:spcAft>
                <a:spcPts val="0"/>
              </a:spcAft>
              <a:buClr>
                <a:srgbClr val="E3B641"/>
              </a:buClr>
              <a:buSzPts val="2400"/>
              <a:buChar char="–"/>
            </a:pPr>
            <a:r>
              <a:rPr lang="en-US" sz="2000" dirty="0">
                <a:latin typeface="Arial"/>
                <a:ea typeface="Arial"/>
                <a:cs typeface="Arial"/>
                <a:sym typeface="Arial"/>
              </a:rPr>
              <a:t>Assessment/diagnosis,</a:t>
            </a:r>
            <a:endParaRPr dirty="0"/>
          </a:p>
          <a:p>
            <a:pPr marL="742950" lvl="1" indent="-285750" algn="l" rtl="0">
              <a:lnSpc>
                <a:spcPct val="100000"/>
              </a:lnSpc>
              <a:spcBef>
                <a:spcPts val="400"/>
              </a:spcBef>
              <a:spcAft>
                <a:spcPts val="0"/>
              </a:spcAft>
              <a:buClr>
                <a:srgbClr val="E3B641"/>
              </a:buClr>
              <a:buSzPts val="2400"/>
              <a:buChar char="–"/>
            </a:pPr>
            <a:r>
              <a:rPr lang="en-US" sz="2000" dirty="0">
                <a:latin typeface="Arial"/>
                <a:ea typeface="Arial"/>
                <a:cs typeface="Arial"/>
                <a:sym typeface="Arial"/>
              </a:rPr>
              <a:t>Goal setting, and</a:t>
            </a:r>
            <a:endParaRPr dirty="0"/>
          </a:p>
          <a:p>
            <a:pPr marL="742950" lvl="1" indent="-285750" algn="l" rtl="0">
              <a:lnSpc>
                <a:spcPct val="100000"/>
              </a:lnSpc>
              <a:spcBef>
                <a:spcPts val="400"/>
              </a:spcBef>
              <a:spcAft>
                <a:spcPts val="0"/>
              </a:spcAft>
              <a:buClr>
                <a:srgbClr val="E3B641"/>
              </a:buClr>
              <a:buSzPts val="2400"/>
              <a:buChar char="–"/>
            </a:pPr>
            <a:r>
              <a:rPr lang="en-US" sz="2000" dirty="0">
                <a:latin typeface="Arial"/>
                <a:ea typeface="Arial"/>
                <a:cs typeface="Arial"/>
                <a:sym typeface="Arial"/>
              </a:rPr>
              <a:t>Treatment/interventions.</a:t>
            </a:r>
            <a:endParaRPr dirty="0"/>
          </a:p>
          <a:p>
            <a:pPr marL="342900" lvl="0" indent="-342900" algn="l" rtl="0">
              <a:lnSpc>
                <a:spcPct val="100000"/>
              </a:lnSpc>
              <a:spcBef>
                <a:spcPts val="1040"/>
              </a:spcBef>
              <a:spcAft>
                <a:spcPts val="0"/>
              </a:spcAft>
              <a:buClr>
                <a:srgbClr val="E3B641"/>
              </a:buClr>
              <a:buSzPts val="2400"/>
              <a:buChar char="•"/>
            </a:pPr>
            <a:r>
              <a:rPr lang="en-US" sz="2200" b="1" dirty="0">
                <a:latin typeface="Arial"/>
                <a:ea typeface="Arial"/>
                <a:cs typeface="Arial"/>
                <a:sym typeface="Arial"/>
              </a:rPr>
              <a:t>Test and validate</a:t>
            </a:r>
            <a:r>
              <a:rPr lang="en-US" sz="2200" dirty="0">
                <a:latin typeface="Arial"/>
                <a:ea typeface="Arial"/>
                <a:cs typeface="Arial"/>
                <a:sym typeface="Arial"/>
              </a:rPr>
              <a:t> standardized SDOH data for use in patient care, care coordination between health and human services sectors, population health management, public health, value-based payment, and clinical research.</a:t>
            </a:r>
            <a:endParaRPr dirty="0"/>
          </a:p>
        </p:txBody>
      </p:sp>
      <p:sp>
        <p:nvSpPr>
          <p:cNvPr id="300" name="Google Shape;300;p8" descr="Text: SDOH Domains"/>
          <p:cNvSpPr txBox="1"/>
          <p:nvPr/>
        </p:nvSpPr>
        <p:spPr>
          <a:xfrm>
            <a:off x="9256224" y="1497754"/>
            <a:ext cx="247857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11F42"/>
              </a:buClr>
              <a:buSzPts val="1800"/>
              <a:buFont typeface="Arial"/>
              <a:buNone/>
            </a:pPr>
            <a:r>
              <a:rPr lang="en-US" sz="1800" b="0" i="0" u="none" strike="noStrike" cap="none" dirty="0" err="1">
                <a:solidFill>
                  <a:srgbClr val="111F42"/>
                </a:solidFill>
                <a:latin typeface="Arial"/>
                <a:ea typeface="Arial"/>
                <a:cs typeface="Arial"/>
                <a:sym typeface="Arial"/>
              </a:rPr>
              <a:t>SDOH</a:t>
            </a:r>
            <a:r>
              <a:rPr lang="en-US" sz="1800" b="0" i="0" u="none" strike="noStrike" cap="none" dirty="0">
                <a:solidFill>
                  <a:srgbClr val="111F42"/>
                </a:solidFill>
                <a:latin typeface="Arial"/>
                <a:ea typeface="Arial"/>
                <a:cs typeface="Arial"/>
                <a:sym typeface="Arial"/>
              </a:rPr>
              <a:t> Domains</a:t>
            </a:r>
            <a:endParaRPr dirty="0"/>
          </a:p>
        </p:txBody>
      </p:sp>
      <p:cxnSp>
        <p:nvCxnSpPr>
          <p:cNvPr id="301" name="Google Shape;301;p8">
            <a:extLst>
              <a:ext uri="{C183D7F6-B498-43B3-948B-1728B52AA6E4}">
                <adec:decorative xmlns:adec="http://schemas.microsoft.com/office/drawing/2017/decorative" val="1"/>
              </a:ext>
            </a:extLst>
          </p:cNvPr>
          <p:cNvCxnSpPr/>
          <p:nvPr/>
        </p:nvCxnSpPr>
        <p:spPr>
          <a:xfrm>
            <a:off x="9256224" y="1867086"/>
            <a:ext cx="2478576" cy="0"/>
          </a:xfrm>
          <a:prstGeom prst="straightConnector1">
            <a:avLst/>
          </a:prstGeom>
          <a:noFill/>
          <a:ln w="9525" cap="flat" cmpd="sng">
            <a:solidFill>
              <a:srgbClr val="2B4F7B"/>
            </a:solidFill>
            <a:prstDash val="solid"/>
            <a:round/>
            <a:headEnd type="none" w="sm" len="sm"/>
            <a:tailEnd type="none" w="sm" len="sm"/>
          </a:ln>
        </p:spPr>
      </p:cxnSp>
      <p:pic>
        <p:nvPicPr>
          <p:cNvPr id="296" name="Google Shape;296;p8" descr="Set of 6 oval graphics with text: Food Insecurity, Transportation Insecurity, Housing Instability, Homelessness, Inadequate Housing, and Education. "/>
          <p:cNvPicPr preferRelativeResize="0"/>
          <p:nvPr/>
        </p:nvPicPr>
        <p:blipFill rotWithShape="1">
          <a:blip r:embed="rId3">
            <a:alphaModFix/>
          </a:blip>
          <a:srcRect/>
          <a:stretch/>
        </p:blipFill>
        <p:spPr>
          <a:xfrm>
            <a:off x="9256224" y="1980496"/>
            <a:ext cx="2426687" cy="1560013"/>
          </a:xfrm>
          <a:prstGeom prst="rect">
            <a:avLst/>
          </a:prstGeom>
          <a:noFill/>
          <a:ln>
            <a:noFill/>
          </a:ln>
        </p:spPr>
      </p:pic>
      <p:pic>
        <p:nvPicPr>
          <p:cNvPr id="297" name="Google Shape;297;p8" descr="Set of 6 oval graphics with text: Elder Abuse, Financial Insecurity, Intimate Partner Violence (IPV), Material Hardship, Social Connectedness, and Unemployment."/>
          <p:cNvPicPr preferRelativeResize="0"/>
          <p:nvPr/>
        </p:nvPicPr>
        <p:blipFill rotWithShape="1">
          <a:blip r:embed="rId4">
            <a:alphaModFix/>
          </a:blip>
          <a:srcRect/>
          <a:stretch/>
        </p:blipFill>
        <p:spPr>
          <a:xfrm>
            <a:off x="9256224" y="3680593"/>
            <a:ext cx="2426687" cy="1571303"/>
          </a:xfrm>
          <a:prstGeom prst="rect">
            <a:avLst/>
          </a:prstGeom>
          <a:noFill/>
          <a:ln>
            <a:noFill/>
          </a:ln>
        </p:spPr>
      </p:pic>
      <p:pic>
        <p:nvPicPr>
          <p:cNvPr id="298" name="Google Shape;298;p8" descr="Oval graphic with text: Stress"/>
          <p:cNvPicPr preferRelativeResize="0"/>
          <p:nvPr/>
        </p:nvPicPr>
        <p:blipFill rotWithShape="1">
          <a:blip r:embed="rId5">
            <a:alphaModFix/>
          </a:blip>
          <a:srcRect/>
          <a:stretch/>
        </p:blipFill>
        <p:spPr>
          <a:xfrm>
            <a:off x="9256222" y="5345382"/>
            <a:ext cx="1152466" cy="399564"/>
          </a:xfrm>
          <a:prstGeom prst="rect">
            <a:avLst/>
          </a:prstGeom>
          <a:noFill/>
          <a:ln>
            <a:noFill/>
          </a:ln>
        </p:spPr>
      </p:pic>
      <p:pic>
        <p:nvPicPr>
          <p:cNvPr id="299" name="Google Shape;299;p8" descr="Oval graphic with text: Veterans"/>
          <p:cNvPicPr preferRelativeResize="0"/>
          <p:nvPr/>
        </p:nvPicPr>
        <p:blipFill rotWithShape="1">
          <a:blip r:embed="rId6">
            <a:alphaModFix/>
          </a:blip>
          <a:srcRect/>
          <a:stretch/>
        </p:blipFill>
        <p:spPr>
          <a:xfrm>
            <a:off x="9256222" y="5834964"/>
            <a:ext cx="1152466" cy="399564"/>
          </a:xfrm>
          <a:prstGeom prst="rect">
            <a:avLst/>
          </a:prstGeom>
          <a:noFill/>
          <a:ln>
            <a:noFill/>
          </a:ln>
        </p:spPr>
      </p:pic>
      <p:pic>
        <p:nvPicPr>
          <p:cNvPr id="303" name="Google Shape;303;p8" descr="Oval graphic with text: Health Literacy"/>
          <p:cNvPicPr preferRelativeResize="0"/>
          <p:nvPr/>
        </p:nvPicPr>
        <p:blipFill rotWithShape="1">
          <a:blip r:embed="rId7">
            <a:alphaModFix/>
          </a:blip>
          <a:srcRect/>
          <a:stretch/>
        </p:blipFill>
        <p:spPr>
          <a:xfrm>
            <a:off x="10533597" y="5376646"/>
            <a:ext cx="1152466" cy="368300"/>
          </a:xfrm>
          <a:prstGeom prst="rect">
            <a:avLst/>
          </a:prstGeom>
          <a:noFill/>
          <a:ln>
            <a:noFill/>
          </a:ln>
        </p:spPr>
      </p:pic>
      <p:pic>
        <p:nvPicPr>
          <p:cNvPr id="304" name="Google Shape;304;p8" descr="Oval graphic with text: Health Insurance Coverage Status"/>
          <p:cNvPicPr preferRelativeResize="0"/>
          <p:nvPr/>
        </p:nvPicPr>
        <p:blipFill rotWithShape="1">
          <a:blip r:embed="rId8">
            <a:alphaModFix/>
          </a:blip>
          <a:srcRect/>
          <a:stretch/>
        </p:blipFill>
        <p:spPr>
          <a:xfrm>
            <a:off x="10533597" y="5869696"/>
            <a:ext cx="1279375" cy="381000"/>
          </a:xfrm>
          <a:prstGeom prst="rect">
            <a:avLst/>
          </a:prstGeom>
          <a:noFill/>
          <a:ln>
            <a:noFill/>
          </a:ln>
        </p:spPr>
      </p:pic>
      <p:pic>
        <p:nvPicPr>
          <p:cNvPr id="305" name="Google Shape;305;p8" descr="Oval graphic with text: Medical Cost Burden"/>
          <p:cNvPicPr preferRelativeResize="0"/>
          <p:nvPr/>
        </p:nvPicPr>
        <p:blipFill rotWithShape="1">
          <a:blip r:embed="rId9">
            <a:alphaModFix/>
          </a:blip>
          <a:srcRect/>
          <a:stretch/>
        </p:blipFill>
        <p:spPr>
          <a:xfrm>
            <a:off x="10533596" y="6331604"/>
            <a:ext cx="1201203" cy="406400"/>
          </a:xfrm>
          <a:prstGeom prst="rect">
            <a:avLst/>
          </a:prstGeom>
          <a:noFill/>
          <a:ln>
            <a:noFill/>
          </a:ln>
        </p:spPr>
      </p:pic>
      <p:sp>
        <p:nvSpPr>
          <p:cNvPr id="302" name="Google Shape;302;p8"/>
          <p:cNvSpPr/>
          <p:nvPr/>
        </p:nvSpPr>
        <p:spPr>
          <a:xfrm>
            <a:off x="799757" y="6461005"/>
            <a:ext cx="1191935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55857"/>
              </a:buClr>
              <a:buSzPts val="1200"/>
              <a:buFont typeface="Arial"/>
              <a:buNone/>
            </a:pPr>
            <a:r>
              <a:rPr lang="en-US" sz="1200" b="0" i="0" u="none" strike="noStrike" cap="none" dirty="0">
                <a:solidFill>
                  <a:srgbClr val="555857"/>
                </a:solidFill>
                <a:latin typeface="Arial"/>
                <a:ea typeface="Arial"/>
                <a:cs typeface="Arial"/>
                <a:sym typeface="Arial"/>
              </a:rPr>
              <a:t>Domains grounded by those listed in the </a:t>
            </a:r>
            <a:r>
              <a:rPr lang="en-US" sz="1200" b="0" i="0" u="none" strike="noStrike" cap="none" dirty="0" err="1">
                <a:solidFill>
                  <a:srgbClr val="555857"/>
                </a:solidFill>
                <a:latin typeface="Arial"/>
                <a:ea typeface="Arial"/>
                <a:cs typeface="Arial"/>
                <a:sym typeface="Arial"/>
              </a:rPr>
              <a:t>NASEM</a:t>
            </a:r>
            <a:r>
              <a:rPr lang="en-US" sz="1200" b="0" i="0" u="none" strike="noStrike" cap="none" dirty="0">
                <a:solidFill>
                  <a:srgbClr val="555857"/>
                </a:solidFill>
                <a:latin typeface="Arial"/>
                <a:ea typeface="Arial"/>
                <a:cs typeface="Arial"/>
                <a:sym typeface="Arial"/>
              </a:rPr>
              <a:t> </a:t>
            </a:r>
            <a:r>
              <a:rPr lang="en-US" sz="1200" b="0" i="0" u="sng" strike="noStrike" cap="none" dirty="0">
                <a:solidFill>
                  <a:srgbClr val="555857"/>
                </a:solidFill>
                <a:latin typeface="Arial"/>
                <a:ea typeface="Arial"/>
                <a:cs typeface="Arial"/>
                <a:sym typeface="Arial"/>
                <a:hlinkClick r:id="rId10">
                  <a:extLst>
                    <a:ext uri="{A12FA001-AC4F-418D-AE19-62706E023703}">
                      <ahyp:hlinkClr xmlns:ahyp="http://schemas.microsoft.com/office/drawing/2018/hyperlinkcolor" val="tx"/>
                    </a:ext>
                  </a:extLst>
                </a:hlinkClick>
              </a:rPr>
              <a:t>“</a:t>
            </a:r>
            <a:r>
              <a:rPr lang="en-US" sz="1200" b="0" i="0" u="sng" strike="noStrike" cap="none" dirty="0">
                <a:solidFill>
                  <a:srgbClr val="111F42"/>
                </a:solidFill>
                <a:latin typeface="Arial"/>
                <a:ea typeface="Arial"/>
                <a:cs typeface="Arial"/>
                <a:sym typeface="Arial"/>
                <a:hlinkClick r:id="rId10">
                  <a:extLst>
                    <a:ext uri="{A12FA001-AC4F-418D-AE19-62706E023703}">
                      <ahyp:hlinkClr xmlns:ahyp="http://schemas.microsoft.com/office/drawing/2018/hyperlinkcolor" val="tx"/>
                    </a:ext>
                  </a:extLst>
                </a:hlinkClick>
              </a:rPr>
              <a:t>Capturing Social and Behavioral Domains in Electronic Health Records</a:t>
            </a:r>
            <a:r>
              <a:rPr lang="en-US" sz="1200" b="0" i="0" u="none" strike="noStrike" cap="none" dirty="0">
                <a:solidFill>
                  <a:srgbClr val="555857"/>
                </a:solidFill>
                <a:latin typeface="Arial"/>
                <a:ea typeface="Arial"/>
                <a:cs typeface="Arial"/>
                <a:sym typeface="Arial"/>
              </a:rPr>
              <a:t>” 2014</a:t>
            </a:r>
            <a:endParaRPr dirty="0"/>
          </a:p>
        </p:txBody>
      </p:sp>
      <p:sp>
        <p:nvSpPr>
          <p:cNvPr id="2" name="Slide Number Placeholder 1">
            <a:extLst>
              <a:ext uri="{FF2B5EF4-FFF2-40B4-BE49-F238E27FC236}">
                <a16:creationId xmlns:a16="http://schemas.microsoft.com/office/drawing/2014/main" id="{C782151E-1D96-92BC-452A-DF50928684FD}"/>
              </a:ext>
            </a:extLst>
          </p:cNvPr>
          <p:cNvSpPr>
            <a:spLocks noGrp="1"/>
          </p:cNvSpPr>
          <p:nvPr>
            <p:ph type="sldNum" idx="12"/>
          </p:nvPr>
        </p:nvSpPr>
        <p:spPr>
          <a:xfrm>
            <a:off x="11734799" y="6468008"/>
            <a:ext cx="457201" cy="365125"/>
          </a:xfrm>
        </p:spPr>
        <p:txBody>
          <a:bodyPr/>
          <a:lstStyle/>
          <a:p>
            <a:pPr marL="0" lvl="0" indent="0" algn="l"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theme/theme1.xml><?xml version="1.0" encoding="utf-8"?>
<a:theme xmlns:a="http://schemas.openxmlformats.org/drawingml/2006/main" name="CMS theme 2019">
  <a:themeElements>
    <a:clrScheme name="CMS template 2">
      <a:dk1>
        <a:srgbClr val="000000"/>
      </a:dk1>
      <a:lt1>
        <a:srgbClr val="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5">
      <a:dk1>
        <a:srgbClr val="111F42"/>
      </a:dk1>
      <a:lt1>
        <a:srgbClr val="FFFFFF"/>
      </a:lt1>
      <a:dk2>
        <a:srgbClr val="16254C"/>
      </a:dk2>
      <a:lt2>
        <a:srgbClr val="E4E5F9"/>
      </a:lt2>
      <a:accent1>
        <a:srgbClr val="3B84AE"/>
      </a:accent1>
      <a:accent2>
        <a:srgbClr val="52CAB8"/>
      </a:accent2>
      <a:accent3>
        <a:srgbClr val="3B59A0"/>
      </a:accent3>
      <a:accent4>
        <a:srgbClr val="884AC0"/>
      </a:accent4>
      <a:accent5>
        <a:srgbClr val="BFBA4B"/>
      </a:accent5>
      <a:accent6>
        <a:srgbClr val="555857"/>
      </a:accent6>
      <a:hlink>
        <a:srgbClr val="112047"/>
      </a:hlink>
      <a:folHlink>
        <a:srgbClr val="819D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TotalTime>
  <Words>4436</Words>
  <Application>Microsoft Office PowerPoint</Application>
  <PresentationFormat>Widescreen</PresentationFormat>
  <Paragraphs>451</Paragraphs>
  <Slides>44</Slides>
  <Notes>43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44</vt:i4>
      </vt:variant>
    </vt:vector>
  </HeadingPairs>
  <TitlesOfParts>
    <vt:vector size="53" baseType="lpstr">
      <vt:lpstr>Arial</vt:lpstr>
      <vt:lpstr>Arial Black</vt:lpstr>
      <vt:lpstr>Calibri</vt:lpstr>
      <vt:lpstr>Noto Sans Symbols</vt:lpstr>
      <vt:lpstr>Times New Roman</vt:lpstr>
      <vt:lpstr>Wingdings</vt:lpstr>
      <vt:lpstr>CMS theme 2019</vt:lpstr>
      <vt:lpstr>Office Theme</vt:lpstr>
      <vt:lpstr>1_CMS theme 2019</vt:lpstr>
      <vt:lpstr>Gravity Project</vt:lpstr>
      <vt:lpstr>MMS Information Session Goals</vt:lpstr>
      <vt:lpstr>Meet Our Speakers</vt:lpstr>
      <vt:lpstr>Agenda</vt:lpstr>
      <vt:lpstr>A Social Determinants of Health Lexicon</vt:lpstr>
      <vt:lpstr>Why SDOH are Important</vt:lpstr>
      <vt:lpstr>Challenges in SDOH Data Capture and Exchange</vt:lpstr>
      <vt:lpstr>A collaborative public-private initiative launched in May 2019 with the goal to develop consensus-driven data standards to support the collection, use, and exchange of social determinants of health (SDOH) data.</vt:lpstr>
      <vt:lpstr>Project Scope</vt:lpstr>
      <vt:lpstr>Project Execution:  Three Workstreams (Terminology, Technical, Pilots)</vt:lpstr>
      <vt:lpstr>Public Collaboration via 2 Public Workgroups</vt:lpstr>
      <vt:lpstr>Project Founders, Grants, and In-Kind Support To-Date</vt:lpstr>
      <vt:lpstr>Gravity Timeline</vt:lpstr>
      <vt:lpstr>Gravity 2022 Roadmap</vt:lpstr>
      <vt:lpstr>Terminology Workstream</vt:lpstr>
      <vt:lpstr>Terminology Workstream Accomplishments</vt:lpstr>
      <vt:lpstr>Food Insecurity Terminology Build</vt:lpstr>
      <vt:lpstr>Interventions Framework</vt:lpstr>
      <vt:lpstr>Terminology Activities Under Consideration 2022+</vt:lpstr>
      <vt:lpstr>Quality Measures Alignment</vt:lpstr>
      <vt:lpstr>Social Care QMs: Considerations</vt:lpstr>
      <vt:lpstr>Technical Workstream</vt:lpstr>
      <vt:lpstr>Technical Workstream Powered By</vt:lpstr>
      <vt:lpstr>HL7 SDOH Clinical Care FHIR Implementation Guide</vt:lpstr>
      <vt:lpstr>Technical Workstream FHIR Implementation Guide Use Cases</vt:lpstr>
      <vt:lpstr>July CMS Connectathon:  Gravity Track Demonstrations</vt:lpstr>
      <vt:lpstr>Technical Activities  Under Consideration 2022+</vt:lpstr>
      <vt:lpstr>Pilots Workstream</vt:lpstr>
      <vt:lpstr>Pilots Workstream Powered By</vt:lpstr>
      <vt:lpstr>Gravity Three-Tiered Piloting Approach</vt:lpstr>
      <vt:lpstr>Call for Participation!</vt:lpstr>
      <vt:lpstr>Funded Pilots Testing Gravity Standards</vt:lpstr>
      <vt:lpstr>Success Factors</vt:lpstr>
      <vt:lpstr>Success Factors— Integration of Data Standards Into…</vt:lpstr>
      <vt:lpstr>Gravity Standards Included in Policy, Programs, &amp; Grants</vt:lpstr>
      <vt:lpstr>Gravity Alignment to HHS Strategic Approach to Addressing SDOH to Advance Health Equity</vt:lpstr>
      <vt:lpstr>Gravity Alignment to HHS Strategic Approach to Addressing SDOH to Advance Health Equity </vt:lpstr>
      <vt:lpstr>How to Engage!</vt:lpstr>
      <vt:lpstr>Establish SDOH Information Exchange Foundational Elements</vt:lpstr>
      <vt:lpstr>Join the Gravity Project!</vt:lpstr>
      <vt:lpstr>Gravity PMO Team</vt:lpstr>
      <vt:lpstr>Discussion Questions</vt:lpstr>
      <vt:lpstr>Announcements</vt:lpstr>
      <vt:lpstr>CMS Melissa Gross (CMS Lead) Contact: Melissa.Gross@cms.hhs.gov</vt:lpstr>
    </vt:vector>
  </TitlesOfParts>
  <Company>Battelle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Infomation Session: Gravity Project</dc:title>
  <dc:subject>CMS Infomation Session: Gravity Project</dc:subject>
  <dc:creator>Centers for Medicare and Medicaid Services (CMS)</dc:creator>
  <cp:keywords>CMS; Information Session; Gravity Project</cp:keywords>
  <cp:lastModifiedBy>Elhagmusa, Amira (US)</cp:lastModifiedBy>
  <cp:revision>112</cp:revision>
  <dcterms:created xsi:type="dcterms:W3CDTF">2016-08-30T18:54:20Z</dcterms:created>
  <dcterms:modified xsi:type="dcterms:W3CDTF">2022-09-26T20:25:54Z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