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867" r:id="rId4"/>
  </p:sldMasterIdLst>
  <p:notesMasterIdLst>
    <p:notesMasterId r:id="rId19"/>
  </p:notesMasterIdLst>
  <p:handoutMasterIdLst>
    <p:handoutMasterId r:id="rId20"/>
  </p:handoutMasterIdLst>
  <p:sldIdLst>
    <p:sldId id="305" r:id="rId5"/>
    <p:sldId id="480" r:id="rId6"/>
    <p:sldId id="476" r:id="rId7"/>
    <p:sldId id="492" r:id="rId8"/>
    <p:sldId id="2391" r:id="rId9"/>
    <p:sldId id="2392" r:id="rId10"/>
    <p:sldId id="2393" r:id="rId11"/>
    <p:sldId id="2395" r:id="rId12"/>
    <p:sldId id="2394" r:id="rId13"/>
    <p:sldId id="2396" r:id="rId14"/>
    <p:sldId id="485" r:id="rId15"/>
    <p:sldId id="503" r:id="rId16"/>
    <p:sldId id="538" r:id="rId17"/>
    <p:sldId id="481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4" userDrawn="1">
          <p15:clr>
            <a:srgbClr val="A4A3A4"/>
          </p15:clr>
        </p15:guide>
        <p15:guide id="2" pos="4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Author" initials="A" lastIdx="304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86"/>
    <a:srgbClr val="006699"/>
    <a:srgbClr val="024886"/>
    <a:srgbClr val="FCC142"/>
    <a:srgbClr val="093E8D"/>
    <a:srgbClr val="0A3F8D"/>
    <a:srgbClr val="6692B5"/>
    <a:srgbClr val="00529C"/>
    <a:srgbClr val="4F81BD"/>
    <a:srgbClr val="084A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8E1CC0-73AD-4FD5-995B-6B0D2A65AD5B}" v="769" dt="2022-05-02T21:44:16.8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80432" autoAdjust="0"/>
  </p:normalViewPr>
  <p:slideViewPr>
    <p:cSldViewPr snapToGrid="0">
      <p:cViewPr varScale="1">
        <p:scale>
          <a:sx n="69" d="100"/>
          <a:sy n="69" d="100"/>
        </p:scale>
        <p:origin x="1210" y="62"/>
      </p:cViewPr>
      <p:guideLst>
        <p:guide orient="horz" pos="2064"/>
        <p:guide pos="4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164"/>
    </p:cViewPr>
  </p:sorterViewPr>
  <p:notesViewPr>
    <p:cSldViewPr snapToGrid="0">
      <p:cViewPr varScale="1">
        <p:scale>
          <a:sx n="87" d="100"/>
          <a:sy n="87" d="100"/>
        </p:scale>
        <p:origin x="3804" y="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684872-1D91-4EC9-8CD9-4DA49789729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829220-B55B-44CB-B4E8-6DE77A75FE1A}">
      <dgm:prSet/>
      <dgm:spPr/>
      <dgm:t>
        <a:bodyPr/>
        <a:lstStyle/>
        <a:p>
          <a:r>
            <a:rPr lang="en-US" dirty="0"/>
            <a:t>Become the primary source for quality measurement </a:t>
          </a:r>
          <a:br>
            <a:rPr lang="en-US" dirty="0"/>
          </a:br>
          <a:r>
            <a:rPr lang="en-US" dirty="0"/>
            <a:t>education and engagement opportunities</a:t>
          </a:r>
        </a:p>
      </dgm:t>
    </dgm:pt>
    <dgm:pt modelId="{501DE1CB-3237-43B5-8EEC-9D180D899B4A}" type="parTrans" cxnId="{39ED23BD-3A0C-432D-A8DE-403FFF34336E}">
      <dgm:prSet/>
      <dgm:spPr/>
      <dgm:t>
        <a:bodyPr/>
        <a:lstStyle/>
        <a:p>
          <a:endParaRPr lang="en-US"/>
        </a:p>
      </dgm:t>
    </dgm:pt>
    <dgm:pt modelId="{A6FC7351-3DB8-44FE-BF1A-D87FC56C65E3}" type="sibTrans" cxnId="{39ED23BD-3A0C-432D-A8DE-403FFF34336E}">
      <dgm:prSet/>
      <dgm:spPr/>
      <dgm:t>
        <a:bodyPr/>
        <a:lstStyle/>
        <a:p>
          <a:endParaRPr lang="en-US"/>
        </a:p>
      </dgm:t>
    </dgm:pt>
    <dgm:pt modelId="{191D2CFD-8CA7-4FBF-A331-C87241D5CA74}">
      <dgm:prSet/>
      <dgm:spPr/>
      <dgm:t>
        <a:bodyPr/>
        <a:lstStyle/>
        <a:p>
          <a:r>
            <a:rPr lang="en-US" dirty="0"/>
            <a:t>Modernize technical guidance for measure developers so </a:t>
          </a:r>
          <a:br>
            <a:rPr lang="en-US" dirty="0"/>
          </a:br>
          <a:r>
            <a:rPr lang="en-US" dirty="0"/>
            <a:t>it is easy to search and find meaningful resources </a:t>
          </a:r>
        </a:p>
      </dgm:t>
    </dgm:pt>
    <dgm:pt modelId="{24E3BD61-DE25-45F7-B385-50CF0967E15A}" type="parTrans" cxnId="{42CBE857-3390-4C38-90AA-87218A4CD2C1}">
      <dgm:prSet/>
      <dgm:spPr/>
      <dgm:t>
        <a:bodyPr/>
        <a:lstStyle/>
        <a:p>
          <a:endParaRPr lang="en-US"/>
        </a:p>
      </dgm:t>
    </dgm:pt>
    <dgm:pt modelId="{E4A2A380-584A-4834-9AFA-F12ED96860DD}" type="sibTrans" cxnId="{42CBE857-3390-4C38-90AA-87218A4CD2C1}">
      <dgm:prSet/>
      <dgm:spPr/>
      <dgm:t>
        <a:bodyPr/>
        <a:lstStyle/>
        <a:p>
          <a:endParaRPr lang="en-US"/>
        </a:p>
      </dgm:t>
    </dgm:pt>
    <dgm:pt modelId="{6D2F36D7-8CE9-4FBD-81F2-439BE4AA9FED}">
      <dgm:prSet/>
      <dgm:spPr/>
      <dgm:t>
        <a:bodyPr/>
        <a:lstStyle/>
        <a:p>
          <a:r>
            <a:rPr lang="en-US"/>
            <a:t>Better connect individuals, families, and others with opportunities to participate in measure development and maintenance </a:t>
          </a:r>
        </a:p>
      </dgm:t>
    </dgm:pt>
    <dgm:pt modelId="{D43434B2-748A-4BC5-BBA5-D7075924A8BF}" type="parTrans" cxnId="{52F4EF83-3934-453F-93B2-CA3AB695E0F9}">
      <dgm:prSet/>
      <dgm:spPr/>
      <dgm:t>
        <a:bodyPr/>
        <a:lstStyle/>
        <a:p>
          <a:endParaRPr lang="en-US"/>
        </a:p>
      </dgm:t>
    </dgm:pt>
    <dgm:pt modelId="{4BEFCF18-EB18-4851-99B3-720DDC163D29}" type="sibTrans" cxnId="{52F4EF83-3934-453F-93B2-CA3AB695E0F9}">
      <dgm:prSet/>
      <dgm:spPr/>
      <dgm:t>
        <a:bodyPr/>
        <a:lstStyle/>
        <a:p>
          <a:endParaRPr lang="en-US"/>
        </a:p>
      </dgm:t>
    </dgm:pt>
    <dgm:pt modelId="{EA2B9A56-5B8E-4311-8F90-22B530AD27F4}">
      <dgm:prSet/>
      <dgm:spPr/>
      <dgm:t>
        <a:bodyPr/>
        <a:lstStyle/>
        <a:p>
          <a:r>
            <a:rPr lang="en-US" dirty="0"/>
            <a:t>Evolve and be responsive to our stakeholders’ changing needs</a:t>
          </a:r>
        </a:p>
      </dgm:t>
    </dgm:pt>
    <dgm:pt modelId="{10909E5A-C959-40E0-A50A-2BFDFC2A93A0}" type="parTrans" cxnId="{05FD1482-1930-4AFE-BD04-D343726CF71F}">
      <dgm:prSet/>
      <dgm:spPr/>
      <dgm:t>
        <a:bodyPr/>
        <a:lstStyle/>
        <a:p>
          <a:endParaRPr lang="en-US"/>
        </a:p>
      </dgm:t>
    </dgm:pt>
    <dgm:pt modelId="{43EDC30D-74D0-41CE-8A6B-6244EB9A9ACD}" type="sibTrans" cxnId="{05FD1482-1930-4AFE-BD04-D343726CF71F}">
      <dgm:prSet/>
      <dgm:spPr/>
      <dgm:t>
        <a:bodyPr/>
        <a:lstStyle/>
        <a:p>
          <a:endParaRPr lang="en-US"/>
        </a:p>
      </dgm:t>
    </dgm:pt>
    <dgm:pt modelId="{8099B0A8-0882-4F7A-AA64-602E425E001C}" type="pres">
      <dgm:prSet presAssocID="{92684872-1D91-4EC9-8CD9-4DA497897292}" presName="linearFlow" presStyleCnt="0">
        <dgm:presLayoutVars>
          <dgm:dir/>
          <dgm:resizeHandles val="exact"/>
        </dgm:presLayoutVars>
      </dgm:prSet>
      <dgm:spPr/>
    </dgm:pt>
    <dgm:pt modelId="{EA0DEBF9-9565-45F9-A81C-945CD7B81799}" type="pres">
      <dgm:prSet presAssocID="{16829220-B55B-44CB-B4E8-6DE77A75FE1A}" presName="composite" presStyleCnt="0"/>
      <dgm:spPr/>
    </dgm:pt>
    <dgm:pt modelId="{EE9315F8-CFB3-482C-8C85-917108BCCEA7}" type="pres">
      <dgm:prSet presAssocID="{16829220-B55B-44CB-B4E8-6DE77A75FE1A}" presName="imgShp" presStyleLbl="fgImgPlace1" presStyleIdx="0" presStyleCnt="4" custLinFactNeighborX="-52983" custLinFactNeighborY="-21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ibbon with solid fill"/>
        </a:ext>
      </dgm:extLst>
    </dgm:pt>
    <dgm:pt modelId="{0B8439AF-5FC2-48F1-8D38-51FC9FA98588}" type="pres">
      <dgm:prSet presAssocID="{16829220-B55B-44CB-B4E8-6DE77A75FE1A}" presName="txShp" presStyleLbl="node1" presStyleIdx="0" presStyleCnt="4">
        <dgm:presLayoutVars>
          <dgm:bulletEnabled val="1"/>
        </dgm:presLayoutVars>
      </dgm:prSet>
      <dgm:spPr/>
    </dgm:pt>
    <dgm:pt modelId="{F4E84398-5D1C-45E2-BF0A-E9C86181D326}" type="pres">
      <dgm:prSet presAssocID="{A6FC7351-3DB8-44FE-BF1A-D87FC56C65E3}" presName="spacing" presStyleCnt="0"/>
      <dgm:spPr/>
    </dgm:pt>
    <dgm:pt modelId="{CFA3B956-5F45-4720-AE49-FBB7493BAE29}" type="pres">
      <dgm:prSet presAssocID="{191D2CFD-8CA7-4FBF-A331-C87241D5CA74}" presName="composite" presStyleCnt="0"/>
      <dgm:spPr/>
    </dgm:pt>
    <dgm:pt modelId="{D1EEFDC5-2158-4BEC-AB2C-5A483C987162}" type="pres">
      <dgm:prSet presAssocID="{191D2CFD-8CA7-4FBF-A331-C87241D5CA74}" presName="imgShp" presStyleLbl="fgImgPlace1" presStyleIdx="1" presStyleCnt="4" custLinFactNeighborX="-4875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 with solid fill"/>
        </a:ext>
      </dgm:extLst>
    </dgm:pt>
    <dgm:pt modelId="{381E9107-9735-4157-9E17-801101EB9ED6}" type="pres">
      <dgm:prSet presAssocID="{191D2CFD-8CA7-4FBF-A331-C87241D5CA74}" presName="txShp" presStyleLbl="node1" presStyleIdx="1" presStyleCnt="4">
        <dgm:presLayoutVars>
          <dgm:bulletEnabled val="1"/>
        </dgm:presLayoutVars>
      </dgm:prSet>
      <dgm:spPr/>
    </dgm:pt>
    <dgm:pt modelId="{54D5118D-26AB-4BF1-9BA8-1C13923CA5C2}" type="pres">
      <dgm:prSet presAssocID="{E4A2A380-584A-4834-9AFA-F12ED96860DD}" presName="spacing" presStyleCnt="0"/>
      <dgm:spPr/>
    </dgm:pt>
    <dgm:pt modelId="{31AF720F-B269-4E0C-A800-1EF34AE669D4}" type="pres">
      <dgm:prSet presAssocID="{6D2F36D7-8CE9-4FBD-81F2-439BE4AA9FED}" presName="composite" presStyleCnt="0"/>
      <dgm:spPr/>
    </dgm:pt>
    <dgm:pt modelId="{40201054-41BA-4F0A-A417-22690C403C72}" type="pres">
      <dgm:prSet presAssocID="{6D2F36D7-8CE9-4FBD-81F2-439BE4AA9FED}" presName="imgShp" presStyleLbl="fgImgPlace1" presStyleIdx="2" presStyleCnt="4" custScaleX="119256" custScaleY="119256" custLinFactNeighborX="-5146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ycle with people with solid fill"/>
        </a:ext>
      </dgm:extLst>
    </dgm:pt>
    <dgm:pt modelId="{720F3A0F-FF3B-4CD2-8DAF-FD34D265CFF8}" type="pres">
      <dgm:prSet presAssocID="{6D2F36D7-8CE9-4FBD-81F2-439BE4AA9FED}" presName="txShp" presStyleLbl="node1" presStyleIdx="2" presStyleCnt="4">
        <dgm:presLayoutVars>
          <dgm:bulletEnabled val="1"/>
        </dgm:presLayoutVars>
      </dgm:prSet>
      <dgm:spPr/>
    </dgm:pt>
    <dgm:pt modelId="{413C28BF-C509-48AD-BE32-CC3CB8BD7310}" type="pres">
      <dgm:prSet presAssocID="{4BEFCF18-EB18-4851-99B3-720DDC163D29}" presName="spacing" presStyleCnt="0"/>
      <dgm:spPr/>
    </dgm:pt>
    <dgm:pt modelId="{72641C54-FB97-493E-9D44-1CFD69EB4CEC}" type="pres">
      <dgm:prSet presAssocID="{EA2B9A56-5B8E-4311-8F90-22B530AD27F4}" presName="composite" presStyleCnt="0"/>
      <dgm:spPr/>
    </dgm:pt>
    <dgm:pt modelId="{7A1005F2-6EC2-44B6-A1AE-E137A422F57F}" type="pres">
      <dgm:prSet presAssocID="{EA2B9A56-5B8E-4311-8F90-22B530AD27F4}" presName="imgShp" presStyleLbl="fgImgPlace1" presStyleIdx="3" presStyleCnt="4" custLinFactNeighborX="-47401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niversal access with solid fill"/>
        </a:ext>
      </dgm:extLst>
    </dgm:pt>
    <dgm:pt modelId="{471D6E15-72DC-4343-9A44-F692788AFD05}" type="pres">
      <dgm:prSet presAssocID="{EA2B9A56-5B8E-4311-8F90-22B530AD27F4}" presName="txShp" presStyleLbl="node1" presStyleIdx="3" presStyleCnt="4">
        <dgm:presLayoutVars>
          <dgm:bulletEnabled val="1"/>
        </dgm:presLayoutVars>
      </dgm:prSet>
      <dgm:spPr/>
    </dgm:pt>
  </dgm:ptLst>
  <dgm:cxnLst>
    <dgm:cxn modelId="{2D7C2702-D1A8-4869-AC1F-C93B1812C0EF}" type="presOf" srcId="{16829220-B55B-44CB-B4E8-6DE77A75FE1A}" destId="{0B8439AF-5FC2-48F1-8D38-51FC9FA98588}" srcOrd="0" destOrd="0" presId="urn:microsoft.com/office/officeart/2005/8/layout/vList3"/>
    <dgm:cxn modelId="{42CBE857-3390-4C38-90AA-87218A4CD2C1}" srcId="{92684872-1D91-4EC9-8CD9-4DA497897292}" destId="{191D2CFD-8CA7-4FBF-A331-C87241D5CA74}" srcOrd="1" destOrd="0" parTransId="{24E3BD61-DE25-45F7-B385-50CF0967E15A}" sibTransId="{E4A2A380-584A-4834-9AFA-F12ED96860DD}"/>
    <dgm:cxn modelId="{97227A7C-6718-4CA8-8C4D-0B1BC0211AEF}" type="presOf" srcId="{191D2CFD-8CA7-4FBF-A331-C87241D5CA74}" destId="{381E9107-9735-4157-9E17-801101EB9ED6}" srcOrd="0" destOrd="0" presId="urn:microsoft.com/office/officeart/2005/8/layout/vList3"/>
    <dgm:cxn modelId="{05FD1482-1930-4AFE-BD04-D343726CF71F}" srcId="{92684872-1D91-4EC9-8CD9-4DA497897292}" destId="{EA2B9A56-5B8E-4311-8F90-22B530AD27F4}" srcOrd="3" destOrd="0" parTransId="{10909E5A-C959-40E0-A50A-2BFDFC2A93A0}" sibTransId="{43EDC30D-74D0-41CE-8A6B-6244EB9A9ACD}"/>
    <dgm:cxn modelId="{52F4EF83-3934-453F-93B2-CA3AB695E0F9}" srcId="{92684872-1D91-4EC9-8CD9-4DA497897292}" destId="{6D2F36D7-8CE9-4FBD-81F2-439BE4AA9FED}" srcOrd="2" destOrd="0" parTransId="{D43434B2-748A-4BC5-BBA5-D7075924A8BF}" sibTransId="{4BEFCF18-EB18-4851-99B3-720DDC163D29}"/>
    <dgm:cxn modelId="{EB6D08A7-B122-49C1-8970-6AD429ADBED3}" type="presOf" srcId="{6D2F36D7-8CE9-4FBD-81F2-439BE4AA9FED}" destId="{720F3A0F-FF3B-4CD2-8DAF-FD34D265CFF8}" srcOrd="0" destOrd="0" presId="urn:microsoft.com/office/officeart/2005/8/layout/vList3"/>
    <dgm:cxn modelId="{39ED23BD-3A0C-432D-A8DE-403FFF34336E}" srcId="{92684872-1D91-4EC9-8CD9-4DA497897292}" destId="{16829220-B55B-44CB-B4E8-6DE77A75FE1A}" srcOrd="0" destOrd="0" parTransId="{501DE1CB-3237-43B5-8EEC-9D180D899B4A}" sibTransId="{A6FC7351-3DB8-44FE-BF1A-D87FC56C65E3}"/>
    <dgm:cxn modelId="{913DACC3-48F0-4018-AC2F-18DFB5C04C15}" type="presOf" srcId="{92684872-1D91-4EC9-8CD9-4DA497897292}" destId="{8099B0A8-0882-4F7A-AA64-602E425E001C}" srcOrd="0" destOrd="0" presId="urn:microsoft.com/office/officeart/2005/8/layout/vList3"/>
    <dgm:cxn modelId="{16245FE7-EF5E-4E2E-B377-7F42AF57AB9B}" type="presOf" srcId="{EA2B9A56-5B8E-4311-8F90-22B530AD27F4}" destId="{471D6E15-72DC-4343-9A44-F692788AFD05}" srcOrd="0" destOrd="0" presId="urn:microsoft.com/office/officeart/2005/8/layout/vList3"/>
    <dgm:cxn modelId="{FE527721-2F42-4E5E-AD15-191EE4AA14CC}" type="presParOf" srcId="{8099B0A8-0882-4F7A-AA64-602E425E001C}" destId="{EA0DEBF9-9565-45F9-A81C-945CD7B81799}" srcOrd="0" destOrd="0" presId="urn:microsoft.com/office/officeart/2005/8/layout/vList3"/>
    <dgm:cxn modelId="{DB2E6429-DAF4-4AEC-B377-340148584717}" type="presParOf" srcId="{EA0DEBF9-9565-45F9-A81C-945CD7B81799}" destId="{EE9315F8-CFB3-482C-8C85-917108BCCEA7}" srcOrd="0" destOrd="0" presId="urn:microsoft.com/office/officeart/2005/8/layout/vList3"/>
    <dgm:cxn modelId="{F5210DBB-7197-4906-BAC1-56914DCA5156}" type="presParOf" srcId="{EA0DEBF9-9565-45F9-A81C-945CD7B81799}" destId="{0B8439AF-5FC2-48F1-8D38-51FC9FA98588}" srcOrd="1" destOrd="0" presId="urn:microsoft.com/office/officeart/2005/8/layout/vList3"/>
    <dgm:cxn modelId="{CEBA8858-C795-402F-929D-78F36146314A}" type="presParOf" srcId="{8099B0A8-0882-4F7A-AA64-602E425E001C}" destId="{F4E84398-5D1C-45E2-BF0A-E9C86181D326}" srcOrd="1" destOrd="0" presId="urn:microsoft.com/office/officeart/2005/8/layout/vList3"/>
    <dgm:cxn modelId="{E6184856-0B71-41E7-AB42-333D9BA8E01B}" type="presParOf" srcId="{8099B0A8-0882-4F7A-AA64-602E425E001C}" destId="{CFA3B956-5F45-4720-AE49-FBB7493BAE29}" srcOrd="2" destOrd="0" presId="urn:microsoft.com/office/officeart/2005/8/layout/vList3"/>
    <dgm:cxn modelId="{6C51C396-559A-4800-BB33-C56A329CC0F6}" type="presParOf" srcId="{CFA3B956-5F45-4720-AE49-FBB7493BAE29}" destId="{D1EEFDC5-2158-4BEC-AB2C-5A483C987162}" srcOrd="0" destOrd="0" presId="urn:microsoft.com/office/officeart/2005/8/layout/vList3"/>
    <dgm:cxn modelId="{36503F36-90A8-40F4-A67A-4052C19F79CC}" type="presParOf" srcId="{CFA3B956-5F45-4720-AE49-FBB7493BAE29}" destId="{381E9107-9735-4157-9E17-801101EB9ED6}" srcOrd="1" destOrd="0" presId="urn:microsoft.com/office/officeart/2005/8/layout/vList3"/>
    <dgm:cxn modelId="{358FD591-E489-4E4C-B2C6-B69081661C8B}" type="presParOf" srcId="{8099B0A8-0882-4F7A-AA64-602E425E001C}" destId="{54D5118D-26AB-4BF1-9BA8-1C13923CA5C2}" srcOrd="3" destOrd="0" presId="urn:microsoft.com/office/officeart/2005/8/layout/vList3"/>
    <dgm:cxn modelId="{BFC8E9EF-BCB6-41E0-A06A-0E4FE88FC448}" type="presParOf" srcId="{8099B0A8-0882-4F7A-AA64-602E425E001C}" destId="{31AF720F-B269-4E0C-A800-1EF34AE669D4}" srcOrd="4" destOrd="0" presId="urn:microsoft.com/office/officeart/2005/8/layout/vList3"/>
    <dgm:cxn modelId="{EE033D1A-C2A1-49B5-883D-F589307BB912}" type="presParOf" srcId="{31AF720F-B269-4E0C-A800-1EF34AE669D4}" destId="{40201054-41BA-4F0A-A417-22690C403C72}" srcOrd="0" destOrd="0" presId="urn:microsoft.com/office/officeart/2005/8/layout/vList3"/>
    <dgm:cxn modelId="{81BF7731-0E77-4735-AFB8-90A7F9E35005}" type="presParOf" srcId="{31AF720F-B269-4E0C-A800-1EF34AE669D4}" destId="{720F3A0F-FF3B-4CD2-8DAF-FD34D265CFF8}" srcOrd="1" destOrd="0" presId="urn:microsoft.com/office/officeart/2005/8/layout/vList3"/>
    <dgm:cxn modelId="{F8C4AB25-82C8-487F-9D20-42915A05B45E}" type="presParOf" srcId="{8099B0A8-0882-4F7A-AA64-602E425E001C}" destId="{413C28BF-C509-48AD-BE32-CC3CB8BD7310}" srcOrd="5" destOrd="0" presId="urn:microsoft.com/office/officeart/2005/8/layout/vList3"/>
    <dgm:cxn modelId="{D85C7476-F04F-4E08-910F-6DF512A2746F}" type="presParOf" srcId="{8099B0A8-0882-4F7A-AA64-602E425E001C}" destId="{72641C54-FB97-493E-9D44-1CFD69EB4CEC}" srcOrd="6" destOrd="0" presId="urn:microsoft.com/office/officeart/2005/8/layout/vList3"/>
    <dgm:cxn modelId="{620ED891-A2A4-42CF-9F0D-967BA7CE4687}" type="presParOf" srcId="{72641C54-FB97-493E-9D44-1CFD69EB4CEC}" destId="{7A1005F2-6EC2-44B6-A1AE-E137A422F57F}" srcOrd="0" destOrd="0" presId="urn:microsoft.com/office/officeart/2005/8/layout/vList3"/>
    <dgm:cxn modelId="{5B4F5FC8-F14F-4A2E-B6C3-69DBB12EB462}" type="presParOf" srcId="{72641C54-FB97-493E-9D44-1CFD69EB4CEC}" destId="{471D6E15-72DC-4343-9A44-F692788AFD05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8439AF-5FC2-48F1-8D38-51FC9FA98588}">
      <dsp:nvSpPr>
        <dsp:cNvPr id="0" name=""/>
        <dsp:cNvSpPr/>
      </dsp:nvSpPr>
      <dsp:spPr>
        <a:xfrm rot="10800000">
          <a:off x="2193252" y="1720"/>
          <a:ext cx="7812087" cy="90218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7839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Become the primary source for quality measurement </a:t>
          </a:r>
          <a:br>
            <a:rPr lang="en-US" sz="2000" kern="1200" dirty="0"/>
          </a:br>
          <a:r>
            <a:rPr lang="en-US" sz="2000" kern="1200" dirty="0"/>
            <a:t>education and engagement opportunities</a:t>
          </a:r>
        </a:p>
      </dsp:txBody>
      <dsp:txXfrm rot="10800000">
        <a:off x="2418798" y="1720"/>
        <a:ext cx="7586541" cy="902185"/>
      </dsp:txXfrm>
    </dsp:sp>
    <dsp:sp modelId="{EE9315F8-CFB3-482C-8C85-917108BCCEA7}">
      <dsp:nvSpPr>
        <dsp:cNvPr id="0" name=""/>
        <dsp:cNvSpPr/>
      </dsp:nvSpPr>
      <dsp:spPr>
        <a:xfrm>
          <a:off x="1264154" y="0"/>
          <a:ext cx="902185" cy="90218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1E9107-9735-4157-9E17-801101EB9ED6}">
      <dsp:nvSpPr>
        <dsp:cNvPr id="0" name=""/>
        <dsp:cNvSpPr/>
      </dsp:nvSpPr>
      <dsp:spPr>
        <a:xfrm rot="10800000">
          <a:off x="2193252" y="1165936"/>
          <a:ext cx="7812087" cy="90218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7839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Modernize technical guidance for measure developers so </a:t>
          </a:r>
          <a:br>
            <a:rPr lang="en-US" sz="2000" kern="1200" dirty="0"/>
          </a:br>
          <a:r>
            <a:rPr lang="en-US" sz="2000" kern="1200" dirty="0"/>
            <a:t>it is easy to search and find meaningful resources </a:t>
          </a:r>
        </a:p>
      </dsp:txBody>
      <dsp:txXfrm rot="10800000">
        <a:off x="2418798" y="1165936"/>
        <a:ext cx="7586541" cy="902185"/>
      </dsp:txXfrm>
    </dsp:sp>
    <dsp:sp modelId="{D1EEFDC5-2158-4BEC-AB2C-5A483C987162}">
      <dsp:nvSpPr>
        <dsp:cNvPr id="0" name=""/>
        <dsp:cNvSpPr/>
      </dsp:nvSpPr>
      <dsp:spPr>
        <a:xfrm>
          <a:off x="1302290" y="1165936"/>
          <a:ext cx="902185" cy="90218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0F3A0F-FF3B-4CD2-8DAF-FD34D265CFF8}">
      <dsp:nvSpPr>
        <dsp:cNvPr id="0" name=""/>
        <dsp:cNvSpPr/>
      </dsp:nvSpPr>
      <dsp:spPr>
        <a:xfrm rot="10800000">
          <a:off x="2236683" y="2417014"/>
          <a:ext cx="7812087" cy="90218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7839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Better connect individuals, families, and others with opportunities to participate in measure development and maintenance </a:t>
          </a:r>
        </a:p>
      </dsp:txBody>
      <dsp:txXfrm rot="10800000">
        <a:off x="2462229" y="2417014"/>
        <a:ext cx="7586541" cy="902185"/>
      </dsp:txXfrm>
    </dsp:sp>
    <dsp:sp modelId="{40201054-41BA-4F0A-A417-22690C403C72}">
      <dsp:nvSpPr>
        <dsp:cNvPr id="0" name=""/>
        <dsp:cNvSpPr/>
      </dsp:nvSpPr>
      <dsp:spPr>
        <a:xfrm>
          <a:off x="1234418" y="2330152"/>
          <a:ext cx="1075910" cy="1075910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1D6E15-72DC-4343-9A44-F692788AFD05}">
      <dsp:nvSpPr>
        <dsp:cNvPr id="0" name=""/>
        <dsp:cNvSpPr/>
      </dsp:nvSpPr>
      <dsp:spPr>
        <a:xfrm rot="10800000">
          <a:off x="2193252" y="3668093"/>
          <a:ext cx="7812087" cy="90218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7839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Evolve and be responsive to our stakeholders’ changing needs</a:t>
          </a:r>
        </a:p>
      </dsp:txBody>
      <dsp:txXfrm rot="10800000">
        <a:off x="2418798" y="3668093"/>
        <a:ext cx="7586541" cy="902185"/>
      </dsp:txXfrm>
    </dsp:sp>
    <dsp:sp modelId="{7A1005F2-6EC2-44B6-A1AE-E137A422F57F}">
      <dsp:nvSpPr>
        <dsp:cNvPr id="0" name=""/>
        <dsp:cNvSpPr/>
      </dsp:nvSpPr>
      <dsp:spPr>
        <a:xfrm>
          <a:off x="1314514" y="3668093"/>
          <a:ext cx="902185" cy="902185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C16B254-F755-154D-86D8-705F3C585905}" type="datetimeFigureOut">
              <a:rPr lang="en-US" smtClean="0"/>
              <a:pPr/>
              <a:t>8/2/2022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8B07BA0-83C1-274E-9BA1-643DFA6696F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4873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242358-85E2-2545-8677-79B1E11E6ECD}" type="datetimeFigureOut">
              <a:rPr lang="en-US" smtClean="0"/>
              <a:pPr/>
              <a:t>8/2/2022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B898A01-842B-0042-9AB7-55364486B9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9035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/>
          </a:p>
        </p:txBody>
      </p:sp>
    </p:spTree>
    <p:extLst>
      <p:ext uri="{BB962C8B-B14F-4D97-AF65-F5344CB8AC3E}">
        <p14:creationId xmlns:p14="http://schemas.microsoft.com/office/powerpoint/2010/main" val="1058286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BED9E-78BD-4C4E-B037-F792E5B379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14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BED9E-78BD-4C4E-B037-F792E5B3793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80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898A01-842B-0042-9AB7-55364486B92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6024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898A01-842B-0042-9AB7-55364486B92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1900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BED9E-78BD-4C4E-B037-F792E5B3793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989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898A01-842B-0042-9AB7-55364486B92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8568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898A01-842B-0042-9AB7-55364486B92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926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7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2954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5000"/>
              </a:lnSpc>
              <a:defRPr sz="4800">
                <a:solidFill>
                  <a:srgbClr val="093E8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17124986-68A1-4CC3-988B-CD54F444819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448800" y="5096854"/>
            <a:ext cx="2286000" cy="1219200"/>
          </a:xfrm>
        </p:spPr>
        <p:txBody>
          <a:bodyPr>
            <a:normAutofit/>
          </a:bodyPr>
          <a:lstStyle>
            <a:lvl1pPr marL="0" indent="0" algn="l">
              <a:buNone/>
              <a:defRPr sz="1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Presenter</a:t>
            </a:r>
          </a:p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160573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3: work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29069C-1699-4461-8D8D-AE2CF0DB4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27364C23-CF0F-4943-8F51-DE581C5EC2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C697967-760E-4A41-AE47-EEBA93AE27F2}" type="datetime1">
              <a:rPr lang="en-US" smtClean="0"/>
              <a:t>8/2/2022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5B12EBA-C8D6-45A2-82BA-3ACAA051CF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4419600"/>
            <a:ext cx="11277600" cy="1905000"/>
          </a:xfrm>
          <a:prstGeom prst="rect">
            <a:avLst/>
          </a:prstGeom>
        </p:spPr>
        <p:txBody>
          <a:bodyPr anchor="t"/>
          <a:lstStyle>
            <a:lvl1pPr algn="l">
              <a:defRPr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2953346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4: meet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FDA772-1B8A-41FF-A7F6-66145EECF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6C6CD289-21A7-482A-9BC5-582DF148CE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A8CAE76-7352-44B2-835F-10CAB351E84A}" type="datetime1">
              <a:rPr lang="en-US" smtClean="0"/>
              <a:t>8/2/2022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5B12EBA-C8D6-45A2-82BA-3ACAA051CF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4419600"/>
            <a:ext cx="11277600" cy="1905000"/>
          </a:xfrm>
          <a:prstGeom prst="rect">
            <a:avLst/>
          </a:prstGeom>
        </p:spPr>
        <p:txBody>
          <a:bodyPr anchor="t"/>
          <a:lstStyle>
            <a:lvl1pPr algn="l">
              <a:defRPr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32306891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slide 1: clinicia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CF909008-3E7D-49F1-8BF2-E23A5A04F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D18058B3-30EF-4627-974F-57C4B7B511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3302A6E-DF7E-4824-B72F-ED14D5120DB6}" type="datetime1">
              <a:rPr lang="en-US" smtClean="0"/>
              <a:t>8/2/2022</a:t>
            </a:fld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4A4454D-7DE7-4445-8053-82AB7784C89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gray">
          <a:xfrm>
            <a:off x="457200" y="5791200"/>
            <a:ext cx="11277600" cy="523708"/>
          </a:xfrm>
        </p:spPr>
        <p:txBody>
          <a:bodyPr vert="horz" lIns="0" tIns="0" rIns="0" bIns="0" rtlCol="0">
            <a:noAutofit/>
          </a:bodyPr>
          <a:lstStyle>
            <a:lvl1pPr marL="342900" indent="-342900">
              <a:buFont typeface="Arial" pitchFamily="34" charset="0"/>
              <a:buNone/>
              <a:defRPr lang="en-US" sz="1400" i="1" dirty="0">
                <a:solidFill>
                  <a:schemeClr val="bg1"/>
                </a:solidFill>
              </a:defRPr>
            </a:lvl1pPr>
          </a:lstStyle>
          <a:p>
            <a:pPr marL="0" lvl="0" indent="0"/>
            <a:r>
              <a:rPr lang="en-US" dirty="0"/>
              <a:t>Presenter 1 name, degree(s)  |  Organization		Presenter 2 name, degree(s)  |  Organization</a:t>
            </a:r>
            <a:br>
              <a:rPr lang="en-US" dirty="0"/>
            </a:br>
            <a:r>
              <a:rPr lang="en-US" dirty="0"/>
              <a:t>CMS COR name, degree(s)  |  CMS COR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DEA942-03F3-4E39-A3FF-5C8634546C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181600"/>
            <a:ext cx="11277600" cy="4572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ACD6BC3-B997-4868-9041-ADE05C241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38600"/>
            <a:ext cx="11277600" cy="1096963"/>
          </a:xfrm>
          <a:prstGeom prst="rect">
            <a:avLst/>
          </a:prstGeom>
        </p:spPr>
        <p:txBody>
          <a:bodyPr/>
          <a:lstStyle>
            <a:lvl1pPr algn="l">
              <a:defRPr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69442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slide 2: clinic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7B9378-F322-44B7-8E28-344EE8E77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873CE4DE-C8BF-491B-B5E2-BC3AD41485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C36C093-A1E8-4028-B64F-221C883522F7}" type="datetime1">
              <a:rPr lang="en-US" smtClean="0"/>
              <a:t>8/2/2022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02DB5F2-57B6-4FBA-8D43-D0DBE58D9E0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4038600"/>
            <a:ext cx="11277600" cy="1143000"/>
          </a:xfrm>
          <a:prstGeom prst="rect">
            <a:avLst/>
          </a:prstGeom>
        </p:spPr>
        <p:txBody>
          <a:bodyPr anchor="t"/>
          <a:lstStyle>
            <a:lvl1pPr algn="l">
              <a:defRPr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Presentation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93F020A3-9FD8-446C-9A43-6A981BA51C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gray">
          <a:xfrm>
            <a:off x="457200" y="5791200"/>
            <a:ext cx="11277600" cy="523708"/>
          </a:xfrm>
        </p:spPr>
        <p:txBody>
          <a:bodyPr vert="horz" lIns="0" tIns="0" rIns="0" bIns="0" rtlCol="0">
            <a:noAutofit/>
          </a:bodyPr>
          <a:lstStyle>
            <a:lvl1pPr marL="342900" indent="-342900">
              <a:buFont typeface="Arial" pitchFamily="34" charset="0"/>
              <a:buNone/>
              <a:defRPr lang="en-US" sz="1400" i="1" dirty="0">
                <a:solidFill>
                  <a:schemeClr val="bg1"/>
                </a:solidFill>
              </a:defRPr>
            </a:lvl1pPr>
          </a:lstStyle>
          <a:p>
            <a:pPr marL="0" lvl="0" indent="0"/>
            <a:r>
              <a:rPr lang="en-US" dirty="0"/>
              <a:t>Presenter 1 name, degree(s)  |  Organization		Presenter 2 name, degree(s)  |  Organization</a:t>
            </a:r>
            <a:br>
              <a:rPr lang="en-US" dirty="0"/>
            </a:br>
            <a:r>
              <a:rPr lang="en-US" dirty="0"/>
              <a:t>CMS COR name, degree(s)  |  CMS COR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CBC2A46F-36B2-4E7F-AAFC-087261E6BDA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181600"/>
            <a:ext cx="11277600" cy="4572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73561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slide 3: family in wood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29069C-1699-4461-8D8D-AE2CF0DB4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B904F7F6-9BF5-47A4-B05A-E618096891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18DB655-B20D-4007-A522-DADBB73ACB17}" type="datetime1">
              <a:rPr lang="en-US" smtClean="0"/>
              <a:t>8/2/2022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9022CE9-A0AC-4145-8EA0-E8729D2010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4038600"/>
            <a:ext cx="11277600" cy="1143000"/>
          </a:xfrm>
          <a:prstGeom prst="rect">
            <a:avLst/>
          </a:prstGeom>
        </p:spPr>
        <p:txBody>
          <a:bodyPr anchor="t"/>
          <a:lstStyle>
            <a:lvl1pPr algn="l">
              <a:defRPr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Presentation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322CBF2F-D528-473D-B822-DF597B6004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gray">
          <a:xfrm>
            <a:off x="457200" y="5791200"/>
            <a:ext cx="11277600" cy="523708"/>
          </a:xfrm>
        </p:spPr>
        <p:txBody>
          <a:bodyPr vert="horz" lIns="0" tIns="0" rIns="0" bIns="0" rtlCol="0">
            <a:noAutofit/>
          </a:bodyPr>
          <a:lstStyle>
            <a:lvl1pPr marL="342900" indent="-342900">
              <a:buFont typeface="Arial" pitchFamily="34" charset="0"/>
              <a:buNone/>
              <a:defRPr lang="en-US" sz="1400" i="1" dirty="0">
                <a:solidFill>
                  <a:schemeClr val="bg1"/>
                </a:solidFill>
              </a:defRPr>
            </a:lvl1pPr>
          </a:lstStyle>
          <a:p>
            <a:pPr marL="0" lvl="0" indent="0"/>
            <a:r>
              <a:rPr lang="en-US" dirty="0"/>
              <a:t>Presenter 1 name, degree(s)  |  Organization		Presenter 2 name, degree(s)  |  Organization</a:t>
            </a:r>
            <a:br>
              <a:rPr lang="en-US" dirty="0"/>
            </a:br>
            <a:r>
              <a:rPr lang="en-US" dirty="0"/>
              <a:t>CMS COR name, degree(s)  |  CMS COR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E56F15C0-B0C2-4926-985C-0EE8C5207D3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181600"/>
            <a:ext cx="11277600" cy="4572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54077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slide 4: family rea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FDA772-1B8A-41FF-A7F6-66145EECF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D660898A-9AEA-4DB5-B6EB-73835F7058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6093446-643E-47CC-887A-ACFBE49A1145}" type="datetime1">
              <a:rPr lang="en-US" smtClean="0"/>
              <a:t>8/2/2022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3CD4358-B10E-4C6A-A7E2-A844E45E318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4038600"/>
            <a:ext cx="11277600" cy="1143000"/>
          </a:xfrm>
          <a:prstGeom prst="rect">
            <a:avLst/>
          </a:prstGeom>
        </p:spPr>
        <p:txBody>
          <a:bodyPr anchor="t"/>
          <a:lstStyle>
            <a:lvl1pPr algn="l">
              <a:defRPr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Presentation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0F79C300-56CA-4EF5-B0E3-EBF0F65D563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gray">
          <a:xfrm>
            <a:off x="457200" y="5791200"/>
            <a:ext cx="11277600" cy="523708"/>
          </a:xfrm>
        </p:spPr>
        <p:txBody>
          <a:bodyPr vert="horz" lIns="0" tIns="0" rIns="0" bIns="0" rtlCol="0">
            <a:noAutofit/>
          </a:bodyPr>
          <a:lstStyle>
            <a:lvl1pPr marL="342900" indent="-342900">
              <a:buFont typeface="Arial" pitchFamily="34" charset="0"/>
              <a:buNone/>
              <a:defRPr lang="en-US" sz="1400" i="1" dirty="0">
                <a:solidFill>
                  <a:schemeClr val="bg1"/>
                </a:solidFill>
              </a:defRPr>
            </a:lvl1pPr>
          </a:lstStyle>
          <a:p>
            <a:pPr marL="0" lvl="0" indent="0"/>
            <a:r>
              <a:rPr lang="en-US" dirty="0"/>
              <a:t>Presenter 1 name, degree(s)  |  Organization		Presenter 2 name, degree(s)  |  Organization</a:t>
            </a:r>
            <a:br>
              <a:rPr lang="en-US" dirty="0"/>
            </a:br>
            <a:r>
              <a:rPr lang="en-US" dirty="0"/>
              <a:t>CMS COR name, degree(s)  |  CMS COR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8B959C8B-B0B2-4EDE-819A-A2DCBCAE47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181600"/>
            <a:ext cx="11277600" cy="4572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07472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slide 5: technolog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FDA772-1B8A-41FF-A7F6-66145EECF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39E5205C-7546-4B7B-BC6D-1DC1612961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F218C7A-31DB-4033-985C-F967F3B8F938}" type="datetime1">
              <a:rPr lang="en-US" smtClean="0"/>
              <a:t>8/2/2022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C6BE377-C0BB-42FE-8CC7-E20AE7369D1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4038600"/>
            <a:ext cx="11277600" cy="1143000"/>
          </a:xfrm>
          <a:prstGeom prst="rect">
            <a:avLst/>
          </a:prstGeom>
        </p:spPr>
        <p:txBody>
          <a:bodyPr anchor="t"/>
          <a:lstStyle>
            <a:lvl1pPr algn="l">
              <a:defRPr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Presentation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B402D99-B199-4DFA-ABC5-A4EA32E9806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gray">
          <a:xfrm>
            <a:off x="457200" y="5791200"/>
            <a:ext cx="11277600" cy="523708"/>
          </a:xfrm>
        </p:spPr>
        <p:txBody>
          <a:bodyPr vert="horz" lIns="0" tIns="0" rIns="0" bIns="0" rtlCol="0">
            <a:noAutofit/>
          </a:bodyPr>
          <a:lstStyle>
            <a:lvl1pPr marL="342900" indent="-342900">
              <a:buFont typeface="Arial" pitchFamily="34" charset="0"/>
              <a:buNone/>
              <a:defRPr lang="en-US" sz="1400" i="1" dirty="0">
                <a:solidFill>
                  <a:schemeClr val="bg1"/>
                </a:solidFill>
              </a:defRPr>
            </a:lvl1pPr>
          </a:lstStyle>
          <a:p>
            <a:pPr marL="0" lvl="0" indent="0"/>
            <a:r>
              <a:rPr lang="en-US" dirty="0"/>
              <a:t>Presenter 1 name, degree(s)  |  Organization		Presenter 2 name, degree(s)  |  Organization</a:t>
            </a:r>
            <a:br>
              <a:rPr lang="en-US" dirty="0"/>
            </a:br>
            <a:r>
              <a:rPr lang="en-US" dirty="0"/>
              <a:t>CMS COR name, degree(s)  |  CMS COR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C1A62C65-DF4E-4452-85D5-A955C794E3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181600"/>
            <a:ext cx="11277600" cy="4572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36728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7247863-F1FF-4498-811C-C3A2CCCE04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946847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1127760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54F3E46-441B-4313-83EA-E692FF57C1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76200"/>
            <a:ext cx="11277600" cy="137160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Date Placeholder 2">
            <a:extLst>
              <a:ext uri="{FF2B5EF4-FFF2-40B4-BE49-F238E27FC236}">
                <a16:creationId xmlns:a16="http://schemas.microsoft.com/office/drawing/2014/main" id="{AFBCD2D7-9EC8-4B72-875A-27A384D5AB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97C0194-4FDA-43AF-9F3B-BE4B0F1060EB}" type="datetime1">
              <a:rPr lang="en-US" smtClean="0"/>
              <a:t>8/2/2022</a:t>
            </a:fld>
            <a:endParaRPr lang="en-US"/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1286FE28-AA8C-4892-89D5-571ECC7E7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9601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F28BD-3C2D-486A-ACFB-FB032BB6F3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5562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459330-E2A2-4DCD-BCF4-F4204C2D5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752600"/>
            <a:ext cx="5562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7DDF36E-C13F-4160-9B17-611E098C4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11277600" cy="137160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Date Placeholder 2">
            <a:extLst>
              <a:ext uri="{FF2B5EF4-FFF2-40B4-BE49-F238E27FC236}">
                <a16:creationId xmlns:a16="http://schemas.microsoft.com/office/drawing/2014/main" id="{CC69E292-0F3B-4C54-8AC3-6F5D285BBB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A48628-C5AF-4DDE-B627-6DFEF3A1E92F}" type="datetime1">
              <a:rPr lang="en-US" smtClean="0"/>
              <a:t>8/2/2022</a:t>
            </a:fld>
            <a:endParaRPr lang="en-US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6EB1DCC9-25D5-426F-A2B7-D421876F4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252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E97876-4960-4497-B6AF-12F35794F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752599"/>
            <a:ext cx="5540375" cy="7524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079382-2E6C-4E1E-A86D-8714C6B68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505074"/>
            <a:ext cx="5540375" cy="3819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843035-396D-4C01-A415-B14AE78D21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599"/>
            <a:ext cx="5562600" cy="7524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88D1D9-9D1B-4687-886A-2BD6D963F3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562600" cy="3819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BB75815-AE2D-4432-8758-7C5BB021D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11277600" cy="137160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2">
            <a:extLst>
              <a:ext uri="{FF2B5EF4-FFF2-40B4-BE49-F238E27FC236}">
                <a16:creationId xmlns:a16="http://schemas.microsoft.com/office/drawing/2014/main" id="{05431EBF-80AB-485C-B91D-AC7B5DDDC1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94A1A85-03B5-4875-B329-136817FE68CF}" type="datetime1">
              <a:rPr lang="en-US" smtClean="0"/>
              <a:t>8/2/2022</a:t>
            </a:fld>
            <a:endParaRPr lang="en-US"/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D9F14025-8E17-4E57-9996-B28608CF7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36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CBD755F-EC1C-40CC-AD48-C131FDAB1956}"/>
              </a:ext>
            </a:extLst>
          </p:cNvPr>
          <p:cNvSpPr/>
          <p:nvPr/>
        </p:nvSpPr>
        <p:spPr>
          <a:xfrm>
            <a:off x="8915400" y="3276600"/>
            <a:ext cx="3276600" cy="3581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5726">
                <a:srgbClr val="FFFFFF">
                  <a:alpha val="75000"/>
                </a:srgbClr>
              </a:gs>
              <a:gs pos="24000">
                <a:schemeClr val="bg1">
                  <a:alpha val="50000"/>
                </a:schemeClr>
              </a:gs>
              <a:gs pos="82000">
                <a:srgbClr val="FFFFFF"/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7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2954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5000"/>
              </a:lnSpc>
              <a:defRPr sz="4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3FC3EC0-E0FB-44FD-9216-53815C99ACBB}"/>
              </a:ext>
            </a:extLst>
          </p:cNvPr>
          <p:cNvSpPr/>
          <p:nvPr userDrawn="1"/>
        </p:nvSpPr>
        <p:spPr>
          <a:xfrm>
            <a:off x="8915400" y="3276600"/>
            <a:ext cx="3276600" cy="3581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5726">
                <a:srgbClr val="FFFFFF">
                  <a:alpha val="75000"/>
                </a:srgbClr>
              </a:gs>
              <a:gs pos="24000">
                <a:schemeClr val="bg1">
                  <a:alpha val="50000"/>
                </a:schemeClr>
              </a:gs>
              <a:gs pos="82000">
                <a:srgbClr val="FFFFFF"/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17124986-68A1-4CC3-988B-CD54F444819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448800" y="5088309"/>
            <a:ext cx="2286000" cy="1219200"/>
          </a:xfrm>
        </p:spPr>
        <p:txBody>
          <a:bodyPr>
            <a:normAutofit/>
          </a:bodyPr>
          <a:lstStyle>
            <a:lvl1pPr marL="0" indent="0" algn="l">
              <a:buNone/>
              <a:defRPr sz="13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Presenter</a:t>
            </a:r>
          </a:p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2080066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F669AC8-C826-4D23-B7BC-7EBC0E54D4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76200"/>
            <a:ext cx="11277600" cy="137160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98C68DA7-DD4E-4363-99A3-6C7AE644CE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D16256B-82DA-4EE1-81C3-24F2947DEBAD}" type="datetime1">
              <a:rPr lang="en-US" smtClean="0"/>
              <a:t>8/2/2022</a:t>
            </a:fld>
            <a:endParaRPr lang="en-US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E49B125E-EA0A-42AF-BBF1-2277EE893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318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3EEB168-1BFF-4218-82FE-5A04BAF13EBF}"/>
              </a:ext>
            </a:extLst>
          </p:cNvPr>
          <p:cNvSpPr/>
          <p:nvPr/>
        </p:nvSpPr>
        <p:spPr>
          <a:xfrm>
            <a:off x="0" y="0"/>
            <a:ext cx="12192000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CB841ED-EDE1-4643-97E7-ED747B564C8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6400" y="5410200"/>
            <a:ext cx="2438400" cy="838200"/>
          </a:xfrm>
          <a:prstGeom prst="rect">
            <a:avLst/>
          </a:prstGeom>
        </p:spPr>
      </p:pic>
      <p:sp>
        <p:nvSpPr>
          <p:cNvPr id="11" name="Date Placeholder 2">
            <a:extLst>
              <a:ext uri="{FF2B5EF4-FFF2-40B4-BE49-F238E27FC236}">
                <a16:creationId xmlns:a16="http://schemas.microsoft.com/office/drawing/2014/main" id="{C471EEBC-38DE-4DC1-B1A1-B7F7409B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E3E91C9-DAD1-4AEF-896B-B0B960C7E7E7}" type="datetime1">
              <a:rPr lang="en-US" smtClean="0"/>
              <a:t>8/2/2022</a:t>
            </a:fld>
            <a:endParaRPr lang="en-US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F3AC48A3-A066-445D-93F4-D83D64C08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9A6E6E8-FC11-471F-B289-7148AAFC10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76200"/>
            <a:ext cx="11277600" cy="1371600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rgbClr val="093E8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5134F6D-97BE-4090-987F-B7E6E7EF4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1"/>
            <a:ext cx="1127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1298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3EEB168-1BFF-4218-82FE-5A04BAF13EBF}"/>
              </a:ext>
            </a:extLst>
          </p:cNvPr>
          <p:cNvSpPr/>
          <p:nvPr/>
        </p:nvSpPr>
        <p:spPr>
          <a:xfrm>
            <a:off x="0" y="0"/>
            <a:ext cx="12192000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CB841ED-EDE1-4643-97E7-ED747B564C8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6400" y="304800"/>
            <a:ext cx="2438400" cy="838200"/>
          </a:xfrm>
          <a:prstGeom prst="rect">
            <a:avLst/>
          </a:prstGeom>
        </p:spPr>
      </p:pic>
      <p:sp>
        <p:nvSpPr>
          <p:cNvPr id="11" name="Date Placeholder 2">
            <a:extLst>
              <a:ext uri="{FF2B5EF4-FFF2-40B4-BE49-F238E27FC236}">
                <a16:creationId xmlns:a16="http://schemas.microsoft.com/office/drawing/2014/main" id="{C471EEBC-38DE-4DC1-B1A1-B7F7409B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6938FE-59CA-4C89-BE8B-F03601C34342}" type="datetime1">
              <a:rPr lang="en-US" smtClean="0"/>
              <a:t>8/2/2022</a:t>
            </a:fld>
            <a:endParaRPr lang="en-US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F3AC48A3-A066-445D-93F4-D83D64C08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9A6E6E8-FC11-471F-B289-7148AAFC10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76200"/>
            <a:ext cx="8610600" cy="1371600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rgbClr val="093E8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5134F6D-97BE-4090-987F-B7E6E7EF4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1"/>
            <a:ext cx="1127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69C45C5-0F80-4719-A1F0-6E033104A7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6400" y="304800"/>
            <a:ext cx="24384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4173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F121025A-97D9-4A13-82C5-26430289BD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76200"/>
            <a:ext cx="11277600" cy="137160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DB50B8FB-1D76-4A99-970E-AD9E61526E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18A642-F11E-4D6C-94C7-10329E6CCB63}" type="datetime1">
              <a:rPr lang="en-US" smtClean="0"/>
              <a:t>8/2/2022</a:t>
            </a:fld>
            <a:endParaRPr lang="en-US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0A8A78AC-E7E8-4B37-963D-44C7A7B84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142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estio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727A524-2180-4FB2-96F9-A141F65B11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76200"/>
            <a:ext cx="11277600" cy="137160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7B8A3CAE-1E5D-4BB3-9F53-E5FFA9213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181AB3D3-F706-49DC-8D61-02BA60EFAEA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41234" y="1447800"/>
            <a:ext cx="5250766" cy="5410200"/>
          </a:xfrm>
          <a:prstGeom prst="rect">
            <a:avLst/>
          </a:prstGeom>
        </p:spPr>
      </p:pic>
      <p:sp>
        <p:nvSpPr>
          <p:cNvPr id="12" name="Date Placeholder 2">
            <a:extLst>
              <a:ext uri="{FF2B5EF4-FFF2-40B4-BE49-F238E27FC236}">
                <a16:creationId xmlns:a16="http://schemas.microsoft.com/office/drawing/2014/main" id="{4487D99D-1B75-4A13-99D2-D667158510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FB323EE-0DF1-44F8-AD90-F9DE7ED13117}" type="datetime1">
              <a:rPr lang="en-US" smtClean="0"/>
              <a:t>8/2/2022</a:t>
            </a:fld>
            <a:endParaRPr lang="en-US"/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1CA055BE-0424-484A-B98E-D8E7A7631F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41234" y="1447800"/>
            <a:ext cx="5250766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1646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5448BB-563C-42AE-AECC-92DD39D96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6CA0C-21F2-4F2C-965B-164BFB5D44D7}" type="datetime1">
              <a:rPr lang="en-US" smtClean="0"/>
              <a:t>8/2/2022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D3BB13-7524-4A08-A1FD-AA374257D8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1ACEA5-5E6C-47FA-B296-44D63ED7439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9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BC802D-828C-4BF8-AB8C-BDBA2B1EFD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81200" y="685800"/>
            <a:ext cx="7848600" cy="33994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680F27F-A282-4970-971D-87E6FC482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524000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920710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8B709-FAB3-FC4D-8C28-31CDE8076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699" y="1162796"/>
            <a:ext cx="9833429" cy="10287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D4806-3DB5-6142-AB3F-0CFC82A34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699" y="2017946"/>
            <a:ext cx="9833429" cy="3429000"/>
          </a:xfrm>
          <a:prstGeom prst="rect">
            <a:avLst/>
          </a:prstGeom>
        </p:spPr>
        <p:txBody>
          <a:bodyPr wrap="square"/>
          <a:lstStyle>
            <a:lvl1pPr marL="295275" indent="-295275">
              <a:buClr>
                <a:srgbClr val="FF5A5A"/>
              </a:buClr>
              <a:buFont typeface="Arial" panose="020B0604020202020204" pitchFamily="34" charset="0"/>
              <a:buChar char="•"/>
              <a:tabLst/>
              <a:defRPr sz="2000">
                <a:latin typeface="Century Gothic" panose="020B0502020202020204" pitchFamily="34" charset="0"/>
              </a:defRPr>
            </a:lvl1pPr>
            <a:lvl2pPr marL="517525" indent="-168275">
              <a:lnSpc>
                <a:spcPct val="100000"/>
              </a:lnSpc>
              <a:buClr>
                <a:srgbClr val="FF5A5A"/>
              </a:buClr>
              <a:buFont typeface="Arial" panose="020B0604020202020204" pitchFamily="34" charset="0"/>
              <a:buChar char="•"/>
              <a:tabLst/>
              <a:defRPr sz="1800" b="1" i="0">
                <a:solidFill>
                  <a:schemeClr val="accent2"/>
                </a:solidFill>
                <a:latin typeface="Century Gothic" panose="020B0502020202020204" pitchFamily="34" charset="0"/>
              </a:defRPr>
            </a:lvl2pPr>
            <a:lvl3pPr marL="687388" indent="-169863">
              <a:lnSpc>
                <a:spcPct val="100000"/>
              </a:lnSpc>
              <a:buClr>
                <a:srgbClr val="FF5A5A"/>
              </a:buClr>
              <a:buFont typeface="Arial" panose="020B0604020202020204" pitchFamily="34" charset="0"/>
              <a:buChar char="•"/>
              <a:tabLst/>
              <a:defRPr sz="1600">
                <a:latin typeface="Century Gothic" panose="020B0502020202020204" pitchFamily="34" charset="0"/>
              </a:defRPr>
            </a:lvl3pPr>
            <a:lvl4pPr marL="866775" indent="-179388">
              <a:lnSpc>
                <a:spcPct val="100000"/>
              </a:lnSpc>
              <a:buClr>
                <a:srgbClr val="FF5A5A"/>
              </a:buClr>
              <a:buFont typeface="Arial" panose="020B0604020202020204" pitchFamily="34" charset="0"/>
              <a:buChar char="•"/>
              <a:tabLst/>
              <a:defRPr sz="1400">
                <a:latin typeface="Century Gothic" panose="020B0502020202020204" pitchFamily="34" charset="0"/>
              </a:defRPr>
            </a:lvl4pPr>
            <a:lvl5pPr marL="1036638" indent="-169863">
              <a:lnSpc>
                <a:spcPct val="150000"/>
              </a:lnSpc>
              <a:buClr>
                <a:srgbClr val="FF5A5A"/>
              </a:buClr>
              <a:buFont typeface="Arial" panose="020B0604020202020204" pitchFamily="34" charset="0"/>
              <a:buChar char="•"/>
              <a:tabLst/>
              <a:defRPr sz="12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7283B-E040-3A45-A872-FBF3D45B8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F2E6-64A8-0F46-AF27-0A96D82A03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183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7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2954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5000"/>
              </a:lnSpc>
              <a:defRPr sz="4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17124986-68A1-4CC3-988B-CD54F444819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448800" y="5105400"/>
            <a:ext cx="2286000" cy="1219200"/>
          </a:xfrm>
        </p:spPr>
        <p:txBody>
          <a:bodyPr>
            <a:normAutofit/>
          </a:bodyPr>
          <a:lstStyle>
            <a:lvl1pPr marL="0" indent="0" algn="l">
              <a:buNone/>
              <a:defRPr sz="1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Presenter</a:t>
            </a:r>
          </a:p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004161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7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2954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5000"/>
              </a:lnSpc>
              <a:defRPr sz="4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17124986-68A1-4CC3-988B-CD54F444819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448800" y="5105400"/>
            <a:ext cx="2286000" cy="1219200"/>
          </a:xfrm>
        </p:spPr>
        <p:txBody>
          <a:bodyPr>
            <a:normAutofit/>
          </a:bodyPr>
          <a:lstStyle>
            <a:lvl1pPr marL="0" indent="0" algn="l">
              <a:buNone/>
              <a:defRPr sz="1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Presenter</a:t>
            </a:r>
          </a:p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119072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7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2954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5000"/>
              </a:lnSpc>
              <a:defRPr sz="4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17124986-68A1-4CC3-988B-CD54F444819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448800" y="5105400"/>
            <a:ext cx="2286000" cy="1219200"/>
          </a:xfrm>
        </p:spPr>
        <p:txBody>
          <a:bodyPr>
            <a:normAutofit/>
          </a:bodyPr>
          <a:lstStyle>
            <a:lvl1pPr marL="0" indent="0" algn="l">
              <a:buNone/>
              <a:defRPr sz="1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Presenter</a:t>
            </a:r>
          </a:p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229497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6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7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2954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5000"/>
              </a:lnSpc>
              <a:defRPr sz="4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17124986-68A1-4CC3-988B-CD54F444819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448800" y="5105400"/>
            <a:ext cx="2286000" cy="1219200"/>
          </a:xfrm>
        </p:spPr>
        <p:txBody>
          <a:bodyPr>
            <a:normAutofit/>
          </a:bodyPr>
          <a:lstStyle>
            <a:lvl1pPr marL="0" indent="0" algn="l">
              <a:buNone/>
              <a:defRPr sz="1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Presenter</a:t>
            </a:r>
          </a:p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775205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7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7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2954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5000"/>
              </a:lnSpc>
              <a:defRPr sz="4800">
                <a:solidFill>
                  <a:srgbClr val="00529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17124986-68A1-4CC3-988B-CD54F444819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448800" y="5105400"/>
            <a:ext cx="2286000" cy="1219200"/>
          </a:xfrm>
        </p:spPr>
        <p:txBody>
          <a:bodyPr>
            <a:normAutofit/>
          </a:bodyPr>
          <a:lstStyle>
            <a:lvl1pPr marL="0" indent="0" algn="l">
              <a:buNone/>
              <a:defRPr sz="1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Presenter</a:t>
            </a:r>
          </a:p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653789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1: group talk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CF909008-3E7D-49F1-8BF2-E23A5A04F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E4D1A0A8-ECDB-4D05-A600-19658E0ABB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8517D46-A363-4E26-9E5D-4C0BCED54145}" type="datetime1">
              <a:rPr lang="en-US" smtClean="0"/>
              <a:t>8/2/2022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5B12EBA-C8D6-45A2-82BA-3ACAA051CF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4419600"/>
            <a:ext cx="11277600" cy="1905000"/>
          </a:xfrm>
          <a:prstGeom prst="rect">
            <a:avLst/>
          </a:prstGeom>
        </p:spPr>
        <p:txBody>
          <a:bodyPr anchor="t"/>
          <a:lstStyle>
            <a:lvl1pPr algn="l">
              <a:defRPr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3660827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2: communic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7B9378-F322-44B7-8E28-344EE8E77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F30439C2-F0D6-47E2-8C39-244E0B85DB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F08ACA9-CAF1-4852-846C-726581A017BC}" type="datetime1">
              <a:rPr lang="en-US" smtClean="0"/>
              <a:t>8/2/2022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5B12EBA-C8D6-45A2-82BA-3ACAA051CF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4419600"/>
            <a:ext cx="11277600" cy="1905000"/>
          </a:xfrm>
          <a:prstGeom prst="rect">
            <a:avLst/>
          </a:prstGeom>
        </p:spPr>
        <p:txBody>
          <a:bodyPr anchor="t"/>
          <a:lstStyle>
            <a:lvl1pPr algn="l">
              <a:defRPr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3375937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B9568B0-1C15-47B3-B9D9-05A6C71B4E64}"/>
              </a:ext>
            </a:extLst>
          </p:cNvPr>
          <p:cNvPicPr>
            <a:picLocks noChangeAspect="1"/>
          </p:cNvPicPr>
          <p:nvPr/>
        </p:nvPicPr>
        <p:blipFill>
          <a:blip r:embed="rId2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946847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112776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97C3D564-D972-4621-90DC-17FA56A0CC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3457F0E-57DE-4392-9F01-4590E481B2D5}" type="datetime1">
              <a:rPr lang="en-US" smtClean="0"/>
              <a:t>8/2/2022</a:t>
            </a:fld>
            <a:endParaRPr lang="en-US"/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02F710FD-B978-4DEA-B86D-651DBD4B60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200" y="6324600"/>
            <a:ext cx="1371600" cy="365125"/>
          </a:xfrm>
          <a:prstGeom prst="rect">
            <a:avLst/>
          </a:prstGeom>
        </p:spPr>
        <p:txBody>
          <a:bodyPr anchor="ctr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6B8A4A2-F29A-4651-AFA7-54DA4950AA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1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  <p:sldLayoutId id="2147483880" r:id="rId13"/>
    <p:sldLayoutId id="2147483881" r:id="rId14"/>
    <p:sldLayoutId id="2147483882" r:id="rId15"/>
    <p:sldLayoutId id="2147483883" r:id="rId16"/>
    <p:sldLayoutId id="2147483884" r:id="rId17"/>
    <p:sldLayoutId id="2147483885" r:id="rId18"/>
    <p:sldLayoutId id="2147483886" r:id="rId19"/>
    <p:sldLayoutId id="2147483887" r:id="rId20"/>
    <p:sldLayoutId id="2147483888" r:id="rId21"/>
    <p:sldLayoutId id="2147483889" r:id="rId22"/>
    <p:sldLayoutId id="2147483890" r:id="rId23"/>
    <p:sldLayoutId id="2147483891" r:id="rId24"/>
    <p:sldLayoutId id="2147483893" r:id="rId25"/>
    <p:sldLayoutId id="2147483894" r:id="rId26"/>
  </p:sldLayoutIdLst>
  <p:hf hdr="0" ftr="0"/>
  <p:txStyles>
    <p:titleStyle>
      <a:lvl1pPr indent="0" algn="ctr" defTabSz="914400" rtl="0" eaLnBrk="1" latinLnBrk="0" hangingPunct="1">
        <a:spcBef>
          <a:spcPts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 userDrawn="1">
          <p15:clr>
            <a:srgbClr val="F26B43"/>
          </p15:clr>
        </p15:guide>
        <p15:guide id="8" pos="288" userDrawn="1">
          <p15:clr>
            <a:srgbClr val="F26B43"/>
          </p15:clr>
        </p15:guide>
        <p15:guide id="9" pos="7392" userDrawn="1">
          <p15:clr>
            <a:srgbClr val="F26B43"/>
          </p15:clr>
        </p15:guide>
        <p15:guide id="10" orient="horz" pos="3984" userDrawn="1">
          <p15:clr>
            <a:srgbClr val="F26B43"/>
          </p15:clr>
        </p15:guide>
        <p15:guide id="11" pos="3840" userDrawn="1">
          <p15:clr>
            <a:srgbClr val="F26B43"/>
          </p15:clr>
        </p15:guide>
        <p15:guide id="12" orient="horz" pos="110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MMSSupport@battelle.org" TargetMode="Externa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lesh@battelle.org" TargetMode="External"/><Relationship Id="rId2" Type="http://schemas.openxmlformats.org/officeDocument/2006/relationships/hyperlink" Target="mailto:melissa.gross@cms.hhs.gov" TargetMode="External"/><Relationship Id="rId1" Type="http://schemas.openxmlformats.org/officeDocument/2006/relationships/slideLayout" Target="../slideLayouts/slideLayout17.xml"/><Relationship Id="rId4" Type="http://schemas.openxmlformats.org/officeDocument/2006/relationships/hyperlink" Target="mailto:obrienk@battelle.or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mmshub.cms.gov/sites/default/files/2022-04-Public-Webinar-Rural-Health.pptx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mmshub.cms.gov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mshub.cms.gov/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 descr="Agenda:&#10;1. Key definitions&#10;2. Background&#10;3. Benefits and challenges&#10;4. Special considerations (conceptualization to testing)&#10;5. Conclusion&#10;6. References&#10;7. Discussion">
            <a:extLst>
              <a:ext uri="{FF2B5EF4-FFF2-40B4-BE49-F238E27FC236}">
                <a16:creationId xmlns:a16="http://schemas.microsoft.com/office/drawing/2014/main" id="{C0721A4E-BF36-4249-807B-BD004FA7A634}"/>
              </a:ext>
            </a:extLst>
          </p:cNvPr>
          <p:cNvSpPr/>
          <p:nvPr/>
        </p:nvSpPr>
        <p:spPr>
          <a:xfrm>
            <a:off x="2667000" y="1143000"/>
            <a:ext cx="6858000" cy="4572000"/>
          </a:xfrm>
          <a:prstGeom prst="roundRect">
            <a:avLst/>
          </a:prstGeom>
          <a:solidFill>
            <a:srgbClr val="084A9C"/>
          </a:solidFill>
          <a:ln w="57150">
            <a:solidFill>
              <a:srgbClr val="FFD0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3162300" y="2090172"/>
            <a:ext cx="5867400" cy="218521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Thank you for attending! 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presentation will begin soon.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0BEA7CE5-A30E-E3D5-94B4-175828461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</p:spPr>
        <p:txBody>
          <a:bodyPr/>
          <a:lstStyle/>
          <a:p>
            <a:r>
              <a:rPr lang="en-US" dirty="0"/>
              <a:t>5/25/2022</a:t>
            </a:r>
          </a:p>
        </p:txBody>
      </p:sp>
    </p:spTree>
    <p:extLst>
      <p:ext uri="{BB962C8B-B14F-4D97-AF65-F5344CB8AC3E}">
        <p14:creationId xmlns:p14="http://schemas.microsoft.com/office/powerpoint/2010/main" val="160696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626C039-8FCE-B245-86ED-54911FA05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for MMS Hub</a:t>
            </a:r>
            <a:endParaRPr lang="en-US" sz="1400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CEB573B-4DC6-4DFA-956A-7725CBE7CB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1182510"/>
              </p:ext>
            </p:extLst>
          </p:nvPr>
        </p:nvGraphicFramePr>
        <p:xfrm>
          <a:off x="279400" y="1752601"/>
          <a:ext cx="11747500" cy="4571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32F7D9-4369-F049-A2C1-18EB47D2C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F2E6-64A8-0F46-AF27-0A96D82A033B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B28638A6-526C-3E56-14E2-29F829936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</p:spPr>
        <p:txBody>
          <a:bodyPr/>
          <a:lstStyle/>
          <a:p>
            <a:r>
              <a:rPr lang="en-US" dirty="0"/>
              <a:t>5/25/2022</a:t>
            </a:r>
          </a:p>
        </p:txBody>
      </p:sp>
    </p:spTree>
    <p:extLst>
      <p:ext uri="{BB962C8B-B14F-4D97-AF65-F5344CB8AC3E}">
        <p14:creationId xmlns:p14="http://schemas.microsoft.com/office/powerpoint/2010/main" val="3667484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B908372-1E91-4885-BC9B-06109A4F9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605D15-7489-4649-9656-83CB79D3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A4A2-F29A-4651-AFA7-54DA4950AAC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1F00CD-F82B-4C3E-9A3E-E2591226B4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5/25/2022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F9DFB6-EB2B-4882-8239-02424E12D393}"/>
              </a:ext>
            </a:extLst>
          </p:cNvPr>
          <p:cNvSpPr txBox="1"/>
          <p:nvPr/>
        </p:nvSpPr>
        <p:spPr>
          <a:xfrm>
            <a:off x="1588477" y="1615619"/>
            <a:ext cx="901504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</a:pPr>
            <a:endParaRPr lang="en-US" sz="3600" dirty="0">
              <a:cs typeface="Arial" pitchFamily="34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</a:pPr>
            <a:r>
              <a:rPr lang="en-US" sz="3600" dirty="0">
                <a:cs typeface="Arial" pitchFamily="34" charset="0"/>
              </a:rPr>
              <a:t>We look forward to your comments and suggestions.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</a:pPr>
            <a:endParaRPr lang="en-US" sz="3600" dirty="0">
              <a:cs typeface="Arial" pitchFamily="34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</a:pPr>
            <a:r>
              <a:rPr lang="en-US" sz="3600" dirty="0">
                <a:cs typeface="Arial" pitchFamily="34" charset="0"/>
              </a:rPr>
              <a:t>Please email us at </a:t>
            </a:r>
            <a:r>
              <a:rPr lang="en-US" sz="3600" dirty="0">
                <a:cs typeface="Arial" pitchFamily="34" charset="0"/>
                <a:hlinkClick r:id="rId2"/>
              </a:rPr>
              <a:t>MMSsupport@battelle.org</a:t>
            </a:r>
            <a:r>
              <a:rPr lang="en-US" sz="3600" dirty="0">
                <a:cs typeface="Arial" pitchFamily="34" charset="0"/>
              </a:rPr>
              <a:t>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</a:pPr>
            <a:endParaRPr lang="en-US" sz="2400" dirty="0">
              <a:cs typeface="Arial" pitchFamily="34" charset="0"/>
            </a:endParaRPr>
          </a:p>
          <a:p>
            <a:pPr algn="ctr"/>
            <a:r>
              <a:rPr lang="en-US" sz="6000" b="1" dirty="0"/>
              <a:t>Thank you for your time!</a:t>
            </a:r>
          </a:p>
        </p:txBody>
      </p:sp>
    </p:spTree>
    <p:extLst>
      <p:ext uri="{BB962C8B-B14F-4D97-AF65-F5344CB8AC3E}">
        <p14:creationId xmlns:p14="http://schemas.microsoft.com/office/powerpoint/2010/main" val="2417362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: Rounded Corners 27" descr="Rectangle with text: Kim O’Brien, CMS MMS Hub lead obrienk@battelle.org, 410-372-2709&#10;">
            <a:extLst>
              <a:ext uri="{FF2B5EF4-FFF2-40B4-BE49-F238E27FC236}">
                <a16:creationId xmlns:a16="http://schemas.microsoft.com/office/drawing/2014/main" id="{B3AA12E6-43E5-CA91-E6F3-1274968432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13705" y="4903258"/>
            <a:ext cx="9406656" cy="1280582"/>
          </a:xfrm>
          <a:prstGeom prst="roundRect">
            <a:avLst/>
          </a:prstGeom>
          <a:solidFill>
            <a:srgbClr val="0049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C6BD8EC-C078-5E6E-5072-7DC5CB99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02160" y="1855258"/>
            <a:ext cx="9406656" cy="1280582"/>
          </a:xfrm>
          <a:prstGeom prst="roundRect">
            <a:avLst/>
          </a:prstGeom>
          <a:solidFill>
            <a:srgbClr val="0049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BD61D93-DEE8-4FFE-B37F-FBA6D4153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Points of Contact</a:t>
            </a:r>
          </a:p>
        </p:txBody>
      </p:sp>
      <p:grpSp>
        <p:nvGrpSpPr>
          <p:cNvPr id="10" name="Group 9" descr="Rectangle with text: Melissa Gross, CMS Lead melissa.gross@cms.hhs.gov">
            <a:extLst>
              <a:ext uri="{FF2B5EF4-FFF2-40B4-BE49-F238E27FC236}">
                <a16:creationId xmlns:a16="http://schemas.microsoft.com/office/drawing/2014/main" id="{E9E5CBB7-B524-4A03-EF83-CBB8F73BD2A9}"/>
              </a:ext>
            </a:extLst>
          </p:cNvPr>
          <p:cNvGrpSpPr/>
          <p:nvPr/>
        </p:nvGrpSpPr>
        <p:grpSpPr>
          <a:xfrm>
            <a:off x="1409797" y="1762895"/>
            <a:ext cx="9406656" cy="1280582"/>
            <a:chOff x="1409797" y="1762895"/>
            <a:chExt cx="9406656" cy="1280582"/>
          </a:xfrm>
        </p:grpSpPr>
        <p:sp>
          <p:nvSpPr>
            <p:cNvPr id="25" name="Rectangle: Rounded Corners 24" descr="Rectangle with text: Melissa Gross, CMS Lead melissa.gross@cms.hhs.gov">
              <a:extLst>
                <a:ext uri="{FF2B5EF4-FFF2-40B4-BE49-F238E27FC236}">
                  <a16:creationId xmlns:a16="http://schemas.microsoft.com/office/drawing/2014/main" id="{EB436D75-7104-2C0C-E5D8-7C3B034E7358}"/>
                </a:ext>
              </a:extLst>
            </p:cNvPr>
            <p:cNvSpPr/>
            <p:nvPr/>
          </p:nvSpPr>
          <p:spPr>
            <a:xfrm>
              <a:off x="1409797" y="1762895"/>
              <a:ext cx="9406656" cy="128058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rgbClr val="00498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" name="TextBox 6" descr="Rectangle with text: Melissa Gross, CMS Lead melissa.gross@cms.hhs.gov&#10;">
              <a:extLst>
                <a:ext uri="{FF2B5EF4-FFF2-40B4-BE49-F238E27FC236}">
                  <a16:creationId xmlns:a16="http://schemas.microsoft.com/office/drawing/2014/main" id="{ECFBD021-E173-7003-C95F-867AB2E06323}"/>
                </a:ext>
              </a:extLst>
            </p:cNvPr>
            <p:cNvSpPr txBox="1"/>
            <p:nvPr/>
          </p:nvSpPr>
          <p:spPr>
            <a:xfrm>
              <a:off x="1622425" y="1967442"/>
              <a:ext cx="8828616" cy="940386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65000"/>
                </a:lnSpc>
                <a:spcBef>
                  <a:spcPts val="1400"/>
                </a:spcBef>
              </a:pPr>
              <a:r>
                <a:rPr lang="en-US" sz="3200" b="1" dirty="0">
                  <a:solidFill>
                    <a:srgbClr val="004986"/>
                  </a:solidFill>
                  <a:ea typeface="+mn-lt"/>
                  <a:cs typeface="+mn-lt"/>
                </a:rPr>
                <a:t>Melissa Gross, CMS Lead</a:t>
              </a:r>
              <a:endParaRPr lang="en-US" b="1" dirty="0">
                <a:solidFill>
                  <a:srgbClr val="004986"/>
                </a:solidFill>
                <a:cs typeface="Calibri"/>
              </a:endParaRPr>
            </a:p>
            <a:p>
              <a:pPr lvl="1">
                <a:lnSpc>
                  <a:spcPct val="65000"/>
                </a:lnSpc>
                <a:spcBef>
                  <a:spcPts val="1400"/>
                </a:spcBef>
              </a:pPr>
              <a:r>
                <a:rPr lang="en-US" sz="3200" dirty="0">
                  <a:solidFill>
                    <a:srgbClr val="004986"/>
                  </a:solidFill>
                  <a:ea typeface="+mn-lt"/>
                  <a:cs typeface="+mn-lt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melissa.gross@cms.hhs.gov</a:t>
              </a:r>
              <a:endParaRPr lang="en-US" sz="3200" dirty="0">
                <a:solidFill>
                  <a:srgbClr val="004986"/>
                </a:solidFill>
                <a:ea typeface="+mn-lt"/>
                <a:cs typeface="+mn-lt"/>
              </a:endParaRPr>
            </a:p>
          </p:txBody>
        </p:sp>
      </p:grpSp>
      <p:grpSp>
        <p:nvGrpSpPr>
          <p:cNvPr id="13" name="Group 12" descr="Rectangle with text: Kathy Lesh, Content Lead lesh@battelle.org, 240-508-3232">
            <a:extLst>
              <a:ext uri="{FF2B5EF4-FFF2-40B4-BE49-F238E27FC236}">
                <a16:creationId xmlns:a16="http://schemas.microsoft.com/office/drawing/2014/main" id="{91E5DEB2-8C83-25BB-8D02-CE1019ABCFBD}"/>
              </a:ext>
            </a:extLst>
          </p:cNvPr>
          <p:cNvGrpSpPr/>
          <p:nvPr/>
        </p:nvGrpSpPr>
        <p:grpSpPr>
          <a:xfrm>
            <a:off x="1409797" y="3286895"/>
            <a:ext cx="9499020" cy="1372945"/>
            <a:chOff x="1409797" y="3286895"/>
            <a:chExt cx="9499020" cy="137294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39682E0-11DA-0C4B-5CCB-9F5BF0B40E12}"/>
                </a:ext>
              </a:extLst>
            </p:cNvPr>
            <p:cNvGrpSpPr/>
            <p:nvPr/>
          </p:nvGrpSpPr>
          <p:grpSpPr>
            <a:xfrm>
              <a:off x="1409797" y="3286895"/>
              <a:ext cx="9499020" cy="1372945"/>
              <a:chOff x="1409797" y="3286895"/>
              <a:chExt cx="9499020" cy="1372945"/>
            </a:xfrm>
          </p:grpSpPr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C207C8AB-F9F3-B399-2984-04106C126546}"/>
                  </a:ext>
                </a:extLst>
              </p:cNvPr>
              <p:cNvSpPr/>
              <p:nvPr/>
            </p:nvSpPr>
            <p:spPr>
              <a:xfrm>
                <a:off x="1502161" y="3379258"/>
                <a:ext cx="9406656" cy="1280582"/>
              </a:xfrm>
              <a:prstGeom prst="roundRect">
                <a:avLst/>
              </a:prstGeom>
              <a:solidFill>
                <a:srgbClr val="00498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27" name="Rectangle: Rounded Corners 26" descr="Rectangle with text: Kathy Lesh, Content Lead lesh@battelle.org, 240-508-3232&#10;">
                <a:extLst>
                  <a:ext uri="{FF2B5EF4-FFF2-40B4-BE49-F238E27FC236}">
                    <a16:creationId xmlns:a16="http://schemas.microsoft.com/office/drawing/2014/main" id="{22EF01D1-5170-120B-F363-C8EC8AA48AB2}"/>
                  </a:ext>
                </a:extLst>
              </p:cNvPr>
              <p:cNvSpPr/>
              <p:nvPr/>
            </p:nvSpPr>
            <p:spPr>
              <a:xfrm>
                <a:off x="1409797" y="3286895"/>
                <a:ext cx="9406656" cy="1280582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 w="28575">
                <a:solidFill>
                  <a:srgbClr val="00498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</p:grpSp>
        <p:sp>
          <p:nvSpPr>
            <p:cNvPr id="9" name="TextBox 8" descr="Rectangle with text: Kathy Lesh, Content Lead lesh@battelle.org, 240-508-3232&#10;">
              <a:extLst>
                <a:ext uri="{FF2B5EF4-FFF2-40B4-BE49-F238E27FC236}">
                  <a16:creationId xmlns:a16="http://schemas.microsoft.com/office/drawing/2014/main" id="{A051EEE0-F998-9FDF-4332-6F6AF28793FB}"/>
                </a:ext>
              </a:extLst>
            </p:cNvPr>
            <p:cNvSpPr txBox="1"/>
            <p:nvPr/>
          </p:nvSpPr>
          <p:spPr>
            <a:xfrm>
              <a:off x="1627717" y="3502024"/>
              <a:ext cx="8828616" cy="940386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65000"/>
                </a:lnSpc>
                <a:spcBef>
                  <a:spcPts val="1400"/>
                </a:spcBef>
              </a:pPr>
              <a:r>
                <a:rPr lang="en-US" sz="3200" b="1" dirty="0">
                  <a:solidFill>
                    <a:srgbClr val="004986"/>
                  </a:solidFill>
                  <a:ea typeface="+mn-lt"/>
                  <a:cs typeface="+mn-lt"/>
                </a:rPr>
                <a:t>Kathy Lesh, Content Lead</a:t>
              </a:r>
              <a:endParaRPr lang="en-US" dirty="0">
                <a:solidFill>
                  <a:srgbClr val="004986"/>
                </a:solidFill>
                <a:cs typeface="Calibri"/>
              </a:endParaRPr>
            </a:p>
            <a:p>
              <a:pPr lvl="1">
                <a:lnSpc>
                  <a:spcPct val="65000"/>
                </a:lnSpc>
                <a:spcBef>
                  <a:spcPts val="1400"/>
                </a:spcBef>
              </a:pPr>
              <a:r>
                <a:rPr lang="en-US" sz="3200" dirty="0">
                  <a:solidFill>
                    <a:srgbClr val="004986"/>
                  </a:solidFill>
                  <a:ea typeface="+mn-lt"/>
                  <a:cs typeface="+mn-lt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lesh@battelle.org</a:t>
              </a:r>
              <a:r>
                <a:rPr lang="en-US" sz="3200" dirty="0">
                  <a:solidFill>
                    <a:srgbClr val="004986"/>
                  </a:solidFill>
                  <a:ea typeface="+mn-lt"/>
                  <a:cs typeface="+mn-lt"/>
                </a:rPr>
                <a:t>, 240-508-3232</a:t>
              </a:r>
              <a:endParaRPr lang="en-US" dirty="0">
                <a:solidFill>
                  <a:srgbClr val="004986"/>
                </a:solidFill>
                <a:cs typeface="Calibri"/>
              </a:endParaRPr>
            </a:p>
          </p:txBody>
        </p:sp>
      </p:grpSp>
      <p:sp>
        <p:nvSpPr>
          <p:cNvPr id="29" name="Rectangle: Rounded Corners 28" descr="Rectangle with text: Kim O’Brien, CMS MMS Hub lead obrienk@battelle.org, 410-372-2709&#10;">
            <a:extLst>
              <a:ext uri="{FF2B5EF4-FFF2-40B4-BE49-F238E27FC236}">
                <a16:creationId xmlns:a16="http://schemas.microsoft.com/office/drawing/2014/main" id="{AA143F99-0E6D-C006-467E-0CB281345FB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421342" y="4810895"/>
            <a:ext cx="9406656" cy="128058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498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2" name="TextBox 11" descr="Rectangle with text: Kim O’Brien, CMS MMS Hub lead obrienk@battelle.org, 410-372-2709&#10;">
            <a:extLst>
              <a:ext uri="{FF2B5EF4-FFF2-40B4-BE49-F238E27FC236}">
                <a16:creationId xmlns:a16="http://schemas.microsoft.com/office/drawing/2014/main" id="{AC4B757B-375B-4565-02AE-0725B7734154}"/>
              </a:ext>
            </a:extLst>
          </p:cNvPr>
          <p:cNvSpPr txBox="1"/>
          <p:nvPr/>
        </p:nvSpPr>
        <p:spPr>
          <a:xfrm>
            <a:off x="1627717" y="5026023"/>
            <a:ext cx="8828616" cy="9403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ts val="1400"/>
              </a:spcBef>
            </a:pPr>
            <a:r>
              <a:rPr lang="en-US" sz="3200" b="1" dirty="0">
                <a:solidFill>
                  <a:srgbClr val="004986"/>
                </a:solidFill>
                <a:ea typeface="+mn-lt"/>
                <a:cs typeface="+mn-lt"/>
              </a:rPr>
              <a:t>Kim O’Brien, CMS MMS Hub lead</a:t>
            </a:r>
            <a:endParaRPr lang="en-US" b="1" dirty="0">
              <a:solidFill>
                <a:srgbClr val="004986"/>
              </a:solidFill>
              <a:cs typeface="Calibri"/>
            </a:endParaRPr>
          </a:p>
          <a:p>
            <a:pPr lvl="1">
              <a:lnSpc>
                <a:spcPct val="65000"/>
              </a:lnSpc>
              <a:spcBef>
                <a:spcPts val="1400"/>
              </a:spcBef>
            </a:pPr>
            <a:r>
              <a:rPr lang="en-US" sz="3200" dirty="0">
                <a:solidFill>
                  <a:srgbClr val="004986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obrienk@battelle.org</a:t>
            </a:r>
            <a:r>
              <a:rPr lang="en-US" sz="3200" dirty="0">
                <a:solidFill>
                  <a:srgbClr val="004986"/>
                </a:solidFill>
                <a:ea typeface="+mn-lt"/>
                <a:cs typeface="+mn-lt"/>
              </a:rPr>
              <a:t>, 410-372-2709</a:t>
            </a:r>
            <a:endParaRPr lang="en-US" dirty="0">
              <a:solidFill>
                <a:srgbClr val="004986"/>
              </a:solidFill>
              <a:cs typeface="Calibri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67EBB-426B-40DA-9758-A4E036FBB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A4A2-F29A-4651-AFA7-54DA4950AAC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4" name="Date Placeholder 2">
            <a:extLst>
              <a:ext uri="{FF2B5EF4-FFF2-40B4-BE49-F238E27FC236}">
                <a16:creationId xmlns:a16="http://schemas.microsoft.com/office/drawing/2014/main" id="{1FCB2910-4F6D-078E-D1EE-BE79461E08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</p:spPr>
        <p:txBody>
          <a:bodyPr/>
          <a:lstStyle/>
          <a:p>
            <a:r>
              <a:rPr lang="en-US" dirty="0"/>
              <a:t>5/25/2022</a:t>
            </a:r>
          </a:p>
        </p:txBody>
      </p:sp>
    </p:spTree>
    <p:extLst>
      <p:ext uri="{BB962C8B-B14F-4D97-AF65-F5344CB8AC3E}">
        <p14:creationId xmlns:p14="http://schemas.microsoft.com/office/powerpoint/2010/main" val="3351848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CD5AB57-95F8-4B3F-9180-BDC69A28A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9638"/>
            <a:ext cx="11277600" cy="1371600"/>
          </a:xfrm>
        </p:spPr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384136-7B0D-4B77-B192-756CBA37F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26763"/>
            <a:ext cx="11277600" cy="4297838"/>
          </a:xfrm>
        </p:spPr>
        <p:txBody>
          <a:bodyPr>
            <a:normAutofit fontScale="92500"/>
          </a:bodyPr>
          <a:lstStyle/>
          <a:p>
            <a:r>
              <a:rPr lang="en-US" dirty="0"/>
              <a:t>In Case You Missed It</a:t>
            </a:r>
          </a:p>
          <a:p>
            <a:pPr lvl="1"/>
            <a:r>
              <a:rPr lang="en-US" dirty="0"/>
              <a:t>April MMS Information Session on “Electronic Clinical Quality Improvement (</a:t>
            </a:r>
            <a:r>
              <a:rPr lang="en-US" dirty="0" err="1"/>
              <a:t>eCQI</a:t>
            </a:r>
            <a:r>
              <a:rPr lang="en-US" dirty="0"/>
              <a:t>) Resource Center Updates”</a:t>
            </a:r>
          </a:p>
          <a:p>
            <a:pPr lvl="1"/>
            <a:r>
              <a:rPr lang="en-US" dirty="0"/>
              <a:t>April CMS MMS Public Webinar: “</a:t>
            </a:r>
            <a:r>
              <a:rPr lang="en-US" dirty="0">
                <a:hlinkClick r:id="rId3" tooltip="Download Rural Health Presentation Slides"/>
              </a:rPr>
              <a:t>Rural Health: How CMS Initiatives Improve the Way We Measure and Address Gaps in Care</a:t>
            </a:r>
            <a:r>
              <a:rPr lang="en-US" dirty="0"/>
              <a:t>”</a:t>
            </a:r>
          </a:p>
          <a:p>
            <a:pPr>
              <a:spcBef>
                <a:spcPts val="1800"/>
              </a:spcBef>
            </a:pPr>
            <a:r>
              <a:rPr lang="en-US" dirty="0"/>
              <a:t>Upcoming MMS Information Session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The Cascade of Measures: A Tool for Measure Prioritization</a:t>
            </a:r>
          </a:p>
          <a:p>
            <a:pPr lvl="2">
              <a:spcBef>
                <a:spcPts val="1800"/>
              </a:spcBef>
            </a:pPr>
            <a:r>
              <a:rPr lang="en-US"/>
              <a:t>3 - 4 </a:t>
            </a:r>
            <a:r>
              <a:rPr lang="en-US" dirty="0"/>
              <a:t>p.m. (ET) June 29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E3443E-2BF1-40DD-8558-5430F6865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A4A2-F29A-4651-AFA7-54DA4950AAC7}" type="slidenum">
              <a:rPr lang="en-US" dirty="0" smtClean="0"/>
              <a:pPr/>
              <a:t>12</a:t>
            </a:fld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5F899-034F-4A03-9F9F-1D642438E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5/25/2022</a:t>
            </a:r>
          </a:p>
        </p:txBody>
      </p:sp>
    </p:spTree>
    <p:extLst>
      <p:ext uri="{BB962C8B-B14F-4D97-AF65-F5344CB8AC3E}">
        <p14:creationId xmlns:p14="http://schemas.microsoft.com/office/powerpoint/2010/main" val="3675457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act 1">
            <a:extLst>
              <a:ext uri="{FF2B5EF4-FFF2-40B4-BE49-F238E27FC236}">
                <a16:creationId xmlns:a16="http://schemas.microsoft.com/office/drawing/2014/main" id="{CD1512C2-971D-4851-856B-FBB3F7E9808A}"/>
              </a:ext>
            </a:extLst>
          </p:cNvPr>
          <p:cNvSpPr txBox="1"/>
          <p:nvPr/>
        </p:nvSpPr>
        <p:spPr>
          <a:xfrm>
            <a:off x="457200" y="5370493"/>
            <a:ext cx="60198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Battelle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Contact: MMSSupport@battelle.org</a:t>
            </a:r>
          </a:p>
        </p:txBody>
      </p:sp>
      <p:sp>
        <p:nvSpPr>
          <p:cNvPr id="6" name="Contact 2">
            <a:extLst>
              <a:ext uri="{FF2B5EF4-FFF2-40B4-BE49-F238E27FC236}">
                <a16:creationId xmlns:a16="http://schemas.microsoft.com/office/drawing/2014/main" id="{9572061B-1862-46B0-B93D-FE2727F9FBE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0" y="5370493"/>
            <a:ext cx="5410200" cy="95410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CMS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Melissa Gross (CMS </a:t>
            </a:r>
            <a:r>
              <a:rPr lang="en-US" sz="1800" b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Lead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Contact: Melissa.Gross@cms.hhs.gov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5DB788-0C87-4056-87B0-274C887341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B8A4A2-F29A-4651-AFA7-54DA4950AAC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1134B1-F260-4CF9-BE78-0A91A600F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5/25/2022</a:t>
            </a:r>
          </a:p>
        </p:txBody>
      </p:sp>
    </p:spTree>
    <p:extLst>
      <p:ext uri="{BB962C8B-B14F-4D97-AF65-F5344CB8AC3E}">
        <p14:creationId xmlns:p14="http://schemas.microsoft.com/office/powerpoint/2010/main" val="4245773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BD61D93-DEE8-4FFE-B37F-FBA6D4153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Want to Ask a Question?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5D81FD-A836-4280-878E-E247D09EA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Audience questions will be answered during the Q&amp;A session at the end of the presentation. </a:t>
            </a:r>
          </a:p>
          <a:p>
            <a:r>
              <a:rPr lang="en-US" dirty="0"/>
              <a:t>Instructions on how to submit questions:</a:t>
            </a:r>
          </a:p>
          <a:p>
            <a:pPr lvl="1"/>
            <a:r>
              <a:rPr lang="en-US" dirty="0"/>
              <a:t>Webex Q&amp;A panel</a:t>
            </a:r>
          </a:p>
          <a:p>
            <a:pPr lvl="2"/>
            <a:r>
              <a:rPr lang="en-US" dirty="0"/>
              <a:t>Please feel free to submit questions throughout the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67EBB-426B-40DA-9758-A4E036FBB8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A4A2-F29A-4651-AFA7-54DA4950AAC7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5645A547-1397-5BCF-0984-E8E9AC4F1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</p:spPr>
        <p:txBody>
          <a:bodyPr/>
          <a:lstStyle/>
          <a:p>
            <a:r>
              <a:rPr lang="en-US" dirty="0"/>
              <a:t>5/25/2022</a:t>
            </a:r>
          </a:p>
        </p:txBody>
      </p:sp>
    </p:spTree>
    <p:extLst>
      <p:ext uri="{BB962C8B-B14F-4D97-AF65-F5344CB8AC3E}">
        <p14:creationId xmlns:p14="http://schemas.microsoft.com/office/powerpoint/2010/main" val="706341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4ACA1A-2BBB-48FA-8191-E6DEEBAB5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Want to Ask a Question? </a:t>
            </a:r>
            <a:br>
              <a:rPr lang="en-US" sz="3600" dirty="0"/>
            </a:br>
            <a:r>
              <a:rPr lang="en-US" sz="3600" dirty="0">
                <a:solidFill>
                  <a:srgbClr val="FFC000"/>
                </a:solidFill>
              </a:rPr>
              <a:t>Webex Q&amp;A Panel </a:t>
            </a:r>
          </a:p>
        </p:txBody>
      </p:sp>
      <p:pic>
        <p:nvPicPr>
          <p:cNvPr id="6" name="Picture 5" descr="Screenshot of the Webex Q&amp;A panel and how to enter questions and select &quot;All Panelists&quot; to submit.">
            <a:extLst>
              <a:ext uri="{FF2B5EF4-FFF2-40B4-BE49-F238E27FC236}">
                <a16:creationId xmlns:a16="http://schemas.microsoft.com/office/drawing/2014/main" id="{BC3FD9B0-4ECF-4D99-BB57-C8967C63C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865850"/>
            <a:ext cx="9502964" cy="4785775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FCDD2F8-BD8B-4E81-AEA1-2AB2045DF7B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A4A2-F29A-4651-AFA7-54DA4950AAC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Date Placeholder 2">
            <a:extLst>
              <a:ext uri="{FF2B5EF4-FFF2-40B4-BE49-F238E27FC236}">
                <a16:creationId xmlns:a16="http://schemas.microsoft.com/office/drawing/2014/main" id="{3A8891E5-FC50-924C-3065-AAEC811DE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</p:spPr>
        <p:txBody>
          <a:bodyPr/>
          <a:lstStyle/>
          <a:p>
            <a:r>
              <a:rPr lang="en-US" dirty="0"/>
              <a:t>5/25/2022</a:t>
            </a:r>
          </a:p>
        </p:txBody>
      </p:sp>
    </p:spTree>
    <p:extLst>
      <p:ext uri="{BB962C8B-B14F-4D97-AF65-F5344CB8AC3E}">
        <p14:creationId xmlns:p14="http://schemas.microsoft.com/office/powerpoint/2010/main" val="3399749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MS logo appears in the upper right corner.">
            <a:extLst>
              <a:ext uri="{FF2B5EF4-FFF2-40B4-BE49-F238E27FC236}">
                <a16:creationId xmlns:a16="http://schemas.microsoft.com/office/drawing/2014/main" id="{83DC546D-DC01-40BE-8C4B-2BB13FB3D2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721" y="0"/>
            <a:ext cx="12192000" cy="6858000"/>
          </a:xfrm>
          <a:prstGeom prst="rect">
            <a:avLst/>
          </a:prstGeom>
        </p:spPr>
      </p:pic>
      <p:sp>
        <p:nvSpPr>
          <p:cNvPr id="2" name="Title">
            <a:extLst>
              <a:ext uri="{FF2B5EF4-FFF2-40B4-BE49-F238E27FC236}">
                <a16:creationId xmlns:a16="http://schemas.microsoft.com/office/drawing/2014/main" id="{510F9A8C-F6AF-466D-B222-8557E0874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427" y="671101"/>
            <a:ext cx="9216639" cy="165533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dirty="0">
                <a:solidFill>
                  <a:schemeClr val="tx2"/>
                </a:solidFill>
              </a:rPr>
              <a:t>The New CMS Measures Management System Website – The CMS MMS Hub</a:t>
            </a:r>
          </a:p>
        </p:txBody>
      </p:sp>
      <p:sp>
        <p:nvSpPr>
          <p:cNvPr id="5" name="Author">
            <a:extLst>
              <a:ext uri="{FF2B5EF4-FFF2-40B4-BE49-F238E27FC236}">
                <a16:creationId xmlns:a16="http://schemas.microsoft.com/office/drawing/2014/main" id="{4DDECFAA-6311-4B15-A9D7-667A2CE036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87246" y="5022994"/>
            <a:ext cx="2747554" cy="1219200"/>
          </a:xfrm>
        </p:spPr>
        <p:txBody>
          <a:bodyPr>
            <a:normAutofit/>
          </a:bodyPr>
          <a:lstStyle/>
          <a:p>
            <a:r>
              <a:rPr lang="en-US" sz="1600" dirty="0"/>
              <a:t>Speakers</a:t>
            </a:r>
          </a:p>
        </p:txBody>
      </p:sp>
      <p:sp>
        <p:nvSpPr>
          <p:cNvPr id="6" name="Subtitle">
            <a:extLst>
              <a:ext uri="{FF2B5EF4-FFF2-40B4-BE49-F238E27FC236}">
                <a16:creationId xmlns:a16="http://schemas.microsoft.com/office/drawing/2014/main" id="{79A9CFD3-F5D9-4640-B3ED-0B540879FBB7}"/>
              </a:ext>
            </a:extLst>
          </p:cNvPr>
          <p:cNvSpPr txBox="1">
            <a:spLocks/>
          </p:cNvSpPr>
          <p:nvPr/>
        </p:nvSpPr>
        <p:spPr>
          <a:xfrm>
            <a:off x="8987246" y="5393108"/>
            <a:ext cx="2965268" cy="10730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Kathy Lesh, PhD, RN-BC, CPHQ, FAMIA, Battelle</a:t>
            </a:r>
          </a:p>
          <a:p>
            <a:r>
              <a:rPr lang="en-US" sz="1600" dirty="0"/>
              <a:t>Kim O’Brien, MS, PMP</a:t>
            </a:r>
          </a:p>
          <a:p>
            <a:endParaRPr lang="en-US" sz="1600" dirty="0"/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8212E250-39FB-A12B-A789-1BA52A10D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0210800" y="6324600"/>
            <a:ext cx="15240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5/25/2022</a:t>
            </a:r>
          </a:p>
        </p:txBody>
      </p:sp>
    </p:spTree>
    <p:extLst>
      <p:ext uri="{BB962C8B-B14F-4D97-AF65-F5344CB8AC3E}">
        <p14:creationId xmlns:p14="http://schemas.microsoft.com/office/powerpoint/2010/main" val="2909741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626C039-8FCE-B245-86ED-54911FA051B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  <a:br>
              <a:rPr lang="en-US" dirty="0"/>
            </a:br>
            <a:br>
              <a:rPr lang="en-US" sz="1400" dirty="0">
                <a:solidFill>
                  <a:srgbClr val="FF0000"/>
                </a:solidFill>
                <a:cs typeface="Arial" pitchFamily="34" charset="0"/>
              </a:rPr>
            </a:b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CFFC2BD-FE98-87C7-A934-E1FCEA78C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87069" y="2074622"/>
            <a:ext cx="8506112" cy="3785945"/>
          </a:xfrm>
          <a:prstGeom prst="roundRect">
            <a:avLst/>
          </a:prstGeom>
          <a:solidFill>
            <a:srgbClr val="0049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1AE71A7-60DE-E4A8-3AA1-701767CFF7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94706" y="1982259"/>
            <a:ext cx="8506112" cy="3785945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498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7A05ED7-2400-D14B-809C-0B0EC2A2DE5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8905" y="2433783"/>
            <a:ext cx="7562850" cy="314325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 dirty="0">
                <a:solidFill>
                  <a:srgbClr val="004986"/>
                </a:solidFill>
                <a:latin typeface="Arial"/>
                <a:cs typeface="Arial"/>
              </a:rPr>
              <a:t>Modernizing the CMS MMS website </a:t>
            </a:r>
            <a:endParaRPr lang="en-US" b="1" dirty="0">
              <a:solidFill>
                <a:srgbClr val="004986"/>
              </a:solidFill>
            </a:endParaRPr>
          </a:p>
          <a:p>
            <a:r>
              <a:rPr lang="en-US" b="1" dirty="0">
                <a:solidFill>
                  <a:srgbClr val="004986"/>
                </a:solidFill>
                <a:latin typeface="Arial"/>
                <a:cs typeface="Arial"/>
              </a:rPr>
              <a:t>Where to find MMS Blueprint content</a:t>
            </a:r>
          </a:p>
          <a:p>
            <a:r>
              <a:rPr lang="en-US" b="1" dirty="0">
                <a:solidFill>
                  <a:srgbClr val="004986"/>
                </a:solidFill>
                <a:latin typeface="Arial"/>
                <a:cs typeface="Arial"/>
              </a:rPr>
              <a:t>Live demonstration</a:t>
            </a:r>
          </a:p>
          <a:p>
            <a:r>
              <a:rPr lang="en-US" b="1" dirty="0">
                <a:solidFill>
                  <a:srgbClr val="004986"/>
                </a:solidFill>
                <a:latin typeface="Arial"/>
                <a:cs typeface="Arial"/>
              </a:rPr>
              <a:t>Questions</a:t>
            </a:r>
          </a:p>
          <a:p>
            <a:r>
              <a:rPr lang="en-US" b="1" dirty="0">
                <a:solidFill>
                  <a:srgbClr val="004986"/>
                </a:solidFill>
                <a:latin typeface="Arial"/>
                <a:cs typeface="Arial"/>
              </a:rPr>
              <a:t>Wrap-up</a:t>
            </a:r>
          </a:p>
          <a:p>
            <a:pPr marL="0" indent="0">
              <a:buNone/>
            </a:pPr>
            <a:endParaRPr lang="en-US" b="1" dirty="0">
              <a:solidFill>
                <a:srgbClr val="004986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32F7D9-4369-F049-A2C1-18EB47D2C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F2E6-64A8-0F46-AF27-0A96D82A033B}" type="slidenum">
              <a:rPr lang="en-US" smtClean="0"/>
              <a:t>4</a:t>
            </a:fld>
            <a:endParaRPr lang="en-US" dirty="0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5DCBC4CD-356B-203D-382E-ADF05A6FB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</p:spPr>
        <p:txBody>
          <a:bodyPr/>
          <a:lstStyle/>
          <a:p>
            <a:r>
              <a:rPr lang="en-US" dirty="0"/>
              <a:t>5/25/2022</a:t>
            </a:r>
          </a:p>
        </p:txBody>
      </p:sp>
    </p:spTree>
    <p:extLst>
      <p:ext uri="{BB962C8B-B14F-4D97-AF65-F5344CB8AC3E}">
        <p14:creationId xmlns:p14="http://schemas.microsoft.com/office/powerpoint/2010/main" val="3837535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626C039-8FCE-B245-86ED-54911FA05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617" y="256116"/>
            <a:ext cx="11309349" cy="1191684"/>
          </a:xfrm>
        </p:spPr>
        <p:txBody>
          <a:bodyPr/>
          <a:lstStyle/>
          <a:p>
            <a:r>
              <a:rPr lang="en-US" dirty="0"/>
              <a:t>Learning Objectives</a:t>
            </a:r>
            <a:br>
              <a:rPr lang="en-US" dirty="0"/>
            </a:br>
            <a:br>
              <a:rPr lang="en-US" sz="1400" dirty="0">
                <a:solidFill>
                  <a:srgbClr val="FF0000"/>
                </a:solidFill>
                <a:cs typeface="Arial" pitchFamily="34" charset="0"/>
              </a:rPr>
            </a:br>
            <a:endParaRPr lang="en-US" sz="1400" dirty="0">
              <a:solidFill>
                <a:srgbClr val="FF0000"/>
              </a:solidFill>
            </a:endParaRPr>
          </a:p>
        </p:txBody>
      </p:sp>
      <p:grpSp>
        <p:nvGrpSpPr>
          <p:cNvPr id="2" name="Group 1" descr="Blue circle with white text: Become aware of the CMS MMS Hub">
            <a:extLst>
              <a:ext uri="{FF2B5EF4-FFF2-40B4-BE49-F238E27FC236}">
                <a16:creationId xmlns:a16="http://schemas.microsoft.com/office/drawing/2014/main" id="{44C59A9F-33F2-96D3-B619-012599B9F8E0}"/>
              </a:ext>
            </a:extLst>
          </p:cNvPr>
          <p:cNvGrpSpPr/>
          <p:nvPr/>
        </p:nvGrpSpPr>
        <p:grpSpPr>
          <a:xfrm>
            <a:off x="443969" y="1811866"/>
            <a:ext cx="2529416" cy="2497666"/>
            <a:chOff x="443969" y="1811866"/>
            <a:chExt cx="2529416" cy="2497666"/>
          </a:xfrm>
        </p:grpSpPr>
        <p:sp>
          <p:nvSpPr>
            <p:cNvPr id="27" name="Oval 26" descr="Blue circle with white text: Become aware of the CMS MMS Hub">
              <a:extLst>
                <a:ext uri="{FF2B5EF4-FFF2-40B4-BE49-F238E27FC236}">
                  <a16:creationId xmlns:a16="http://schemas.microsoft.com/office/drawing/2014/main" id="{A38CEB2E-F18F-E41D-28BC-DCB1EDD66B11}"/>
                </a:ext>
              </a:extLst>
            </p:cNvPr>
            <p:cNvSpPr/>
            <p:nvPr/>
          </p:nvSpPr>
          <p:spPr>
            <a:xfrm>
              <a:off x="443969" y="1811866"/>
              <a:ext cx="2529416" cy="2497666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TextBox 28" descr="Blue circle with white text: Become aware of the CMS MMS Hub">
              <a:extLst>
                <a:ext uri="{FF2B5EF4-FFF2-40B4-BE49-F238E27FC236}">
                  <a16:creationId xmlns:a16="http://schemas.microsoft.com/office/drawing/2014/main" id="{C7250F1D-1738-8E1A-2DA6-057661ACD49A}"/>
                </a:ext>
              </a:extLst>
            </p:cNvPr>
            <p:cNvSpPr txBox="1"/>
            <p:nvPr/>
          </p:nvSpPr>
          <p:spPr>
            <a:xfrm>
              <a:off x="528636" y="2155824"/>
              <a:ext cx="2351617" cy="181588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ea typeface="+mn-lt"/>
                  <a:cs typeface="+mn-lt"/>
                </a:rPr>
                <a:t>Become aware of the CMS</a:t>
              </a:r>
              <a:endParaRPr lang="en-US" sz="2800" dirty="0">
                <a:solidFill>
                  <a:schemeClr val="bg1"/>
                </a:solidFill>
                <a:ea typeface="+mn-lt"/>
                <a:cs typeface="+mn-lt"/>
              </a:endParaRPr>
            </a:p>
            <a:p>
              <a:pPr algn="ctr"/>
              <a:r>
                <a:rPr lang="en-US" sz="2800" b="1" dirty="0">
                  <a:solidFill>
                    <a:schemeClr val="bg1"/>
                  </a:solidFill>
                  <a:ea typeface="+mn-lt"/>
                  <a:cs typeface="+mn-lt"/>
                </a:rPr>
                <a:t>MMS Hub</a:t>
              </a:r>
              <a:endParaRPr lang="en-US" sz="2800" dirty="0">
                <a:solidFill>
                  <a:schemeClr val="bg1"/>
                </a:solidFill>
                <a:ea typeface="+mn-lt"/>
                <a:cs typeface="+mn-lt"/>
              </a:endParaRPr>
            </a:p>
          </p:txBody>
        </p:sp>
      </p:grpSp>
      <p:grpSp>
        <p:nvGrpSpPr>
          <p:cNvPr id="5" name="Group 4" descr="Blue circle with white text: Know where to find the CMS MMS Hub&#10;">
            <a:extLst>
              <a:ext uri="{FF2B5EF4-FFF2-40B4-BE49-F238E27FC236}">
                <a16:creationId xmlns:a16="http://schemas.microsoft.com/office/drawing/2014/main" id="{A52DE262-5594-D1AF-FEDD-FCEBA4EA34B9}"/>
              </a:ext>
            </a:extLst>
          </p:cNvPr>
          <p:cNvGrpSpPr/>
          <p:nvPr/>
        </p:nvGrpSpPr>
        <p:grpSpPr>
          <a:xfrm>
            <a:off x="2412471" y="3547533"/>
            <a:ext cx="2952749" cy="2920999"/>
            <a:chOff x="2412471" y="3547533"/>
            <a:chExt cx="2952749" cy="2920999"/>
          </a:xfrm>
        </p:grpSpPr>
        <p:sp>
          <p:nvSpPr>
            <p:cNvPr id="21" name="Oval 20" descr="Blue circle with white text: Know where to find the CMS MMS Hub&#10;">
              <a:extLst>
                <a:ext uri="{FF2B5EF4-FFF2-40B4-BE49-F238E27FC236}">
                  <a16:creationId xmlns:a16="http://schemas.microsoft.com/office/drawing/2014/main" id="{904A6305-2579-77E4-D7C7-2523C662E494}"/>
                </a:ext>
              </a:extLst>
            </p:cNvPr>
            <p:cNvSpPr/>
            <p:nvPr/>
          </p:nvSpPr>
          <p:spPr>
            <a:xfrm>
              <a:off x="2412471" y="3547533"/>
              <a:ext cx="2952749" cy="2920999"/>
            </a:xfrm>
            <a:prstGeom prst="ellipse">
              <a:avLst/>
            </a:prstGeom>
            <a:solidFill>
              <a:srgbClr val="0049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 descr="Blue circle with white text: Know where to find the CMS MMS Hub&#10;">
              <a:extLst>
                <a:ext uri="{FF2B5EF4-FFF2-40B4-BE49-F238E27FC236}">
                  <a16:creationId xmlns:a16="http://schemas.microsoft.com/office/drawing/2014/main" id="{D0FB94E7-A695-442C-B9D8-F7ABFB270F32}"/>
                </a:ext>
              </a:extLst>
            </p:cNvPr>
            <p:cNvSpPr txBox="1"/>
            <p:nvPr/>
          </p:nvSpPr>
          <p:spPr>
            <a:xfrm>
              <a:off x="2576512" y="4134908"/>
              <a:ext cx="2637367" cy="193899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3000" b="1" dirty="0">
                  <a:solidFill>
                    <a:schemeClr val="bg1"/>
                  </a:solidFill>
                  <a:ea typeface="+mn-lt"/>
                  <a:cs typeface="+mn-lt"/>
                </a:rPr>
                <a:t>Know where</a:t>
              </a:r>
              <a:endParaRPr lang="en-US" sz="3000" dirty="0">
                <a:solidFill>
                  <a:schemeClr val="bg1"/>
                </a:solidFill>
                <a:ea typeface="+mn-lt"/>
                <a:cs typeface="+mn-lt"/>
              </a:endParaRPr>
            </a:p>
            <a:p>
              <a:pPr algn="ctr"/>
              <a:r>
                <a:rPr lang="en-US" sz="3000" b="1" dirty="0">
                  <a:solidFill>
                    <a:schemeClr val="bg1"/>
                  </a:solidFill>
                  <a:ea typeface="+mn-lt"/>
                  <a:cs typeface="+mn-lt"/>
                </a:rPr>
                <a:t>to find the CMS</a:t>
              </a:r>
              <a:endParaRPr lang="en-US" sz="3000" dirty="0">
                <a:solidFill>
                  <a:schemeClr val="bg1"/>
                </a:solidFill>
                <a:ea typeface="+mn-lt"/>
                <a:cs typeface="+mn-lt"/>
              </a:endParaRPr>
            </a:p>
            <a:p>
              <a:pPr algn="ctr"/>
              <a:r>
                <a:rPr lang="en-US" sz="3000" b="1" dirty="0">
                  <a:solidFill>
                    <a:schemeClr val="bg1"/>
                  </a:solidFill>
                  <a:ea typeface="+mn-lt"/>
                  <a:cs typeface="+mn-lt"/>
                </a:rPr>
                <a:t>MMS Hub</a:t>
              </a:r>
              <a:endParaRPr lang="en-US" sz="3000" dirty="0">
                <a:solidFill>
                  <a:schemeClr val="bg1"/>
                </a:solidFill>
                <a:ea typeface="+mn-lt"/>
                <a:cs typeface="+mn-lt"/>
              </a:endParaRPr>
            </a:p>
          </p:txBody>
        </p:sp>
      </p:grpSp>
      <p:grpSp>
        <p:nvGrpSpPr>
          <p:cNvPr id="15" name="Group 14" descr="Dark blue circle with white text: Find Blueprint  content on  the CMS MMS Hub&#10;">
            <a:extLst>
              <a:ext uri="{FF2B5EF4-FFF2-40B4-BE49-F238E27FC236}">
                <a16:creationId xmlns:a16="http://schemas.microsoft.com/office/drawing/2014/main" id="{24AAB080-CD87-CDEC-E1DF-BB1251AE0C98}"/>
              </a:ext>
            </a:extLst>
          </p:cNvPr>
          <p:cNvGrpSpPr/>
          <p:nvPr/>
        </p:nvGrpSpPr>
        <p:grpSpPr>
          <a:xfrm>
            <a:off x="4884737" y="1564216"/>
            <a:ext cx="2952749" cy="2920999"/>
            <a:chOff x="7625821" y="1691217"/>
            <a:chExt cx="2952749" cy="2920999"/>
          </a:xfrm>
        </p:grpSpPr>
        <p:sp>
          <p:nvSpPr>
            <p:cNvPr id="16" name="Oval 15" descr="Dark blue circle with white text: Find Blueprint  content on  the CMS MMS Hub&#10;">
              <a:extLst>
                <a:ext uri="{FF2B5EF4-FFF2-40B4-BE49-F238E27FC236}">
                  <a16:creationId xmlns:a16="http://schemas.microsoft.com/office/drawing/2014/main" id="{191289A1-87EC-6997-6FD3-9B7902255684}"/>
                </a:ext>
              </a:extLst>
            </p:cNvPr>
            <p:cNvSpPr/>
            <p:nvPr/>
          </p:nvSpPr>
          <p:spPr>
            <a:xfrm>
              <a:off x="7625821" y="1691217"/>
              <a:ext cx="2952749" cy="292099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 descr="Dark blue circle with white text: Find Blueprint  content on  the CMS MMS Hub&#10;">
              <a:extLst>
                <a:ext uri="{FF2B5EF4-FFF2-40B4-BE49-F238E27FC236}">
                  <a16:creationId xmlns:a16="http://schemas.microsoft.com/office/drawing/2014/main" id="{1F02177C-7C45-6E52-856D-09DAA1E8832D}"/>
                </a:ext>
              </a:extLst>
            </p:cNvPr>
            <p:cNvSpPr txBox="1"/>
            <p:nvPr/>
          </p:nvSpPr>
          <p:spPr>
            <a:xfrm>
              <a:off x="7845955" y="2299758"/>
              <a:ext cx="2637367" cy="193899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3000" b="1" dirty="0">
                  <a:solidFill>
                    <a:schemeClr val="bg1"/>
                  </a:solidFill>
                  <a:ea typeface="+mn-lt"/>
                  <a:cs typeface="+mn-lt"/>
                </a:rPr>
                <a:t>Find Blueprint </a:t>
              </a:r>
              <a:br>
                <a:rPr lang="en-US" sz="3000" b="1" dirty="0">
                  <a:solidFill>
                    <a:schemeClr val="bg1"/>
                  </a:solidFill>
                  <a:ea typeface="+mn-lt"/>
                  <a:cs typeface="+mn-lt"/>
                </a:rPr>
              </a:br>
              <a:r>
                <a:rPr lang="en-US" sz="3000" b="1" dirty="0">
                  <a:solidFill>
                    <a:schemeClr val="bg1"/>
                  </a:solidFill>
                  <a:ea typeface="+mn-lt"/>
                  <a:cs typeface="+mn-lt"/>
                </a:rPr>
                <a:t>content on </a:t>
              </a:r>
              <a:br>
                <a:rPr lang="en-US" sz="3000" b="1" dirty="0">
                  <a:solidFill>
                    <a:schemeClr val="bg1"/>
                  </a:solidFill>
                  <a:ea typeface="+mn-lt"/>
                  <a:cs typeface="+mn-lt"/>
                </a:rPr>
              </a:br>
              <a:r>
                <a:rPr lang="en-US" sz="3000" b="1" dirty="0">
                  <a:solidFill>
                    <a:schemeClr val="bg1"/>
                  </a:solidFill>
                  <a:ea typeface="+mn-lt"/>
                  <a:cs typeface="+mn-lt"/>
                </a:rPr>
                <a:t>the CMS</a:t>
              </a:r>
              <a:endParaRPr lang="en-US" sz="3000" dirty="0">
                <a:solidFill>
                  <a:schemeClr val="bg1"/>
                </a:solidFill>
                <a:ea typeface="+mn-lt"/>
                <a:cs typeface="+mn-lt"/>
              </a:endParaRPr>
            </a:p>
            <a:p>
              <a:pPr algn="ctr"/>
              <a:r>
                <a:rPr lang="en-US" sz="3000" b="1" dirty="0">
                  <a:solidFill>
                    <a:schemeClr val="bg1"/>
                  </a:solidFill>
                  <a:ea typeface="+mn-lt"/>
                  <a:cs typeface="+mn-lt"/>
                </a:rPr>
                <a:t>MMS Hub</a:t>
              </a:r>
              <a:endParaRPr lang="en-US" sz="3000" dirty="0">
                <a:solidFill>
                  <a:schemeClr val="bg1"/>
                </a:solidFill>
                <a:ea typeface="+mn-lt"/>
                <a:cs typeface="+mn-lt"/>
              </a:endParaRPr>
            </a:p>
          </p:txBody>
        </p:sp>
      </p:grpSp>
      <p:grpSp>
        <p:nvGrpSpPr>
          <p:cNvPr id="13" name="Group 12" descr="Blue circle with white text: Find public comment, technical expert panel opportunities, and updates on the CMS MMS Hub&#10;">
            <a:extLst>
              <a:ext uri="{FF2B5EF4-FFF2-40B4-BE49-F238E27FC236}">
                <a16:creationId xmlns:a16="http://schemas.microsoft.com/office/drawing/2014/main" id="{3BF192E2-989A-19D0-F78B-190FA0B33EE5}"/>
              </a:ext>
            </a:extLst>
          </p:cNvPr>
          <p:cNvGrpSpPr/>
          <p:nvPr/>
        </p:nvGrpSpPr>
        <p:grpSpPr>
          <a:xfrm>
            <a:off x="7882467" y="2305051"/>
            <a:ext cx="3873499" cy="3852332"/>
            <a:chOff x="7427384" y="1744134"/>
            <a:chExt cx="3873499" cy="3852332"/>
          </a:xfrm>
        </p:grpSpPr>
        <p:sp>
          <p:nvSpPr>
            <p:cNvPr id="6" name="Oval 5" descr="Blue circle with white text: Find public comment, technical expert panel opportunities, and updates on the CMS MMS Hub&#10;">
              <a:extLst>
                <a:ext uri="{FF2B5EF4-FFF2-40B4-BE49-F238E27FC236}">
                  <a16:creationId xmlns:a16="http://schemas.microsoft.com/office/drawing/2014/main" id="{617E51AA-EA58-B03D-1230-94D55C2E076C}"/>
                </a:ext>
              </a:extLst>
            </p:cNvPr>
            <p:cNvSpPr/>
            <p:nvPr/>
          </p:nvSpPr>
          <p:spPr>
            <a:xfrm>
              <a:off x="7427384" y="1744134"/>
              <a:ext cx="3873499" cy="3852332"/>
            </a:xfrm>
            <a:prstGeom prst="ellipse">
              <a:avLst/>
            </a:prstGeom>
            <a:solidFill>
              <a:srgbClr val="00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 descr="Blue circle with white text: Find public comment, technical expert panel opportunities, and updates on the CMS MMS Hub&#10;">
              <a:extLst>
                <a:ext uri="{FF2B5EF4-FFF2-40B4-BE49-F238E27FC236}">
                  <a16:creationId xmlns:a16="http://schemas.microsoft.com/office/drawing/2014/main" id="{AD7F4C63-38E8-AD9F-87C8-CDDE3FC3FC7D}"/>
                </a:ext>
              </a:extLst>
            </p:cNvPr>
            <p:cNvSpPr txBox="1"/>
            <p:nvPr/>
          </p:nvSpPr>
          <p:spPr>
            <a:xfrm>
              <a:off x="7707842" y="2114551"/>
              <a:ext cx="3304117" cy="2677656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ea typeface="+mn-lt"/>
                  <a:cs typeface="+mn-lt"/>
                </a:rPr>
                <a:t>Find public</a:t>
              </a:r>
              <a:endParaRPr lang="en-US" sz="2800" dirty="0">
                <a:solidFill>
                  <a:schemeClr val="bg1"/>
                </a:solidFill>
                <a:ea typeface="+mn-lt"/>
                <a:cs typeface="+mn-lt"/>
              </a:endParaRPr>
            </a:p>
            <a:p>
              <a:pPr algn="ctr"/>
              <a:r>
                <a:rPr lang="en-US" sz="2800" b="1" dirty="0">
                  <a:solidFill>
                    <a:schemeClr val="bg1"/>
                  </a:solidFill>
                  <a:ea typeface="+mn-lt"/>
                  <a:cs typeface="+mn-lt"/>
                </a:rPr>
                <a:t>comment, technical expert panel</a:t>
              </a:r>
              <a:endParaRPr lang="en-US" sz="2800" dirty="0">
                <a:solidFill>
                  <a:schemeClr val="bg1"/>
                </a:solidFill>
                <a:ea typeface="+mn-lt"/>
                <a:cs typeface="+mn-lt"/>
              </a:endParaRPr>
            </a:p>
            <a:p>
              <a:pPr algn="ctr"/>
              <a:r>
                <a:rPr lang="en-US" sz="2800" b="1" dirty="0">
                  <a:solidFill>
                    <a:schemeClr val="bg1"/>
                  </a:solidFill>
                  <a:ea typeface="+mn-lt"/>
                  <a:cs typeface="+mn-lt"/>
                </a:rPr>
                <a:t>opportunities, and updates on the CMS MMS Hub</a:t>
              </a:r>
              <a:endParaRPr lang="en-US" sz="2800" dirty="0">
                <a:solidFill>
                  <a:schemeClr val="bg1"/>
                </a:solidFill>
                <a:ea typeface="+mn-lt"/>
                <a:cs typeface="+mn-lt"/>
              </a:endParaRPr>
            </a:p>
          </p:txBody>
        </p: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32F7D9-4369-F049-A2C1-18EB47D2C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F2E6-64A8-0F46-AF27-0A96D82A033B}" type="slidenum">
              <a:rPr lang="en-US" smtClean="0"/>
              <a:t>5</a:t>
            </a:fld>
            <a:endParaRPr lang="en-US" dirty="0"/>
          </a:p>
        </p:txBody>
      </p:sp>
      <p:sp>
        <p:nvSpPr>
          <p:cNvPr id="14" name="Date Placeholder 2">
            <a:extLst>
              <a:ext uri="{FF2B5EF4-FFF2-40B4-BE49-F238E27FC236}">
                <a16:creationId xmlns:a16="http://schemas.microsoft.com/office/drawing/2014/main" id="{A426FE4D-1693-855E-9FFC-5D74B0F103B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</p:spPr>
        <p:txBody>
          <a:bodyPr/>
          <a:lstStyle/>
          <a:p>
            <a:r>
              <a:rPr lang="en-US" dirty="0"/>
              <a:t>5/25/2022</a:t>
            </a:r>
          </a:p>
        </p:txBody>
      </p:sp>
    </p:spTree>
    <p:extLst>
      <p:ext uri="{BB962C8B-B14F-4D97-AF65-F5344CB8AC3E}">
        <p14:creationId xmlns:p14="http://schemas.microsoft.com/office/powerpoint/2010/main" val="1769156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DFA07CB-DF2D-47C4-B519-7A859033C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CMS MMS Hub – Now Available!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6CFCA8-BC1D-4044-85DC-50BC5D151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47850"/>
            <a:ext cx="5524500" cy="4572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Launched May 24, 2022</a:t>
            </a:r>
            <a:endParaRPr lang="en-US" u="sng" dirty="0"/>
          </a:p>
          <a:p>
            <a:r>
              <a:rPr lang="en-US" dirty="0"/>
              <a:t>Transforms the MMS Blueprint into a comprehensive, user-friendly website</a:t>
            </a:r>
          </a:p>
          <a:p>
            <a:r>
              <a:rPr lang="en-US" dirty="0"/>
              <a:t>Integrates the Blueprint content and the previous MMS website for a more streamlined experience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 descr="Screen capture of the new MMS Hub home page&#10;">
            <a:extLst>
              <a:ext uri="{FF2B5EF4-FFF2-40B4-BE49-F238E27FC236}">
                <a16:creationId xmlns:a16="http://schemas.microsoft.com/office/drawing/2014/main" id="{CA15F329-B9DF-43FD-85FB-F57EB65015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5282" y="1709756"/>
            <a:ext cx="6003135" cy="3438488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49D3C73B-C8B0-C7B9-5FE8-68358F5EA1EA}"/>
              </a:ext>
            </a:extLst>
          </p:cNvPr>
          <p:cNvGrpSpPr/>
          <p:nvPr/>
        </p:nvGrpSpPr>
        <p:grpSpPr>
          <a:xfrm>
            <a:off x="5981700" y="5371215"/>
            <a:ext cx="6210300" cy="876588"/>
            <a:chOff x="5981700" y="5371215"/>
            <a:chExt cx="6210300" cy="876588"/>
          </a:xfrm>
        </p:grpSpPr>
        <p:sp>
          <p:nvSpPr>
            <p:cNvPr id="12" name="Rectangle 11" descr="Yellow rectangle with blue text: https://mmshub.cms.gov/">
              <a:extLst>
                <a:ext uri="{FF2B5EF4-FFF2-40B4-BE49-F238E27FC236}">
                  <a16:creationId xmlns:a16="http://schemas.microsoft.com/office/drawing/2014/main" id="{1F08E2C6-4307-47B1-9055-0F8EE8970A1A}"/>
                </a:ext>
              </a:extLst>
            </p:cNvPr>
            <p:cNvSpPr/>
            <p:nvPr/>
          </p:nvSpPr>
          <p:spPr>
            <a:xfrm>
              <a:off x="5981700" y="5371215"/>
              <a:ext cx="6210300" cy="876588"/>
            </a:xfrm>
            <a:prstGeom prst="rect">
              <a:avLst/>
            </a:prstGeom>
            <a:solidFill>
              <a:srgbClr val="FCC1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 descr="Yellow rectangle with blue text: https://mmshub.cms.gov/">
              <a:extLst>
                <a:ext uri="{FF2B5EF4-FFF2-40B4-BE49-F238E27FC236}">
                  <a16:creationId xmlns:a16="http://schemas.microsoft.com/office/drawing/2014/main" id="{4D7665A9-1177-4DCC-90F3-477FFBEAC794}"/>
                </a:ext>
              </a:extLst>
            </p:cNvPr>
            <p:cNvSpPr txBox="1"/>
            <p:nvPr/>
          </p:nvSpPr>
          <p:spPr>
            <a:xfrm>
              <a:off x="5981700" y="5547899"/>
              <a:ext cx="621030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R="0" lvl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2488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https://mmshub.cms.gov/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2488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2259F8-03C5-48EF-AD2B-CF7BD9032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A4A2-F29A-4651-AFA7-54DA4950AAC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Date Placeholder 2">
            <a:extLst>
              <a:ext uri="{FF2B5EF4-FFF2-40B4-BE49-F238E27FC236}">
                <a16:creationId xmlns:a16="http://schemas.microsoft.com/office/drawing/2014/main" id="{5B5A959F-A281-8551-BD8E-DC26D9DD850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</p:spPr>
        <p:txBody>
          <a:bodyPr/>
          <a:lstStyle/>
          <a:p>
            <a:r>
              <a:rPr lang="en-US" dirty="0"/>
              <a:t>5/25/2022</a:t>
            </a:r>
          </a:p>
        </p:txBody>
      </p:sp>
    </p:spTree>
    <p:extLst>
      <p:ext uri="{BB962C8B-B14F-4D97-AF65-F5344CB8AC3E}">
        <p14:creationId xmlns:p14="http://schemas.microsoft.com/office/powerpoint/2010/main" val="1985375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7B965E5-7771-46FE-A5E9-C71A081F3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Features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067565D-9717-4079-B462-1F67382464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412191" y="2946972"/>
            <a:ext cx="1315926" cy="171675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>
            <a:extLst>
              <a:ext uri="{FF2B5EF4-FFF2-40B4-BE49-F238E27FC236}">
                <a16:creationId xmlns:a16="http://schemas.microsoft.com/office/drawing/2014/main" id="{9583818E-8D84-4B2D-A537-864A7A246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610324" y="1821526"/>
            <a:ext cx="1361940" cy="1361940"/>
            <a:chOff x="3610324" y="2117859"/>
            <a:chExt cx="1361940" cy="1361940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C8B20236-B9EB-4805-BEAE-9EEB64DA3749}"/>
                </a:ext>
              </a:extLst>
            </p:cNvPr>
            <p:cNvSpPr/>
            <p:nvPr/>
          </p:nvSpPr>
          <p:spPr>
            <a:xfrm>
              <a:off x="3610324" y="2117859"/>
              <a:ext cx="1361940" cy="1361940"/>
            </a:xfrm>
            <a:prstGeom prst="ellipse">
              <a:avLst/>
            </a:prstGeom>
            <a:solidFill>
              <a:srgbClr val="FCC1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rgbClr val="024886"/>
                </a:solidFill>
              </a:endParaRPr>
            </a:p>
          </p:txBody>
        </p:sp>
        <p:pic>
          <p:nvPicPr>
            <p:cNvPr id="46" name="Graphic 45" descr="Repeat with solid fill">
              <a:extLst>
                <a:ext uri="{FF2B5EF4-FFF2-40B4-BE49-F238E27FC236}">
                  <a16:creationId xmlns:a16="http://schemas.microsoft.com/office/drawing/2014/main" id="{8C8460AB-8A85-45A5-A1A2-FE4343D47D8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834094" y="2341629"/>
              <a:ext cx="914400" cy="914400"/>
            </a:xfrm>
            <a:prstGeom prst="rect">
              <a:avLst/>
            </a:prstGeom>
          </p:spPr>
        </p:pic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339232D2-904E-473A-88D3-444E8A1F9219}"/>
              </a:ext>
            </a:extLst>
          </p:cNvPr>
          <p:cNvSpPr txBox="1"/>
          <p:nvPr/>
        </p:nvSpPr>
        <p:spPr>
          <a:xfrm>
            <a:off x="1122740" y="2253375"/>
            <a:ext cx="27516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24886"/>
                </a:solidFill>
              </a:rPr>
              <a:t>Rolling Updates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7343158-A350-AA47-2C77-3E9584F04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435520" y="3461694"/>
            <a:ext cx="1361940" cy="1361940"/>
            <a:chOff x="1435520" y="3461694"/>
            <a:chExt cx="1361940" cy="136194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4EF8C363-0ACF-4D34-ADC5-1676836899B5}"/>
                </a:ext>
              </a:extLst>
            </p:cNvPr>
            <p:cNvSpPr/>
            <p:nvPr/>
          </p:nvSpPr>
          <p:spPr>
            <a:xfrm>
              <a:off x="1435520" y="3461694"/>
              <a:ext cx="1361940" cy="1361940"/>
            </a:xfrm>
            <a:prstGeom prst="ellipse">
              <a:avLst/>
            </a:prstGeom>
            <a:solidFill>
              <a:srgbClr val="FCC1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rgbClr val="024886"/>
                </a:solidFill>
              </a:endParaRPr>
            </a:p>
          </p:txBody>
        </p:sp>
        <p:pic>
          <p:nvPicPr>
            <p:cNvPr id="39" name="Graphic 38" descr="Blueprint with solid fill">
              <a:extLst>
                <a:ext uri="{FF2B5EF4-FFF2-40B4-BE49-F238E27FC236}">
                  <a16:creationId xmlns:a16="http://schemas.microsoft.com/office/drawing/2014/main" id="{3E9895F5-3D9D-4D5B-8EF6-442D2E034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672266" y="3685464"/>
              <a:ext cx="914400" cy="914400"/>
            </a:xfrm>
            <a:prstGeom prst="rect">
              <a:avLst/>
            </a:prstGeom>
          </p:spPr>
        </p:pic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8891071-2BC9-46A8-BF17-DF29597859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553491" y="4396388"/>
            <a:ext cx="2911741" cy="85931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B64D821-97C5-4DE5-B056-4B4B8C965869}"/>
              </a:ext>
            </a:extLst>
          </p:cNvPr>
          <p:cNvSpPr txBox="1"/>
          <p:nvPr/>
        </p:nvSpPr>
        <p:spPr>
          <a:xfrm>
            <a:off x="1118334" y="4831767"/>
            <a:ext cx="203485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24886"/>
                </a:solidFill>
              </a:rPr>
              <a:t>Interactive Blueprint Content</a:t>
            </a:r>
          </a:p>
        </p:txBody>
      </p:sp>
      <p:sp>
        <p:nvSpPr>
          <p:cNvPr id="7" name="Oval 6" descr="Blue circle with white text: CMS MMS Hub">
            <a:extLst>
              <a:ext uri="{FF2B5EF4-FFF2-40B4-BE49-F238E27FC236}">
                <a16:creationId xmlns:a16="http://schemas.microsoft.com/office/drawing/2014/main" id="{82A9A0CB-CA79-4A64-BF83-87010DA735AC}"/>
              </a:ext>
            </a:extLst>
          </p:cNvPr>
          <p:cNvSpPr/>
          <p:nvPr/>
        </p:nvSpPr>
        <p:spPr>
          <a:xfrm>
            <a:off x="5199821" y="4418472"/>
            <a:ext cx="1792357" cy="179235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CMS MMS Hub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1473D03E-1518-4360-9AE5-50F8C704D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346920" y="2941638"/>
            <a:ext cx="1252425" cy="17379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>
            <a:extLst>
              <a:ext uri="{FF2B5EF4-FFF2-40B4-BE49-F238E27FC236}">
                <a16:creationId xmlns:a16="http://schemas.microsoft.com/office/drawing/2014/main" id="{BF53899F-113C-4F72-83FC-7D81554B68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227409" y="1819431"/>
            <a:ext cx="1361940" cy="1361940"/>
            <a:chOff x="7227409" y="2189847"/>
            <a:chExt cx="1361940" cy="1361940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2A934775-7FAE-4B68-91AB-54E1A9B832E4}"/>
                </a:ext>
              </a:extLst>
            </p:cNvPr>
            <p:cNvSpPr/>
            <p:nvPr/>
          </p:nvSpPr>
          <p:spPr>
            <a:xfrm>
              <a:off x="7227409" y="2189847"/>
              <a:ext cx="1361940" cy="1361940"/>
            </a:xfrm>
            <a:prstGeom prst="ellipse">
              <a:avLst/>
            </a:prstGeom>
            <a:solidFill>
              <a:srgbClr val="FCC1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rgbClr val="024886"/>
                </a:solidFill>
              </a:endParaRPr>
            </a:p>
          </p:txBody>
        </p:sp>
        <p:pic>
          <p:nvPicPr>
            <p:cNvPr id="56" name="Graphic 55" descr="Megaphone1 with solid fill">
              <a:extLst>
                <a:ext uri="{FF2B5EF4-FFF2-40B4-BE49-F238E27FC236}">
                  <a16:creationId xmlns:a16="http://schemas.microsoft.com/office/drawing/2014/main" id="{741E4217-D32D-425E-B0DE-DEA45B20E42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451179" y="2378377"/>
              <a:ext cx="914400" cy="914400"/>
            </a:xfrm>
            <a:prstGeom prst="rect">
              <a:avLst/>
            </a:prstGeom>
          </p:spPr>
        </p:pic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6A8C8E8B-1167-407E-9563-E70EB88FB383}"/>
              </a:ext>
            </a:extLst>
          </p:cNvPr>
          <p:cNvSpPr txBox="1"/>
          <p:nvPr/>
        </p:nvSpPr>
        <p:spPr>
          <a:xfrm>
            <a:off x="8445693" y="2274541"/>
            <a:ext cx="24847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24886"/>
                </a:solidFill>
              </a:rPr>
              <a:t>News &amp; Events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05D0F82-4436-4913-B143-581CF701C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827447" y="4396388"/>
            <a:ext cx="2700073" cy="85931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D63AC64-9204-4B5D-950B-69315D85ED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347604" y="3461694"/>
            <a:ext cx="1361940" cy="1361940"/>
            <a:chOff x="9347604" y="3758027"/>
            <a:chExt cx="1361940" cy="1361940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E6C11F9C-C230-47D2-9175-B0F67486BB3E}"/>
                </a:ext>
              </a:extLst>
            </p:cNvPr>
            <p:cNvSpPr/>
            <p:nvPr/>
          </p:nvSpPr>
          <p:spPr>
            <a:xfrm>
              <a:off x="9347604" y="3758027"/>
              <a:ext cx="1361940" cy="1361940"/>
            </a:xfrm>
            <a:prstGeom prst="ellipse">
              <a:avLst/>
            </a:prstGeom>
            <a:solidFill>
              <a:srgbClr val="FCC1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rgbClr val="024886"/>
                </a:solidFill>
              </a:endParaRPr>
            </a:p>
          </p:txBody>
        </p:sp>
        <p:pic>
          <p:nvPicPr>
            <p:cNvPr id="59" name="Graphic 58" descr="Users with solid fill">
              <a:extLst>
                <a:ext uri="{FF2B5EF4-FFF2-40B4-BE49-F238E27FC236}">
                  <a16:creationId xmlns:a16="http://schemas.microsoft.com/office/drawing/2014/main" id="{4D296F0A-2663-415A-A47E-FCD7D9323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9571374" y="3981797"/>
              <a:ext cx="914400" cy="914400"/>
            </a:xfrm>
            <a:prstGeom prst="rect">
              <a:avLst/>
            </a:prstGeom>
          </p:spPr>
        </p:pic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4098AEC6-C09C-425F-ADE4-0B308320438A}"/>
              </a:ext>
            </a:extLst>
          </p:cNvPr>
          <p:cNvSpPr txBox="1"/>
          <p:nvPr/>
        </p:nvSpPr>
        <p:spPr>
          <a:xfrm>
            <a:off x="9042896" y="4831766"/>
            <a:ext cx="203485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24886"/>
                </a:solidFill>
              </a:rPr>
              <a:t>Quickly Access Stakeholder Opportunities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7A72CA-B2AD-4D14-A6FE-2D3FD0A15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A4A2-F29A-4651-AFA7-54DA4950AAC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7" name="Date Placeholder 2">
            <a:extLst>
              <a:ext uri="{FF2B5EF4-FFF2-40B4-BE49-F238E27FC236}">
                <a16:creationId xmlns:a16="http://schemas.microsoft.com/office/drawing/2014/main" id="{820C0470-570E-DEFE-2A63-711F480D3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</p:spPr>
        <p:txBody>
          <a:bodyPr/>
          <a:lstStyle/>
          <a:p>
            <a:r>
              <a:rPr lang="en-US" dirty="0"/>
              <a:t>5/25/2022</a:t>
            </a:r>
          </a:p>
        </p:txBody>
      </p:sp>
    </p:spTree>
    <p:extLst>
      <p:ext uri="{BB962C8B-B14F-4D97-AF65-F5344CB8AC3E}">
        <p14:creationId xmlns:p14="http://schemas.microsoft.com/office/powerpoint/2010/main" val="2750042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5DA0A6A-F1C1-4469-9F10-7235265FC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F3875DF-AE7E-4CA5-85F6-12E1662F2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Live Demo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991152-EF53-41F6-B161-76087D2B4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A4A2-F29A-4651-AFA7-54DA4950AAC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359B3620-8CA3-7B40-D347-83D1CA548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10800" y="6324600"/>
            <a:ext cx="1524000" cy="365125"/>
          </a:xfrm>
        </p:spPr>
        <p:txBody>
          <a:bodyPr/>
          <a:lstStyle/>
          <a:p>
            <a:r>
              <a:rPr lang="en-US" dirty="0"/>
              <a:t>5/25/2022</a:t>
            </a:r>
          </a:p>
        </p:txBody>
      </p:sp>
    </p:spTree>
    <p:extLst>
      <p:ext uri="{BB962C8B-B14F-4D97-AF65-F5344CB8AC3E}">
        <p14:creationId xmlns:p14="http://schemas.microsoft.com/office/powerpoint/2010/main" val="4142818186"/>
      </p:ext>
    </p:extLst>
  </p:cSld>
  <p:clrMapOvr>
    <a:masterClrMapping/>
  </p:clrMapOvr>
</p:sld>
</file>

<file path=ppt/theme/theme1.xml><?xml version="1.0" encoding="utf-8"?>
<a:theme xmlns:a="http://schemas.openxmlformats.org/drawingml/2006/main" name="CMS theme 2019">
  <a:themeElements>
    <a:clrScheme name="CMS template 2">
      <a:dk1>
        <a:sysClr val="windowText" lastClr="000000"/>
      </a:dk1>
      <a:lt1>
        <a:sysClr val="window" lastClr="FFFFFF"/>
      </a:lt1>
      <a:dk2>
        <a:srgbClr val="1F497D"/>
      </a:dk2>
      <a:lt2>
        <a:srgbClr val="6B94C7"/>
      </a:lt2>
      <a:accent1>
        <a:srgbClr val="2F527D"/>
      </a:accent1>
      <a:accent2>
        <a:srgbClr val="FAD94C"/>
      </a:accent2>
      <a:accent3>
        <a:srgbClr val="C0C0C0"/>
      </a:accent3>
      <a:accent4>
        <a:srgbClr val="FDF699"/>
      </a:accent4>
      <a:accent5>
        <a:srgbClr val="72A3C4"/>
      </a:accent5>
      <a:accent6>
        <a:srgbClr val="5C5C5C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MS theme 2019" id="{79C7E797-5B6B-418E-B251-680398C49799}" vid="{70020F90-4DC5-4A06-8A98-D5096461E4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viewed xmlns="c85f45de-9781-4f9c-a476-faa529bf8047" xsi:nil="true"/>
    <Comments_x0020_Due_x0020_Date xmlns="c85f45de-9781-4f9c-a476-faa529bf8047" xsi:nil="true"/>
    <Program xmlns="c85f45de-9781-4f9c-a476-faa529bf8047">Other</Program>
    <Assigned xmlns="c85f45de-9781-4f9c-a476-faa529bf804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B44BA2626C9D4E866311178902B167" ma:contentTypeVersion="4" ma:contentTypeDescription="Create a new document." ma:contentTypeScope="" ma:versionID="066de2a32ec27da7a9b406a4a5d0c621">
  <xsd:schema xmlns:xsd="http://www.w3.org/2001/XMLSchema" xmlns:xs="http://www.w3.org/2001/XMLSchema" xmlns:p="http://schemas.microsoft.com/office/2006/metadata/properties" xmlns:ns2="c85f45de-9781-4f9c-a476-faa529bf8047" targetNamespace="http://schemas.microsoft.com/office/2006/metadata/properties" ma:root="true" ma:fieldsID="e34ff02e782245196d10dba890e4e3e8" ns2:_="">
    <xsd:import namespace="c85f45de-9781-4f9c-a476-faa529bf8047"/>
    <xsd:element name="properties">
      <xsd:complexType>
        <xsd:sequence>
          <xsd:element name="documentManagement">
            <xsd:complexType>
              <xsd:all>
                <xsd:element ref="ns2:Comments_x0020_Due_x0020_Date" minOccurs="0"/>
                <xsd:element ref="ns2:Program" minOccurs="0"/>
                <xsd:element ref="ns2:Assigned" minOccurs="0"/>
                <xsd:element ref="ns2:Review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5f45de-9781-4f9c-a476-faa529bf8047" elementFormDefault="qualified">
    <xsd:import namespace="http://schemas.microsoft.com/office/2006/documentManagement/types"/>
    <xsd:import namespace="http://schemas.microsoft.com/office/infopath/2007/PartnerControls"/>
    <xsd:element name="Comments_x0020_Due_x0020_Date" ma:index="8" nillable="true" ma:displayName="Comments Due Date" ma:format="DateOnly" ma:internalName="Comments_x0020_Due_x0020_Date">
      <xsd:simpleType>
        <xsd:restriction base="dms:DateTime"/>
      </xsd:simpleType>
    </xsd:element>
    <xsd:element name="Program" ma:index="9" nillable="true" ma:displayName="Program" ma:default="Other" ma:format="Dropdown" ma:internalName="Program">
      <xsd:simpleType>
        <xsd:restriction base="dms:Choice">
          <xsd:enumeration value="Blueprint"/>
          <xsd:enumeration value="Measures Inventory/CMIT"/>
          <xsd:enumeration value="Pre-Rulemaking"/>
          <xsd:enumeration value="MIDS Coordination"/>
          <xsd:enumeration value="Environmental Scan"/>
          <xsd:enumeration value="Other"/>
        </xsd:restriction>
      </xsd:simpleType>
    </xsd:element>
    <xsd:element name="Assigned" ma:index="10" nillable="true" ma:displayName="Assigned" ma:internalName="Assigned">
      <xsd:simpleType>
        <xsd:restriction base="dms:Note">
          <xsd:maxLength value="255"/>
        </xsd:restriction>
      </xsd:simpleType>
    </xsd:element>
    <xsd:element name="Reviewed" ma:index="11" nillable="true" ma:displayName="Reviewed" ma:format="Dropdown" ma:internalName="Reviewed">
      <xsd:simpleType>
        <xsd:restriction base="dms:Choice">
          <xsd:enumeration value="Noni Bodkin"/>
          <xsd:enumeration value="Corette Byrd"/>
          <xsd:enumeration value="Laura deNobel"/>
          <xsd:enumeration value="Melissa Evans"/>
          <xsd:enumeration value="Helen Dollar-Maples"/>
          <xsd:enumeration value="Michelle Geppi"/>
          <xsd:enumeration value="Kimberly Kufel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F2D517-FCF4-4B15-BD46-23B9AA4BB45C}">
  <ds:schemaRefs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c85f45de-9781-4f9c-a476-faa529bf8047"/>
    <ds:schemaRef ds:uri="http://purl.org/dc/dcmitype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585CBEC-A503-46BF-AF4D-401CB55F2C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96F362-5B79-4E46-94AA-C998950EA9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5f45de-9781-4f9c-a476-faa529bf80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488</Words>
  <Application>Microsoft Office PowerPoint</Application>
  <PresentationFormat>Widescreen</PresentationFormat>
  <Paragraphs>109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Century Gothic</vt:lpstr>
      <vt:lpstr>CMS theme 2019</vt:lpstr>
      <vt:lpstr> Thank you for attending!  The presentation will begin soon.  </vt:lpstr>
      <vt:lpstr>Want to Ask a Question?</vt:lpstr>
      <vt:lpstr>Want to Ask a Question?  Webex Q&amp;A Panel </vt:lpstr>
      <vt:lpstr>The New CMS Measures Management System Website – The CMS MMS Hub</vt:lpstr>
      <vt:lpstr>Agenda  </vt:lpstr>
      <vt:lpstr>Learning Objectives  </vt:lpstr>
      <vt:lpstr>CMS MMS Hub – Now Available!</vt:lpstr>
      <vt:lpstr>Key Features</vt:lpstr>
      <vt:lpstr>Demonstration</vt:lpstr>
      <vt:lpstr>Goals for MMS Hub</vt:lpstr>
      <vt:lpstr>Questions</vt:lpstr>
      <vt:lpstr>Key Points of Contact</vt:lpstr>
      <vt:lpstr>Announcements</vt:lpstr>
      <vt:lpstr>CMS Melissa Gross (CMS Lead) Contact: Melissa.Gross@cms.hhs.gov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MMS Infosession</dc:title>
  <dc:creator/>
  <cp:keywords>MMS; Infosession; 508</cp:keywords>
  <cp:lastModifiedBy/>
  <cp:revision>266</cp:revision>
  <dcterms:created xsi:type="dcterms:W3CDTF">2016-08-30T18:54:20Z</dcterms:created>
  <dcterms:modified xsi:type="dcterms:W3CDTF">2022-08-02T18:24:46Z</dcterms:modified>
  <cp:category>Infosession;MMS;508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0x010100F8B44BA2626C9D4E866311178902B167</vt:lpwstr>
  </property>
  <property fmtid="{D5CDD505-2E9C-101B-9397-08002B2CF9AE}" pid="3" name="_NewReviewCycle">
    <vt:lpwstr/>
  </property>
  <property fmtid="{D5CDD505-2E9C-101B-9397-08002B2CF9AE}" pid="4" name="Order">
    <vt:r8>5600</vt:r8>
  </property>
  <property fmtid="{D5CDD505-2E9C-101B-9397-08002B2CF9AE}" pid="5" name="_CopySource">
    <vt:lpwstr>http://websps31.battelle.org/sites/MIDSMMS/MACRA/Stakeholder Engagement/Webinars/Previous versions of webinar documentation/CMS MDEO Web Series _ presenters guide_ EVM. 2016.pptx</vt:lpwstr>
  </property>
  <property fmtid="{D5CDD505-2E9C-101B-9397-08002B2CF9AE}" pid="6" name="xd_ProgID">
    <vt:lpwstr/>
  </property>
  <property fmtid="{D5CDD505-2E9C-101B-9397-08002B2CF9AE}" pid="7" name="TemplateUrl">
    <vt:lpwstr/>
  </property>
</Properties>
</file>