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Lst>
  <p:notesMasterIdLst>
    <p:notesMasterId r:id="rId53"/>
  </p:notesMasterIdLst>
  <p:handoutMasterIdLst>
    <p:handoutMasterId r:id="rId54"/>
  </p:handoutMasterIdLst>
  <p:sldIdLst>
    <p:sldId id="493" r:id="rId5"/>
    <p:sldId id="480" r:id="rId6"/>
    <p:sldId id="476" r:id="rId7"/>
    <p:sldId id="475" r:id="rId8"/>
    <p:sldId id="546" r:id="rId9"/>
    <p:sldId id="506" r:id="rId10"/>
    <p:sldId id="545" r:id="rId11"/>
    <p:sldId id="547" r:id="rId12"/>
    <p:sldId id="509" r:id="rId13"/>
    <p:sldId id="474" r:id="rId14"/>
    <p:sldId id="510" r:id="rId15"/>
    <p:sldId id="482" r:id="rId16"/>
    <p:sldId id="511" r:id="rId17"/>
    <p:sldId id="513" r:id="rId18"/>
    <p:sldId id="514" r:id="rId19"/>
    <p:sldId id="515" r:id="rId20"/>
    <p:sldId id="516" r:id="rId21"/>
    <p:sldId id="517" r:id="rId22"/>
    <p:sldId id="518" r:id="rId23"/>
    <p:sldId id="519" r:id="rId24"/>
    <p:sldId id="520" r:id="rId25"/>
    <p:sldId id="521" r:id="rId26"/>
    <p:sldId id="548" r:id="rId27"/>
    <p:sldId id="536" r:id="rId28"/>
    <p:sldId id="483" r:id="rId29"/>
    <p:sldId id="522" r:id="rId30"/>
    <p:sldId id="523" r:id="rId31"/>
    <p:sldId id="484" r:id="rId32"/>
    <p:sldId id="524" r:id="rId33"/>
    <p:sldId id="525" r:id="rId34"/>
    <p:sldId id="526" r:id="rId35"/>
    <p:sldId id="527" r:id="rId36"/>
    <p:sldId id="528" r:id="rId37"/>
    <p:sldId id="529" r:id="rId38"/>
    <p:sldId id="530" r:id="rId39"/>
    <p:sldId id="531" r:id="rId40"/>
    <p:sldId id="532" r:id="rId41"/>
    <p:sldId id="502" r:id="rId42"/>
    <p:sldId id="534" r:id="rId43"/>
    <p:sldId id="535" r:id="rId44"/>
    <p:sldId id="541" r:id="rId45"/>
    <p:sldId id="540" r:id="rId46"/>
    <p:sldId id="542" r:id="rId47"/>
    <p:sldId id="537" r:id="rId48"/>
    <p:sldId id="485" r:id="rId49"/>
    <p:sldId id="550" r:id="rId50"/>
    <p:sldId id="538" r:id="rId51"/>
    <p:sldId id="481"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72"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5E9DF"/>
    <a:srgbClr val="004986"/>
    <a:srgbClr val="093E8D"/>
    <a:srgbClr val="0A3F8D"/>
    <a:srgbClr val="006699"/>
    <a:srgbClr val="6692B5"/>
    <a:srgbClr val="00529C"/>
    <a:srgbClr val="4F81BD"/>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31" autoAdjust="0"/>
    <p:restoredTop sz="68378" autoAdjust="0"/>
  </p:normalViewPr>
  <p:slideViewPr>
    <p:cSldViewPr snapToGrid="0">
      <p:cViewPr varScale="1">
        <p:scale>
          <a:sx n="62" d="100"/>
          <a:sy n="62" d="100"/>
        </p:scale>
        <p:origin x="86" y="581"/>
      </p:cViewPr>
      <p:guideLst>
        <p:guide orient="horz" pos="2064"/>
        <p:guide pos="4160"/>
      </p:guideLst>
    </p:cSldViewPr>
  </p:slideViewPr>
  <p:outlineViewPr>
    <p:cViewPr>
      <p:scale>
        <a:sx n="33" d="100"/>
        <a:sy n="33" d="100"/>
      </p:scale>
      <p:origin x="0" y="-283"/>
    </p:cViewPr>
  </p:outlineViewPr>
  <p:notesTextViewPr>
    <p:cViewPr>
      <p:scale>
        <a:sx n="200" d="100"/>
        <a:sy n="200" d="100"/>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3/17/2022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3/17/2022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focus of this presentation is on a key step in the CQM development lifecycle, which is the measure specification stage.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198312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41727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69454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 1</a:t>
            </a:r>
            <a:r>
              <a:rPr lang="en-US" sz="1800" dirty="0">
                <a:effectLst/>
                <a:latin typeface="Calibri" panose="020F0502020204030204" pitchFamily="34" charset="0"/>
                <a:ea typeface="Calibri" panose="020F0502020204030204" pitchFamily="34" charset="0"/>
                <a:cs typeface="Times New Roman" panose="02020603050405020304" pitchFamily="18" charset="0"/>
              </a:rPr>
              <a:t>—All patients age 18+ with a diagnosis of COPD.  This follows the formula depicted at the top of the slide stating a description of the patient, how old they are, and the diagnosis that they share.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 2</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example adds a bit more complexity. There are more parameters in the denominator than in Example 1, but still maintaining the formula while applying the same structure in both cases.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62385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few slides will provide examples that will clarify the differences between the denominator exclusion and exception, and the appropriate use of each type.</a:t>
            </a:r>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52164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Denominator exception 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case, the score is not negatively impacted because the provider used clinical judgment to determine the appropriateness of the numerator action.</a:t>
            </a:r>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2391693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Circumstances for specifying a denominator exclusion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goal is to define the measure’s population without overreaching or underreaching.  Each consideration for a denominator exclusion is tested during the testing phase of the measure lifecycle.  Prior to testing, developers cast a net defining a set of exclusions broadly listing multiple exclusions to improve measure validity, and then testing the exclusions and narrowing the list according to findings.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Circumstances for specifying a denominator exception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—Denominator exceptions are only relevant in a proportion measure. For example, we limit uses of exceptions; however, it may be prudent to note the exceptions if there is a potential for a vaccine shortage.</a:t>
            </a:r>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2309661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180849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Example 2</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complex example is more detailed, but still follows the distinct formula.  The time period and timeframes have been specified here.  It’s particularly important if the timeframes are different between your denominator and numerator to state those timeframes explicitly.</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3246231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4252576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Shown here is a graphical depiction of the anatomy of a hypothetical measure, hypothetical since it includes all of the components previously discussed. Not all measures will have all of the components, but the broadest category is the initial population.  The light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color is further constrained as the denominator withholds for denominator exclusions and exceptions.  In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red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the numerator with a hole for that rare numerator exclusion.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269164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Consistency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reliability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effectiveness </a:t>
            </a:r>
            <a:r>
              <a:rPr lang="en-US" sz="1800" dirty="0">
                <a:effectLst/>
                <a:latin typeface="Calibri" panose="020F0502020204030204" pitchFamily="34" charset="0"/>
                <a:ea typeface="Calibri" panose="020F0502020204030204" pitchFamily="34" charset="0"/>
                <a:cs typeface="Times New Roman" panose="02020603050405020304" pitchFamily="18" charset="0"/>
              </a:rPr>
              <a:t>are critical to the measure specification process.  The instructions should leave very little to the imagination; therefore, two developers with a similar set of specifications will obtain the same results.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4233374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Stratification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quantify disparities related to a measure focus between different racial and ethnic groups.  To complete the statistical stratification, you can identify and define the stratification variables in the measure specifications. Since stratification is not always appropriate, there may be statistical reasons not to stratify; for example, cell sizes could become so small that patient identification is feasible.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2118585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215209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u="none"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measure may reference the current version of a code system for a current diagnosis, but reference a prior version to capture the denominator exclusion diagnosis that occurs during a lookback period.</a:t>
            </a:r>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2399880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807688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merging multiple datasets and linking patient IDs across multiple sources of data, it may be necessary to identify and resolve duplicates.  All of the items listed are important pieces to consider when merging data.  It may become necessary to perform data cleaning to ensure that these issues are addressed prior to measure calculation.</a:t>
            </a:r>
          </a:p>
        </p:txBody>
      </p:sp>
      <p:sp>
        <p:nvSpPr>
          <p:cNvPr id="4" name="Slide Number Placeholder 3"/>
          <p:cNvSpPr>
            <a:spLocks noGrp="1"/>
          </p:cNvSpPr>
          <p:nvPr>
            <p:ph type="sldNum" sz="quarter" idx="5"/>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142566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3776750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must be clear so that each individual collecting data for the measure will interpret the specifications in a similar fashion.</a:t>
            </a:r>
          </a:p>
          <a:p>
            <a:endParaRPr lang="en-US" dirty="0"/>
          </a:p>
          <a:p>
            <a:pPr marL="0" marR="0" lvl="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“hypertension” in the medical record is the abbreviation “HTN” acceptable?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high blood pressure is the abbreviation “BP” acceptable?”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those acceptable terms for data abstraction?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4009360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Reliability and validity must be tested appropriately for the level of analysis, and so measures must be retested for each setting, each population, or each level of analysis to which they’re applied.  For example, one cannot take for granted that a measure specified for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facility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level will perform reliably and validly at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clinician</a:t>
            </a:r>
            <a:r>
              <a:rPr lang="en-US" sz="1800" dirty="0">
                <a:effectLst/>
                <a:latin typeface="Calibri" panose="020F0502020204030204" pitchFamily="34" charset="0"/>
                <a:ea typeface="Calibri" panose="020F0502020204030204" pitchFamily="34" charset="0"/>
                <a:cs typeface="Times New Roman" panose="02020603050405020304" pitchFamily="18" charset="0"/>
              </a:rPr>
              <a:t> level.</a:t>
            </a:r>
          </a:p>
        </p:txBody>
      </p:sp>
      <p:sp>
        <p:nvSpPr>
          <p:cNvPr id="4" name="Slide Number Placeholder 3"/>
          <p:cNvSpPr>
            <a:spLocks noGrp="1"/>
          </p:cNvSpPr>
          <p:nvPr>
            <p:ph type="sldNum" sz="quarter" idx="5"/>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2422482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3448395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1" u="none"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—Process measures are typically not risk-adjusted.  If used, they explicitly describe the risk adjustment methodology to aid in the transparency and clarity of the measure calculation.   </a:t>
            </a:r>
          </a:p>
        </p:txBody>
      </p:sp>
      <p:sp>
        <p:nvSpPr>
          <p:cNvPr id="4" name="Slide Number Placeholder 3"/>
          <p:cNvSpPr>
            <a:spLocks noGrp="1"/>
          </p:cNvSpPr>
          <p:nvPr>
            <p:ph type="sldNum" sz="quarter" idx="5"/>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65260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Depicted on this slide is a diagram of the measure lifecycle taken from the Measures Management System (MMS)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 specification occurs between conceptualization and formal testing</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Developers consider available data elements to operationalize the measure concept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Preliminary feasibility is completed to ensure data is easily specified and obtained</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measure’s TEP weigh in on the draft specifications, along with public comment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Alpha and beta testing may also result in refinements to the specifications</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16185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392307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35</a:t>
            </a:fld>
            <a:endParaRPr lang="en-US" dirty="0"/>
          </a:p>
        </p:txBody>
      </p:sp>
    </p:spTree>
    <p:extLst>
      <p:ext uri="{BB962C8B-B14F-4D97-AF65-F5344CB8AC3E}">
        <p14:creationId xmlns:p14="http://schemas.microsoft.com/office/powerpoint/2010/main" val="3685788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protocols should include the calculation algorithm, which is the ordered sequence of data element retrieval and aggregation, which describes the path of the raw data to the measure score.  This can be represented graphically in a flowchart diagram or narratively, or a combination of the two.  This algorithm is critical, because it becomes the basis for any subsequent computer programming to calculate the measure results.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36</a:t>
            </a:fld>
            <a:endParaRPr lang="en-US" dirty="0"/>
          </a:p>
        </p:txBody>
      </p:sp>
    </p:spTree>
    <p:extLst>
      <p:ext uri="{BB962C8B-B14F-4D97-AF65-F5344CB8AC3E}">
        <p14:creationId xmlns:p14="http://schemas.microsoft.com/office/powerpoint/2010/main" val="742292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37</a:t>
            </a:fld>
            <a:endParaRPr lang="en-US" dirty="0"/>
          </a:p>
        </p:txBody>
      </p:sp>
    </p:spTree>
    <p:extLst>
      <p:ext uri="{BB962C8B-B14F-4D97-AF65-F5344CB8AC3E}">
        <p14:creationId xmlns:p14="http://schemas.microsoft.com/office/powerpoint/2010/main" val="3007975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Documentation is essential for technical specifications and any additional documents required to evaluate and implement a measure. The MIF/MJF are found in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eCQMs, the documentation occurs in the MAT where measures are expressed using CQL, an HL7 standard — a clinically focused and author-friendly language — that enables precise measure specifications.  It provides the ability to express measure logic in a way that’s human-readable, yet structured enough for processing a query electronically.</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38</a:t>
            </a:fld>
            <a:endParaRPr lang="en-US" dirty="0"/>
          </a:p>
        </p:txBody>
      </p:sp>
    </p:spTree>
    <p:extLst>
      <p:ext uri="{BB962C8B-B14F-4D97-AF65-F5344CB8AC3E}">
        <p14:creationId xmlns:p14="http://schemas.microsoft.com/office/powerpoint/2010/main" val="1338737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specification process for eCQMs is largely the same until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documentation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step.  Precise written specifications in plain English will facilitate the translation into CQL using the MAT.  The difference is that specifying a measure in the MAT requires that value sets for relevant codes be linked to the VSAC, and that any measure logic written through your MAT entry can be tested using the linked Bonnie tool. </a:t>
            </a:r>
          </a:p>
        </p:txBody>
      </p:sp>
      <p:sp>
        <p:nvSpPr>
          <p:cNvPr id="4" name="Slide Number Placeholder 3"/>
          <p:cNvSpPr>
            <a:spLocks noGrp="1"/>
          </p:cNvSpPr>
          <p:nvPr>
            <p:ph type="sldNum" sz="quarter" idx="5"/>
          </p:nvPr>
        </p:nvSpPr>
        <p:spPr/>
        <p:txBody>
          <a:bodyPr/>
          <a:lstStyle/>
          <a:p>
            <a:fld id="{7B898A01-842B-0042-9AB7-55364486B929}" type="slidenum">
              <a:rPr lang="en-US" smtClean="0"/>
              <a:pPr/>
              <a:t>39</a:t>
            </a:fld>
            <a:endParaRPr lang="en-US" dirty="0"/>
          </a:p>
        </p:txBody>
      </p:sp>
    </p:spTree>
    <p:extLst>
      <p:ext uri="{BB962C8B-B14F-4D97-AF65-F5344CB8AC3E}">
        <p14:creationId xmlns:p14="http://schemas.microsoft.com/office/powerpoint/2010/main" val="2185944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documentation process for eCQM specification is depicted on the left side of this diagram.  It states “measure specification phase” under that cloud and is our area of focus.  Here the measure developer uses the linked tools of the MAT, VSAC and Bonnie to express the measure in CQL.  </a:t>
            </a:r>
          </a:p>
        </p:txBody>
      </p:sp>
      <p:sp>
        <p:nvSpPr>
          <p:cNvPr id="4" name="Slide Number Placeholder 3"/>
          <p:cNvSpPr>
            <a:spLocks noGrp="1"/>
          </p:cNvSpPr>
          <p:nvPr>
            <p:ph type="sldNum" sz="quarter" idx="5"/>
          </p:nvPr>
        </p:nvSpPr>
        <p:spPr/>
        <p:txBody>
          <a:bodyPr/>
          <a:lstStyle/>
          <a:p>
            <a:fld id="{7B898A01-842B-0042-9AB7-55364486B929}" type="slidenum">
              <a:rPr lang="en-US" smtClean="0"/>
              <a:pPr/>
              <a:t>40</a:t>
            </a:fld>
            <a:endParaRPr lang="en-US" dirty="0"/>
          </a:p>
        </p:txBody>
      </p:sp>
    </p:spTree>
    <p:extLst>
      <p:ext uri="{BB962C8B-B14F-4D97-AF65-F5344CB8AC3E}">
        <p14:creationId xmlns:p14="http://schemas.microsoft.com/office/powerpoint/2010/main" val="1865064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Depicted is a screenshot of the CQL workspace in MAT 6.04 QDM and FHIR.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see there are places to record value sets, codes, parameters, definitions and functions.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41</a:t>
            </a:fld>
            <a:endParaRPr lang="en-US" dirty="0"/>
          </a:p>
        </p:txBody>
      </p:sp>
    </p:spTree>
    <p:extLst>
      <p:ext uri="{BB962C8B-B14F-4D97-AF65-F5344CB8AC3E}">
        <p14:creationId xmlns:p14="http://schemas.microsoft.com/office/powerpoint/2010/main" val="2797965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illustrates what is shown by clicking on “CQL Library Editor” at the bottom of the menu, representing the actual CQL syntax.  The color-coding denotes the different types of syntax.  There’s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green</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comments not part of the code, but instead reflect the programmer’s comments about the code.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green box at the top of the screen shows a built-in validation check to ensure codes are free of errors.  One would receive an error message should something in the code be inaccurate.  Here however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green box </a:t>
            </a:r>
            <a:r>
              <a:rPr lang="en-US" sz="1800" dirty="0">
                <a:effectLst/>
                <a:latin typeface="Calibri" panose="020F0502020204030204" pitchFamily="34" charset="0"/>
                <a:ea typeface="Calibri" panose="020F0502020204030204" pitchFamily="34" charset="0"/>
                <a:cs typeface="Times New Roman" panose="02020603050405020304" pitchFamily="18" charset="0"/>
              </a:rPr>
              <a:t>indicates that everything is progressing well.</a:t>
            </a:r>
          </a:p>
        </p:txBody>
      </p:sp>
      <p:sp>
        <p:nvSpPr>
          <p:cNvPr id="4" name="Slide Number Placeholder 3"/>
          <p:cNvSpPr>
            <a:spLocks noGrp="1"/>
          </p:cNvSpPr>
          <p:nvPr>
            <p:ph type="sldNum" sz="quarter" idx="5"/>
          </p:nvPr>
        </p:nvSpPr>
        <p:spPr/>
        <p:txBody>
          <a:bodyPr/>
          <a:lstStyle/>
          <a:p>
            <a:fld id="{7B898A01-842B-0042-9AB7-55364486B929}" type="slidenum">
              <a:rPr lang="en-US" smtClean="0"/>
              <a:pPr/>
              <a:t>42</a:t>
            </a:fld>
            <a:endParaRPr lang="en-US" dirty="0"/>
          </a:p>
        </p:txBody>
      </p:sp>
    </p:spTree>
    <p:extLst>
      <p:ext uri="{BB962C8B-B14F-4D97-AF65-F5344CB8AC3E}">
        <p14:creationId xmlns:p14="http://schemas.microsoft.com/office/powerpoint/2010/main" val="3333338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43</a:t>
            </a:fld>
            <a:endParaRPr lang="en-US" dirty="0"/>
          </a:p>
        </p:txBody>
      </p:sp>
    </p:spTree>
    <p:extLst>
      <p:ext uri="{BB962C8B-B14F-4D97-AF65-F5344CB8AC3E}">
        <p14:creationId xmlns:p14="http://schemas.microsoft.com/office/powerpoint/2010/main" val="420337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Measure specifications include the components listed on this slide; however, not all of these components are necessarily included in each and every measure.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04864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additional information on special considerations for Medicaid-focused measures, significantly revised reliability content — very useful for those who plan testing of their measures. Also, information about the new CMS MERIT tool, the submission tool released this year for the pre-rulemaking process.  For those seeking submission of their measure onto the MUC List, you may find these changes to be of interest.</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45</a:t>
            </a:fld>
            <a:endParaRPr lang="en-US" dirty="0"/>
          </a:p>
        </p:txBody>
      </p:sp>
    </p:spTree>
    <p:extLst>
      <p:ext uri="{BB962C8B-B14F-4D97-AF65-F5344CB8AC3E}">
        <p14:creationId xmlns:p14="http://schemas.microsoft.com/office/powerpoint/2010/main" val="3211396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there is a whole series of other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Info Sessions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posted on YouTube for your review, if your preference is to listen to a presentation instead of reading the slides.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46</a:t>
            </a:fld>
            <a:endParaRPr lang="en-US" dirty="0"/>
          </a:p>
        </p:txBody>
      </p:sp>
    </p:spTree>
    <p:extLst>
      <p:ext uri="{BB962C8B-B14F-4D97-AF65-F5344CB8AC3E}">
        <p14:creationId xmlns:p14="http://schemas.microsoft.com/office/powerpoint/2010/main" val="230074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Related to existing measures, ensure your measure is not duplicating existing work, and that any differences from existing measures are sufficiently justified.  All of these sources are synthesized to determine the specifications for clinical quality measures (CQMs).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3125768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i="1" u="none" dirty="0">
                <a:effectLst/>
                <a:latin typeface="Calibri" panose="020F0502020204030204" pitchFamily="34" charset="0"/>
                <a:ea typeface="Calibri" panose="020F0502020204030204" pitchFamily="34" charset="0"/>
                <a:cs typeface="Times New Roman" panose="02020603050405020304" pitchFamily="18" charset="0"/>
              </a:rPr>
              <a:t>Define the data source/develop specifications and definitions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methodology may appear circular to state the development of specifications in order to develop specifications, but in fact it refers to the development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definitions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measure components and data elements.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i="1" u="none" dirty="0">
                <a:effectLst/>
                <a:latin typeface="Calibri" panose="020F0502020204030204" pitchFamily="34" charset="0"/>
                <a:ea typeface="Calibri" panose="020F0502020204030204" pitchFamily="34" charset="0"/>
                <a:cs typeface="Times New Roman" panose="02020603050405020304" pitchFamily="18" charset="0"/>
              </a:rPr>
              <a:t>Document the measure</a:t>
            </a:r>
            <a:r>
              <a:rPr lang="en-US" sz="1800" b="0" i="1" u="none"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listed last in the list of steps, this occurs throughout the process and is iterative throughout the specification development process.</a:t>
            </a:r>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224751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strengths, limitations and feasibility of the data collection method carefully, since it determines the reliability, validity, feasibility and usability of the measure.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Multiple data sources can potentially be used for a measure; for example, an EHR and chart-abstracted data.  Specifications are developed for each, and the developer must document that results from them are comparable.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1256057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296574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6645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8/25/2021</a:t>
            </a:r>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8/25/2021</a:t>
            </a:r>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8/25/2021</a:t>
            </a:r>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8/25/2021</a:t>
            </a:r>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8/25/2021</a:t>
            </a:r>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8/25/2021</a:t>
            </a:r>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8/25/2021</a:t>
            </a:r>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8/25/2021</a:t>
            </a:r>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8/25/2021</a:t>
            </a:r>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8/25/2021</a:t>
            </a:r>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8/25/2021</a:t>
            </a:r>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8/25/2021</a:t>
            </a:r>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8/25/2021</a:t>
            </a:r>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8/25/2021</a:t>
            </a:r>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r>
              <a:rPr lang="en-US"/>
              <a:t>8/25/2021</a:t>
            </a:r>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r>
              <a:rPr lang="en-US"/>
              <a:t>8/25/2021</a:t>
            </a:r>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8/25/2021</a:t>
            </a:r>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r>
              <a:rPr lang="en-US"/>
              <a:t>8/25/2021</a:t>
            </a:r>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r>
              <a:rPr lang="en-US"/>
              <a:t>8/25/2021</a:t>
            </a:r>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sldNum="0"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lueprint.pdf" TargetMode="External"/><Relationship Id="rId7" Type="http://schemas.openxmlformats.org/officeDocument/2006/relationships/hyperlink" Target="https://www.cms.gov/files/document/blueprint-ecqm-specifications-testing-standards-tools-community.pdf" TargetMode="External"/><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hyperlink" Target="https://www.cms.gov/files/document/blueprint-codes-code-systems-value-sets.pdf" TargetMode="External"/><Relationship Id="rId5" Type="http://schemas.openxmlformats.org/officeDocument/2006/relationships/hyperlink" Target="https://www.cms.gov/files/document/blueprint-measure-justification-form.docx" TargetMode="External"/><Relationship Id="rId4" Type="http://schemas.openxmlformats.org/officeDocument/2006/relationships/hyperlink" Target="https://www.cms.gov/files/document/blueprint-measure-information-form.docx"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MMS-Blueprint"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ofrd0aFGS74" TargetMode="External"/><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hyperlink" Target="mailto:rabel@battelle.org"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professional women examine something out of the frame. CMS logo appears in the upper right corner.">
            <a:extLst>
              <a:ext uri="{FF2B5EF4-FFF2-40B4-BE49-F238E27FC236}">
                <a16:creationId xmlns:a16="http://schemas.microsoft.com/office/drawing/2014/main" id="{956DA491-EE64-4DD9-97B5-D42692AFC9E6}"/>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92100"/>
            <a:ext cx="12192000" cy="6858000"/>
          </a:xfrm>
          <a:prstGeom prst="rect">
            <a:avLst/>
          </a:prstGeom>
        </p:spPr>
      </p:pic>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533400" y="101600"/>
            <a:ext cx="8534400" cy="1295400"/>
          </a:xfrm>
        </p:spPr>
        <p:txBody>
          <a:bodyPr/>
          <a:lstStyle/>
          <a:p>
            <a:r>
              <a:rPr lang="en-US" dirty="0">
                <a:solidFill>
                  <a:schemeClr val="tx2"/>
                </a:solidFill>
              </a:rPr>
              <a:t>Specifying Your Measure</a:t>
            </a:r>
          </a:p>
        </p:txBody>
      </p:sp>
      <p:sp>
        <p:nvSpPr>
          <p:cNvPr id="4" name="Substitle">
            <a:extLst>
              <a:ext uri="{FF2B5EF4-FFF2-40B4-BE49-F238E27FC236}">
                <a16:creationId xmlns:a16="http://schemas.microsoft.com/office/drawing/2014/main" id="{FB436B66-5398-40AA-B125-C22767CB8FA1}"/>
              </a:ext>
            </a:extLst>
          </p:cNvPr>
          <p:cNvSpPr txBox="1">
            <a:spLocks/>
          </p:cNvSpPr>
          <p:nvPr/>
        </p:nvSpPr>
        <p:spPr>
          <a:xfrm>
            <a:off x="533400" y="1492250"/>
            <a:ext cx="11201400" cy="590550"/>
          </a:xfrm>
          <a:prstGeom prst="rect">
            <a:avLst/>
          </a:prstGeom>
        </p:spPr>
        <p:txBody>
          <a:bodyPr>
            <a:normAutofit/>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How to create clear and unambiguous measure specifications</a:t>
            </a:r>
          </a:p>
        </p:txBody>
      </p:sp>
      <p:sp>
        <p:nvSpPr>
          <p:cNvPr id="5" name="Author">
            <a:extLst>
              <a:ext uri="{FF2B5EF4-FFF2-40B4-BE49-F238E27FC236}">
                <a16:creationId xmlns:a16="http://schemas.microsoft.com/office/drawing/2014/main" id="{8C6D59A0-49EE-47EC-A5ED-B747BFF120FB}"/>
              </a:ext>
            </a:extLst>
          </p:cNvPr>
          <p:cNvSpPr>
            <a:spLocks noGrp="1"/>
          </p:cNvSpPr>
          <p:nvPr>
            <p:ph type="subTitle" idx="1"/>
          </p:nvPr>
        </p:nvSpPr>
        <p:spPr>
          <a:xfrm>
            <a:off x="8717280" y="5105400"/>
            <a:ext cx="2911736" cy="1219200"/>
          </a:xfrm>
        </p:spPr>
        <p:txBody>
          <a:bodyPr>
            <a:normAutofit/>
          </a:bodyPr>
          <a:lstStyle/>
          <a:p>
            <a:pPr algn="ctr"/>
            <a:r>
              <a:rPr lang="en-US" sz="1800" dirty="0"/>
              <a:t>Meridith Eastman, Battelle</a:t>
            </a:r>
          </a:p>
          <a:p>
            <a:pPr algn="ctr"/>
            <a:r>
              <a:rPr lang="en-US" sz="1800" dirty="0"/>
              <a:t>August 25, 2021</a:t>
            </a:r>
          </a:p>
        </p:txBody>
      </p:sp>
    </p:spTree>
    <p:extLst>
      <p:ext uri="{BB962C8B-B14F-4D97-AF65-F5344CB8AC3E}">
        <p14:creationId xmlns:p14="http://schemas.microsoft.com/office/powerpoint/2010/main" val="27638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s a document and smiles at another woman who is gesturing with her hand. Other men and women are seated in a circle and appear to listen.">
            <a:extLst>
              <a:ext uri="{FF2B5EF4-FFF2-40B4-BE49-F238E27FC236}">
                <a16:creationId xmlns:a16="http://schemas.microsoft.com/office/drawing/2014/main" id="{5B87B8DB-E898-4A99-9443-C02D7F8D75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EBC7-4F26-4A4E-9369-A548BA9ADA82}"/>
              </a:ext>
            </a:extLst>
          </p:cNvPr>
          <p:cNvSpPr>
            <a:spLocks noGrp="1"/>
          </p:cNvSpPr>
          <p:nvPr>
            <p:ph type="ctrTitle"/>
          </p:nvPr>
        </p:nvSpPr>
        <p:spPr/>
        <p:txBody>
          <a:bodyPr/>
          <a:lstStyle/>
          <a:p>
            <a:r>
              <a:rPr lang="en-US" dirty="0"/>
              <a:t>1. Define the data source</a:t>
            </a:r>
          </a:p>
        </p:txBody>
      </p:sp>
      <p:sp>
        <p:nvSpPr>
          <p:cNvPr id="3" name="Date Placeholder 2">
            <a:extLst>
              <a:ext uri="{FF2B5EF4-FFF2-40B4-BE49-F238E27FC236}">
                <a16:creationId xmlns:a16="http://schemas.microsoft.com/office/drawing/2014/main" id="{7E31B6CB-906E-4D5E-976D-36B1372677C7}"/>
              </a:ext>
              <a:ext uri="{C183D7F6-B498-43B3-948B-1728B52AA6E4}">
                <adec:decorative xmlns:adec="http://schemas.microsoft.com/office/drawing/2017/decorative" val="1"/>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46740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6221E-AC86-4800-AB5E-E43B174785E6}"/>
              </a:ext>
            </a:extLst>
          </p:cNvPr>
          <p:cNvSpPr>
            <a:spLocks noGrp="1"/>
          </p:cNvSpPr>
          <p:nvPr>
            <p:ph type="title"/>
          </p:nvPr>
        </p:nvSpPr>
        <p:spPr/>
        <p:txBody>
          <a:bodyPr/>
          <a:lstStyle/>
          <a:p>
            <a:r>
              <a:rPr lang="en-US" dirty="0"/>
              <a:t>Data source</a:t>
            </a:r>
          </a:p>
        </p:txBody>
      </p:sp>
      <p:sp>
        <p:nvSpPr>
          <p:cNvPr id="2" name="Content Placeholder 1">
            <a:extLst>
              <a:ext uri="{FF2B5EF4-FFF2-40B4-BE49-F238E27FC236}">
                <a16:creationId xmlns:a16="http://schemas.microsoft.com/office/drawing/2014/main" id="{A2479993-C189-4447-8BBC-EB185C485156}"/>
              </a:ext>
            </a:extLst>
          </p:cNvPr>
          <p:cNvSpPr>
            <a:spLocks noGrp="1"/>
          </p:cNvSpPr>
          <p:nvPr>
            <p:ph idx="1"/>
          </p:nvPr>
        </p:nvSpPr>
        <p:spPr>
          <a:xfrm>
            <a:off x="457200" y="1930401"/>
            <a:ext cx="11277600" cy="4305299"/>
          </a:xfrm>
        </p:spPr>
        <p:txBody>
          <a:bodyPr/>
          <a:lstStyle/>
          <a:p>
            <a:r>
              <a:rPr lang="en-US" dirty="0"/>
              <a:t>Potential data sources may include:</a:t>
            </a:r>
          </a:p>
          <a:p>
            <a:pPr lvl="1"/>
            <a:r>
              <a:rPr lang="en-US" dirty="0"/>
              <a:t>Administrative data</a:t>
            </a:r>
          </a:p>
          <a:p>
            <a:pPr lvl="1"/>
            <a:r>
              <a:rPr lang="en-US" dirty="0"/>
              <a:t>Claims data</a:t>
            </a:r>
          </a:p>
          <a:p>
            <a:pPr lvl="1"/>
            <a:r>
              <a:rPr lang="en-US" dirty="0"/>
              <a:t>Patient medical records (both EHR and paper)</a:t>
            </a:r>
          </a:p>
          <a:p>
            <a:pPr lvl="1"/>
            <a:r>
              <a:rPr lang="en-US" dirty="0"/>
              <a:t>Electronic clinical data (e.g., device data)</a:t>
            </a:r>
          </a:p>
          <a:p>
            <a:pPr lvl="1"/>
            <a:r>
              <a:rPr lang="en-US" dirty="0"/>
              <a:t>Registries and QCDRs</a:t>
            </a:r>
          </a:p>
          <a:p>
            <a:pPr lvl="1"/>
            <a:r>
              <a:rPr lang="en-US" dirty="0"/>
              <a:t>Standardized patient assessments</a:t>
            </a:r>
          </a:p>
          <a:p>
            <a:pPr lvl="1"/>
            <a:r>
              <a:rPr lang="en-US" dirty="0"/>
              <a:t>Patient-reported data and surveys</a:t>
            </a:r>
          </a:p>
        </p:txBody>
      </p:sp>
      <p:sp>
        <p:nvSpPr>
          <p:cNvPr id="4" name="Date Placeholder 3">
            <a:extLst>
              <a:ext uri="{FF2B5EF4-FFF2-40B4-BE49-F238E27FC236}">
                <a16:creationId xmlns:a16="http://schemas.microsoft.com/office/drawing/2014/main" id="{179AD785-C294-4596-AD44-D61AB94AD055}"/>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298648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women and a man in professional attire gather closely and look at a man who appears to be speaking. Bright windows are in the background.">
            <a:extLst>
              <a:ext uri="{FF2B5EF4-FFF2-40B4-BE49-F238E27FC236}">
                <a16:creationId xmlns:a16="http://schemas.microsoft.com/office/drawing/2014/main" id="{9859C945-F876-425A-8922-70F535E319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E01DC6B-06DD-4475-9F8A-B35944857E18}"/>
              </a:ext>
            </a:extLst>
          </p:cNvPr>
          <p:cNvSpPr>
            <a:spLocks noGrp="1"/>
          </p:cNvSpPr>
          <p:nvPr>
            <p:ph type="ctrTitle"/>
          </p:nvPr>
        </p:nvSpPr>
        <p:spPr/>
        <p:txBody>
          <a:bodyPr/>
          <a:lstStyle/>
          <a:p>
            <a:r>
              <a:rPr lang="en-US" dirty="0"/>
              <a:t>2. Develop specifications and definitions</a:t>
            </a:r>
          </a:p>
        </p:txBody>
      </p:sp>
      <p:sp>
        <p:nvSpPr>
          <p:cNvPr id="4" name="Date Placeholder 3">
            <a:extLst>
              <a:ext uri="{FF2B5EF4-FFF2-40B4-BE49-F238E27FC236}">
                <a16:creationId xmlns:a16="http://schemas.microsoft.com/office/drawing/2014/main" id="{397DD356-C17E-484F-B8D5-F3504D7D3D57}"/>
              </a:ext>
              <a:ext uri="{C183D7F6-B498-43B3-948B-1728B52AA6E4}">
                <adec:decorative xmlns:adec="http://schemas.microsoft.com/office/drawing/2017/decorative" val="1"/>
              </a:ext>
            </a:extLst>
          </p:cNvPr>
          <p:cNvSpPr>
            <a:spLocks noGrp="1"/>
          </p:cNvSpPr>
          <p:nvPr>
            <p:ph type="dt" sz="half" idx="10"/>
          </p:nvPr>
        </p:nvSpPr>
        <p:spPr/>
        <p:txBody>
          <a:bodyPr/>
          <a:lstStyle/>
          <a:p>
            <a:r>
              <a:rPr lang="en-US"/>
              <a:t>8/25/2021</a:t>
            </a:r>
            <a:endParaRPr lang="en-US" dirty="0"/>
          </a:p>
        </p:txBody>
      </p:sp>
    </p:spTree>
    <p:extLst>
      <p:ext uri="{BB962C8B-B14F-4D97-AF65-F5344CB8AC3E}">
        <p14:creationId xmlns:p14="http://schemas.microsoft.com/office/powerpoint/2010/main" val="45729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86FB7F-38A3-43F6-8DB7-8E50D76E6A7B}"/>
              </a:ext>
            </a:extLst>
          </p:cNvPr>
          <p:cNvSpPr>
            <a:spLocks noGrp="1"/>
          </p:cNvSpPr>
          <p:nvPr>
            <p:ph type="title"/>
          </p:nvPr>
        </p:nvSpPr>
        <p:spPr/>
        <p:txBody>
          <a:bodyPr/>
          <a:lstStyle/>
          <a:p>
            <a:r>
              <a:rPr lang="en-US" dirty="0"/>
              <a:t>Specifications and definitions</a:t>
            </a:r>
          </a:p>
        </p:txBody>
      </p:sp>
      <p:sp>
        <p:nvSpPr>
          <p:cNvPr id="2" name="Content Placeholder 1">
            <a:extLst>
              <a:ext uri="{FF2B5EF4-FFF2-40B4-BE49-F238E27FC236}">
                <a16:creationId xmlns:a16="http://schemas.microsoft.com/office/drawing/2014/main" id="{1436E912-E322-441D-B1EC-D8E4B5AF7B0D}"/>
              </a:ext>
            </a:extLst>
          </p:cNvPr>
          <p:cNvSpPr>
            <a:spLocks noGrp="1"/>
          </p:cNvSpPr>
          <p:nvPr>
            <p:ph idx="1"/>
          </p:nvPr>
        </p:nvSpPr>
        <p:spPr/>
        <p:txBody>
          <a:bodyPr/>
          <a:lstStyle/>
          <a:p>
            <a:r>
              <a:rPr lang="en-US" dirty="0"/>
              <a:t>The process of developing specifications is adding increasing amounts of detail to the measure concept in terms of:</a:t>
            </a:r>
          </a:p>
          <a:p>
            <a:pPr lvl="1"/>
            <a:r>
              <a:rPr lang="en-US" dirty="0"/>
              <a:t>Initial population</a:t>
            </a:r>
          </a:p>
          <a:p>
            <a:pPr lvl="1"/>
            <a:r>
              <a:rPr lang="en-US" dirty="0"/>
              <a:t>Denominator</a:t>
            </a:r>
          </a:p>
          <a:p>
            <a:pPr lvl="1"/>
            <a:r>
              <a:rPr lang="en-US" dirty="0"/>
              <a:t>Numerator</a:t>
            </a:r>
          </a:p>
          <a:p>
            <a:pPr lvl="1"/>
            <a:r>
              <a:rPr lang="en-US" dirty="0"/>
              <a:t>Exclusions and exceptions</a:t>
            </a:r>
          </a:p>
          <a:p>
            <a:pPr lvl="1"/>
            <a:r>
              <a:rPr lang="en-US" dirty="0"/>
              <a:t>Stratification scheme</a:t>
            </a:r>
          </a:p>
        </p:txBody>
      </p:sp>
      <p:sp>
        <p:nvSpPr>
          <p:cNvPr id="4" name="Date Placeholder 3">
            <a:extLst>
              <a:ext uri="{FF2B5EF4-FFF2-40B4-BE49-F238E27FC236}">
                <a16:creationId xmlns:a16="http://schemas.microsoft.com/office/drawing/2014/main" id="{79AC6811-5D5A-497F-B255-93DFE18C0926}"/>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24446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31AAD-309E-40DC-96DE-DEA7DF57EEF4}"/>
              </a:ext>
            </a:extLst>
          </p:cNvPr>
          <p:cNvSpPr>
            <a:spLocks noGrp="1"/>
          </p:cNvSpPr>
          <p:nvPr>
            <p:ph type="title"/>
          </p:nvPr>
        </p:nvSpPr>
        <p:spPr/>
        <p:txBody>
          <a:bodyPr/>
          <a:lstStyle/>
          <a:p>
            <a:r>
              <a:rPr lang="en-US" dirty="0"/>
              <a:t>Initial population</a:t>
            </a:r>
          </a:p>
        </p:txBody>
      </p:sp>
      <p:sp>
        <p:nvSpPr>
          <p:cNvPr id="2" name="Content Placeholder 1">
            <a:extLst>
              <a:ext uri="{FF2B5EF4-FFF2-40B4-BE49-F238E27FC236}">
                <a16:creationId xmlns:a16="http://schemas.microsoft.com/office/drawing/2014/main" id="{A8B9C77A-0092-48D1-B166-F5815F597AB2}"/>
              </a:ext>
            </a:extLst>
          </p:cNvPr>
          <p:cNvSpPr>
            <a:spLocks noGrp="1"/>
          </p:cNvSpPr>
          <p:nvPr>
            <p:ph idx="1"/>
          </p:nvPr>
        </p:nvSpPr>
        <p:spPr/>
        <p:txBody>
          <a:bodyPr/>
          <a:lstStyle/>
          <a:p>
            <a:r>
              <a:rPr lang="en-US" dirty="0"/>
              <a:t>All individuals to be evaluated by a specific performance measure who share a common set of characteristics</a:t>
            </a:r>
          </a:p>
          <a:p>
            <a:pPr lvl="1"/>
            <a:r>
              <a:rPr lang="en-US" dirty="0"/>
              <a:t>The cohort from which to select the denominator population</a:t>
            </a:r>
          </a:p>
          <a:p>
            <a:r>
              <a:rPr lang="en-US" dirty="0"/>
              <a:t>Details may include information based on:</a:t>
            </a:r>
          </a:p>
          <a:p>
            <a:pPr lvl="1"/>
            <a:r>
              <a:rPr lang="en-US" dirty="0"/>
              <a:t>Age groups</a:t>
            </a:r>
          </a:p>
          <a:p>
            <a:pPr lvl="1"/>
            <a:r>
              <a:rPr lang="en-US" dirty="0"/>
              <a:t>Diagnoses</a:t>
            </a:r>
          </a:p>
          <a:p>
            <a:pPr lvl="1"/>
            <a:r>
              <a:rPr lang="en-US" dirty="0"/>
              <a:t>Diagnostic and procedure codes</a:t>
            </a:r>
          </a:p>
          <a:p>
            <a:pPr lvl="1"/>
            <a:r>
              <a:rPr lang="en-US" dirty="0"/>
              <a:t>Enrollment periods</a:t>
            </a:r>
          </a:p>
        </p:txBody>
      </p:sp>
      <p:sp>
        <p:nvSpPr>
          <p:cNvPr id="4" name="Date Placeholder 3">
            <a:extLst>
              <a:ext uri="{FF2B5EF4-FFF2-40B4-BE49-F238E27FC236}">
                <a16:creationId xmlns:a16="http://schemas.microsoft.com/office/drawing/2014/main" id="{E4A44BB4-5639-4BFF-A24F-F43BFAE8F5A9}"/>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17102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79B77D-0C74-4DBF-8986-C3C38FC744C3}"/>
              </a:ext>
            </a:extLst>
          </p:cNvPr>
          <p:cNvSpPr>
            <a:spLocks noGrp="1"/>
          </p:cNvSpPr>
          <p:nvPr>
            <p:ph type="title"/>
          </p:nvPr>
        </p:nvSpPr>
        <p:spPr/>
        <p:txBody>
          <a:bodyPr/>
          <a:lstStyle/>
          <a:p>
            <a:r>
              <a:rPr lang="en-US" dirty="0"/>
              <a:t>Denominator </a:t>
            </a:r>
          </a:p>
        </p:txBody>
      </p:sp>
      <p:sp>
        <p:nvSpPr>
          <p:cNvPr id="2" name="Content Placeholder 1">
            <a:extLst>
              <a:ext uri="{FF2B5EF4-FFF2-40B4-BE49-F238E27FC236}">
                <a16:creationId xmlns:a16="http://schemas.microsoft.com/office/drawing/2014/main" id="{73F3AAE6-7AEE-4D3E-9856-43A40B1BABBC}"/>
              </a:ext>
            </a:extLst>
          </p:cNvPr>
          <p:cNvSpPr>
            <a:spLocks noGrp="1"/>
          </p:cNvSpPr>
          <p:nvPr>
            <p:ph idx="1"/>
          </p:nvPr>
        </p:nvSpPr>
        <p:spPr/>
        <p:txBody>
          <a:bodyPr>
            <a:normAutofit fontScale="92500" lnSpcReduction="10000"/>
          </a:bodyPr>
          <a:lstStyle/>
          <a:p>
            <a:r>
              <a:rPr lang="en-US" dirty="0"/>
              <a:t>The population evaluated by the individual measure</a:t>
            </a:r>
          </a:p>
          <a:p>
            <a:r>
              <a:rPr lang="en-US" dirty="0"/>
              <a:t>May be the same as the initial population OR a subset that further constrains the measure</a:t>
            </a:r>
          </a:p>
          <a:p>
            <a:r>
              <a:rPr lang="en-US" dirty="0"/>
              <a:t>Parameters may include:</a:t>
            </a:r>
          </a:p>
          <a:p>
            <a:pPr lvl="1"/>
            <a:r>
              <a:rPr lang="en-US" dirty="0"/>
              <a:t>Age ranges</a:t>
            </a:r>
          </a:p>
          <a:p>
            <a:pPr lvl="1"/>
            <a:r>
              <a:rPr lang="en-US" dirty="0"/>
              <a:t>Settings</a:t>
            </a:r>
          </a:p>
          <a:p>
            <a:pPr lvl="1"/>
            <a:r>
              <a:rPr lang="en-US" dirty="0"/>
              <a:t>Diagnosis</a:t>
            </a:r>
          </a:p>
          <a:p>
            <a:pPr lvl="1"/>
            <a:r>
              <a:rPr lang="en-US" dirty="0"/>
              <a:t>Procedures</a:t>
            </a:r>
          </a:p>
          <a:p>
            <a:pPr lvl="1"/>
            <a:r>
              <a:rPr lang="en-US" dirty="0"/>
              <a:t>Time intervals</a:t>
            </a:r>
          </a:p>
          <a:p>
            <a:pPr lvl="1"/>
            <a:r>
              <a:rPr lang="en-US" dirty="0"/>
              <a:t>Other qualifying events (e.g., a lookback period)</a:t>
            </a:r>
          </a:p>
          <a:p>
            <a:endParaRPr lang="en-US" dirty="0"/>
          </a:p>
        </p:txBody>
      </p:sp>
      <p:pic>
        <p:nvPicPr>
          <p:cNvPr id="9" name="Picture 8" descr="Image showing a pyramid of people with the upper tier circled and highlighted to represent a subset">
            <a:extLst>
              <a:ext uri="{FF2B5EF4-FFF2-40B4-BE49-F238E27FC236}">
                <a16:creationId xmlns:a16="http://schemas.microsoft.com/office/drawing/2014/main" id="{A376AC48-286E-4EC5-9DE1-3FC8D9D23765}"/>
              </a:ext>
            </a:extLst>
          </p:cNvPr>
          <p:cNvPicPr>
            <a:picLocks noChangeAspect="1"/>
          </p:cNvPicPr>
          <p:nvPr/>
        </p:nvPicPr>
        <p:blipFill>
          <a:blip r:embed="rId3"/>
          <a:stretch>
            <a:fillRect/>
          </a:stretch>
        </p:blipFill>
        <p:spPr>
          <a:xfrm>
            <a:off x="8647112" y="2879725"/>
            <a:ext cx="2490788" cy="2743863"/>
          </a:xfrm>
          <a:prstGeom prst="rect">
            <a:avLst/>
          </a:prstGeom>
        </p:spPr>
      </p:pic>
      <p:sp>
        <p:nvSpPr>
          <p:cNvPr id="4" name="Date Placeholder 3">
            <a:extLst>
              <a:ext uri="{FF2B5EF4-FFF2-40B4-BE49-F238E27FC236}">
                <a16:creationId xmlns:a16="http://schemas.microsoft.com/office/drawing/2014/main" id="{473CFA34-7798-4A8A-95BC-FA4D66E4C9C2}"/>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40595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D298C-6B7D-4135-8825-4C8EE75AEFEF}"/>
              </a:ext>
            </a:extLst>
          </p:cNvPr>
          <p:cNvSpPr>
            <a:spLocks noGrp="1"/>
          </p:cNvSpPr>
          <p:nvPr>
            <p:ph type="title"/>
          </p:nvPr>
        </p:nvSpPr>
        <p:spPr/>
        <p:txBody>
          <a:bodyPr/>
          <a:lstStyle/>
          <a:p>
            <a:r>
              <a:rPr lang="en-US" dirty="0"/>
              <a:t>Writing a denominator statement</a:t>
            </a:r>
          </a:p>
        </p:txBody>
      </p:sp>
      <p:sp>
        <p:nvSpPr>
          <p:cNvPr id="2" name="Content Placeholder 1">
            <a:extLst>
              <a:ext uri="{FF2B5EF4-FFF2-40B4-BE49-F238E27FC236}">
                <a16:creationId xmlns:a16="http://schemas.microsoft.com/office/drawing/2014/main" id="{356530AE-907B-4B2E-AE4A-40921F86279F}"/>
              </a:ext>
            </a:extLst>
          </p:cNvPr>
          <p:cNvSpPr>
            <a:spLocks noGrp="1"/>
          </p:cNvSpPr>
          <p:nvPr>
            <p:ph idx="1"/>
          </p:nvPr>
        </p:nvSpPr>
        <p:spPr/>
        <p:txBody>
          <a:bodyPr>
            <a:normAutofit fontScale="92500" lnSpcReduction="10000"/>
          </a:bodyPr>
          <a:lstStyle/>
          <a:p>
            <a:pPr marL="0" indent="0">
              <a:buNone/>
            </a:pPr>
            <a:r>
              <a:rPr lang="en-US" dirty="0"/>
              <a:t>Format: Patients, age [age or age range], with [condition] in [setting] during [time frame]</a:t>
            </a:r>
          </a:p>
          <a:p>
            <a:pPr marL="0" indent="0">
              <a:buNone/>
            </a:pPr>
            <a:endParaRPr lang="en-US" dirty="0"/>
          </a:p>
          <a:p>
            <a:pPr marL="0" indent="0">
              <a:buNone/>
            </a:pPr>
            <a:r>
              <a:rPr lang="en-US" dirty="0"/>
              <a:t>Examples: </a:t>
            </a:r>
          </a:p>
          <a:p>
            <a:pPr>
              <a:buSzPct val="150000"/>
              <a:buBlip>
                <a:blip r:embed="rId3">
                  <a:extLst>
                    <a:ext uri="{96DAC541-7B7A-43D3-8B79-37D633B846F1}">
                      <asvg:svgBlip xmlns:asvg="http://schemas.microsoft.com/office/drawing/2016/SVG/main" r:embed="rId4"/>
                    </a:ext>
                  </a:extLst>
                </a:blip>
              </a:buBlip>
            </a:pPr>
            <a:r>
              <a:rPr lang="en-US" i="1" dirty="0"/>
              <a:t>All patients aged 18 and older with a diagnosis of Chronic Obstructive Pulmonary Disease</a:t>
            </a:r>
            <a:r>
              <a:rPr lang="en-US" b="1" i="1" dirty="0"/>
              <a:t> </a:t>
            </a:r>
            <a:r>
              <a:rPr lang="en-US" i="1" dirty="0"/>
              <a:t>(CMIT ID 0326)</a:t>
            </a:r>
          </a:p>
          <a:p>
            <a:pPr>
              <a:buSzPct val="150000"/>
              <a:buBlip>
                <a:blip r:embed="rId3">
                  <a:extLst>
                    <a:ext uri="{96DAC541-7B7A-43D3-8B79-37D633B846F1}">
                      <asvg:svgBlip xmlns:asvg="http://schemas.microsoft.com/office/drawing/2016/SVG/main" r:embed="rId4"/>
                    </a:ext>
                  </a:extLst>
                </a:blip>
              </a:buBlip>
            </a:pPr>
            <a:r>
              <a:rPr lang="en-US" i="1" dirty="0"/>
              <a:t>All patients at least 18 years old as of the first day of the reporting month who are determined to be maintenance hemodialysis (HD) patients (in-center and home HD) for the complete reporting month at the same facility (CMIT ID 5642)</a:t>
            </a:r>
          </a:p>
        </p:txBody>
      </p:sp>
      <p:sp>
        <p:nvSpPr>
          <p:cNvPr id="4" name="Date Placeholder 3">
            <a:extLst>
              <a:ext uri="{FF2B5EF4-FFF2-40B4-BE49-F238E27FC236}">
                <a16:creationId xmlns:a16="http://schemas.microsoft.com/office/drawing/2014/main" id="{1134C178-986E-4ADD-BDB6-73A1D66C5765}"/>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44695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DD745-9842-4DDB-8C79-60B0991C4FBE}"/>
              </a:ext>
            </a:extLst>
          </p:cNvPr>
          <p:cNvSpPr>
            <a:spLocks noGrp="1"/>
          </p:cNvSpPr>
          <p:nvPr>
            <p:ph type="title"/>
          </p:nvPr>
        </p:nvSpPr>
        <p:spPr/>
        <p:txBody>
          <a:bodyPr/>
          <a:lstStyle/>
          <a:p>
            <a:r>
              <a:rPr lang="en-US" dirty="0"/>
              <a:t>Denominator exclusions and exceptions</a:t>
            </a:r>
          </a:p>
        </p:txBody>
      </p:sp>
      <p:sp>
        <p:nvSpPr>
          <p:cNvPr id="6" name="Text Placeholder 5">
            <a:extLst>
              <a:ext uri="{FF2B5EF4-FFF2-40B4-BE49-F238E27FC236}">
                <a16:creationId xmlns:a16="http://schemas.microsoft.com/office/drawing/2014/main" id="{198F5124-0A3B-49C6-BA2B-1FF3832D5B66}"/>
              </a:ext>
            </a:extLst>
          </p:cNvPr>
          <p:cNvSpPr>
            <a:spLocks noGrp="1"/>
          </p:cNvSpPr>
          <p:nvPr>
            <p:ph type="body" idx="1"/>
          </p:nvPr>
        </p:nvSpPr>
        <p:spPr/>
        <p:txBody>
          <a:bodyPr/>
          <a:lstStyle/>
          <a:p>
            <a:r>
              <a:rPr lang="en-US" dirty="0"/>
              <a:t>Denominator exclusion	</a:t>
            </a:r>
          </a:p>
        </p:txBody>
      </p:sp>
      <p:sp>
        <p:nvSpPr>
          <p:cNvPr id="7" name="Content Placeholder 6">
            <a:extLst>
              <a:ext uri="{FF2B5EF4-FFF2-40B4-BE49-F238E27FC236}">
                <a16:creationId xmlns:a16="http://schemas.microsoft.com/office/drawing/2014/main" id="{6E3F83D3-2908-4EA4-A4B7-CED7D62C1ED2}"/>
              </a:ext>
            </a:extLst>
          </p:cNvPr>
          <p:cNvSpPr>
            <a:spLocks noGrp="1"/>
          </p:cNvSpPr>
          <p:nvPr>
            <p:ph sz="half" idx="2"/>
          </p:nvPr>
        </p:nvSpPr>
        <p:spPr/>
        <p:txBody>
          <a:bodyPr/>
          <a:lstStyle/>
          <a:p>
            <a:r>
              <a:rPr lang="en-US" dirty="0"/>
              <a:t>Criteria that result in removal of individuals from the denominator before calculating the numerator</a:t>
            </a:r>
          </a:p>
          <a:p>
            <a:pPr lvl="1"/>
            <a:r>
              <a:rPr lang="en-US" dirty="0"/>
              <a:t>The numerator is not applicable to those who are excluded</a:t>
            </a:r>
          </a:p>
        </p:txBody>
      </p:sp>
      <p:sp>
        <p:nvSpPr>
          <p:cNvPr id="8" name="Text Placeholder 7">
            <a:extLst>
              <a:ext uri="{FF2B5EF4-FFF2-40B4-BE49-F238E27FC236}">
                <a16:creationId xmlns:a16="http://schemas.microsoft.com/office/drawing/2014/main" id="{C76FE8F9-483F-4693-961F-B1A483800108}"/>
              </a:ext>
            </a:extLst>
          </p:cNvPr>
          <p:cNvSpPr>
            <a:spLocks noGrp="1"/>
          </p:cNvSpPr>
          <p:nvPr>
            <p:ph type="body" sz="quarter" idx="3"/>
          </p:nvPr>
        </p:nvSpPr>
        <p:spPr/>
        <p:txBody>
          <a:bodyPr/>
          <a:lstStyle/>
          <a:p>
            <a:r>
              <a:rPr lang="en-US" dirty="0"/>
              <a:t>Denominator exception</a:t>
            </a:r>
          </a:p>
        </p:txBody>
      </p:sp>
      <p:sp>
        <p:nvSpPr>
          <p:cNvPr id="9" name="Content Placeholder 8">
            <a:extLst>
              <a:ext uri="{FF2B5EF4-FFF2-40B4-BE49-F238E27FC236}">
                <a16:creationId xmlns:a16="http://schemas.microsoft.com/office/drawing/2014/main" id="{4C72AF98-8928-4112-BE97-56D382A1B6CB}"/>
              </a:ext>
            </a:extLst>
          </p:cNvPr>
          <p:cNvSpPr>
            <a:spLocks noGrp="1"/>
          </p:cNvSpPr>
          <p:nvPr>
            <p:ph sz="quarter" idx="4"/>
          </p:nvPr>
        </p:nvSpPr>
        <p:spPr/>
        <p:txBody>
          <a:bodyPr>
            <a:normAutofit fontScale="92500" lnSpcReduction="10000"/>
          </a:bodyPr>
          <a:lstStyle/>
          <a:p>
            <a:r>
              <a:rPr lang="en-US" dirty="0"/>
              <a:t>Allows provider to get credit when numerator action is performed; no penalty if numerator is action is not performed for an appropriate reason</a:t>
            </a:r>
          </a:p>
          <a:p>
            <a:pPr lvl="1"/>
            <a:r>
              <a:rPr lang="en-US" dirty="0"/>
              <a:t>Allows for clinical judgement; numerator action considered for all denominator patients</a:t>
            </a:r>
          </a:p>
        </p:txBody>
      </p:sp>
      <p:sp>
        <p:nvSpPr>
          <p:cNvPr id="4" name="Date Placeholder 3">
            <a:extLst>
              <a:ext uri="{FF2B5EF4-FFF2-40B4-BE49-F238E27FC236}">
                <a16:creationId xmlns:a16="http://schemas.microsoft.com/office/drawing/2014/main" id="{BDC3462B-9D7F-498F-91F1-620CCA8AFE20}"/>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72559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1E875-6B99-49EF-847F-CBE7A13384F1}"/>
              </a:ext>
            </a:extLst>
          </p:cNvPr>
          <p:cNvSpPr>
            <a:spLocks noGrp="1"/>
          </p:cNvSpPr>
          <p:nvPr>
            <p:ph type="title"/>
          </p:nvPr>
        </p:nvSpPr>
        <p:spPr/>
        <p:txBody>
          <a:bodyPr/>
          <a:lstStyle/>
          <a:p>
            <a:r>
              <a:rPr lang="en-US" dirty="0"/>
              <a:t>Denominator exclusions and exceptions</a:t>
            </a:r>
          </a:p>
        </p:txBody>
      </p:sp>
      <p:sp>
        <p:nvSpPr>
          <p:cNvPr id="2" name="Text Placeholder 1">
            <a:extLst>
              <a:ext uri="{FF2B5EF4-FFF2-40B4-BE49-F238E27FC236}">
                <a16:creationId xmlns:a16="http://schemas.microsoft.com/office/drawing/2014/main" id="{8718037D-341A-4F65-B365-76362166D3DD}"/>
              </a:ext>
            </a:extLst>
          </p:cNvPr>
          <p:cNvSpPr>
            <a:spLocks noGrp="1"/>
          </p:cNvSpPr>
          <p:nvPr>
            <p:ph type="body" idx="1"/>
          </p:nvPr>
        </p:nvSpPr>
        <p:spPr/>
        <p:txBody>
          <a:bodyPr/>
          <a:lstStyle/>
          <a:p>
            <a:r>
              <a:rPr lang="en-US" dirty="0"/>
              <a:t>Denominator exclusion	</a:t>
            </a:r>
          </a:p>
        </p:txBody>
      </p:sp>
      <p:sp>
        <p:nvSpPr>
          <p:cNvPr id="3" name="Content Placeholder 2">
            <a:extLst>
              <a:ext uri="{FF2B5EF4-FFF2-40B4-BE49-F238E27FC236}">
                <a16:creationId xmlns:a16="http://schemas.microsoft.com/office/drawing/2014/main" id="{58C80B35-F3C4-4E46-BB91-7752492E018D}"/>
              </a:ext>
            </a:extLst>
          </p:cNvPr>
          <p:cNvSpPr>
            <a:spLocks noGrp="1"/>
          </p:cNvSpPr>
          <p:nvPr>
            <p:ph sz="half" idx="2"/>
          </p:nvPr>
        </p:nvSpPr>
        <p:spPr/>
        <p:txBody>
          <a:bodyPr>
            <a:normAutofit fontScale="92500"/>
          </a:bodyPr>
          <a:lstStyle/>
          <a:p>
            <a:pPr marL="0" indent="0">
              <a:buNone/>
            </a:pPr>
            <a:r>
              <a:rPr lang="en-US" dirty="0"/>
              <a:t>Example:</a:t>
            </a:r>
          </a:p>
          <a:p>
            <a:pPr>
              <a:buSzPct val="150000"/>
              <a:buBlip>
                <a:blip r:embed="rId3">
                  <a:extLst>
                    <a:ext uri="{96DAC541-7B7A-43D3-8B79-37D633B846F1}">
                      <asvg:svgBlip xmlns:asvg="http://schemas.microsoft.com/office/drawing/2016/SVG/main" r:embed="rId4"/>
                    </a:ext>
                  </a:extLst>
                </a:blip>
              </a:buBlip>
            </a:pPr>
            <a:r>
              <a:rPr lang="en-US" sz="2900" i="1" dirty="0"/>
              <a:t>Women who have had bilateral mastectomy are excluded from the denominator for a measure of screening mammography</a:t>
            </a:r>
          </a:p>
          <a:p>
            <a:pPr marL="857250" lvl="1" indent="-457200"/>
            <a:r>
              <a:rPr lang="en-US" dirty="0"/>
              <a:t>Numerator action (screening mammography) does not apply</a:t>
            </a:r>
          </a:p>
        </p:txBody>
      </p:sp>
      <p:sp>
        <p:nvSpPr>
          <p:cNvPr id="4" name="Text Placeholder 3">
            <a:extLst>
              <a:ext uri="{FF2B5EF4-FFF2-40B4-BE49-F238E27FC236}">
                <a16:creationId xmlns:a16="http://schemas.microsoft.com/office/drawing/2014/main" id="{4D117EBD-9F41-433D-85EE-5EBF89C17544}"/>
              </a:ext>
            </a:extLst>
          </p:cNvPr>
          <p:cNvSpPr>
            <a:spLocks noGrp="1"/>
          </p:cNvSpPr>
          <p:nvPr>
            <p:ph type="body" sz="quarter" idx="3"/>
          </p:nvPr>
        </p:nvSpPr>
        <p:spPr/>
        <p:txBody>
          <a:bodyPr/>
          <a:lstStyle/>
          <a:p>
            <a:r>
              <a:rPr lang="en-US" dirty="0"/>
              <a:t>Denominator exception</a:t>
            </a:r>
          </a:p>
        </p:txBody>
      </p:sp>
      <p:sp>
        <p:nvSpPr>
          <p:cNvPr id="5" name="Content Placeholder 4">
            <a:extLst>
              <a:ext uri="{FF2B5EF4-FFF2-40B4-BE49-F238E27FC236}">
                <a16:creationId xmlns:a16="http://schemas.microsoft.com/office/drawing/2014/main" id="{776B9AC9-0B0B-4DC0-BB93-8255D6BB6E6B}"/>
              </a:ext>
            </a:extLst>
          </p:cNvPr>
          <p:cNvSpPr>
            <a:spLocks noGrp="1"/>
          </p:cNvSpPr>
          <p:nvPr>
            <p:ph sz="quarter" idx="4"/>
          </p:nvPr>
        </p:nvSpPr>
        <p:spPr/>
        <p:txBody>
          <a:bodyPr>
            <a:normAutofit fontScale="85000" lnSpcReduction="20000"/>
          </a:bodyPr>
          <a:lstStyle/>
          <a:p>
            <a:pPr marL="0" indent="0">
              <a:buNone/>
            </a:pPr>
            <a:r>
              <a:rPr lang="en-US" sz="3500" dirty="0"/>
              <a:t>Example:</a:t>
            </a:r>
          </a:p>
          <a:p>
            <a:pPr>
              <a:buSzPct val="150000"/>
              <a:buBlip>
                <a:blip r:embed="rId3">
                  <a:extLst>
                    <a:ext uri="{96DAC541-7B7A-43D3-8B79-37D633B846F1}">
                      <asvg:svgBlip xmlns:asvg="http://schemas.microsoft.com/office/drawing/2016/SVG/main" r:embed="rId4"/>
                    </a:ext>
                  </a:extLst>
                </a:blip>
              </a:buBlip>
            </a:pPr>
            <a:r>
              <a:rPr lang="en-US" i="1" dirty="0"/>
              <a:t>Asthma in the use of beta blockers for heart failure. </a:t>
            </a:r>
          </a:p>
          <a:p>
            <a:pPr marL="857250" lvl="1" indent="-457200"/>
            <a:r>
              <a:rPr lang="en-US" sz="3100" dirty="0"/>
              <a:t>Clinician weighs risk/benefit. If provider does not administer beta blockers, record is reviewed for exception (asthma diagnosis) and removed from the denominator.</a:t>
            </a:r>
          </a:p>
          <a:p>
            <a:pPr marL="0" indent="0">
              <a:buNone/>
            </a:pPr>
            <a:endParaRPr lang="en-US" dirty="0"/>
          </a:p>
        </p:txBody>
      </p:sp>
      <p:sp>
        <p:nvSpPr>
          <p:cNvPr id="7" name="Date Placeholder 6">
            <a:extLst>
              <a:ext uri="{FF2B5EF4-FFF2-40B4-BE49-F238E27FC236}">
                <a16:creationId xmlns:a16="http://schemas.microsoft.com/office/drawing/2014/main" id="{B252BEBC-DFFD-47CF-80D1-3740B837A5F5}"/>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50729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234AC8-4508-4952-84DE-6B7345AACA3D}"/>
              </a:ext>
            </a:extLst>
          </p:cNvPr>
          <p:cNvSpPr>
            <a:spLocks noGrp="1"/>
          </p:cNvSpPr>
          <p:nvPr>
            <p:ph type="title"/>
          </p:nvPr>
        </p:nvSpPr>
        <p:spPr/>
        <p:txBody>
          <a:bodyPr/>
          <a:lstStyle/>
          <a:p>
            <a:r>
              <a:rPr lang="en-US" dirty="0"/>
              <a:t>Denominator exclusions and exceptions</a:t>
            </a:r>
          </a:p>
        </p:txBody>
      </p:sp>
      <p:sp>
        <p:nvSpPr>
          <p:cNvPr id="2" name="Text Placeholder 1">
            <a:extLst>
              <a:ext uri="{FF2B5EF4-FFF2-40B4-BE49-F238E27FC236}">
                <a16:creationId xmlns:a16="http://schemas.microsoft.com/office/drawing/2014/main" id="{3447E411-473D-491F-BB9E-3E1DFDA81486}"/>
              </a:ext>
            </a:extLst>
          </p:cNvPr>
          <p:cNvSpPr>
            <a:spLocks noGrp="1"/>
          </p:cNvSpPr>
          <p:nvPr>
            <p:ph type="body" idx="1"/>
          </p:nvPr>
        </p:nvSpPr>
        <p:spPr/>
        <p:txBody>
          <a:bodyPr/>
          <a:lstStyle/>
          <a:p>
            <a:r>
              <a:rPr lang="en-US" dirty="0"/>
              <a:t>Denominator exclusion	</a:t>
            </a:r>
          </a:p>
        </p:txBody>
      </p:sp>
      <p:sp>
        <p:nvSpPr>
          <p:cNvPr id="3" name="Content Placeholder 2">
            <a:extLst>
              <a:ext uri="{FF2B5EF4-FFF2-40B4-BE49-F238E27FC236}">
                <a16:creationId xmlns:a16="http://schemas.microsoft.com/office/drawing/2014/main" id="{F557B643-B9D5-4FBE-A048-BE51F4BDFD5C}"/>
              </a:ext>
            </a:extLst>
          </p:cNvPr>
          <p:cNvSpPr>
            <a:spLocks noGrp="1"/>
          </p:cNvSpPr>
          <p:nvPr>
            <p:ph sz="half" idx="2"/>
          </p:nvPr>
        </p:nvSpPr>
        <p:spPr/>
        <p:txBody>
          <a:bodyPr>
            <a:normAutofit lnSpcReduction="10000"/>
          </a:bodyPr>
          <a:lstStyle/>
          <a:p>
            <a:r>
              <a:rPr lang="en-US" dirty="0"/>
              <a:t>Consider if…</a:t>
            </a:r>
          </a:p>
          <a:p>
            <a:pPr lvl="1"/>
            <a:r>
              <a:rPr lang="en-US" dirty="0"/>
              <a:t>Exclusion condition occurs with a frequency that would otherwise distort results</a:t>
            </a:r>
          </a:p>
          <a:p>
            <a:pPr lvl="1"/>
            <a:r>
              <a:rPr lang="en-US" dirty="0"/>
              <a:t>Evidence that measure validity is improved</a:t>
            </a:r>
          </a:p>
          <a:p>
            <a:pPr lvl="1"/>
            <a:r>
              <a:rPr lang="en-US" dirty="0"/>
              <a:t>Evidence that face validity is improved</a:t>
            </a:r>
          </a:p>
        </p:txBody>
      </p:sp>
      <p:sp>
        <p:nvSpPr>
          <p:cNvPr id="4" name="Text Placeholder 3">
            <a:extLst>
              <a:ext uri="{FF2B5EF4-FFF2-40B4-BE49-F238E27FC236}">
                <a16:creationId xmlns:a16="http://schemas.microsoft.com/office/drawing/2014/main" id="{602F982D-A9CB-4C7F-89BC-8E3BA7F6722F}"/>
              </a:ext>
            </a:extLst>
          </p:cNvPr>
          <p:cNvSpPr>
            <a:spLocks noGrp="1"/>
          </p:cNvSpPr>
          <p:nvPr>
            <p:ph type="body" sz="quarter" idx="3"/>
          </p:nvPr>
        </p:nvSpPr>
        <p:spPr/>
        <p:txBody>
          <a:bodyPr/>
          <a:lstStyle/>
          <a:p>
            <a:r>
              <a:rPr lang="en-US" dirty="0"/>
              <a:t>Denominator exception</a:t>
            </a:r>
          </a:p>
        </p:txBody>
      </p:sp>
      <p:sp>
        <p:nvSpPr>
          <p:cNvPr id="5" name="Content Placeholder 4">
            <a:extLst>
              <a:ext uri="{FF2B5EF4-FFF2-40B4-BE49-F238E27FC236}">
                <a16:creationId xmlns:a16="http://schemas.microsoft.com/office/drawing/2014/main" id="{150475B9-32C3-462F-88A2-74F4E9D1CA0B}"/>
              </a:ext>
            </a:extLst>
          </p:cNvPr>
          <p:cNvSpPr>
            <a:spLocks noGrp="1"/>
          </p:cNvSpPr>
          <p:nvPr>
            <p:ph sz="quarter" idx="4"/>
          </p:nvPr>
        </p:nvSpPr>
        <p:spPr/>
        <p:txBody>
          <a:bodyPr/>
          <a:lstStyle/>
          <a:p>
            <a:r>
              <a:rPr lang="en-US" dirty="0"/>
              <a:t>Consider if..</a:t>
            </a:r>
          </a:p>
          <a:p>
            <a:pPr lvl="1"/>
            <a:r>
              <a:rPr lang="en-US" dirty="0"/>
              <a:t>Precisely defined and evidence-based medical reason</a:t>
            </a:r>
          </a:p>
          <a:p>
            <a:pPr lvl="1"/>
            <a:r>
              <a:rPr lang="en-US" dirty="0"/>
              <a:t>Patient preferences may determine numerator action</a:t>
            </a:r>
          </a:p>
          <a:p>
            <a:pPr lvl="1"/>
            <a:r>
              <a:rPr lang="en-US" dirty="0"/>
              <a:t>System inadequacies (rare)</a:t>
            </a:r>
          </a:p>
          <a:p>
            <a:pPr lvl="1"/>
            <a:endParaRPr lang="en-US" dirty="0"/>
          </a:p>
        </p:txBody>
      </p:sp>
      <p:sp>
        <p:nvSpPr>
          <p:cNvPr id="7" name="Date Placeholder 6">
            <a:extLst>
              <a:ext uri="{FF2B5EF4-FFF2-40B4-BE49-F238E27FC236}">
                <a16:creationId xmlns:a16="http://schemas.microsoft.com/office/drawing/2014/main" id="{100547D2-1605-4606-8FD0-A7FC10C794C0}"/>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22591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Want to Ask a Question?</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normAutofit/>
          </a:bodyPr>
          <a:lstStyle/>
          <a:p>
            <a:r>
              <a:rPr lang="en-US" dirty="0"/>
              <a:t>Audience questions will be answered during the Q&amp;A session at the end of the presentation. </a:t>
            </a:r>
          </a:p>
          <a:p>
            <a:r>
              <a:rPr lang="en-US" dirty="0"/>
              <a:t>Instructions on how to submit questions:</a:t>
            </a:r>
          </a:p>
          <a:p>
            <a:pPr lvl="1"/>
            <a:r>
              <a:rPr lang="en-US" dirty="0"/>
              <a:t>Webex Q&amp;A panel</a:t>
            </a:r>
          </a:p>
          <a:p>
            <a:pPr lvl="2"/>
            <a:r>
              <a:rPr lang="en-US" dirty="0"/>
              <a:t>Please feel free to submit questions throughout the presentation</a:t>
            </a: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70634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008FCC-0BB8-4D64-A1D7-434126164E34}"/>
              </a:ext>
            </a:extLst>
          </p:cNvPr>
          <p:cNvSpPr>
            <a:spLocks noGrp="1"/>
          </p:cNvSpPr>
          <p:nvPr>
            <p:ph type="title"/>
          </p:nvPr>
        </p:nvSpPr>
        <p:spPr/>
        <p:txBody>
          <a:bodyPr/>
          <a:lstStyle/>
          <a:p>
            <a:r>
              <a:rPr lang="en-US" dirty="0"/>
              <a:t>Numerator</a:t>
            </a:r>
          </a:p>
        </p:txBody>
      </p:sp>
      <p:sp>
        <p:nvSpPr>
          <p:cNvPr id="2" name="Content Placeholder 1">
            <a:extLst>
              <a:ext uri="{FF2B5EF4-FFF2-40B4-BE49-F238E27FC236}">
                <a16:creationId xmlns:a16="http://schemas.microsoft.com/office/drawing/2014/main" id="{71CD811D-27BD-402E-9387-6727C27D9F77}"/>
              </a:ext>
            </a:extLst>
          </p:cNvPr>
          <p:cNvSpPr>
            <a:spLocks noGrp="1"/>
          </p:cNvSpPr>
          <p:nvPr>
            <p:ph idx="1"/>
          </p:nvPr>
        </p:nvSpPr>
        <p:spPr/>
        <p:txBody>
          <a:bodyPr/>
          <a:lstStyle/>
          <a:p>
            <a:r>
              <a:rPr lang="en-US" dirty="0"/>
              <a:t>The process, condition, event, or outcome that satisfies the measure’s focus of intent</a:t>
            </a:r>
          </a:p>
          <a:p>
            <a:r>
              <a:rPr lang="en-US" dirty="0"/>
              <a:t>Parameters may include:</a:t>
            </a:r>
          </a:p>
          <a:p>
            <a:pPr lvl="1"/>
            <a:r>
              <a:rPr lang="en-US" dirty="0"/>
              <a:t>Event or events that satisfy the numerator inclusion criteria</a:t>
            </a:r>
          </a:p>
          <a:p>
            <a:pPr lvl="1"/>
            <a:r>
              <a:rPr lang="en-US" dirty="0"/>
              <a:t>Performance period or time interval for the numerator event (if different from that used in the denominator)</a:t>
            </a:r>
          </a:p>
        </p:txBody>
      </p:sp>
      <p:sp>
        <p:nvSpPr>
          <p:cNvPr id="4" name="Date Placeholder 3">
            <a:extLst>
              <a:ext uri="{FF2B5EF4-FFF2-40B4-BE49-F238E27FC236}">
                <a16:creationId xmlns:a16="http://schemas.microsoft.com/office/drawing/2014/main" id="{A41B0F79-27F6-4D88-825F-AD80B219627B}"/>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39436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0BC9BA-D178-4FBC-9729-41A7743D1429}"/>
              </a:ext>
            </a:extLst>
          </p:cNvPr>
          <p:cNvSpPr>
            <a:spLocks noGrp="1"/>
          </p:cNvSpPr>
          <p:nvPr>
            <p:ph type="title"/>
          </p:nvPr>
        </p:nvSpPr>
        <p:spPr/>
        <p:txBody>
          <a:bodyPr/>
          <a:lstStyle/>
          <a:p>
            <a:r>
              <a:rPr lang="en-US" dirty="0"/>
              <a:t>Writing a numerator statement</a:t>
            </a:r>
          </a:p>
        </p:txBody>
      </p:sp>
      <p:sp>
        <p:nvSpPr>
          <p:cNvPr id="2" name="Content Placeholder 1">
            <a:extLst>
              <a:ext uri="{FF2B5EF4-FFF2-40B4-BE49-F238E27FC236}">
                <a16:creationId xmlns:a16="http://schemas.microsoft.com/office/drawing/2014/main" id="{FE5B06AB-DFD7-4505-B30C-B16A1A94A6AF}"/>
              </a:ext>
            </a:extLst>
          </p:cNvPr>
          <p:cNvSpPr>
            <a:spLocks noGrp="1"/>
          </p:cNvSpPr>
          <p:nvPr>
            <p:ph idx="1"/>
          </p:nvPr>
        </p:nvSpPr>
        <p:spPr/>
        <p:txBody>
          <a:bodyPr>
            <a:normAutofit fontScale="92500" lnSpcReduction="10000"/>
          </a:bodyPr>
          <a:lstStyle/>
          <a:p>
            <a:pPr marL="0" indent="0">
              <a:buNone/>
            </a:pPr>
            <a:r>
              <a:rPr lang="en-US" dirty="0"/>
              <a:t>Format: Patients who received/had [measure focus] {during [time frame] if different than for the denominator}</a:t>
            </a:r>
          </a:p>
          <a:p>
            <a:pPr marL="0" indent="0">
              <a:buNone/>
            </a:pPr>
            <a:endParaRPr lang="en-US" dirty="0"/>
          </a:p>
          <a:p>
            <a:pPr marL="0" indent="0">
              <a:buNone/>
            </a:pPr>
            <a:r>
              <a:rPr lang="en-US" dirty="0"/>
              <a:t>Examples:</a:t>
            </a:r>
          </a:p>
          <a:p>
            <a:pPr>
              <a:buSzPct val="150000"/>
              <a:buBlip>
                <a:blip r:embed="rId3">
                  <a:extLst>
                    <a:ext uri="{96DAC541-7B7A-43D3-8B79-37D633B846F1}">
                      <asvg:svgBlip xmlns:asvg="http://schemas.microsoft.com/office/drawing/2016/SVG/main" r:embed="rId4"/>
                    </a:ext>
                  </a:extLst>
                </a:blip>
              </a:buBlip>
            </a:pPr>
            <a:r>
              <a:rPr lang="en-US" i="1" dirty="0"/>
              <a:t>Patients with documented spirometry results in the medical record (CMIT ID 0362)</a:t>
            </a:r>
          </a:p>
          <a:p>
            <a:pPr>
              <a:buSzPct val="150000"/>
              <a:buBlip>
                <a:blip r:embed="rId3">
                  <a:extLst>
                    <a:ext uri="{96DAC541-7B7A-43D3-8B79-37D633B846F1}">
                      <asvg:svgBlip xmlns:asvg="http://schemas.microsoft.com/office/drawing/2016/SVG/main" r:embed="rId4"/>
                    </a:ext>
                  </a:extLst>
                </a:blip>
              </a:buBlip>
            </a:pPr>
            <a:r>
              <a:rPr lang="en-US" i="1" dirty="0"/>
              <a:t>The number of adult patient-months in the denominator who were on maintenance hemodialysis using a catheter continuously for three months or longer as of the last hemodialysis session of the reporting month (CMIT ID 5642)</a:t>
            </a:r>
          </a:p>
        </p:txBody>
      </p:sp>
      <p:sp>
        <p:nvSpPr>
          <p:cNvPr id="4" name="Date Placeholder 3">
            <a:extLst>
              <a:ext uri="{FF2B5EF4-FFF2-40B4-BE49-F238E27FC236}">
                <a16:creationId xmlns:a16="http://schemas.microsoft.com/office/drawing/2014/main" id="{205D0171-EFE6-4B0A-B699-69FF55B42513}"/>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204134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9CA8A8-1AF5-4719-AD38-82BDEB074A5A}"/>
              </a:ext>
            </a:extLst>
          </p:cNvPr>
          <p:cNvSpPr>
            <a:spLocks noGrp="1"/>
          </p:cNvSpPr>
          <p:nvPr>
            <p:ph type="title"/>
          </p:nvPr>
        </p:nvSpPr>
        <p:spPr/>
        <p:txBody>
          <a:bodyPr/>
          <a:lstStyle/>
          <a:p>
            <a:r>
              <a:rPr lang="en-US" dirty="0"/>
              <a:t>Numerator exclusion</a:t>
            </a:r>
          </a:p>
        </p:txBody>
      </p:sp>
      <p:sp>
        <p:nvSpPr>
          <p:cNvPr id="10" name="Content Placeholder 9">
            <a:extLst>
              <a:ext uri="{FF2B5EF4-FFF2-40B4-BE49-F238E27FC236}">
                <a16:creationId xmlns:a16="http://schemas.microsoft.com/office/drawing/2014/main" id="{7F099877-9E39-4ABB-ADDF-D36A3A416CEF}"/>
              </a:ext>
            </a:extLst>
          </p:cNvPr>
          <p:cNvSpPr>
            <a:spLocks noGrp="1"/>
          </p:cNvSpPr>
          <p:nvPr>
            <p:ph idx="1"/>
          </p:nvPr>
        </p:nvSpPr>
        <p:spPr/>
        <p:txBody>
          <a:bodyPr>
            <a:normAutofit lnSpcReduction="10000"/>
          </a:bodyPr>
          <a:lstStyle/>
          <a:p>
            <a:r>
              <a:rPr lang="en-US" dirty="0"/>
              <a:t>Relevant only for ratio measures</a:t>
            </a:r>
          </a:p>
          <a:p>
            <a:r>
              <a:rPr lang="en-US" dirty="0"/>
              <a:t>Defines elements that should not be included in numerator data</a:t>
            </a:r>
          </a:p>
          <a:p>
            <a:pPr marL="0" indent="0">
              <a:buNone/>
            </a:pPr>
            <a:endParaRPr lang="en-US" dirty="0"/>
          </a:p>
          <a:p>
            <a:pPr marL="0" indent="0">
              <a:buNone/>
            </a:pPr>
            <a:r>
              <a:rPr lang="en-US" dirty="0"/>
              <a:t>Example: </a:t>
            </a:r>
          </a:p>
          <a:p>
            <a:pPr>
              <a:buSzPct val="150000"/>
              <a:buBlip>
                <a:blip r:embed="rId3">
                  <a:extLst>
                    <a:ext uri="{96DAC541-7B7A-43D3-8B79-37D633B846F1}">
                      <asvg:svgBlip xmlns:asvg="http://schemas.microsoft.com/office/drawing/2016/SVG/main" r:embed="rId4"/>
                    </a:ext>
                  </a:extLst>
                </a:blip>
              </a:buBlip>
            </a:pPr>
            <a:r>
              <a:rPr lang="en-US" dirty="0"/>
              <a:t>If the number of central line bloodstream infections per 1,000 catheter days were to exclude infections with a specific bacterium, that bacterium would be listed as a numerator exclusion.</a:t>
            </a:r>
          </a:p>
        </p:txBody>
      </p:sp>
      <p:sp>
        <p:nvSpPr>
          <p:cNvPr id="7" name="Date Placeholder 6">
            <a:extLst>
              <a:ext uri="{FF2B5EF4-FFF2-40B4-BE49-F238E27FC236}">
                <a16:creationId xmlns:a16="http://schemas.microsoft.com/office/drawing/2014/main" id="{1F2ADFD8-F30C-4D60-9ECE-C7568C999180}"/>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50441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45499F-3FB4-4686-8C72-8E5995900DDC}"/>
              </a:ext>
            </a:extLst>
          </p:cNvPr>
          <p:cNvSpPr>
            <a:spLocks noGrp="1"/>
          </p:cNvSpPr>
          <p:nvPr>
            <p:ph type="title"/>
          </p:nvPr>
        </p:nvSpPr>
        <p:spPr/>
        <p:txBody>
          <a:bodyPr/>
          <a:lstStyle/>
          <a:p>
            <a:r>
              <a:rPr lang="en-US" dirty="0"/>
              <a:t>Measure components</a:t>
            </a:r>
          </a:p>
        </p:txBody>
      </p:sp>
      <p:pic>
        <p:nvPicPr>
          <p:cNvPr id="18" name="Picture 17" descr="Image showing the interrelationship among measure components, including the Initial Population, the Denominator, the Numerator, the Numerator &amp; Denominator exclusions, and the Denominator exceptions">
            <a:extLst>
              <a:ext uri="{FF2B5EF4-FFF2-40B4-BE49-F238E27FC236}">
                <a16:creationId xmlns:a16="http://schemas.microsoft.com/office/drawing/2014/main" id="{BEE0440A-464E-4E34-A8B5-ACDAFBEA4A1E}"/>
              </a:ext>
            </a:extLst>
          </p:cNvPr>
          <p:cNvPicPr>
            <a:picLocks noChangeAspect="1"/>
          </p:cNvPicPr>
          <p:nvPr/>
        </p:nvPicPr>
        <p:blipFill>
          <a:blip r:embed="rId3"/>
          <a:stretch>
            <a:fillRect/>
          </a:stretch>
        </p:blipFill>
        <p:spPr>
          <a:xfrm>
            <a:off x="2851785" y="1590565"/>
            <a:ext cx="7003415" cy="4857860"/>
          </a:xfrm>
          <a:prstGeom prst="rect">
            <a:avLst/>
          </a:prstGeom>
        </p:spPr>
      </p:pic>
      <p:sp>
        <p:nvSpPr>
          <p:cNvPr id="4" name="Date Placeholder 3">
            <a:extLst>
              <a:ext uri="{FF2B5EF4-FFF2-40B4-BE49-F238E27FC236}">
                <a16:creationId xmlns:a16="http://schemas.microsoft.com/office/drawing/2014/main" id="{283AB889-842B-441B-A3D8-E8472A7731EB}"/>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339079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49F48-23A4-4C0C-984A-8CED4FFC1584}"/>
              </a:ext>
            </a:extLst>
          </p:cNvPr>
          <p:cNvSpPr>
            <a:spLocks noGrp="1"/>
          </p:cNvSpPr>
          <p:nvPr>
            <p:ph type="title"/>
          </p:nvPr>
        </p:nvSpPr>
        <p:spPr/>
        <p:txBody>
          <a:bodyPr/>
          <a:lstStyle/>
          <a:p>
            <a:r>
              <a:rPr lang="en-US" dirty="0"/>
              <a:t>Stratification</a:t>
            </a:r>
          </a:p>
        </p:txBody>
      </p:sp>
      <p:sp>
        <p:nvSpPr>
          <p:cNvPr id="2" name="Content Placeholder 1">
            <a:extLst>
              <a:ext uri="{FF2B5EF4-FFF2-40B4-BE49-F238E27FC236}">
                <a16:creationId xmlns:a16="http://schemas.microsoft.com/office/drawing/2014/main" id="{A86EB663-386C-432C-8494-5D7E81DCE480}"/>
              </a:ext>
            </a:extLst>
          </p:cNvPr>
          <p:cNvSpPr>
            <a:spLocks noGrp="1"/>
          </p:cNvSpPr>
          <p:nvPr>
            <p:ph idx="1"/>
          </p:nvPr>
        </p:nvSpPr>
        <p:spPr/>
        <p:txBody>
          <a:bodyPr>
            <a:normAutofit lnSpcReduction="10000"/>
          </a:bodyPr>
          <a:lstStyle/>
          <a:p>
            <a:r>
              <a:rPr lang="en-US" dirty="0"/>
              <a:t>Consider stratifying population based on risk for an outcome</a:t>
            </a:r>
          </a:p>
          <a:p>
            <a:pPr lvl="1"/>
            <a:r>
              <a:rPr lang="en-US" dirty="0"/>
              <a:t>May detect disparities related to the measure focus</a:t>
            </a:r>
          </a:p>
          <a:p>
            <a:pPr lvl="1"/>
            <a:r>
              <a:rPr lang="en-US" dirty="0"/>
              <a:t>Population stratification variables must be defined</a:t>
            </a:r>
          </a:p>
          <a:p>
            <a:pPr marL="457200" lvl="1" indent="0">
              <a:buNone/>
            </a:pPr>
            <a:endParaRPr lang="en-US" dirty="0"/>
          </a:p>
          <a:p>
            <a:pPr marL="57150" indent="0">
              <a:buNone/>
            </a:pPr>
            <a:r>
              <a:rPr lang="en-US" dirty="0"/>
              <a:t>Example: </a:t>
            </a:r>
          </a:p>
          <a:p>
            <a:pPr marL="514350" indent="-457200">
              <a:buSzPct val="150000"/>
              <a:buBlip>
                <a:blip r:embed="rId3">
                  <a:extLst>
                    <a:ext uri="{96DAC541-7B7A-43D3-8B79-37D633B846F1}">
                      <asvg:svgBlip xmlns:asvg="http://schemas.microsoft.com/office/drawing/2016/SVG/main" r:embed="rId4"/>
                    </a:ext>
                  </a:extLst>
                </a:blip>
              </a:buBlip>
            </a:pPr>
            <a:r>
              <a:rPr lang="en-US" i="1" dirty="0"/>
              <a:t>Measure is to be stratified by a population type (i.e., race, ethnicity, age, social risk factors, income, region, gender, primary language, disability) (CMIT ID 2513)</a:t>
            </a:r>
            <a:endParaRPr lang="en-US" dirty="0"/>
          </a:p>
          <a:p>
            <a:pPr lvl="1">
              <a:buSzPct val="150000"/>
            </a:pPr>
            <a:endParaRPr lang="en-US" dirty="0"/>
          </a:p>
        </p:txBody>
      </p:sp>
      <p:sp>
        <p:nvSpPr>
          <p:cNvPr id="4" name="Date Placeholder 3">
            <a:extLst>
              <a:ext uri="{FF2B5EF4-FFF2-40B4-BE49-F238E27FC236}">
                <a16:creationId xmlns:a16="http://schemas.microsoft.com/office/drawing/2014/main" id="{8205D3FB-E5D8-47C2-94ED-D605DC965B02}"/>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67727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oman in professional attire seated at a computer monitor, looking at the screen.">
            <a:extLst>
              <a:ext uri="{FF2B5EF4-FFF2-40B4-BE49-F238E27FC236}">
                <a16:creationId xmlns:a16="http://schemas.microsoft.com/office/drawing/2014/main" id="{B83CA503-F165-4C68-A72C-6C1BC53001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5792C6E6-FA2B-4C2C-B68B-6413262926C3}"/>
              </a:ext>
            </a:extLst>
          </p:cNvPr>
          <p:cNvSpPr>
            <a:spLocks noGrp="1"/>
          </p:cNvSpPr>
          <p:nvPr>
            <p:ph type="ctrTitle"/>
          </p:nvPr>
        </p:nvSpPr>
        <p:spPr/>
        <p:txBody>
          <a:bodyPr/>
          <a:lstStyle/>
          <a:p>
            <a:r>
              <a:rPr lang="en-US" dirty="0"/>
              <a:t>3. Specify codes and code systems</a:t>
            </a:r>
          </a:p>
        </p:txBody>
      </p:sp>
      <p:sp>
        <p:nvSpPr>
          <p:cNvPr id="4" name="Date Placeholder 3">
            <a:extLst>
              <a:ext uri="{FF2B5EF4-FFF2-40B4-BE49-F238E27FC236}">
                <a16:creationId xmlns:a16="http://schemas.microsoft.com/office/drawing/2014/main" id="{74BE95DA-2E6F-4CE2-9912-EF0C031C4531}"/>
              </a:ext>
              <a:ext uri="{C183D7F6-B498-43B3-948B-1728B52AA6E4}">
                <adec:decorative xmlns:adec="http://schemas.microsoft.com/office/drawing/2017/decorative" val="1"/>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9066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813310-9CF3-4456-82C5-3D4C29A0FB02}"/>
              </a:ext>
            </a:extLst>
          </p:cNvPr>
          <p:cNvSpPr>
            <a:spLocks noGrp="1"/>
          </p:cNvSpPr>
          <p:nvPr>
            <p:ph type="title"/>
          </p:nvPr>
        </p:nvSpPr>
        <p:spPr/>
        <p:txBody>
          <a:bodyPr/>
          <a:lstStyle/>
          <a:p>
            <a:r>
              <a:rPr lang="en-US" dirty="0"/>
              <a:t>Codes and code systems</a:t>
            </a:r>
          </a:p>
        </p:txBody>
      </p:sp>
      <p:sp>
        <p:nvSpPr>
          <p:cNvPr id="6" name="Content Placeholder 5">
            <a:extLst>
              <a:ext uri="{FF2B5EF4-FFF2-40B4-BE49-F238E27FC236}">
                <a16:creationId xmlns:a16="http://schemas.microsoft.com/office/drawing/2014/main" id="{658DA033-B300-4461-A63E-22C9AC90ED64}"/>
              </a:ext>
            </a:extLst>
          </p:cNvPr>
          <p:cNvSpPr>
            <a:spLocks noGrp="1"/>
          </p:cNvSpPr>
          <p:nvPr>
            <p:ph idx="1"/>
          </p:nvPr>
        </p:nvSpPr>
        <p:spPr>
          <a:xfrm>
            <a:off x="457200" y="1892301"/>
            <a:ext cx="11277600" cy="4127499"/>
          </a:xfrm>
        </p:spPr>
        <p:txBody>
          <a:bodyPr>
            <a:normAutofit/>
          </a:bodyPr>
          <a:lstStyle/>
          <a:p>
            <a:r>
              <a:rPr lang="en-US" dirty="0"/>
              <a:t>Most measures rely on use of standardized codes or code systems for classifying healthcare</a:t>
            </a:r>
          </a:p>
          <a:p>
            <a:pPr marL="400050" lvl="1" indent="0">
              <a:buNone/>
            </a:pPr>
            <a:r>
              <a:rPr lang="en-US" dirty="0"/>
              <a:t>Examples:</a:t>
            </a:r>
          </a:p>
          <a:p>
            <a:pPr lvl="1">
              <a:buSzPct val="150000"/>
              <a:buBlip>
                <a:blip r:embed="rId3">
                  <a:extLst>
                    <a:ext uri="{96DAC541-7B7A-43D3-8B79-37D633B846F1}">
                      <asvg:svgBlip xmlns:asvg="http://schemas.microsoft.com/office/drawing/2016/SVG/main" r:embed="rId4"/>
                    </a:ext>
                  </a:extLst>
                </a:blip>
              </a:buBlip>
            </a:pPr>
            <a:r>
              <a:rPr lang="en-US" dirty="0"/>
              <a:t>International Classification of Diseases (ICD), Current Procedural Terminology (CPT), SNOMED CT, </a:t>
            </a:r>
            <a:r>
              <a:rPr lang="en-US" dirty="0" err="1"/>
              <a:t>RxNorm</a:t>
            </a:r>
            <a:endParaRPr lang="en-US" dirty="0"/>
          </a:p>
          <a:p>
            <a:pPr marL="400050" lvl="1" indent="0">
              <a:buSzPct val="150000"/>
              <a:buNone/>
            </a:pPr>
            <a:endParaRPr lang="en-US" dirty="0"/>
          </a:p>
          <a:p>
            <a:r>
              <a:rPr lang="en-US" dirty="0"/>
              <a:t>Specifications should include all required codes, and the code system and version from which they come</a:t>
            </a:r>
          </a:p>
          <a:p>
            <a:pPr marL="0" indent="0">
              <a:buNone/>
            </a:pPr>
            <a:endParaRPr lang="en-US" dirty="0"/>
          </a:p>
        </p:txBody>
      </p:sp>
      <p:sp>
        <p:nvSpPr>
          <p:cNvPr id="3" name="Date Placeholder 2">
            <a:extLst>
              <a:ext uri="{FF2B5EF4-FFF2-40B4-BE49-F238E27FC236}">
                <a16:creationId xmlns:a16="http://schemas.microsoft.com/office/drawing/2014/main" id="{533705AF-293C-4AC8-B457-1768EB16C5E8}"/>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2848204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10A071-6079-41C2-A244-5A7E500BB3E9}"/>
              </a:ext>
            </a:extLst>
          </p:cNvPr>
          <p:cNvSpPr>
            <a:spLocks noGrp="1"/>
          </p:cNvSpPr>
          <p:nvPr>
            <p:ph type="title"/>
          </p:nvPr>
        </p:nvSpPr>
        <p:spPr/>
        <p:txBody>
          <a:bodyPr/>
          <a:lstStyle/>
          <a:p>
            <a:r>
              <a:rPr lang="en-US" dirty="0"/>
              <a:t>Codes and code systems</a:t>
            </a:r>
          </a:p>
        </p:txBody>
      </p:sp>
      <p:sp>
        <p:nvSpPr>
          <p:cNvPr id="2" name="Content Placeholder 1">
            <a:extLst>
              <a:ext uri="{FF2B5EF4-FFF2-40B4-BE49-F238E27FC236}">
                <a16:creationId xmlns:a16="http://schemas.microsoft.com/office/drawing/2014/main" id="{8D8862B5-B513-4357-8657-65DEE71327C3}"/>
              </a:ext>
            </a:extLst>
          </p:cNvPr>
          <p:cNvSpPr>
            <a:spLocks noGrp="1"/>
          </p:cNvSpPr>
          <p:nvPr>
            <p:ph idx="1"/>
          </p:nvPr>
        </p:nvSpPr>
        <p:spPr>
          <a:xfrm>
            <a:off x="457200" y="1993900"/>
            <a:ext cx="11277600" cy="4203700"/>
          </a:xfrm>
        </p:spPr>
        <p:txBody>
          <a:bodyPr/>
          <a:lstStyle/>
          <a:p>
            <a:r>
              <a:rPr lang="en-US" dirty="0"/>
              <a:t>Considerations:</a:t>
            </a:r>
          </a:p>
          <a:p>
            <a:pPr lvl="1"/>
            <a:r>
              <a:rPr lang="en-US" dirty="0"/>
              <a:t>Code system versions must align with the timeframe of testing data, potentially spanning multiple versions of a code system</a:t>
            </a:r>
          </a:p>
          <a:p>
            <a:pPr lvl="1"/>
            <a:r>
              <a:rPr lang="en-US" dirty="0"/>
              <a:t>Specifications may require that codes accompany other codes, occur in specific locations in the record, or occur on claims from specific provider types</a:t>
            </a:r>
          </a:p>
          <a:p>
            <a:pPr lvl="1"/>
            <a:r>
              <a:rPr lang="en-US" dirty="0"/>
              <a:t>Some code sets (e.g., Current Procedural Terminology [CPT] codes) may require copyright statements to accompany use</a:t>
            </a:r>
          </a:p>
          <a:p>
            <a:pPr marL="457200" lvl="1" indent="0">
              <a:buNone/>
            </a:pPr>
            <a:endParaRPr lang="en-US" dirty="0"/>
          </a:p>
        </p:txBody>
      </p:sp>
      <p:sp>
        <p:nvSpPr>
          <p:cNvPr id="4" name="Date Placeholder 3">
            <a:extLst>
              <a:ext uri="{FF2B5EF4-FFF2-40B4-BE49-F238E27FC236}">
                <a16:creationId xmlns:a16="http://schemas.microsoft.com/office/drawing/2014/main" id="{D214F6C9-2641-44D2-9AAF-66220A4DF3C7}"/>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260302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iling woman in professional attire stands at a white board full of brightly colored post-it notes. Seven other business people are gathered around a table and look at the white board.">
            <a:extLst>
              <a:ext uri="{FF2B5EF4-FFF2-40B4-BE49-F238E27FC236}">
                <a16:creationId xmlns:a16="http://schemas.microsoft.com/office/drawing/2014/main" id="{091742E2-3676-4DAB-946C-D81332DF90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8CE1DAF-10AB-4BE3-8F11-3B5E4E832888}"/>
              </a:ext>
            </a:extLst>
          </p:cNvPr>
          <p:cNvSpPr>
            <a:spLocks noGrp="1"/>
          </p:cNvSpPr>
          <p:nvPr>
            <p:ph type="ctrTitle"/>
          </p:nvPr>
        </p:nvSpPr>
        <p:spPr/>
        <p:txBody>
          <a:bodyPr/>
          <a:lstStyle/>
          <a:p>
            <a:r>
              <a:rPr lang="en-US" dirty="0"/>
              <a:t>4. Construct the data protocol</a:t>
            </a:r>
          </a:p>
        </p:txBody>
      </p:sp>
      <p:sp>
        <p:nvSpPr>
          <p:cNvPr id="4" name="Date Placeholder 3">
            <a:extLst>
              <a:ext uri="{FF2B5EF4-FFF2-40B4-BE49-F238E27FC236}">
                <a16:creationId xmlns:a16="http://schemas.microsoft.com/office/drawing/2014/main" id="{F695952C-E60E-4F03-9549-7559C5B3F849}"/>
              </a:ext>
              <a:ext uri="{C183D7F6-B498-43B3-948B-1728B52AA6E4}">
                <adec:decorative xmlns:adec="http://schemas.microsoft.com/office/drawing/2017/decorative" val="1"/>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2818856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CB89E7-EBC8-4C2E-ABB6-C9FDFEBC8726}"/>
              </a:ext>
            </a:extLst>
          </p:cNvPr>
          <p:cNvSpPr>
            <a:spLocks noGrp="1"/>
          </p:cNvSpPr>
          <p:nvPr>
            <p:ph type="title"/>
          </p:nvPr>
        </p:nvSpPr>
        <p:spPr/>
        <p:txBody>
          <a:bodyPr/>
          <a:lstStyle/>
          <a:p>
            <a:r>
              <a:rPr lang="en-US" dirty="0"/>
              <a:t>Merging data</a:t>
            </a:r>
          </a:p>
        </p:txBody>
      </p:sp>
      <p:sp>
        <p:nvSpPr>
          <p:cNvPr id="6" name="Content Placeholder 5">
            <a:extLst>
              <a:ext uri="{FF2B5EF4-FFF2-40B4-BE49-F238E27FC236}">
                <a16:creationId xmlns:a16="http://schemas.microsoft.com/office/drawing/2014/main" id="{67201DE6-1932-40C2-9F61-C28F26BCEC51}"/>
              </a:ext>
            </a:extLst>
          </p:cNvPr>
          <p:cNvSpPr>
            <a:spLocks noGrp="1"/>
          </p:cNvSpPr>
          <p:nvPr>
            <p:ph idx="1"/>
          </p:nvPr>
        </p:nvSpPr>
        <p:spPr/>
        <p:txBody>
          <a:bodyPr/>
          <a:lstStyle/>
          <a:p>
            <a:r>
              <a:rPr lang="en-US" dirty="0"/>
              <a:t>Potential challenges</a:t>
            </a:r>
          </a:p>
          <a:p>
            <a:pPr lvl="1"/>
            <a:r>
              <a:rPr lang="en-US" dirty="0"/>
              <a:t>Identifying duplicates</a:t>
            </a:r>
          </a:p>
          <a:p>
            <a:pPr lvl="1"/>
            <a:r>
              <a:rPr lang="en-US" dirty="0"/>
              <a:t>Different units of measurement used by different data sources</a:t>
            </a:r>
          </a:p>
          <a:p>
            <a:pPr lvl="1"/>
            <a:r>
              <a:rPr lang="en-US" dirty="0"/>
              <a:t>Different codes sets used by different data sources</a:t>
            </a:r>
          </a:p>
          <a:p>
            <a:pPr lvl="1"/>
            <a:r>
              <a:rPr lang="en-US" dirty="0"/>
              <a:t>Different quality controls used by different data sources</a:t>
            </a:r>
          </a:p>
        </p:txBody>
      </p:sp>
      <p:sp>
        <p:nvSpPr>
          <p:cNvPr id="3" name="Date Placeholder 2">
            <a:extLst>
              <a:ext uri="{FF2B5EF4-FFF2-40B4-BE49-F238E27FC236}">
                <a16:creationId xmlns:a16="http://schemas.microsoft.com/office/drawing/2014/main" id="{E3CE7BC4-232F-430C-B6F0-F79527998CCA}"/>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26775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4ACA1A-2BBB-48FA-8191-E6DEEBAB5840}"/>
              </a:ext>
            </a:extLst>
          </p:cNvPr>
          <p:cNvSpPr>
            <a:spLocks noGrp="1"/>
          </p:cNvSpPr>
          <p:nvPr>
            <p:ph type="title"/>
          </p:nvPr>
        </p:nvSpPr>
        <p:spPr/>
        <p:txBody>
          <a:bodyPr/>
          <a:lstStyle/>
          <a:p>
            <a:r>
              <a:rPr lang="en-US" sz="3600" dirty="0"/>
              <a:t>Want to Ask a Question? </a:t>
            </a:r>
            <a:br>
              <a:rPr lang="en-US" sz="3600" dirty="0"/>
            </a:br>
            <a:r>
              <a:rPr lang="en-US" sz="3600" dirty="0">
                <a:solidFill>
                  <a:srgbClr val="FFC000"/>
                </a:solidFill>
              </a:rPr>
              <a:t>Webex Q&amp;A Panel </a:t>
            </a:r>
          </a:p>
        </p:txBody>
      </p:sp>
      <p:sp>
        <p:nvSpPr>
          <p:cNvPr id="7" name="Date Placeholder 6">
            <a:extLst>
              <a:ext uri="{FF2B5EF4-FFF2-40B4-BE49-F238E27FC236}">
                <a16:creationId xmlns:a16="http://schemas.microsoft.com/office/drawing/2014/main" id="{A385E30C-08F2-4DC8-BDD5-D5230C159F8B}"/>
              </a:ext>
              <a:ext uri="{C183D7F6-B498-43B3-948B-1728B52AA6E4}">
                <adec:decorative xmlns:adec="http://schemas.microsoft.com/office/drawing/2017/decorative" val="1"/>
              </a:ext>
            </a:extLst>
          </p:cNvPr>
          <p:cNvSpPr>
            <a:spLocks noGrp="1"/>
          </p:cNvSpPr>
          <p:nvPr>
            <p:ph type="dt" sz="half" idx="10"/>
          </p:nvPr>
        </p:nvSpPr>
        <p:spPr/>
        <p:txBody>
          <a:bodyPr/>
          <a:lstStyle/>
          <a:p>
            <a:r>
              <a:rPr lang="en-US"/>
              <a:t>8/25/2021</a:t>
            </a:r>
          </a:p>
        </p:txBody>
      </p:sp>
      <p:pic>
        <p:nvPicPr>
          <p:cNvPr id="9" name="Picture 8">
            <a:extLst>
              <a:ext uri="{FF2B5EF4-FFF2-40B4-BE49-F238E27FC236}">
                <a16:creationId xmlns:a16="http://schemas.microsoft.com/office/drawing/2014/main" id="{20C9ED70-3CD1-460E-9DC4-C261C2E59D1B}"/>
              </a:ext>
            </a:extLst>
          </p:cNvPr>
          <p:cNvPicPr>
            <a:picLocks noChangeAspect="1"/>
          </p:cNvPicPr>
          <p:nvPr/>
        </p:nvPicPr>
        <p:blipFill rotWithShape="1">
          <a:blip r:embed="rId2"/>
          <a:srcRect l="1938"/>
          <a:stretch/>
        </p:blipFill>
        <p:spPr>
          <a:xfrm>
            <a:off x="6837887" y="1715082"/>
            <a:ext cx="3925041" cy="2111269"/>
          </a:xfrm>
          <a:prstGeom prst="rect">
            <a:avLst/>
          </a:prstGeom>
          <a:effectLst>
            <a:outerShdw blurRad="63500" sx="102000" sy="102000" algn="ctr" rotWithShape="0">
              <a:prstClr val="black">
                <a:alpha val="40000"/>
              </a:prstClr>
            </a:outerShdw>
          </a:effectLst>
        </p:spPr>
      </p:pic>
      <p:sp>
        <p:nvSpPr>
          <p:cNvPr id="10" name="TextBox 9">
            <a:extLst>
              <a:ext uri="{FF2B5EF4-FFF2-40B4-BE49-F238E27FC236}">
                <a16:creationId xmlns:a16="http://schemas.microsoft.com/office/drawing/2014/main" id="{F00EE086-D797-4456-A755-0224D3A3B020}"/>
              </a:ext>
            </a:extLst>
          </p:cNvPr>
          <p:cNvSpPr txBox="1"/>
          <p:nvPr/>
        </p:nvSpPr>
        <p:spPr>
          <a:xfrm>
            <a:off x="1475683" y="2284896"/>
            <a:ext cx="4889936" cy="1354217"/>
          </a:xfrm>
          <a:prstGeom prst="rect">
            <a:avLst/>
          </a:prstGeom>
          <a:noFill/>
        </p:spPr>
        <p:txBody>
          <a:bodyPr wrap="square" rtlCol="0">
            <a:spAutoFit/>
          </a:bodyPr>
          <a:lstStyle/>
          <a:p>
            <a:pPr marL="342900" indent="-342900">
              <a:buFont typeface="Arial" panose="020B0604020202020204" pitchFamily="34" charset="0"/>
              <a:buChar char="•"/>
            </a:pPr>
            <a:r>
              <a:rPr lang="en-US" sz="2000" b="1" spc="-5" dirty="0">
                <a:latin typeface="Calibri" panose="020F0502020204030204" pitchFamily="34" charset="0"/>
                <a:ea typeface="Calibri" panose="020F0502020204030204" pitchFamily="34" charset="0"/>
              </a:rPr>
              <a:t>Open the Webex Q&amp;A panel </a:t>
            </a:r>
          </a:p>
          <a:p>
            <a:pPr marL="800100" lvl="1" indent="-342900">
              <a:buFont typeface="Arial" panose="020B0604020202020204" pitchFamily="34" charset="0"/>
              <a:buChar char="•"/>
            </a:pPr>
            <a:r>
              <a:rPr lang="en-US" sz="2000" spc="-5" dirty="0">
                <a:latin typeface="Calibri" panose="020F0502020204030204" pitchFamily="34" charset="0"/>
                <a:ea typeface="Calibri" panose="020F0502020204030204" pitchFamily="34" charset="0"/>
              </a:rPr>
              <a:t>Select the question mark icon if the Q&amp;A panel is not in view</a:t>
            </a:r>
          </a:p>
          <a:p>
            <a:endParaRPr lang="en-US" sz="2200" dirty="0"/>
          </a:p>
        </p:txBody>
      </p:sp>
      <p:sp>
        <p:nvSpPr>
          <p:cNvPr id="11" name="Content Placeholder 3">
            <a:extLst>
              <a:ext uri="{FF2B5EF4-FFF2-40B4-BE49-F238E27FC236}">
                <a16:creationId xmlns:a16="http://schemas.microsoft.com/office/drawing/2014/main" id="{A08BEFD7-CA16-4541-A83D-F496643B3694}"/>
              </a:ext>
            </a:extLst>
          </p:cNvPr>
          <p:cNvSpPr txBox="1">
            <a:spLocks noGrp="1"/>
          </p:cNvSpPr>
          <p:nvPr>
            <p:ph idx="1"/>
          </p:nvPr>
        </p:nvSpPr>
        <p:spPr>
          <a:xfrm>
            <a:off x="1369065" y="4341125"/>
            <a:ext cx="4618193" cy="1692771"/>
          </a:xfrm>
          <a:prstGeom prst="rect">
            <a:avLst/>
          </a:prstGeom>
          <a:noFill/>
        </p:spPr>
        <p:txBody>
          <a:bodyPr wrap="square" rtlCol="0">
            <a:spAutoFit/>
          </a:bodyPr>
          <a:lstStyle/>
          <a:p>
            <a:pPr>
              <a:spcBef>
                <a:spcPts val="0"/>
              </a:spcBef>
              <a:buFont typeface="+mj-lt"/>
              <a:buAutoNum type="arabicPeriod"/>
            </a:pPr>
            <a:r>
              <a:rPr lang="en-US" sz="2000" spc="-5" dirty="0">
                <a:latin typeface="Calibri" panose="020F0502020204030204" pitchFamily="34" charset="0"/>
                <a:ea typeface="Calibri" panose="020F0502020204030204" pitchFamily="34" charset="0"/>
              </a:rPr>
              <a:t>Select </a:t>
            </a:r>
            <a:r>
              <a:rPr lang="en-US" sz="2000" b="1" i="1" spc="-5" dirty="0">
                <a:latin typeface="Calibri" panose="020F0502020204030204" pitchFamily="34" charset="0"/>
                <a:ea typeface="Calibri" panose="020F0502020204030204" pitchFamily="34" charset="0"/>
              </a:rPr>
              <a:t>All Panelists </a:t>
            </a:r>
            <a:r>
              <a:rPr lang="en-US" sz="2000" spc="-5" dirty="0">
                <a:latin typeface="Calibri" panose="020F0502020204030204" pitchFamily="34" charset="0"/>
                <a:ea typeface="Calibri" panose="020F0502020204030204" pitchFamily="34" charset="0"/>
              </a:rPr>
              <a:t>in the </a:t>
            </a:r>
            <a:r>
              <a:rPr lang="en-US" sz="2000" b="1" spc="-5" dirty="0">
                <a:latin typeface="Calibri" panose="020F0502020204030204" pitchFamily="34" charset="0"/>
                <a:ea typeface="Calibri" panose="020F0502020204030204" pitchFamily="34" charset="0"/>
              </a:rPr>
              <a:t>Ask</a:t>
            </a:r>
            <a:r>
              <a:rPr lang="en-US" sz="2000" spc="-5" dirty="0">
                <a:latin typeface="Calibri" panose="020F0502020204030204" pitchFamily="34" charset="0"/>
                <a:ea typeface="Calibri" panose="020F0502020204030204" pitchFamily="34" charset="0"/>
              </a:rPr>
              <a:t> field</a:t>
            </a:r>
          </a:p>
          <a:p>
            <a:pPr>
              <a:spcBef>
                <a:spcPts val="0"/>
              </a:spcBef>
              <a:buFont typeface="+mj-lt"/>
              <a:buAutoNum type="arabicPeriod"/>
            </a:pPr>
            <a:r>
              <a:rPr lang="en-US" sz="2000" spc="-5" dirty="0">
                <a:latin typeface="Calibri" panose="020F0502020204030204" pitchFamily="34" charset="0"/>
                <a:ea typeface="Calibri" panose="020F0502020204030204" pitchFamily="34" charset="0"/>
              </a:rPr>
              <a:t>Type your question in the space below</a:t>
            </a:r>
          </a:p>
          <a:p>
            <a:pPr>
              <a:spcBef>
                <a:spcPts val="0"/>
              </a:spcBef>
              <a:buFont typeface="+mj-lt"/>
              <a:buAutoNum type="arabicPeriod"/>
            </a:pPr>
            <a:r>
              <a:rPr lang="en-US" sz="2000" spc="-5" dirty="0">
                <a:latin typeface="Calibri" panose="020F0502020204030204" pitchFamily="34" charset="0"/>
                <a:ea typeface="Calibri" panose="020F0502020204030204" pitchFamily="34" charset="0"/>
              </a:rPr>
              <a:t>Click </a:t>
            </a:r>
            <a:r>
              <a:rPr lang="en-US" sz="2000" b="1" spc="-5" dirty="0">
                <a:latin typeface="Calibri" panose="020F0502020204030204" pitchFamily="34" charset="0"/>
                <a:ea typeface="Calibri" panose="020F0502020204030204" pitchFamily="34" charset="0"/>
              </a:rPr>
              <a:t>Send</a:t>
            </a:r>
            <a:r>
              <a:rPr lang="en-US" sz="2000" spc="-5" dirty="0">
                <a:latin typeface="Calibri" panose="020F0502020204030204" pitchFamily="34" charset="0"/>
                <a:ea typeface="Calibri" panose="020F0502020204030204" pitchFamily="34" charset="0"/>
              </a:rPr>
              <a:t> to submit your question</a:t>
            </a:r>
          </a:p>
          <a:p>
            <a:pPr marL="457200" lvl="1" indent="0">
              <a:spcBef>
                <a:spcPts val="0"/>
              </a:spcBef>
              <a:buNone/>
            </a:pPr>
            <a:endParaRPr lang="en-US" sz="2200" spc="-5" dirty="0">
              <a:latin typeface="Calibri" panose="020F0502020204030204" pitchFamily="34" charset="0"/>
              <a:ea typeface="Calibri" panose="020F0502020204030204" pitchFamily="34" charset="0"/>
            </a:endParaRPr>
          </a:p>
          <a:p>
            <a:pPr marL="457200" lvl="1" indent="0">
              <a:spcBef>
                <a:spcPts val="0"/>
              </a:spcBef>
              <a:buNone/>
            </a:pPr>
            <a:endParaRPr lang="en-US" sz="2200" dirty="0">
              <a:latin typeface="Calibri" panose="020F0502020204030204" pitchFamily="34" charset="0"/>
              <a:ea typeface="Calibri" panose="020F0502020204030204" pitchFamily="34" charset="0"/>
            </a:endParaRPr>
          </a:p>
        </p:txBody>
      </p:sp>
      <p:pic>
        <p:nvPicPr>
          <p:cNvPr id="12" name="Picture 11">
            <a:extLst>
              <a:ext uri="{FF2B5EF4-FFF2-40B4-BE49-F238E27FC236}">
                <a16:creationId xmlns:a16="http://schemas.microsoft.com/office/drawing/2014/main" id="{2BD8CE21-3116-4CB0-9685-ED05B44AF60C}"/>
              </a:ext>
            </a:extLst>
          </p:cNvPr>
          <p:cNvPicPr>
            <a:picLocks noChangeAspect="1"/>
          </p:cNvPicPr>
          <p:nvPr/>
        </p:nvPicPr>
        <p:blipFill rotWithShape="1">
          <a:blip r:embed="rId3"/>
          <a:srcRect t="56296"/>
          <a:stretch/>
        </p:blipFill>
        <p:spPr>
          <a:xfrm>
            <a:off x="6868368" y="4129934"/>
            <a:ext cx="3891528" cy="2239321"/>
          </a:xfrm>
          <a:prstGeom prst="rect">
            <a:avLst/>
          </a:prstGeom>
          <a:effectLst>
            <a:outerShdw blurRad="63500" sx="102000" sy="102000" algn="ctr" rotWithShape="0">
              <a:prstClr val="black">
                <a:alpha val="40000"/>
              </a:prstClr>
            </a:outerShdw>
          </a:effectLst>
        </p:spPr>
      </p:pic>
      <p:cxnSp>
        <p:nvCxnSpPr>
          <p:cNvPr id="13" name="Straight Arrow Connector 12">
            <a:extLst>
              <a:ext uri="{FF2B5EF4-FFF2-40B4-BE49-F238E27FC236}">
                <a16:creationId xmlns:a16="http://schemas.microsoft.com/office/drawing/2014/main" id="{780B17C0-FF64-4D86-8A21-62072EBD666B}"/>
              </a:ext>
            </a:extLst>
          </p:cNvPr>
          <p:cNvCxnSpPr>
            <a:cxnSpLocks/>
            <a:endCxn id="14" idx="1"/>
          </p:cNvCxnSpPr>
          <p:nvPr/>
        </p:nvCxnSpPr>
        <p:spPr>
          <a:xfrm>
            <a:off x="5364839" y="4574384"/>
            <a:ext cx="1849143" cy="81844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Oval 13">
            <a:extLst>
              <a:ext uri="{FF2B5EF4-FFF2-40B4-BE49-F238E27FC236}">
                <a16:creationId xmlns:a16="http://schemas.microsoft.com/office/drawing/2014/main" id="{4A513244-DA9C-44E8-88F2-2EFF372D3CA7}"/>
              </a:ext>
            </a:extLst>
          </p:cNvPr>
          <p:cNvSpPr/>
          <p:nvPr/>
        </p:nvSpPr>
        <p:spPr>
          <a:xfrm>
            <a:off x="6743700" y="5310733"/>
            <a:ext cx="3211286" cy="560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Oval 14">
            <a:extLst>
              <a:ext uri="{FF2B5EF4-FFF2-40B4-BE49-F238E27FC236}">
                <a16:creationId xmlns:a16="http://schemas.microsoft.com/office/drawing/2014/main" id="{BA2D68CE-DD2C-41C5-A044-8266ACC2D979}"/>
              </a:ext>
            </a:extLst>
          </p:cNvPr>
          <p:cNvSpPr/>
          <p:nvPr/>
        </p:nvSpPr>
        <p:spPr>
          <a:xfrm>
            <a:off x="7734300" y="2213764"/>
            <a:ext cx="1066800" cy="60470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6" name="Straight Arrow Connector 15">
            <a:extLst>
              <a:ext uri="{FF2B5EF4-FFF2-40B4-BE49-F238E27FC236}">
                <a16:creationId xmlns:a16="http://schemas.microsoft.com/office/drawing/2014/main" id="{680CB5CB-570C-4E3A-804E-A49628CAC0D8}"/>
              </a:ext>
            </a:extLst>
          </p:cNvPr>
          <p:cNvCxnSpPr>
            <a:cxnSpLocks/>
          </p:cNvCxnSpPr>
          <p:nvPr/>
        </p:nvCxnSpPr>
        <p:spPr>
          <a:xfrm>
            <a:off x="5186151" y="2475141"/>
            <a:ext cx="2412443" cy="88908"/>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8" name="Oval 17">
            <a:extLst>
              <a:ext uri="{FF2B5EF4-FFF2-40B4-BE49-F238E27FC236}">
                <a16:creationId xmlns:a16="http://schemas.microsoft.com/office/drawing/2014/main" id="{5DAD9E5C-EB9E-4A9B-8326-08A8B94A136D}"/>
              </a:ext>
            </a:extLst>
          </p:cNvPr>
          <p:cNvSpPr/>
          <p:nvPr/>
        </p:nvSpPr>
        <p:spPr>
          <a:xfrm>
            <a:off x="6887962" y="5753588"/>
            <a:ext cx="3115492" cy="56061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9" name="Straight Arrow Connector 18">
            <a:extLst>
              <a:ext uri="{FF2B5EF4-FFF2-40B4-BE49-F238E27FC236}">
                <a16:creationId xmlns:a16="http://schemas.microsoft.com/office/drawing/2014/main" id="{17F1FDF9-552E-478F-917D-BA47CC82ABED}"/>
              </a:ext>
            </a:extLst>
          </p:cNvPr>
          <p:cNvCxnSpPr>
            <a:cxnSpLocks/>
          </p:cNvCxnSpPr>
          <p:nvPr/>
        </p:nvCxnSpPr>
        <p:spPr>
          <a:xfrm>
            <a:off x="5593122" y="4990263"/>
            <a:ext cx="1376535" cy="920827"/>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Oval 19">
            <a:extLst>
              <a:ext uri="{FF2B5EF4-FFF2-40B4-BE49-F238E27FC236}">
                <a16:creationId xmlns:a16="http://schemas.microsoft.com/office/drawing/2014/main" id="{66A96D0B-0624-4D24-BBFE-E25A7D0BAB3F}"/>
              </a:ext>
            </a:extLst>
          </p:cNvPr>
          <p:cNvSpPr/>
          <p:nvPr/>
        </p:nvSpPr>
        <p:spPr>
          <a:xfrm>
            <a:off x="9954985" y="5615714"/>
            <a:ext cx="714429" cy="64914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80EE03EF-D696-4AFF-8ABC-E5F1BD56AD1B}"/>
              </a:ext>
            </a:extLst>
          </p:cNvPr>
          <p:cNvCxnSpPr>
            <a:cxnSpLocks/>
          </p:cNvCxnSpPr>
          <p:nvPr/>
        </p:nvCxnSpPr>
        <p:spPr>
          <a:xfrm>
            <a:off x="10302974" y="4903588"/>
            <a:ext cx="0" cy="687453"/>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76057095-C556-45D9-947B-AA2B3F4E8CB7}"/>
              </a:ext>
            </a:extLst>
          </p:cNvPr>
          <p:cNvCxnSpPr>
            <a:cxnSpLocks/>
          </p:cNvCxnSpPr>
          <p:nvPr/>
        </p:nvCxnSpPr>
        <p:spPr>
          <a:xfrm>
            <a:off x="5186151" y="2516114"/>
            <a:ext cx="4768834" cy="784284"/>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7" name="Oval 36">
            <a:extLst>
              <a:ext uri="{FF2B5EF4-FFF2-40B4-BE49-F238E27FC236}">
                <a16:creationId xmlns:a16="http://schemas.microsoft.com/office/drawing/2014/main" id="{EB7B1A08-596D-4BF3-97D4-18775B826028}"/>
              </a:ext>
            </a:extLst>
          </p:cNvPr>
          <p:cNvSpPr/>
          <p:nvPr/>
        </p:nvSpPr>
        <p:spPr>
          <a:xfrm>
            <a:off x="9973959" y="3104429"/>
            <a:ext cx="714429" cy="64914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749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03DD9D-C233-42A5-B835-16926318D3E2}"/>
              </a:ext>
            </a:extLst>
          </p:cNvPr>
          <p:cNvSpPr>
            <a:spLocks noGrp="1"/>
          </p:cNvSpPr>
          <p:nvPr>
            <p:ph type="title"/>
          </p:nvPr>
        </p:nvSpPr>
        <p:spPr/>
        <p:txBody>
          <a:bodyPr/>
          <a:lstStyle/>
          <a:p>
            <a:r>
              <a:rPr lang="en-US" dirty="0"/>
              <a:t>Define key terms and data elements</a:t>
            </a:r>
          </a:p>
        </p:txBody>
      </p:sp>
      <p:sp>
        <p:nvSpPr>
          <p:cNvPr id="2" name="Content Placeholder 1">
            <a:extLst>
              <a:ext uri="{FF2B5EF4-FFF2-40B4-BE49-F238E27FC236}">
                <a16:creationId xmlns:a16="http://schemas.microsoft.com/office/drawing/2014/main" id="{C538F4C8-B78A-41C8-9FAB-CB86C052F878}"/>
              </a:ext>
            </a:extLst>
          </p:cNvPr>
          <p:cNvSpPr>
            <a:spLocks noGrp="1"/>
          </p:cNvSpPr>
          <p:nvPr>
            <p:ph idx="1"/>
          </p:nvPr>
        </p:nvSpPr>
        <p:spPr>
          <a:xfrm>
            <a:off x="457200" y="1968501"/>
            <a:ext cx="11277600" cy="4114799"/>
          </a:xfrm>
        </p:spPr>
        <p:txBody>
          <a:bodyPr/>
          <a:lstStyle/>
          <a:p>
            <a:r>
              <a:rPr lang="en-US" dirty="0"/>
              <a:t>Define key terms used in the numerator, denominator, exclusions, and exceptions using codes and code systems</a:t>
            </a:r>
          </a:p>
          <a:p>
            <a:endParaRPr lang="en-US" dirty="0"/>
          </a:p>
          <a:p>
            <a:pPr marL="0" indent="0">
              <a:buNone/>
            </a:pPr>
            <a:r>
              <a:rPr lang="en-US" dirty="0"/>
              <a:t>Example: </a:t>
            </a:r>
          </a:p>
          <a:p>
            <a:pPr>
              <a:buSzPct val="150000"/>
              <a:buBlip>
                <a:blip r:embed="rId3">
                  <a:extLst>
                    <a:ext uri="{96DAC541-7B7A-43D3-8B79-37D633B846F1}">
                      <asvg:svgBlip xmlns:asvg="http://schemas.microsoft.com/office/drawing/2016/SVG/main" r:embed="rId4"/>
                    </a:ext>
                  </a:extLst>
                </a:blip>
              </a:buBlip>
            </a:pPr>
            <a:r>
              <a:rPr lang="en-US" dirty="0"/>
              <a:t>Up-to-date vaccination status requires a clear definition of which type of vaccinations need assessment along with the definition of “up-to-date.”</a:t>
            </a:r>
          </a:p>
        </p:txBody>
      </p:sp>
      <p:sp>
        <p:nvSpPr>
          <p:cNvPr id="4" name="Date Placeholder 3">
            <a:extLst>
              <a:ext uri="{FF2B5EF4-FFF2-40B4-BE49-F238E27FC236}">
                <a16:creationId xmlns:a16="http://schemas.microsoft.com/office/drawing/2014/main" id="{23AEC4BB-ED2C-48F5-8D55-7261C290272D}"/>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90146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1DE7A-3DC5-47FC-9D44-7E48ACAAF874}"/>
              </a:ext>
            </a:extLst>
          </p:cNvPr>
          <p:cNvSpPr>
            <a:spLocks noGrp="1"/>
          </p:cNvSpPr>
          <p:nvPr>
            <p:ph type="title"/>
          </p:nvPr>
        </p:nvSpPr>
        <p:spPr/>
        <p:txBody>
          <a:bodyPr/>
          <a:lstStyle/>
          <a:p>
            <a:r>
              <a:rPr lang="en-US" dirty="0"/>
              <a:t>Data source implications</a:t>
            </a:r>
          </a:p>
        </p:txBody>
      </p:sp>
      <p:sp>
        <p:nvSpPr>
          <p:cNvPr id="2" name="Content Placeholder 1">
            <a:extLst>
              <a:ext uri="{FF2B5EF4-FFF2-40B4-BE49-F238E27FC236}">
                <a16:creationId xmlns:a16="http://schemas.microsoft.com/office/drawing/2014/main" id="{B451F4F6-0F33-4969-AD45-30B06052086E}"/>
              </a:ext>
            </a:extLst>
          </p:cNvPr>
          <p:cNvSpPr>
            <a:spLocks noGrp="1"/>
          </p:cNvSpPr>
          <p:nvPr>
            <p:ph idx="1"/>
          </p:nvPr>
        </p:nvSpPr>
        <p:spPr>
          <a:xfrm>
            <a:off x="457200" y="1841501"/>
            <a:ext cx="11277600" cy="4483099"/>
          </a:xfrm>
        </p:spPr>
        <p:txBody>
          <a:bodyPr>
            <a:normAutofit fontScale="92500" lnSpcReduction="20000"/>
          </a:bodyPr>
          <a:lstStyle/>
          <a:p>
            <a:r>
              <a:rPr lang="en-US" dirty="0"/>
              <a:t>Patient medical record data requires instructions for abstraction</a:t>
            </a:r>
          </a:p>
          <a:p>
            <a:pPr lvl="1"/>
            <a:r>
              <a:rPr lang="en-US" dirty="0"/>
              <a:t>Identify allowable </a:t>
            </a:r>
            <a:r>
              <a:rPr lang="en-US" b="1" dirty="0"/>
              <a:t>terms</a:t>
            </a:r>
            <a:r>
              <a:rPr lang="en-US" dirty="0"/>
              <a:t> used in the record, allowable </a:t>
            </a:r>
            <a:r>
              <a:rPr lang="en-US" b="1" dirty="0"/>
              <a:t>places </a:t>
            </a:r>
            <a:r>
              <a:rPr lang="en-US" dirty="0"/>
              <a:t>within the record, and allowable </a:t>
            </a:r>
            <a:r>
              <a:rPr lang="en-US" b="1" dirty="0"/>
              <a:t>values</a:t>
            </a:r>
          </a:p>
          <a:p>
            <a:r>
              <a:rPr lang="en-US" dirty="0"/>
              <a:t>Claims data requires information about type of claim, data fields, code types, and lists of codes</a:t>
            </a:r>
          </a:p>
          <a:p>
            <a:pPr lvl="1"/>
            <a:r>
              <a:rPr lang="en-US" dirty="0"/>
              <a:t>Example: </a:t>
            </a:r>
          </a:p>
          <a:p>
            <a:pPr lvl="1">
              <a:buSzPct val="150000"/>
              <a:buBlip>
                <a:blip r:embed="rId3">
                  <a:extLst>
                    <a:ext uri="{96DAC541-7B7A-43D3-8B79-37D633B846F1}">
                      <asvg:svgBlip xmlns:asvg="http://schemas.microsoft.com/office/drawing/2016/SVG/main" r:embed="rId4"/>
                    </a:ext>
                  </a:extLst>
                </a:blip>
              </a:buBlip>
            </a:pPr>
            <a:r>
              <a:rPr lang="en-US" i="1" dirty="0"/>
              <a:t>The AMI mortality measure includes admissions for Medicare FFS beneficiaries aged </a:t>
            </a:r>
            <a:r>
              <a:rPr lang="en-US" i="1" u="sng" dirty="0"/>
              <a:t>&gt;</a:t>
            </a:r>
            <a:r>
              <a:rPr lang="en-US" i="1" dirty="0"/>
              <a:t> 65 years discharged from non-federal acute care hospitals having a principal discharge of AMI and with a complete claims history for the 12 months prior to the date of admission. The codes ICD-10-CM code 121.xx, excluding those with 122.xx (AMI, subsequent episode of care).</a:t>
            </a:r>
          </a:p>
        </p:txBody>
      </p:sp>
      <p:sp>
        <p:nvSpPr>
          <p:cNvPr id="4" name="Date Placeholder 3">
            <a:extLst>
              <a:ext uri="{FF2B5EF4-FFF2-40B4-BE49-F238E27FC236}">
                <a16:creationId xmlns:a16="http://schemas.microsoft.com/office/drawing/2014/main" id="{4FD5A4DA-DD23-4591-94E5-39D42844BE0C}"/>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276767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C75949-F6B7-4005-9F44-9FA7828D8EC7}"/>
              </a:ext>
            </a:extLst>
          </p:cNvPr>
          <p:cNvSpPr>
            <a:spLocks noGrp="1"/>
          </p:cNvSpPr>
          <p:nvPr>
            <p:ph type="title"/>
          </p:nvPr>
        </p:nvSpPr>
        <p:spPr/>
        <p:txBody>
          <a:bodyPr/>
          <a:lstStyle/>
          <a:p>
            <a:r>
              <a:rPr lang="en-US" dirty="0"/>
              <a:t>Unit of analysis </a:t>
            </a:r>
          </a:p>
        </p:txBody>
      </p:sp>
      <p:sp>
        <p:nvSpPr>
          <p:cNvPr id="2" name="Content Placeholder 1">
            <a:extLst>
              <a:ext uri="{FF2B5EF4-FFF2-40B4-BE49-F238E27FC236}">
                <a16:creationId xmlns:a16="http://schemas.microsoft.com/office/drawing/2014/main" id="{B03E6120-6221-4080-B54E-75EB3F20FC04}"/>
              </a:ext>
            </a:extLst>
          </p:cNvPr>
          <p:cNvSpPr>
            <a:spLocks noGrp="1"/>
          </p:cNvSpPr>
          <p:nvPr>
            <p:ph idx="1"/>
          </p:nvPr>
        </p:nvSpPr>
        <p:spPr>
          <a:xfrm>
            <a:off x="457200" y="1943101"/>
            <a:ext cx="11277600" cy="3987799"/>
          </a:xfrm>
        </p:spPr>
        <p:txBody>
          <a:bodyPr/>
          <a:lstStyle/>
          <a:p>
            <a:r>
              <a:rPr lang="en-US" dirty="0"/>
              <a:t>The primary entity upon which to apply the measure</a:t>
            </a:r>
          </a:p>
          <a:p>
            <a:pPr lvl="1"/>
            <a:r>
              <a:rPr lang="en-US" dirty="0"/>
              <a:t>Developer must state and justify the measure attribution</a:t>
            </a:r>
          </a:p>
          <a:p>
            <a:r>
              <a:rPr lang="en-US" dirty="0"/>
              <a:t>Measures should be specified with the broadest applicability supported by the evidence</a:t>
            </a:r>
          </a:p>
          <a:p>
            <a:endParaRPr lang="en-US" dirty="0"/>
          </a:p>
          <a:p>
            <a:r>
              <a:rPr lang="en-US" dirty="0"/>
              <a:t>Note: Reliability and validity cannot be assumed to hold for different levels of analysis.</a:t>
            </a:r>
          </a:p>
        </p:txBody>
      </p:sp>
      <p:sp>
        <p:nvSpPr>
          <p:cNvPr id="4" name="Date Placeholder 3">
            <a:extLst>
              <a:ext uri="{FF2B5EF4-FFF2-40B4-BE49-F238E27FC236}">
                <a16:creationId xmlns:a16="http://schemas.microsoft.com/office/drawing/2014/main" id="{51B9D327-C06B-45CD-BB7C-7961EE137F24}"/>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870359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D20526-C093-4F7D-8819-9AB04EE18C20}"/>
              </a:ext>
            </a:extLst>
          </p:cNvPr>
          <p:cNvSpPr>
            <a:spLocks noGrp="1"/>
          </p:cNvSpPr>
          <p:nvPr>
            <p:ph type="title"/>
          </p:nvPr>
        </p:nvSpPr>
        <p:spPr/>
        <p:txBody>
          <a:bodyPr/>
          <a:lstStyle/>
          <a:p>
            <a:r>
              <a:rPr lang="en-US" dirty="0"/>
              <a:t>Sampling</a:t>
            </a:r>
          </a:p>
        </p:txBody>
      </p:sp>
      <p:sp>
        <p:nvSpPr>
          <p:cNvPr id="2" name="Content Placeholder 1">
            <a:extLst>
              <a:ext uri="{FF2B5EF4-FFF2-40B4-BE49-F238E27FC236}">
                <a16:creationId xmlns:a16="http://schemas.microsoft.com/office/drawing/2014/main" id="{A3F29BCE-848A-499F-A6F6-49EE7772D5F0}"/>
              </a:ext>
            </a:extLst>
          </p:cNvPr>
          <p:cNvSpPr>
            <a:spLocks noGrp="1"/>
          </p:cNvSpPr>
          <p:nvPr>
            <p:ph idx="1"/>
          </p:nvPr>
        </p:nvSpPr>
        <p:spPr>
          <a:xfrm>
            <a:off x="457200" y="1866901"/>
            <a:ext cx="11277600" cy="1943099"/>
          </a:xfrm>
        </p:spPr>
        <p:txBody>
          <a:bodyPr/>
          <a:lstStyle/>
          <a:p>
            <a:r>
              <a:rPr lang="en-US" dirty="0"/>
              <a:t>If applicable to the measure</a:t>
            </a:r>
          </a:p>
          <a:p>
            <a:pPr lvl="1"/>
            <a:r>
              <a:rPr lang="en-US" dirty="0"/>
              <a:t>Describe sample size (or provide guidance to do so)</a:t>
            </a:r>
          </a:p>
          <a:p>
            <a:pPr lvl="1"/>
            <a:r>
              <a:rPr lang="en-US" dirty="0"/>
              <a:t>Describe sampling methodology</a:t>
            </a:r>
          </a:p>
        </p:txBody>
      </p:sp>
      <p:sp>
        <p:nvSpPr>
          <p:cNvPr id="4" name="Date Placeholder 3">
            <a:extLst>
              <a:ext uri="{FF2B5EF4-FFF2-40B4-BE49-F238E27FC236}">
                <a16:creationId xmlns:a16="http://schemas.microsoft.com/office/drawing/2014/main" id="{0A7938D0-D4F5-4BC0-8598-64941C9A5C6A}"/>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297306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D2BA15-A366-4D75-B294-F0FE4A18BC08}"/>
              </a:ext>
            </a:extLst>
          </p:cNvPr>
          <p:cNvSpPr>
            <a:spLocks noGrp="1"/>
          </p:cNvSpPr>
          <p:nvPr>
            <p:ph type="title"/>
          </p:nvPr>
        </p:nvSpPr>
        <p:spPr/>
        <p:txBody>
          <a:bodyPr/>
          <a:lstStyle/>
          <a:p>
            <a:r>
              <a:rPr lang="en-US" dirty="0"/>
              <a:t>Risk adjustment</a:t>
            </a:r>
          </a:p>
        </p:txBody>
      </p:sp>
      <p:sp>
        <p:nvSpPr>
          <p:cNvPr id="2" name="Content Placeholder 1">
            <a:extLst>
              <a:ext uri="{FF2B5EF4-FFF2-40B4-BE49-F238E27FC236}">
                <a16:creationId xmlns:a16="http://schemas.microsoft.com/office/drawing/2014/main" id="{E8BCBA3E-F8F9-43DC-9C6E-69F367AFAE5E}"/>
              </a:ext>
            </a:extLst>
          </p:cNvPr>
          <p:cNvSpPr>
            <a:spLocks noGrp="1"/>
          </p:cNvSpPr>
          <p:nvPr>
            <p:ph idx="1"/>
          </p:nvPr>
        </p:nvSpPr>
        <p:spPr>
          <a:xfrm>
            <a:off x="457200" y="1917701"/>
            <a:ext cx="11277600" cy="4152899"/>
          </a:xfrm>
        </p:spPr>
        <p:txBody>
          <a:bodyPr/>
          <a:lstStyle/>
          <a:p>
            <a:r>
              <a:rPr lang="en-US" dirty="0"/>
              <a:t>If applicable (e.g., for outcome measures)</a:t>
            </a:r>
          </a:p>
          <a:p>
            <a:r>
              <a:rPr lang="en-US" dirty="0"/>
              <a:t>Risk factors that exist outside of healthcare encounters may affect outcomes regardless of quality of care received</a:t>
            </a:r>
          </a:p>
          <a:p>
            <a:pPr lvl="1"/>
            <a:r>
              <a:rPr lang="en-US" dirty="0"/>
              <a:t>Risk adjustment can facilitate fair and accurate comparisons of outcomes across healthcare organizations, providers, or other groups</a:t>
            </a:r>
          </a:p>
          <a:p>
            <a:r>
              <a:rPr lang="en-US" dirty="0"/>
              <a:t>Risk adjustment methodology should be disclosed to ensure transparency and accountability</a:t>
            </a:r>
          </a:p>
        </p:txBody>
      </p:sp>
      <p:sp>
        <p:nvSpPr>
          <p:cNvPr id="4" name="Date Placeholder 3">
            <a:extLst>
              <a:ext uri="{FF2B5EF4-FFF2-40B4-BE49-F238E27FC236}">
                <a16:creationId xmlns:a16="http://schemas.microsoft.com/office/drawing/2014/main" id="{A40DC43E-7ED3-48C0-AA37-3FD47E8AD94A}"/>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446290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DC391A-2ED8-4A4C-B157-6F6BA93D317E}"/>
              </a:ext>
            </a:extLst>
          </p:cNvPr>
          <p:cNvSpPr>
            <a:spLocks noGrp="1"/>
          </p:cNvSpPr>
          <p:nvPr>
            <p:ph type="title"/>
          </p:nvPr>
        </p:nvSpPr>
        <p:spPr/>
        <p:txBody>
          <a:bodyPr/>
          <a:lstStyle/>
          <a:p>
            <a:r>
              <a:rPr lang="en-US" dirty="0"/>
              <a:t>Time intervals</a:t>
            </a:r>
          </a:p>
        </p:txBody>
      </p:sp>
      <p:sp>
        <p:nvSpPr>
          <p:cNvPr id="2" name="Content Placeholder 1">
            <a:extLst>
              <a:ext uri="{FF2B5EF4-FFF2-40B4-BE49-F238E27FC236}">
                <a16:creationId xmlns:a16="http://schemas.microsoft.com/office/drawing/2014/main" id="{9CBF70DC-9AC3-4435-88AD-4D94989DF343}"/>
              </a:ext>
            </a:extLst>
          </p:cNvPr>
          <p:cNvSpPr>
            <a:spLocks noGrp="1"/>
          </p:cNvSpPr>
          <p:nvPr>
            <p:ph idx="1"/>
          </p:nvPr>
        </p:nvSpPr>
        <p:spPr>
          <a:xfrm>
            <a:off x="457200" y="1752601"/>
            <a:ext cx="11277600" cy="3200399"/>
          </a:xfrm>
        </p:spPr>
        <p:txBody>
          <a:bodyPr/>
          <a:lstStyle/>
          <a:p>
            <a:r>
              <a:rPr lang="en-US" dirty="0"/>
              <a:t>Define time intervals to determine cases for inclusion, indicate index events, indicate how often to report the numerator and include patients in the denominator</a:t>
            </a:r>
          </a:p>
          <a:p>
            <a:pPr lvl="1"/>
            <a:r>
              <a:rPr lang="en-US" dirty="0"/>
              <a:t>Avoid ambiguity</a:t>
            </a:r>
          </a:p>
          <a:p>
            <a:pPr lvl="1"/>
            <a:r>
              <a:rPr lang="en-US" dirty="0"/>
              <a:t>Use exact units</a:t>
            </a:r>
          </a:p>
          <a:p>
            <a:pPr lvl="1"/>
            <a:r>
              <a:rPr lang="en-US" dirty="0"/>
              <a:t>Explicitly state lookback periods</a:t>
            </a:r>
          </a:p>
        </p:txBody>
      </p:sp>
      <p:pic>
        <p:nvPicPr>
          <p:cNvPr id="7" name="Graphic 6" descr="Monthly calendar icon">
            <a:extLst>
              <a:ext uri="{FF2B5EF4-FFF2-40B4-BE49-F238E27FC236}">
                <a16:creationId xmlns:a16="http://schemas.microsoft.com/office/drawing/2014/main" id="{F77A071C-77E2-4EBA-B923-24996049D8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89800" y="3606801"/>
            <a:ext cx="1651000" cy="1651000"/>
          </a:xfrm>
          <a:prstGeom prst="rect">
            <a:avLst/>
          </a:prstGeom>
        </p:spPr>
      </p:pic>
      <p:pic>
        <p:nvPicPr>
          <p:cNvPr id="9" name="Graphic 8" descr="Clock icon">
            <a:extLst>
              <a:ext uri="{FF2B5EF4-FFF2-40B4-BE49-F238E27FC236}">
                <a16:creationId xmlns:a16="http://schemas.microsoft.com/office/drawing/2014/main" id="{ED88A7EA-E1AD-4280-A856-067765B21A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2600" y="3606801"/>
            <a:ext cx="1524000" cy="1524000"/>
          </a:xfrm>
          <a:prstGeom prst="rect">
            <a:avLst/>
          </a:prstGeom>
        </p:spPr>
      </p:pic>
      <p:sp>
        <p:nvSpPr>
          <p:cNvPr id="4" name="Date Placeholder 3">
            <a:extLst>
              <a:ext uri="{FF2B5EF4-FFF2-40B4-BE49-F238E27FC236}">
                <a16:creationId xmlns:a16="http://schemas.microsoft.com/office/drawing/2014/main" id="{711034A3-1561-447C-8EC9-2F162F08F9F3}"/>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153644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E8CBFD-6D7B-479A-B6BE-4E06DD805496}"/>
              </a:ext>
            </a:extLst>
          </p:cNvPr>
          <p:cNvSpPr>
            <a:spLocks noGrp="1"/>
          </p:cNvSpPr>
          <p:nvPr>
            <p:ph type="title"/>
          </p:nvPr>
        </p:nvSpPr>
        <p:spPr/>
        <p:txBody>
          <a:bodyPr/>
          <a:lstStyle/>
          <a:p>
            <a:r>
              <a:rPr lang="en-US" dirty="0"/>
              <a:t>Scoring and reporting</a:t>
            </a:r>
          </a:p>
        </p:txBody>
      </p:sp>
      <p:sp>
        <p:nvSpPr>
          <p:cNvPr id="2" name="Content Placeholder 1">
            <a:extLst>
              <a:ext uri="{FF2B5EF4-FFF2-40B4-BE49-F238E27FC236}">
                <a16:creationId xmlns:a16="http://schemas.microsoft.com/office/drawing/2014/main" id="{36EA0E46-A8F5-44E0-A250-C6473E1711A4}"/>
              </a:ext>
            </a:extLst>
          </p:cNvPr>
          <p:cNvSpPr>
            <a:spLocks noGrp="1"/>
          </p:cNvSpPr>
          <p:nvPr>
            <p:ph idx="1"/>
          </p:nvPr>
        </p:nvSpPr>
        <p:spPr/>
        <p:txBody>
          <a:bodyPr/>
          <a:lstStyle/>
          <a:p>
            <a:r>
              <a:rPr lang="en-US" dirty="0"/>
              <a:t>Identify the scoring type (rate, categorical value, count, frequency distribution, ratio, etc.) and how to interpret</a:t>
            </a:r>
          </a:p>
          <a:p>
            <a:pPr lvl="1"/>
            <a:r>
              <a:rPr lang="en-US" dirty="0"/>
              <a:t>Higher score indicates better quality; improvement noted as increase in rate</a:t>
            </a:r>
          </a:p>
          <a:p>
            <a:pPr lvl="1"/>
            <a:r>
              <a:rPr lang="en-US" dirty="0"/>
              <a:t>Lower score indicates better quality; improvement noted as decrease in median value</a:t>
            </a:r>
          </a:p>
          <a:p>
            <a:pPr lvl="1"/>
            <a:r>
              <a:rPr lang="en-US" dirty="0"/>
              <a:t>Score within a defined interval indicates better quality</a:t>
            </a:r>
          </a:p>
        </p:txBody>
      </p:sp>
      <p:sp>
        <p:nvSpPr>
          <p:cNvPr id="4" name="Date Placeholder 3">
            <a:extLst>
              <a:ext uri="{FF2B5EF4-FFF2-40B4-BE49-F238E27FC236}">
                <a16:creationId xmlns:a16="http://schemas.microsoft.com/office/drawing/2014/main" id="{098D1EFD-93E1-4F91-9894-8975A075CF9F}"/>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362574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82CA4-07EC-47B2-B157-74C89603A450}"/>
              </a:ext>
            </a:extLst>
          </p:cNvPr>
          <p:cNvSpPr>
            <a:spLocks noGrp="1"/>
          </p:cNvSpPr>
          <p:nvPr>
            <p:ph type="title"/>
          </p:nvPr>
        </p:nvSpPr>
        <p:spPr/>
        <p:txBody>
          <a:bodyPr/>
          <a:lstStyle/>
          <a:p>
            <a:r>
              <a:rPr lang="en-US" dirty="0"/>
              <a:t>Calculation algorithm</a:t>
            </a:r>
          </a:p>
        </p:txBody>
      </p:sp>
      <p:sp>
        <p:nvSpPr>
          <p:cNvPr id="2" name="Content Placeholder 1">
            <a:extLst>
              <a:ext uri="{FF2B5EF4-FFF2-40B4-BE49-F238E27FC236}">
                <a16:creationId xmlns:a16="http://schemas.microsoft.com/office/drawing/2014/main" id="{2CC40FC4-AE95-4BD2-987A-32AA7A37BC4D}"/>
              </a:ext>
            </a:extLst>
          </p:cNvPr>
          <p:cNvSpPr>
            <a:spLocks noGrp="1"/>
          </p:cNvSpPr>
          <p:nvPr>
            <p:ph idx="1"/>
          </p:nvPr>
        </p:nvSpPr>
        <p:spPr/>
        <p:txBody>
          <a:bodyPr/>
          <a:lstStyle/>
          <a:p>
            <a:r>
              <a:rPr lang="en-US" dirty="0"/>
              <a:t>Ordered sequence of data element retrieval and aggregation</a:t>
            </a:r>
          </a:p>
          <a:p>
            <a:pPr lvl="1"/>
            <a:r>
              <a:rPr lang="en-US" dirty="0"/>
              <a:t>Describes the path of raw data to the result</a:t>
            </a:r>
          </a:p>
          <a:p>
            <a:pPr lvl="1"/>
            <a:r>
              <a:rPr lang="en-US" dirty="0"/>
              <a:t>Can be represented graphically</a:t>
            </a:r>
          </a:p>
          <a:p>
            <a:pPr lvl="1"/>
            <a:r>
              <a:rPr lang="en-US" dirty="0"/>
              <a:t>Basis for computer programming to produce results</a:t>
            </a:r>
          </a:p>
        </p:txBody>
      </p:sp>
      <p:sp>
        <p:nvSpPr>
          <p:cNvPr id="4" name="Date Placeholder 3">
            <a:extLst>
              <a:ext uri="{FF2B5EF4-FFF2-40B4-BE49-F238E27FC236}">
                <a16:creationId xmlns:a16="http://schemas.microsoft.com/office/drawing/2014/main" id="{3862109A-5092-4193-8035-0BFA59243A5D}"/>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738185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hands on a laptop keyboard.">
            <a:extLst>
              <a:ext uri="{FF2B5EF4-FFF2-40B4-BE49-F238E27FC236}">
                <a16:creationId xmlns:a16="http://schemas.microsoft.com/office/drawing/2014/main" id="{0FDD09D4-EF90-4B00-AB13-5A95380161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a:extLst>
              <a:ext uri="{FF2B5EF4-FFF2-40B4-BE49-F238E27FC236}">
                <a16:creationId xmlns:a16="http://schemas.microsoft.com/office/drawing/2014/main" id="{A9597A1D-4FDB-4A88-B58A-7B54CE960D0C}"/>
              </a:ext>
            </a:extLst>
          </p:cNvPr>
          <p:cNvSpPr>
            <a:spLocks noGrp="1"/>
          </p:cNvSpPr>
          <p:nvPr>
            <p:ph type="ctrTitle"/>
          </p:nvPr>
        </p:nvSpPr>
        <p:spPr>
          <a:prstGeom prst="rect">
            <a:avLst/>
          </a:prstGeom>
        </p:spPr>
        <p:txBody>
          <a:bodyPr/>
          <a:lstStyle/>
          <a:p>
            <a:r>
              <a:rPr lang="en-US" dirty="0"/>
              <a:t>5. Document the measure</a:t>
            </a:r>
          </a:p>
        </p:txBody>
      </p:sp>
      <p:sp>
        <p:nvSpPr>
          <p:cNvPr id="7" name="Date Placeholder 3">
            <a:extLst>
              <a:ext uri="{FF2B5EF4-FFF2-40B4-BE49-F238E27FC236}">
                <a16:creationId xmlns:a16="http://schemas.microsoft.com/office/drawing/2014/main" id="{EE3707A4-14D1-465C-AA6A-BCCFE0D96775}"/>
              </a:ext>
              <a:ext uri="{C183D7F6-B498-43B3-948B-1728B52AA6E4}">
                <adec:decorative xmlns:adec="http://schemas.microsoft.com/office/drawing/2017/decorative" val="1"/>
              </a:ext>
            </a:extLst>
          </p:cNvPr>
          <p:cNvSpPr txBox="1">
            <a:spLocks/>
          </p:cNvSpPr>
          <p:nvPr/>
        </p:nvSpPr>
        <p:spPr>
          <a:xfrm>
            <a:off x="10210800" y="6324600"/>
            <a:ext cx="1524000" cy="365125"/>
          </a:xfrm>
          <a:prstGeom prst="rect">
            <a:avLst/>
          </a:prstGeom>
        </p:spPr>
        <p:txBody>
          <a:bodyPr anchor="ctr"/>
          <a:lstStyle>
            <a:defPPr>
              <a:defRPr lang="en-US"/>
            </a:defPPr>
            <a:lvl1pPr marL="0" algn="r" defTabSz="9144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C8EE6A-A1DC-4AE5-9B08-94EA9FF560C4}" type="datetime1">
              <a:rPr lang="en-US" smtClean="0"/>
              <a:pPr/>
              <a:t>3/17/2022</a:t>
            </a:fld>
            <a:endParaRPr lang="en-US" dirty="0"/>
          </a:p>
        </p:txBody>
      </p:sp>
      <p:sp>
        <p:nvSpPr>
          <p:cNvPr id="2" name="Date Placeholder 1">
            <a:extLst>
              <a:ext uri="{FF2B5EF4-FFF2-40B4-BE49-F238E27FC236}">
                <a16:creationId xmlns:a16="http://schemas.microsoft.com/office/drawing/2014/main" id="{D13B6C69-D2C4-4810-8763-F74E0825A8C7}"/>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582628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FDE80-FF1C-46EE-83BF-7E44C26673EF}"/>
              </a:ext>
            </a:extLst>
          </p:cNvPr>
          <p:cNvSpPr>
            <a:spLocks noGrp="1"/>
          </p:cNvSpPr>
          <p:nvPr>
            <p:ph type="title"/>
          </p:nvPr>
        </p:nvSpPr>
        <p:spPr/>
        <p:txBody>
          <a:bodyPr/>
          <a:lstStyle/>
          <a:p>
            <a:r>
              <a:rPr lang="en-US" dirty="0"/>
              <a:t>Documentation</a:t>
            </a:r>
          </a:p>
        </p:txBody>
      </p:sp>
      <p:sp>
        <p:nvSpPr>
          <p:cNvPr id="8" name="Content Placeholder 7">
            <a:extLst>
              <a:ext uri="{FF2B5EF4-FFF2-40B4-BE49-F238E27FC236}">
                <a16:creationId xmlns:a16="http://schemas.microsoft.com/office/drawing/2014/main" id="{BDC50B83-4394-4198-A1C0-5C753A2B77D3}"/>
              </a:ext>
            </a:extLst>
          </p:cNvPr>
          <p:cNvSpPr>
            <a:spLocks noGrp="1"/>
          </p:cNvSpPr>
          <p:nvPr>
            <p:ph idx="1"/>
          </p:nvPr>
        </p:nvSpPr>
        <p:spPr/>
        <p:txBody>
          <a:bodyPr/>
          <a:lstStyle/>
          <a:p>
            <a:r>
              <a:rPr lang="en-US" dirty="0"/>
              <a:t>Measure Information Form (MIF)</a:t>
            </a:r>
          </a:p>
          <a:p>
            <a:r>
              <a:rPr lang="en-US" dirty="0"/>
              <a:t>Measure Justification Form (MJF)</a:t>
            </a:r>
          </a:p>
          <a:p>
            <a:endParaRPr lang="en-US" dirty="0"/>
          </a:p>
          <a:p>
            <a:r>
              <a:rPr lang="en-US" dirty="0"/>
              <a:t>Measure Authoring Tool (MAT)</a:t>
            </a:r>
          </a:p>
          <a:p>
            <a:pPr lvl="1"/>
            <a:r>
              <a:rPr lang="en-US" dirty="0"/>
              <a:t>Specify QDM or FHIR </a:t>
            </a:r>
            <a:r>
              <a:rPr lang="en-US" dirty="0" err="1"/>
              <a:t>eCQMs</a:t>
            </a:r>
            <a:r>
              <a:rPr lang="en-US" dirty="0"/>
              <a:t> using CQL </a:t>
            </a:r>
          </a:p>
          <a:p>
            <a:pPr lvl="1"/>
            <a:r>
              <a:rPr lang="en-US" dirty="0"/>
              <a:t>Export human and machine-readable formats</a:t>
            </a:r>
          </a:p>
        </p:txBody>
      </p:sp>
      <p:sp>
        <p:nvSpPr>
          <p:cNvPr id="3" name="Date Placeholder 2">
            <a:extLst>
              <a:ext uri="{FF2B5EF4-FFF2-40B4-BE49-F238E27FC236}">
                <a16:creationId xmlns:a16="http://schemas.microsoft.com/office/drawing/2014/main" id="{112ECF1F-B319-4347-BC9B-88AA0078B16B}"/>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22623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r>
              <a:rPr lang="en-US" dirty="0"/>
              <a:t>What is measure specification?</a:t>
            </a:r>
          </a:p>
          <a:p>
            <a:r>
              <a:rPr lang="en-US" dirty="0"/>
              <a:t>Measure specification in the measure lifecycle</a:t>
            </a:r>
          </a:p>
          <a:p>
            <a:r>
              <a:rPr lang="en-US" dirty="0"/>
              <a:t>Key components and sources of influence</a:t>
            </a:r>
          </a:p>
          <a:p>
            <a:r>
              <a:rPr lang="en-US" dirty="0"/>
              <a:t>The measure specification process</a:t>
            </a:r>
          </a:p>
          <a:p>
            <a:r>
              <a:rPr lang="en-US" dirty="0"/>
              <a:t>Special note about eCQM specifications</a:t>
            </a:r>
          </a:p>
          <a:p>
            <a:r>
              <a:rPr lang="en-US" dirty="0"/>
              <a:t>Additional resources</a:t>
            </a:r>
          </a:p>
          <a:p>
            <a:r>
              <a:rPr lang="en-US" dirty="0"/>
              <a:t>Questions</a:t>
            </a:r>
          </a:p>
        </p:txBody>
      </p:sp>
      <p:sp>
        <p:nvSpPr>
          <p:cNvPr id="5" name="Date Placeholder 4">
            <a:extLst>
              <a:ext uri="{FF2B5EF4-FFF2-40B4-BE49-F238E27FC236}">
                <a16:creationId xmlns:a16="http://schemas.microsoft.com/office/drawing/2014/main" id="{564B3E3A-69A6-4D05-BF60-6C272B9410B2}"/>
              </a:ext>
              <a:ext uri="{C183D7F6-B498-43B3-948B-1728B52AA6E4}">
                <adec:decorative xmlns:adec="http://schemas.microsoft.com/office/drawing/2017/decorative" val="1"/>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299619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AC33E8-3301-433F-B145-5ECBC49545F8}"/>
              </a:ext>
            </a:extLst>
          </p:cNvPr>
          <p:cNvSpPr>
            <a:spLocks noGrp="1"/>
          </p:cNvSpPr>
          <p:nvPr>
            <p:ph type="title"/>
          </p:nvPr>
        </p:nvSpPr>
        <p:spPr/>
        <p:txBody>
          <a:bodyPr/>
          <a:lstStyle/>
          <a:p>
            <a:r>
              <a:rPr lang="en-US" dirty="0"/>
              <a:t>Special note for </a:t>
            </a:r>
            <a:r>
              <a:rPr lang="en-US" dirty="0" err="1"/>
              <a:t>eCQMs</a:t>
            </a:r>
            <a:endParaRPr lang="en-US" dirty="0"/>
          </a:p>
        </p:txBody>
      </p:sp>
      <p:sp>
        <p:nvSpPr>
          <p:cNvPr id="2" name="Content Placeholder 1">
            <a:extLst>
              <a:ext uri="{FF2B5EF4-FFF2-40B4-BE49-F238E27FC236}">
                <a16:creationId xmlns:a16="http://schemas.microsoft.com/office/drawing/2014/main" id="{4B27D99A-DA3E-42F7-803D-0FD0E1B101FF}"/>
              </a:ext>
            </a:extLst>
          </p:cNvPr>
          <p:cNvSpPr>
            <a:spLocks noGrp="1"/>
          </p:cNvSpPr>
          <p:nvPr>
            <p:ph idx="1"/>
          </p:nvPr>
        </p:nvSpPr>
        <p:spPr/>
        <p:txBody>
          <a:bodyPr>
            <a:normAutofit fontScale="92500" lnSpcReduction="10000"/>
          </a:bodyPr>
          <a:lstStyle/>
          <a:p>
            <a:r>
              <a:rPr lang="en-US" dirty="0"/>
              <a:t>Specification process is essentially the same!</a:t>
            </a:r>
          </a:p>
          <a:p>
            <a:r>
              <a:rPr lang="en-US" dirty="0"/>
              <a:t>Precise written specifications facilitate “translation” into CQL using the MAT</a:t>
            </a:r>
          </a:p>
          <a:p>
            <a:pPr lvl="1"/>
            <a:r>
              <a:rPr lang="en-US" dirty="0"/>
              <a:t>Value sets for codes will be linked to the Value Set Authority Center (VSAC)</a:t>
            </a:r>
          </a:p>
          <a:p>
            <a:pPr lvl="1"/>
            <a:r>
              <a:rPr lang="en-US" dirty="0"/>
              <a:t>Measure logic (i.e., relationship between data elements) can be tested in Bonnie</a:t>
            </a:r>
          </a:p>
          <a:p>
            <a:pPr lvl="1"/>
            <a:endParaRPr lang="en-US" dirty="0"/>
          </a:p>
          <a:p>
            <a:r>
              <a:rPr lang="en-US" dirty="0"/>
              <a:t>Coding in the MAT may occur alongside or following written specification</a:t>
            </a:r>
          </a:p>
        </p:txBody>
      </p:sp>
      <p:sp>
        <p:nvSpPr>
          <p:cNvPr id="4" name="Date Placeholder 3">
            <a:extLst>
              <a:ext uri="{FF2B5EF4-FFF2-40B4-BE49-F238E27FC236}">
                <a16:creationId xmlns:a16="http://schemas.microsoft.com/office/drawing/2014/main" id="{E390822A-7880-407B-8D84-B11912A589A1}"/>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2947253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CC138-D7B2-4138-A3EE-7EA43E557F79}"/>
              </a:ext>
            </a:extLst>
          </p:cNvPr>
          <p:cNvSpPr>
            <a:spLocks noGrp="1"/>
          </p:cNvSpPr>
          <p:nvPr>
            <p:ph type="title"/>
          </p:nvPr>
        </p:nvSpPr>
        <p:spPr/>
        <p:txBody>
          <a:bodyPr/>
          <a:lstStyle/>
          <a:p>
            <a:r>
              <a:rPr lang="en-US" dirty="0"/>
              <a:t>eCQM specification</a:t>
            </a:r>
          </a:p>
        </p:txBody>
      </p:sp>
      <p:pic>
        <p:nvPicPr>
          <p:cNvPr id="7" name="Content Placeholder 6" descr="eCQM Specification graphic showing the Measure Specification Phase feeding into the Measure Implementation Phase">
            <a:extLst>
              <a:ext uri="{FF2B5EF4-FFF2-40B4-BE49-F238E27FC236}">
                <a16:creationId xmlns:a16="http://schemas.microsoft.com/office/drawing/2014/main" id="{B3F11C9C-BEED-4D0E-845C-218042F3812B}"/>
              </a:ext>
            </a:extLst>
          </p:cNvPr>
          <p:cNvPicPr>
            <a:picLocks noGrp="1" noChangeAspect="1"/>
          </p:cNvPicPr>
          <p:nvPr>
            <p:ph idx="1"/>
          </p:nvPr>
        </p:nvPicPr>
        <p:blipFill rotWithShape="1">
          <a:blip r:embed="rId3"/>
          <a:srcRect t="3568" b="4894"/>
          <a:stretch/>
        </p:blipFill>
        <p:spPr>
          <a:xfrm>
            <a:off x="3103019" y="1575804"/>
            <a:ext cx="6561681" cy="4908139"/>
          </a:xfrm>
        </p:spPr>
      </p:pic>
      <p:sp>
        <p:nvSpPr>
          <p:cNvPr id="4" name="Date Placeholder 3">
            <a:extLst>
              <a:ext uri="{FF2B5EF4-FFF2-40B4-BE49-F238E27FC236}">
                <a16:creationId xmlns:a16="http://schemas.microsoft.com/office/drawing/2014/main" id="{1077D359-90C8-4B49-8074-4BEE825C8236}"/>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897033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50A01-E08A-45F8-8ECA-6EC6FB378BC2}"/>
              </a:ext>
            </a:extLst>
          </p:cNvPr>
          <p:cNvSpPr>
            <a:spLocks noGrp="1"/>
          </p:cNvSpPr>
          <p:nvPr>
            <p:ph type="title"/>
          </p:nvPr>
        </p:nvSpPr>
        <p:spPr/>
        <p:txBody>
          <a:bodyPr/>
          <a:lstStyle/>
          <a:p>
            <a:r>
              <a:rPr lang="en-US" dirty="0"/>
              <a:t>Measure Authoring Tool</a:t>
            </a:r>
          </a:p>
        </p:txBody>
      </p:sp>
      <p:pic>
        <p:nvPicPr>
          <p:cNvPr id="6" name="Picture 5" descr="Screenshot of the Screenshot of the CQL Workspace's Measure Authoring Tool">
            <a:extLst>
              <a:ext uri="{FF2B5EF4-FFF2-40B4-BE49-F238E27FC236}">
                <a16:creationId xmlns:a16="http://schemas.microsoft.com/office/drawing/2014/main" id="{94A672B6-E58E-4C40-95A0-2AA54842E34E}"/>
              </a:ext>
            </a:extLst>
          </p:cNvPr>
          <p:cNvPicPr>
            <a:picLocks noChangeAspect="1"/>
          </p:cNvPicPr>
          <p:nvPr/>
        </p:nvPicPr>
        <p:blipFill>
          <a:blip r:embed="rId3"/>
          <a:stretch>
            <a:fillRect/>
          </a:stretch>
        </p:blipFill>
        <p:spPr>
          <a:xfrm>
            <a:off x="2347913" y="1645242"/>
            <a:ext cx="7316787" cy="4779810"/>
          </a:xfrm>
          <a:prstGeom prst="rect">
            <a:avLst/>
          </a:prstGeom>
        </p:spPr>
      </p:pic>
      <p:sp>
        <p:nvSpPr>
          <p:cNvPr id="4" name="Date Placeholder 3">
            <a:extLst>
              <a:ext uri="{FF2B5EF4-FFF2-40B4-BE49-F238E27FC236}">
                <a16:creationId xmlns:a16="http://schemas.microsoft.com/office/drawing/2014/main" id="{D2FEA557-FCDC-4934-993C-5503123B3CDA}"/>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628770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6A12F1-F239-4999-83A8-D67D15BE5BC4}"/>
              </a:ext>
            </a:extLst>
          </p:cNvPr>
          <p:cNvSpPr>
            <a:spLocks noGrp="1"/>
          </p:cNvSpPr>
          <p:nvPr>
            <p:ph type="title"/>
          </p:nvPr>
        </p:nvSpPr>
        <p:spPr/>
        <p:txBody>
          <a:bodyPr/>
          <a:lstStyle/>
          <a:p>
            <a:r>
              <a:rPr lang="en-US" dirty="0"/>
              <a:t>Measure Authoring Tool</a:t>
            </a:r>
          </a:p>
        </p:txBody>
      </p:sp>
      <p:pic>
        <p:nvPicPr>
          <p:cNvPr id="1027" name="Picture 3" descr="Screenshot of the CQL Workspace's CQL Library Editor">
            <a:extLst>
              <a:ext uri="{FF2B5EF4-FFF2-40B4-BE49-F238E27FC236}">
                <a16:creationId xmlns:a16="http://schemas.microsoft.com/office/drawing/2014/main" id="{2B102160-DCC0-49F2-9B38-EC03D896D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41" r="428"/>
          <a:stretch/>
        </p:blipFill>
        <p:spPr bwMode="auto">
          <a:xfrm>
            <a:off x="3255981" y="1581373"/>
            <a:ext cx="5680038" cy="491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2DDBA1AE-B058-4997-80B7-30B6FE477854}"/>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126935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8C23ED-0F18-4C1A-9AAC-03BCA6738B40}"/>
              </a:ext>
            </a:extLst>
          </p:cNvPr>
          <p:cNvSpPr>
            <a:spLocks noGrp="1"/>
          </p:cNvSpPr>
          <p:nvPr>
            <p:ph type="title"/>
          </p:nvPr>
        </p:nvSpPr>
        <p:spPr/>
        <p:txBody>
          <a:bodyPr/>
          <a:lstStyle/>
          <a:p>
            <a:r>
              <a:rPr lang="en-US" dirty="0"/>
              <a:t>Additional resources</a:t>
            </a:r>
          </a:p>
        </p:txBody>
      </p:sp>
      <p:sp>
        <p:nvSpPr>
          <p:cNvPr id="2" name="Content Placeholder 1">
            <a:extLst>
              <a:ext uri="{FF2B5EF4-FFF2-40B4-BE49-F238E27FC236}">
                <a16:creationId xmlns:a16="http://schemas.microsoft.com/office/drawing/2014/main" id="{EE564325-3A43-40E3-B537-019BE4161F96}"/>
              </a:ext>
            </a:extLst>
          </p:cNvPr>
          <p:cNvSpPr>
            <a:spLocks noGrp="1"/>
          </p:cNvSpPr>
          <p:nvPr>
            <p:ph idx="1"/>
          </p:nvPr>
        </p:nvSpPr>
        <p:spPr/>
        <p:txBody>
          <a:bodyPr>
            <a:normAutofit lnSpcReduction="10000"/>
          </a:bodyPr>
          <a:lstStyle/>
          <a:p>
            <a:r>
              <a:rPr lang="en-US" dirty="0">
                <a:solidFill>
                  <a:schemeClr val="accent1"/>
                </a:solidFill>
                <a:hlinkClick r:id="rId3">
                  <a:extLst>
                    <a:ext uri="{A12FA001-AC4F-418D-AE19-62706E023703}">
                      <ahyp:hlinkClr xmlns:ahyp="http://schemas.microsoft.com/office/drawing/2018/hyperlinkcolor" val="tx"/>
                    </a:ext>
                  </a:extLst>
                </a:hlinkClick>
              </a:rPr>
              <a:t>MMS Blueprint</a:t>
            </a:r>
            <a:endParaRPr lang="en-US" dirty="0">
              <a:solidFill>
                <a:schemeClr val="accent1"/>
              </a:solidFill>
            </a:endParaRPr>
          </a:p>
          <a:p>
            <a:pPr lvl="1"/>
            <a:r>
              <a:rPr lang="en-US" dirty="0"/>
              <a:t>Templates</a:t>
            </a:r>
          </a:p>
          <a:p>
            <a:pPr lvl="2"/>
            <a:r>
              <a:rPr lang="en-US" dirty="0">
                <a:solidFill>
                  <a:schemeClr val="accent1"/>
                </a:solidFill>
                <a:hlinkClick r:id="rId4">
                  <a:extLst>
                    <a:ext uri="{A12FA001-AC4F-418D-AE19-62706E023703}">
                      <ahyp:hlinkClr xmlns:ahyp="http://schemas.microsoft.com/office/drawing/2018/hyperlinkcolor" val="tx"/>
                    </a:ext>
                  </a:extLst>
                </a:hlinkClick>
              </a:rPr>
              <a:t>Measure Information Form</a:t>
            </a:r>
            <a:endParaRPr lang="en-US" dirty="0">
              <a:solidFill>
                <a:schemeClr val="accent1"/>
              </a:solidFill>
            </a:endParaRPr>
          </a:p>
          <a:p>
            <a:pPr lvl="2"/>
            <a:r>
              <a:rPr lang="en-US" dirty="0">
                <a:solidFill>
                  <a:schemeClr val="accent1"/>
                </a:solidFill>
                <a:hlinkClick r:id="rId5">
                  <a:extLst>
                    <a:ext uri="{A12FA001-AC4F-418D-AE19-62706E023703}">
                      <ahyp:hlinkClr xmlns:ahyp="http://schemas.microsoft.com/office/drawing/2018/hyperlinkcolor" val="tx"/>
                    </a:ext>
                  </a:extLst>
                </a:hlinkClick>
              </a:rPr>
              <a:t>Measure Justification Form</a:t>
            </a:r>
            <a:endParaRPr lang="en-US" dirty="0">
              <a:solidFill>
                <a:schemeClr val="accent1"/>
              </a:solidFill>
            </a:endParaRPr>
          </a:p>
          <a:p>
            <a:pPr lvl="1"/>
            <a:r>
              <a:rPr lang="en-US" dirty="0"/>
              <a:t>Guidance</a:t>
            </a:r>
          </a:p>
          <a:p>
            <a:pPr lvl="2"/>
            <a:r>
              <a:rPr lang="en-US" dirty="0"/>
              <a:t>Chapter 5: Specification</a:t>
            </a:r>
          </a:p>
          <a:p>
            <a:pPr lvl="2"/>
            <a:r>
              <a:rPr lang="en-US" dirty="0">
                <a:solidFill>
                  <a:schemeClr val="accent1"/>
                </a:solidFill>
                <a:hlinkClick r:id="rId6">
                  <a:extLst>
                    <a:ext uri="{A12FA001-AC4F-418D-AE19-62706E023703}">
                      <ahyp:hlinkClr xmlns:ahyp="http://schemas.microsoft.com/office/drawing/2018/hyperlinkcolor" val="tx"/>
                    </a:ext>
                  </a:extLst>
                </a:hlinkClick>
              </a:rPr>
              <a:t>Codes, Code Systems, and Value Sets</a:t>
            </a:r>
            <a:endParaRPr lang="en-US" dirty="0">
              <a:solidFill>
                <a:schemeClr val="accent1"/>
              </a:solidFill>
            </a:endParaRPr>
          </a:p>
          <a:p>
            <a:pPr lvl="2"/>
            <a:r>
              <a:rPr lang="en-US" dirty="0">
                <a:solidFill>
                  <a:schemeClr val="accent1"/>
                </a:solidFill>
                <a:hlinkClick r:id="rId7">
                  <a:extLst>
                    <a:ext uri="{A12FA001-AC4F-418D-AE19-62706E023703}">
                      <ahyp:hlinkClr xmlns:ahyp="http://schemas.microsoft.com/office/drawing/2018/hyperlinkcolor" val="tx"/>
                    </a:ext>
                  </a:extLst>
                </a:hlinkClick>
              </a:rPr>
              <a:t>eCQM Specification, Testing, Standards, Tools, and Community</a:t>
            </a:r>
            <a:endParaRPr lang="en-US" dirty="0">
              <a:solidFill>
                <a:schemeClr val="accent1"/>
              </a:solidFill>
            </a:endParaRPr>
          </a:p>
          <a:p>
            <a:r>
              <a:rPr lang="en-US" dirty="0" err="1"/>
              <a:t>eCQI</a:t>
            </a:r>
            <a:r>
              <a:rPr lang="en-US" dirty="0"/>
              <a:t> Resource Center (for </a:t>
            </a:r>
            <a:r>
              <a:rPr lang="en-US" dirty="0" err="1"/>
              <a:t>eCQMs</a:t>
            </a:r>
            <a:r>
              <a:rPr lang="en-US" dirty="0"/>
              <a:t>)</a:t>
            </a:r>
          </a:p>
          <a:p>
            <a:pPr lvl="1"/>
            <a:r>
              <a:rPr lang="en-US" dirty="0"/>
              <a:t>https://ecqi.healthit.gov/</a:t>
            </a:r>
          </a:p>
          <a:p>
            <a:endParaRPr lang="en-US" dirty="0"/>
          </a:p>
        </p:txBody>
      </p:sp>
      <p:sp>
        <p:nvSpPr>
          <p:cNvPr id="4" name="Date Placeholder 3">
            <a:extLst>
              <a:ext uri="{FF2B5EF4-FFF2-40B4-BE49-F238E27FC236}">
                <a16:creationId xmlns:a16="http://schemas.microsoft.com/office/drawing/2014/main" id="{380626A6-FA00-472C-B16C-0CF7BFB0E07D}"/>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578876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Discussion questions</a:t>
            </a:r>
          </a:p>
        </p:txBody>
      </p:sp>
      <p:sp>
        <p:nvSpPr>
          <p:cNvPr id="3" name="Date Placeholder 2">
            <a:extLst>
              <a:ext uri="{FF2B5EF4-FFF2-40B4-BE49-F238E27FC236}">
                <a16:creationId xmlns:a16="http://schemas.microsoft.com/office/drawing/2014/main" id="{3D1F00CD-F82B-4C3E-9A3E-E2591226B44D}"/>
              </a:ext>
              <a:ext uri="{C183D7F6-B498-43B3-948B-1728B52AA6E4}">
                <adec:decorative xmlns:adec="http://schemas.microsoft.com/office/drawing/2017/decorative" val="1"/>
              </a:ext>
            </a:extLst>
          </p:cNvPr>
          <p:cNvSpPr>
            <a:spLocks noGrp="1"/>
          </p:cNvSpPr>
          <p:nvPr>
            <p:ph type="dt" sz="half" idx="10"/>
          </p:nvPr>
        </p:nvSpPr>
        <p:spPr/>
        <p:txBody>
          <a:bodyPr/>
          <a:lstStyle/>
          <a:p>
            <a:r>
              <a:rPr lang="en-US"/>
              <a:t>8/25/2021</a:t>
            </a:r>
          </a:p>
        </p:txBody>
      </p:sp>
      <p:pic>
        <p:nvPicPr>
          <p:cNvPr id="6" name="Picture 5" descr="Question mark icon">
            <a:extLst>
              <a:ext uri="{FF2B5EF4-FFF2-40B4-BE49-F238E27FC236}">
                <a16:creationId xmlns:a16="http://schemas.microsoft.com/office/drawing/2014/main" id="{ADCFC5A8-A6C9-4912-BA4B-D016D4D6200C}"/>
              </a:ext>
            </a:extLst>
          </p:cNvPr>
          <p:cNvPicPr>
            <a:picLocks noChangeAspect="1"/>
          </p:cNvPicPr>
          <p:nvPr/>
        </p:nvPicPr>
        <p:blipFill>
          <a:blip r:embed="rId2"/>
          <a:stretch>
            <a:fillRect/>
          </a:stretch>
        </p:blipFill>
        <p:spPr>
          <a:xfrm>
            <a:off x="4201252" y="1991675"/>
            <a:ext cx="3237257" cy="4322439"/>
          </a:xfrm>
          <a:prstGeom prst="rect">
            <a:avLst/>
          </a:prstGeom>
        </p:spPr>
      </p:pic>
    </p:spTree>
    <p:extLst>
      <p:ext uri="{BB962C8B-B14F-4D97-AF65-F5344CB8AC3E}">
        <p14:creationId xmlns:p14="http://schemas.microsoft.com/office/powerpoint/2010/main" val="2417362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1337C0-0316-4FBF-8CD1-40AC06AA0414}"/>
              </a:ext>
            </a:extLst>
          </p:cNvPr>
          <p:cNvSpPr>
            <a:spLocks noGrp="1"/>
          </p:cNvSpPr>
          <p:nvPr>
            <p:ph idx="1"/>
          </p:nvPr>
        </p:nvSpPr>
        <p:spPr>
          <a:xfrm>
            <a:off x="457200" y="1935162"/>
            <a:ext cx="11277600" cy="4572000"/>
          </a:xfrm>
        </p:spPr>
        <p:txBody>
          <a:bodyPr>
            <a:normAutofit fontScale="70000" lnSpcReduction="20000"/>
          </a:bodyPr>
          <a:lstStyle/>
          <a:p>
            <a:pPr marL="0" indent="0">
              <a:buNone/>
            </a:pPr>
            <a:r>
              <a:rPr lang="en-US" sz="4000" dirty="0"/>
              <a:t>On Friday, September 10, 2021, the Centers for Medicare &amp; Medicaid Services (CMS) will publish the updated Blueprint for the CMS Measures Management System on the </a:t>
            </a:r>
            <a:r>
              <a:rPr lang="en-US" sz="4000" dirty="0">
                <a:solidFill>
                  <a:srgbClr val="0000FF"/>
                </a:solidFill>
                <a:hlinkClick r:id="rId3">
                  <a:extLst>
                    <a:ext uri="{A12FA001-AC4F-418D-AE19-62706E023703}">
                      <ahyp:hlinkClr xmlns:ahyp="http://schemas.microsoft.com/office/drawing/2018/hyperlinkcolor" val="tx"/>
                    </a:ext>
                  </a:extLst>
                </a:hlinkClick>
              </a:rPr>
              <a:t>Measures Management System website</a:t>
            </a:r>
            <a:r>
              <a:rPr lang="en-US" sz="4000" dirty="0"/>
              <a:t>. </a:t>
            </a:r>
          </a:p>
          <a:p>
            <a:endParaRPr lang="en-US" dirty="0"/>
          </a:p>
          <a:p>
            <a:pPr marL="0" indent="0">
              <a:buNone/>
            </a:pPr>
            <a:r>
              <a:rPr lang="en-US" sz="4000" dirty="0"/>
              <a:t>Highlights of the changes for Version 17 include </a:t>
            </a:r>
          </a:p>
          <a:p>
            <a:r>
              <a:rPr lang="en-US" dirty="0"/>
              <a:t>A new supplemental material addressing the topic of population health measures</a:t>
            </a:r>
          </a:p>
          <a:p>
            <a:r>
              <a:rPr lang="en-US" dirty="0"/>
              <a:t>Substantially revised Business Case Form &amp; Instructions and related content</a:t>
            </a:r>
          </a:p>
          <a:p>
            <a:r>
              <a:rPr lang="en-US" dirty="0"/>
              <a:t>Additional information on special considerations for Medicaid-focused measures</a:t>
            </a:r>
          </a:p>
          <a:p>
            <a:r>
              <a:rPr lang="en-US" dirty="0"/>
              <a:t>Significantly revised reliability content</a:t>
            </a:r>
          </a:p>
          <a:p>
            <a:r>
              <a:rPr lang="en-US" dirty="0"/>
              <a:t>Information about the new CMS Measures Under Consideration Entry/Review Information Tool (CMS MERIT)</a:t>
            </a:r>
          </a:p>
          <a:p>
            <a:pPr marL="0" indent="0">
              <a:buNone/>
            </a:pPr>
            <a:endParaRPr lang="en-US" dirty="0"/>
          </a:p>
        </p:txBody>
      </p:sp>
      <p:sp>
        <p:nvSpPr>
          <p:cNvPr id="3" name="Title 2">
            <a:extLst>
              <a:ext uri="{FF2B5EF4-FFF2-40B4-BE49-F238E27FC236}">
                <a16:creationId xmlns:a16="http://schemas.microsoft.com/office/drawing/2014/main" id="{87F54628-92D9-4AE0-A856-DAB870B85859}"/>
              </a:ext>
            </a:extLst>
          </p:cNvPr>
          <p:cNvSpPr>
            <a:spLocks noGrp="1"/>
          </p:cNvSpPr>
          <p:nvPr>
            <p:ph type="title"/>
          </p:nvPr>
        </p:nvSpPr>
        <p:spPr>
          <a:xfrm>
            <a:off x="114301" y="76200"/>
            <a:ext cx="11835244" cy="1371600"/>
          </a:xfrm>
        </p:spPr>
        <p:txBody>
          <a:bodyPr/>
          <a:lstStyle/>
          <a:p>
            <a:r>
              <a:rPr lang="en-US" sz="4300" dirty="0"/>
              <a:t>Coming September 10: Blueprint Version 17!</a:t>
            </a:r>
          </a:p>
        </p:txBody>
      </p:sp>
      <p:sp>
        <p:nvSpPr>
          <p:cNvPr id="4" name="Date Placeholder 3">
            <a:extLst>
              <a:ext uri="{FF2B5EF4-FFF2-40B4-BE49-F238E27FC236}">
                <a16:creationId xmlns:a16="http://schemas.microsoft.com/office/drawing/2014/main" id="{FCC4F6FA-2B2D-4433-B14E-676730ABBB3B}"/>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064855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p:txBody>
          <a:bodyPr/>
          <a:lstStyle/>
          <a:p>
            <a:r>
              <a:rPr lang="en-US" dirty="0"/>
              <a:t>Announcements</a:t>
            </a:r>
          </a:p>
        </p:txBody>
      </p:sp>
      <p:sp>
        <p:nvSpPr>
          <p:cNvPr id="6" name="Content Placeholder 5">
            <a:extLst>
              <a:ext uri="{FF2B5EF4-FFF2-40B4-BE49-F238E27FC236}">
                <a16:creationId xmlns:a16="http://schemas.microsoft.com/office/drawing/2014/main" id="{48384136-7B0D-4B77-B192-756CBA37FE0D}"/>
              </a:ext>
            </a:extLst>
          </p:cNvPr>
          <p:cNvSpPr>
            <a:spLocks noGrp="1"/>
          </p:cNvSpPr>
          <p:nvPr>
            <p:ph idx="1"/>
          </p:nvPr>
        </p:nvSpPr>
        <p:spPr/>
        <p:txBody>
          <a:bodyPr/>
          <a:lstStyle/>
          <a:p>
            <a:r>
              <a:rPr lang="en-US" dirty="0"/>
              <a:t>In case you missed it:</a:t>
            </a:r>
          </a:p>
          <a:p>
            <a:pPr lvl="1"/>
            <a:r>
              <a:rPr lang="en-US" dirty="0"/>
              <a:t>April Info Session “Understanding Qualified Registries and QCDRs and their Role in MIPS” now available on YouTube: </a:t>
            </a:r>
            <a:r>
              <a:rPr lang="en-US" dirty="0">
                <a:hlinkClick r:id="rId3"/>
              </a:rPr>
              <a:t>https://www.youtube.com/watch?v=ofrd0aFGS74</a:t>
            </a:r>
            <a:r>
              <a:rPr lang="en-US" dirty="0"/>
              <a:t> </a:t>
            </a:r>
          </a:p>
          <a:p>
            <a:endParaRPr lang="en-US" dirty="0"/>
          </a:p>
          <a:p>
            <a:r>
              <a:rPr lang="en-US" dirty="0"/>
              <a:t>Upcoming Info Session</a:t>
            </a:r>
          </a:p>
          <a:p>
            <a:pPr lvl="1"/>
            <a:r>
              <a:rPr lang="en-US" dirty="0"/>
              <a:t>“</a:t>
            </a:r>
            <a:r>
              <a:rPr lang="en-US" sz="2800" dirty="0"/>
              <a:t>Overcoming Common Challenges in the Measure Development Lifecycle</a:t>
            </a:r>
            <a:r>
              <a:rPr lang="en-US" sz="2800"/>
              <a:t>” September 15</a:t>
            </a:r>
            <a:r>
              <a:rPr lang="en-US" sz="2800" baseline="30000"/>
              <a:t>th</a:t>
            </a:r>
            <a:r>
              <a:rPr lang="en-US" sz="2800"/>
              <a:t> from 2 – 3pm ET </a:t>
            </a: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2745F899-034F-4A03-9F9F-1D642438EAAF}"/>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675457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CMS logo page" hidden="1">
            <a:extLst>
              <a:ext uri="{FF2B5EF4-FFF2-40B4-BE49-F238E27FC236}">
                <a16:creationId xmlns:a16="http://schemas.microsoft.com/office/drawing/2014/main" id="{C07B69EA-36B6-47E8-AA34-67C6C69BE348}"/>
              </a:ext>
            </a:extLst>
          </p:cNvPr>
          <p:cNvSpPr>
            <a:spLocks noGrp="1"/>
          </p:cNvSpPr>
          <p:nvPr>
            <p:ph type="title"/>
          </p:nvPr>
        </p:nvSpPr>
        <p:spPr/>
        <p:txBody>
          <a:bodyPr/>
          <a:lstStyle/>
          <a:p>
            <a:r>
              <a:rPr lang="en-US" dirty="0"/>
              <a:t>Final Slide with Battelle</a:t>
            </a:r>
            <a:r>
              <a:rPr lang="en-US" baseline="0" dirty="0"/>
              <a:t> &amp; CMS Contact Information</a:t>
            </a:r>
            <a:endParaRPr lang="en-US" dirty="0"/>
          </a:p>
        </p:txBody>
      </p:sp>
      <p:sp>
        <p:nvSpPr>
          <p:cNvPr id="7" name="Contact 1">
            <a:extLst>
              <a:ext uri="{FF2B5EF4-FFF2-40B4-BE49-F238E27FC236}">
                <a16:creationId xmlns:a16="http://schemas.microsoft.com/office/drawing/2014/main" id="{CD1512C2-971D-4851-856B-FBB3F7E9808A}"/>
              </a:ext>
            </a:extLst>
          </p:cNvPr>
          <p:cNvSpPr txBox="1"/>
          <p:nvPr/>
        </p:nvSpPr>
        <p:spPr>
          <a:xfrm>
            <a:off x="457200" y="4240942"/>
            <a:ext cx="5638800" cy="123110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Brenna Rabel (Stakeholder Engagement Task Lead) </a:t>
            </a:r>
          </a:p>
          <a:p>
            <a:pPr algn="ctr"/>
            <a:r>
              <a:rPr lang="en-US" dirty="0">
                <a:solidFill>
                  <a:schemeClr val="bg1"/>
                </a:solidFill>
                <a:latin typeface="Arial" panose="020B0604020202020204" pitchFamily="34" charset="0"/>
                <a:cs typeface="Arial" panose="020B0604020202020204" pitchFamily="34" charset="0"/>
              </a:rPr>
              <a:t>Contact: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rabel@battelle.org</a:t>
            </a: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Feedback: MMSSupport@battelle.org</a:t>
            </a:r>
          </a:p>
        </p:txBody>
      </p:sp>
      <p:sp>
        <p:nvSpPr>
          <p:cNvPr id="6" name="Contact 2">
            <a:extLst>
              <a:ext uri="{FF2B5EF4-FFF2-40B4-BE49-F238E27FC236}">
                <a16:creationId xmlns:a16="http://schemas.microsoft.com/office/drawing/2014/main" id="{9572061B-1862-46B0-B93D-FE2727F9FBE0}"/>
              </a:ext>
            </a:extLst>
          </p:cNvPr>
          <p:cNvSpPr txBox="1"/>
          <p:nvPr/>
        </p:nvSpPr>
        <p:spPr>
          <a:xfrm>
            <a:off x="6096000" y="4240936"/>
            <a:ext cx="54102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Kim Rawlings (CMS COR)</a:t>
            </a:r>
          </a:p>
          <a:p>
            <a:pPr algn="ctr"/>
            <a:r>
              <a:rPr lang="en-US" dirty="0">
                <a:solidFill>
                  <a:schemeClr val="bg1"/>
                </a:solidFill>
                <a:latin typeface="Arial" panose="020B0604020202020204" pitchFamily="34" charset="0"/>
                <a:cs typeface="Arial" panose="020B0604020202020204" pitchFamily="34" charset="0"/>
              </a:rPr>
              <a:t>Contact: kimberly.rawlings@cms.hhs.gov</a:t>
            </a:r>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1"/>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424577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C2555-E5E8-4EEA-95B2-A097FCCB2B39}"/>
              </a:ext>
            </a:extLst>
          </p:cNvPr>
          <p:cNvSpPr>
            <a:spLocks noGrp="1"/>
          </p:cNvSpPr>
          <p:nvPr>
            <p:ph type="title"/>
          </p:nvPr>
        </p:nvSpPr>
        <p:spPr/>
        <p:txBody>
          <a:bodyPr/>
          <a:lstStyle/>
          <a:p>
            <a:r>
              <a:rPr lang="en-US" dirty="0"/>
              <a:t>What is measure specification?</a:t>
            </a:r>
          </a:p>
        </p:txBody>
      </p:sp>
      <p:sp>
        <p:nvSpPr>
          <p:cNvPr id="7" name="TextBox 6">
            <a:extLst>
              <a:ext uri="{FF2B5EF4-FFF2-40B4-BE49-F238E27FC236}">
                <a16:creationId xmlns:a16="http://schemas.microsoft.com/office/drawing/2014/main" id="{EF5265A8-6E29-48BD-A7BF-27B6350FC1B9}"/>
              </a:ext>
            </a:extLst>
          </p:cNvPr>
          <p:cNvSpPr txBox="1"/>
          <p:nvPr/>
        </p:nvSpPr>
        <p:spPr>
          <a:xfrm>
            <a:off x="570155" y="1679159"/>
            <a:ext cx="1040264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Measure specifications are a comprehensive set of technical instructions for how clinical quality measures are collected and implemented consistently, reliably, and effectively.</a:t>
            </a:r>
          </a:p>
        </p:txBody>
      </p:sp>
      <p:pic>
        <p:nvPicPr>
          <p:cNvPr id="9" name="Picture 8" descr="Graphic listing the set of instructions for measure specifications, including What will be collected? What will be excluded? How will it be collected? and How will it be reported?">
            <a:extLst>
              <a:ext uri="{FF2B5EF4-FFF2-40B4-BE49-F238E27FC236}">
                <a16:creationId xmlns:a16="http://schemas.microsoft.com/office/drawing/2014/main" id="{6FC08C9C-4769-4078-8313-4CB20E5CE6F0}"/>
              </a:ext>
            </a:extLst>
          </p:cNvPr>
          <p:cNvPicPr>
            <a:picLocks noChangeAspect="1"/>
          </p:cNvPicPr>
          <p:nvPr/>
        </p:nvPicPr>
        <p:blipFill>
          <a:blip r:embed="rId3"/>
          <a:stretch>
            <a:fillRect/>
          </a:stretch>
        </p:blipFill>
        <p:spPr>
          <a:xfrm>
            <a:off x="2847975" y="2494518"/>
            <a:ext cx="6496050" cy="3952875"/>
          </a:xfrm>
          <a:prstGeom prst="rect">
            <a:avLst/>
          </a:prstGeom>
        </p:spPr>
      </p:pic>
      <p:sp>
        <p:nvSpPr>
          <p:cNvPr id="4" name="Date Placeholder 3">
            <a:extLst>
              <a:ext uri="{FF2B5EF4-FFF2-40B4-BE49-F238E27FC236}">
                <a16:creationId xmlns:a16="http://schemas.microsoft.com/office/drawing/2014/main" id="{93D57468-C1FB-4A7C-BF8B-7DFA4091D180}"/>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36116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94D0F8-450A-4156-89FE-CBD218E3DFBA}"/>
              </a:ext>
            </a:extLst>
          </p:cNvPr>
          <p:cNvSpPr>
            <a:spLocks noGrp="1"/>
          </p:cNvSpPr>
          <p:nvPr>
            <p:ph type="title"/>
          </p:nvPr>
        </p:nvSpPr>
        <p:spPr/>
        <p:txBody>
          <a:bodyPr/>
          <a:lstStyle/>
          <a:p>
            <a:r>
              <a:rPr lang="en-US" dirty="0"/>
              <a:t>Measure specification in the measure lifecycle</a:t>
            </a:r>
          </a:p>
        </p:txBody>
      </p:sp>
      <p:pic>
        <p:nvPicPr>
          <p:cNvPr id="7" name="Content Placeholder 6" descr="Chart of the Flow of the Measure Lifecycle for Measure Specifications">
            <a:extLst>
              <a:ext uri="{FF2B5EF4-FFF2-40B4-BE49-F238E27FC236}">
                <a16:creationId xmlns:a16="http://schemas.microsoft.com/office/drawing/2014/main" id="{244A82A7-D8F3-47BC-ABE8-685163497FE5}"/>
              </a:ext>
            </a:extLst>
          </p:cNvPr>
          <p:cNvPicPr>
            <a:picLocks noGrp="1" noChangeAspect="1"/>
          </p:cNvPicPr>
          <p:nvPr>
            <p:ph idx="1"/>
          </p:nvPr>
        </p:nvPicPr>
        <p:blipFill rotWithShape="1">
          <a:blip r:embed="rId3"/>
          <a:srcRect t="7316" b="8781"/>
          <a:stretch/>
        </p:blipFill>
        <p:spPr>
          <a:xfrm>
            <a:off x="1828800" y="1724643"/>
            <a:ext cx="8470094" cy="4741554"/>
          </a:xfrm>
        </p:spPr>
      </p:pic>
      <p:sp>
        <p:nvSpPr>
          <p:cNvPr id="4" name="Date Placeholder 3">
            <a:extLst>
              <a:ext uri="{FF2B5EF4-FFF2-40B4-BE49-F238E27FC236}">
                <a16:creationId xmlns:a16="http://schemas.microsoft.com/office/drawing/2014/main" id="{B2DD3C1C-8872-4E61-B42D-68D31FA60EB1}"/>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84900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F52C7A-887C-4E59-87AB-4CB6578818BD}"/>
              </a:ext>
            </a:extLst>
          </p:cNvPr>
          <p:cNvSpPr>
            <a:spLocks noGrp="1"/>
          </p:cNvSpPr>
          <p:nvPr>
            <p:ph type="title"/>
          </p:nvPr>
        </p:nvSpPr>
        <p:spPr>
          <a:xfrm>
            <a:off x="225468" y="76200"/>
            <a:ext cx="11849622" cy="1187440"/>
          </a:xfrm>
        </p:spPr>
        <p:txBody>
          <a:bodyPr/>
          <a:lstStyle/>
          <a:p>
            <a:r>
              <a:rPr lang="en-US" dirty="0"/>
              <a:t>Key components of measure specifications</a:t>
            </a:r>
          </a:p>
        </p:txBody>
      </p:sp>
      <p:sp>
        <p:nvSpPr>
          <p:cNvPr id="2" name="TextBox 1">
            <a:extLst>
              <a:ext uri="{FF2B5EF4-FFF2-40B4-BE49-F238E27FC236}">
                <a16:creationId xmlns:a16="http://schemas.microsoft.com/office/drawing/2014/main" id="{648BE324-3225-46B0-8861-FF5724CEC529}"/>
              </a:ext>
            </a:extLst>
          </p:cNvPr>
          <p:cNvSpPr txBox="1"/>
          <p:nvPr/>
        </p:nvSpPr>
        <p:spPr>
          <a:xfrm>
            <a:off x="613776" y="2244337"/>
            <a:ext cx="5361140" cy="3416320"/>
          </a:xfrm>
          <a:prstGeom prst="rect">
            <a:avLst/>
          </a:prstGeom>
          <a:noFill/>
        </p:spPr>
        <p:txBody>
          <a:bodyPr wrap="square" rtlCol="0">
            <a:spAutoFit/>
          </a:bodyPr>
          <a:lstStyle/>
          <a:p>
            <a:pPr marL="285750" indent="-285750" fontAlgn="t">
              <a:buFont typeface="Arial" panose="020B0604020202020204" pitchFamily="34" charset="0"/>
              <a:buChar char="•"/>
            </a:pPr>
            <a:r>
              <a:rPr lang="en-US" sz="2200" b="0" i="0" u="none" strike="noStrike" kern="1200" dirty="0">
                <a:solidFill>
                  <a:srgbClr val="000000"/>
                </a:solidFill>
                <a:effectLst/>
              </a:rPr>
              <a:t>Measure name/title</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Measure description</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Initial population</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Numerator statement and definitions</a:t>
            </a:r>
            <a:endParaRPr lang="en-US" sz="2200" b="0" i="0" u="none" strike="noStrike" dirty="0">
              <a:effectLst/>
            </a:endParaRPr>
          </a:p>
          <a:p>
            <a:pPr marL="285750" marR="0" indent="-285750" algn="l" rtl="0" eaLnBrk="1" fontAlgn="auto"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Numerator exclusions</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Denominator statement and definitions</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Denominator exclusions</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Denominator exceptions</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Target population</a:t>
            </a:r>
            <a:endParaRPr lang="en-US" sz="2200" b="0" i="0" u="none" strike="noStrike" dirty="0">
              <a:effectLst/>
            </a:endParaRPr>
          </a:p>
          <a:p>
            <a:endParaRPr lang="en-US" dirty="0"/>
          </a:p>
        </p:txBody>
      </p:sp>
      <p:sp>
        <p:nvSpPr>
          <p:cNvPr id="7" name="TextBox 6">
            <a:extLst>
              <a:ext uri="{FF2B5EF4-FFF2-40B4-BE49-F238E27FC236}">
                <a16:creationId xmlns:a16="http://schemas.microsoft.com/office/drawing/2014/main" id="{E86AE528-2EF3-4050-AD60-5093764DBDA7}"/>
              </a:ext>
            </a:extLst>
          </p:cNvPr>
          <p:cNvSpPr txBox="1"/>
          <p:nvPr/>
        </p:nvSpPr>
        <p:spPr>
          <a:xfrm>
            <a:off x="5974916" y="2224459"/>
            <a:ext cx="6012492" cy="3416320"/>
          </a:xfrm>
          <a:prstGeom prst="rect">
            <a:avLst/>
          </a:prstGeom>
          <a:noFill/>
        </p:spPr>
        <p:txBody>
          <a:bodyPr wrap="square" rtlCol="0">
            <a:spAutoFit/>
          </a:bodyPr>
          <a:lstStyle/>
          <a:p>
            <a:pPr marL="285750" indent="-285750" fontAlgn="t">
              <a:buFont typeface="Arial" panose="020B0604020202020204" pitchFamily="34" charset="0"/>
              <a:buChar char="•"/>
            </a:pPr>
            <a:r>
              <a:rPr lang="en-US" sz="2200" b="0" i="0" u="none" strike="noStrike" kern="1200" dirty="0">
                <a:solidFill>
                  <a:srgbClr val="000000"/>
                </a:solidFill>
                <a:effectLst/>
              </a:rPr>
              <a:t>Time interval</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Stratification scheme</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Risk adjustment methodology</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Calculation algorithm</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Sampling methodology</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Data source(s)</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Key terms, data elements, codes, code systems</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Level of analysis</a:t>
            </a:r>
            <a:endParaRPr lang="en-US" sz="2200" b="0" i="0" u="none" strike="noStrike" dirty="0">
              <a:effectLst/>
            </a:endParaRPr>
          </a:p>
          <a:p>
            <a:pPr marL="285750" indent="-285750" algn="l" rtl="0" eaLnBrk="1" fontAlgn="t" latinLnBrk="0" hangingPunct="1">
              <a:spcBef>
                <a:spcPts val="0"/>
              </a:spcBef>
              <a:spcAft>
                <a:spcPts val="0"/>
              </a:spcAft>
              <a:buFont typeface="Arial" panose="020B0604020202020204" pitchFamily="34" charset="0"/>
              <a:buChar char="•"/>
            </a:pPr>
            <a:r>
              <a:rPr lang="en-US" sz="2200" b="0" i="0" u="none" strike="noStrike" kern="1200" dirty="0">
                <a:solidFill>
                  <a:srgbClr val="000000"/>
                </a:solidFill>
                <a:effectLst/>
              </a:rPr>
              <a:t>Attribution model</a:t>
            </a:r>
            <a:endParaRPr lang="en-US" sz="2200" b="0" i="0" u="none" strike="noStrike" dirty="0">
              <a:effectLst/>
            </a:endParaRPr>
          </a:p>
          <a:p>
            <a:endParaRPr lang="en-US" dirty="0"/>
          </a:p>
        </p:txBody>
      </p:sp>
      <p:sp>
        <p:nvSpPr>
          <p:cNvPr id="4" name="Date Placeholder 3">
            <a:extLst>
              <a:ext uri="{FF2B5EF4-FFF2-40B4-BE49-F238E27FC236}">
                <a16:creationId xmlns:a16="http://schemas.microsoft.com/office/drawing/2014/main" id="{3F031A1F-44C8-4068-8F92-C83F22252E65}"/>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77085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DCBBD4-4DA1-4D67-9F6B-A26DBBA88CB3}"/>
              </a:ext>
            </a:extLst>
          </p:cNvPr>
          <p:cNvSpPr>
            <a:spLocks noGrp="1"/>
          </p:cNvSpPr>
          <p:nvPr>
            <p:ph type="title"/>
          </p:nvPr>
        </p:nvSpPr>
        <p:spPr/>
        <p:txBody>
          <a:bodyPr/>
          <a:lstStyle/>
          <a:p>
            <a:r>
              <a:rPr lang="en-US" dirty="0"/>
              <a:t>Sources of influence</a:t>
            </a:r>
          </a:p>
        </p:txBody>
      </p:sp>
      <p:pic>
        <p:nvPicPr>
          <p:cNvPr id="9" name="Content Placeholder 8" descr="Sources of Influence diagram, with Measure Specifications in the center, surrounded by Alpha and beta testing, Clinical practice guidelines, existing measures, literature review, TEP &amp; SME input, and Public comment components">
            <a:extLst>
              <a:ext uri="{FF2B5EF4-FFF2-40B4-BE49-F238E27FC236}">
                <a16:creationId xmlns:a16="http://schemas.microsoft.com/office/drawing/2014/main" id="{04C45B85-414F-4CAA-B4DB-159AD8A29478}"/>
              </a:ext>
            </a:extLst>
          </p:cNvPr>
          <p:cNvPicPr>
            <a:picLocks noGrp="1" noChangeAspect="1"/>
          </p:cNvPicPr>
          <p:nvPr>
            <p:ph idx="1"/>
          </p:nvPr>
        </p:nvPicPr>
        <p:blipFill>
          <a:blip r:embed="rId3"/>
          <a:stretch>
            <a:fillRect/>
          </a:stretch>
        </p:blipFill>
        <p:spPr>
          <a:xfrm>
            <a:off x="3714230" y="1752600"/>
            <a:ext cx="4763540" cy="4572000"/>
          </a:xfrm>
        </p:spPr>
      </p:pic>
      <p:sp>
        <p:nvSpPr>
          <p:cNvPr id="4" name="Date Placeholder 3">
            <a:extLst>
              <a:ext uri="{FF2B5EF4-FFF2-40B4-BE49-F238E27FC236}">
                <a16:creationId xmlns:a16="http://schemas.microsoft.com/office/drawing/2014/main" id="{C3E96C09-1E80-4452-82BA-BAC0305A8146}"/>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200505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B52DB8-4E5C-4AF1-AEBB-6BE8F1F0C5F8}"/>
              </a:ext>
            </a:extLst>
          </p:cNvPr>
          <p:cNvSpPr>
            <a:spLocks noGrp="1"/>
          </p:cNvSpPr>
          <p:nvPr>
            <p:ph type="title"/>
          </p:nvPr>
        </p:nvSpPr>
        <p:spPr/>
        <p:txBody>
          <a:bodyPr/>
          <a:lstStyle/>
          <a:p>
            <a:r>
              <a:rPr lang="en-US" dirty="0"/>
              <a:t>Measure specification process</a:t>
            </a:r>
          </a:p>
        </p:txBody>
      </p:sp>
      <p:sp>
        <p:nvSpPr>
          <p:cNvPr id="2" name="Content Placeholder 1">
            <a:extLst>
              <a:ext uri="{FF2B5EF4-FFF2-40B4-BE49-F238E27FC236}">
                <a16:creationId xmlns:a16="http://schemas.microsoft.com/office/drawing/2014/main" id="{1688FEBC-A70E-488C-8135-B455D523DD3F}"/>
              </a:ext>
            </a:extLst>
          </p:cNvPr>
          <p:cNvSpPr>
            <a:spLocks noGrp="1"/>
          </p:cNvSpPr>
          <p:nvPr>
            <p:ph idx="1"/>
          </p:nvPr>
        </p:nvSpPr>
        <p:spPr>
          <a:xfrm>
            <a:off x="558800" y="2117726"/>
            <a:ext cx="11277600" cy="4025899"/>
          </a:xfrm>
        </p:spPr>
        <p:txBody>
          <a:bodyPr/>
          <a:lstStyle/>
          <a:p>
            <a:pPr marL="514350" indent="-514350">
              <a:buFont typeface="+mj-lt"/>
              <a:buAutoNum type="arabicPeriod"/>
            </a:pPr>
            <a:r>
              <a:rPr lang="en-US" dirty="0"/>
              <a:t>Define the data source</a:t>
            </a:r>
          </a:p>
          <a:p>
            <a:pPr marL="514350" indent="-514350">
              <a:buFont typeface="+mj-lt"/>
              <a:buAutoNum type="arabicPeriod"/>
            </a:pPr>
            <a:r>
              <a:rPr lang="en-US" dirty="0"/>
              <a:t>Develop specifications and definitions</a:t>
            </a:r>
          </a:p>
          <a:p>
            <a:pPr marL="514350" indent="-514350">
              <a:buFont typeface="+mj-lt"/>
              <a:buAutoNum type="arabicPeriod"/>
            </a:pPr>
            <a:r>
              <a:rPr lang="en-US" dirty="0"/>
              <a:t>Specify codes and code systems</a:t>
            </a:r>
          </a:p>
          <a:p>
            <a:pPr marL="514350" indent="-514350">
              <a:buFont typeface="+mj-lt"/>
              <a:buAutoNum type="arabicPeriod"/>
            </a:pPr>
            <a:r>
              <a:rPr lang="en-US" dirty="0"/>
              <a:t>Construct the data protocol (how data are aggregated or linked to calculate the measure)</a:t>
            </a:r>
          </a:p>
          <a:p>
            <a:pPr marL="514350" indent="-514350">
              <a:buFont typeface="+mj-lt"/>
              <a:buAutoNum type="arabicPeriod"/>
            </a:pPr>
            <a:r>
              <a:rPr lang="en-US" dirty="0"/>
              <a:t>Document the measure (occurs throughout!)</a:t>
            </a:r>
          </a:p>
          <a:p>
            <a:pPr marL="914400" lvl="1" indent="-514350">
              <a:buFont typeface="+mj-lt"/>
              <a:buAutoNum type="arabicPeriod"/>
            </a:pPr>
            <a:endParaRPr lang="en-US" dirty="0"/>
          </a:p>
        </p:txBody>
      </p:sp>
      <p:sp>
        <p:nvSpPr>
          <p:cNvPr id="4" name="Date Placeholder 3">
            <a:extLst>
              <a:ext uri="{FF2B5EF4-FFF2-40B4-BE49-F238E27FC236}">
                <a16:creationId xmlns:a16="http://schemas.microsoft.com/office/drawing/2014/main" id="{B698A0EC-A3FD-42E0-8C0E-ADD6C7F922E0}"/>
              </a:ext>
            </a:extLst>
          </p:cNvPr>
          <p:cNvSpPr>
            <a:spLocks noGrp="1"/>
          </p:cNvSpPr>
          <p:nvPr>
            <p:ph type="dt" sz="half" idx="10"/>
          </p:nvPr>
        </p:nvSpPr>
        <p:spPr/>
        <p:txBody>
          <a:bodyPr/>
          <a:lstStyle/>
          <a:p>
            <a:r>
              <a:rPr lang="en-US"/>
              <a:t>8/25/2021</a:t>
            </a:r>
          </a:p>
        </p:txBody>
      </p:sp>
    </p:spTree>
    <p:extLst>
      <p:ext uri="{BB962C8B-B14F-4D97-AF65-F5344CB8AC3E}">
        <p14:creationId xmlns:p14="http://schemas.microsoft.com/office/powerpoint/2010/main" val="1884628259"/>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2D517-FCF4-4B15-BD46-23B9AA4BB45C}">
  <ds:schemaRef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www.w3.org/XML/1998/namespace"/>
    <ds:schemaRef ds:uri="http://purl.org/dc/dcmitype/"/>
    <ds:schemaRef ds:uri="c85f45de-9781-4f9c-a476-faa529bf8047"/>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3624</Words>
  <Application>Microsoft Office PowerPoint</Application>
  <PresentationFormat>Widescreen</PresentationFormat>
  <Paragraphs>400</Paragraphs>
  <Slides>48</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CMS theme 2019</vt:lpstr>
      <vt:lpstr>Specifying Your Measure</vt:lpstr>
      <vt:lpstr>Want to Ask a Question?</vt:lpstr>
      <vt:lpstr>Want to Ask a Question?  Webex Q&amp;A Panel </vt:lpstr>
      <vt:lpstr>Agenda</vt:lpstr>
      <vt:lpstr>What is measure specification?</vt:lpstr>
      <vt:lpstr>Measure specification in the measure lifecycle</vt:lpstr>
      <vt:lpstr>Key components of measure specifications</vt:lpstr>
      <vt:lpstr>Sources of influence</vt:lpstr>
      <vt:lpstr>Measure specification process</vt:lpstr>
      <vt:lpstr>1. Define the data source</vt:lpstr>
      <vt:lpstr>Data source</vt:lpstr>
      <vt:lpstr>2. Develop specifications and definitions</vt:lpstr>
      <vt:lpstr>Specifications and definitions</vt:lpstr>
      <vt:lpstr>Initial population</vt:lpstr>
      <vt:lpstr>Denominator </vt:lpstr>
      <vt:lpstr>Writing a denominator statement</vt:lpstr>
      <vt:lpstr>Denominator exclusions and exceptions</vt:lpstr>
      <vt:lpstr>Denominator exclusions and exceptions</vt:lpstr>
      <vt:lpstr>Denominator exclusions and exceptions</vt:lpstr>
      <vt:lpstr>Numerator</vt:lpstr>
      <vt:lpstr>Writing a numerator statement</vt:lpstr>
      <vt:lpstr>Numerator exclusion</vt:lpstr>
      <vt:lpstr>Measure components</vt:lpstr>
      <vt:lpstr>Stratification</vt:lpstr>
      <vt:lpstr>3. Specify codes and code systems</vt:lpstr>
      <vt:lpstr>Codes and code systems</vt:lpstr>
      <vt:lpstr>Codes and code systems</vt:lpstr>
      <vt:lpstr>4. Construct the data protocol</vt:lpstr>
      <vt:lpstr>Merging data</vt:lpstr>
      <vt:lpstr>Define key terms and data elements</vt:lpstr>
      <vt:lpstr>Data source implications</vt:lpstr>
      <vt:lpstr>Unit of analysis </vt:lpstr>
      <vt:lpstr>Sampling</vt:lpstr>
      <vt:lpstr>Risk adjustment</vt:lpstr>
      <vt:lpstr>Time intervals</vt:lpstr>
      <vt:lpstr>Scoring and reporting</vt:lpstr>
      <vt:lpstr>Calculation algorithm</vt:lpstr>
      <vt:lpstr>5. Document the measure</vt:lpstr>
      <vt:lpstr>Documentation</vt:lpstr>
      <vt:lpstr>Special note for eCQMs</vt:lpstr>
      <vt:lpstr>eCQM specification</vt:lpstr>
      <vt:lpstr>Measure Authoring Tool</vt:lpstr>
      <vt:lpstr>Measure Authoring Tool</vt:lpstr>
      <vt:lpstr>Additional resources</vt:lpstr>
      <vt:lpstr>Discussion questions</vt:lpstr>
      <vt:lpstr>Coming September 10: Blueprint Version 17!</vt:lpstr>
      <vt:lpstr>Announcements</vt:lpstr>
      <vt:lpstr>Final Slide with Battelle &amp; CMS Contact Information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August-2021-Info-Session-Specifying-Your-Measure</dc:title>
  <dc:subject>CMS</dc:subject>
  <dc:creator/>
  <cp:keywords>August 2021, CMS, Specifying, Measure</cp:keywords>
  <cp:lastModifiedBy/>
  <cp:revision>1</cp:revision>
  <dcterms:created xsi:type="dcterms:W3CDTF">2016-08-30T18:54:20Z</dcterms:created>
  <dcterms:modified xsi:type="dcterms:W3CDTF">2022-03-17T18:11:34Z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