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5"/>
  </p:sldMasterIdLst>
  <p:notesMasterIdLst>
    <p:notesMasterId r:id="rId46"/>
  </p:notesMasterIdLst>
  <p:handoutMasterIdLst>
    <p:handoutMasterId r:id="rId47"/>
  </p:handoutMasterIdLst>
  <p:sldIdLst>
    <p:sldId id="473" r:id="rId6"/>
    <p:sldId id="475" r:id="rId7"/>
    <p:sldId id="504" r:id="rId8"/>
    <p:sldId id="507" r:id="rId9"/>
    <p:sldId id="498" r:id="rId10"/>
    <p:sldId id="508" r:id="rId11"/>
    <p:sldId id="537" r:id="rId12"/>
    <p:sldId id="544" r:id="rId13"/>
    <p:sldId id="545" r:id="rId14"/>
    <p:sldId id="515" r:id="rId15"/>
    <p:sldId id="517" r:id="rId16"/>
    <p:sldId id="516" r:id="rId17"/>
    <p:sldId id="526" r:id="rId18"/>
    <p:sldId id="546" r:id="rId19"/>
    <p:sldId id="528" r:id="rId20"/>
    <p:sldId id="530" r:id="rId21"/>
    <p:sldId id="547" r:id="rId22"/>
    <p:sldId id="510" r:id="rId23"/>
    <p:sldId id="532" r:id="rId24"/>
    <p:sldId id="533" r:id="rId25"/>
    <p:sldId id="511" r:id="rId26"/>
    <p:sldId id="534" r:id="rId27"/>
    <p:sldId id="543" r:id="rId28"/>
    <p:sldId id="2406" r:id="rId29"/>
    <p:sldId id="2420" r:id="rId30"/>
    <p:sldId id="2425" r:id="rId31"/>
    <p:sldId id="2843" r:id="rId32"/>
    <p:sldId id="2815" r:id="rId33"/>
    <p:sldId id="2841" r:id="rId34"/>
    <p:sldId id="541" r:id="rId35"/>
    <p:sldId id="542" r:id="rId36"/>
    <p:sldId id="536" r:id="rId37"/>
    <p:sldId id="2785" r:id="rId38"/>
    <p:sldId id="538" r:id="rId39"/>
    <p:sldId id="2844" r:id="rId40"/>
    <p:sldId id="257" r:id="rId41"/>
    <p:sldId id="258" r:id="rId42"/>
    <p:sldId id="539" r:id="rId43"/>
    <p:sldId id="485" r:id="rId44"/>
    <p:sldId id="2786"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3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D96"/>
    <a:srgbClr val="00529C"/>
    <a:srgbClr val="EAB200"/>
    <a:srgbClr val="FFF1C5"/>
    <a:srgbClr val="FCE894"/>
    <a:srgbClr val="E09B12"/>
    <a:srgbClr val="014886"/>
    <a:srgbClr val="4B7FAE"/>
    <a:srgbClr val="F2F2F2"/>
    <a:srgbClr val="4B8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3" autoAdjust="0"/>
    <p:restoredTop sz="83569" autoAdjust="0"/>
  </p:normalViewPr>
  <p:slideViewPr>
    <p:cSldViewPr snapToGrid="0">
      <p:cViewPr varScale="1">
        <p:scale>
          <a:sx n="84" d="100"/>
          <a:sy n="84" d="100"/>
        </p:scale>
        <p:origin x="402" y="45"/>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6/29/2021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6/29/2021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3677305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Stakeholder feedback is essential in that the feedback they offer often informs the criteria of feasibility, importance, face validity and usability.</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847090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211914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 that many, although not all programs use to select quality measures, is called “pre-rulemaking.”  It is a statutorily mandated phase for relevant programs that helps determine which measures are proposed for rulemaking in the Federal Register for potential use in programs.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406683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MERIT was launched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January 2021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offers several features that facilitate measure evaluation.  It uses automated validation checks and standardized measure information fields to ensure the uniformity of information collected about each measure, so that there is a set of standardized data elements being evaluated for the measure submitted.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MERIT establishes the workflow for CMS review so that CMS program leadership can evaluate each measure against program and agency needs and priorities, and ensure that measures placed on the MUC List are sufficiently specified and tested.  Not all measures submitted in CMS MERIT end up on the MUC List, which gets published annually by December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Those that do, however, undergo a multi-stakeholder group review.</a:t>
            </a: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38495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multi-stakeholder group that evaluates measures on the MUC List is called the “Measure Applications Partnership” or the MAP.  Measures are statutorily mandated to go through pre-rulemaking and have been selected for the MUC List.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756682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illustrates the annual timeline for MAP activities:</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MAP meetings are open to the public and meeting summaries are posted online.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MAP workgroup evaluates candidate measures using measure selection criteria.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Several conclusions for each candidate measure are reached, including “to support, do not support, conditionally support, or to refine and resubmit the measure.“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MAP recommendations are finalized in January.</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final report with program-specific recommendations is submitted to HHS by February of each year.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reviews recommendations in determining measures to be proposed for rulemaking in the Federal Register. </a:t>
            </a:r>
          </a:p>
        </p:txBody>
      </p:sp>
    </p:spTree>
    <p:extLst>
      <p:ext uri="{BB962C8B-B14F-4D97-AF65-F5344CB8AC3E}">
        <p14:creationId xmlns:p14="http://schemas.microsoft.com/office/powerpoint/2010/main" val="255595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69591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is to demonstrate the Calls for Measures process that some programs use in lieu of pre-rulemaking/MAP processes.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2053566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1179002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Measures are evaluated at the program level to better understand clinician and provider performance and how measures contribute to program design; for example, as incentives or penalties to encourage quality improvement activities.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221272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341179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high-level analysis produces the Impact Assessment Report, a statutorily mandated report under the Social Security Act with a primary charge to assess the national impact of quality measures across CMS programs.  2021’s edition is the fourth report in the series and is organized by six healthcare quality priorities—safety, person and family engagement, effective treatment and prevention, communication, care coordination, working with communities and affordable care.</a:t>
            </a:r>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648496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Ø"/>
            </a:pPr>
            <a:r>
              <a:rPr lang="en-US" dirty="0"/>
              <a:t>How well does the portfolio reflects priorities (e.g., digital measures, outcome measures)?</a:t>
            </a:r>
          </a:p>
          <a:p>
            <a:pPr marL="171450" lvl="0" indent="-171450">
              <a:buFont typeface="Wingdings" panose="05000000000000000000" pitchFamily="2" charset="2"/>
              <a:buChar char="Ø"/>
            </a:pPr>
            <a:r>
              <a:rPr lang="en-US" dirty="0"/>
              <a:t>Which measures are improving, stable or declining across care settings?</a:t>
            </a:r>
          </a:p>
          <a:p>
            <a:pPr marL="171450" lvl="0" indent="-171450">
              <a:buFont typeface="Wingdings" panose="05000000000000000000" pitchFamily="2" charset="2"/>
              <a:buChar char="Ø"/>
            </a:pPr>
            <a:r>
              <a:rPr lang="en-US" dirty="0"/>
              <a:t>Which measures are improving, worsening and show persistent disparities?</a:t>
            </a:r>
          </a:p>
          <a:p>
            <a:pPr marL="171450" lvl="0" indent="-171450">
              <a:buFont typeface="Wingdings" panose="05000000000000000000" pitchFamily="2" charset="2"/>
              <a:buChar char="Ø"/>
            </a:pPr>
            <a:r>
              <a:rPr lang="en-US" dirty="0"/>
              <a:t>Which improving measure had the largest impacts on number of patients?</a:t>
            </a:r>
          </a:p>
          <a:p>
            <a:endParaRPr lang="en-US" dirty="0"/>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report contains descriptive statistics which describe the CMS measure portfolio and reflects measure priorities, such as outcome measures and reducing burden.  It includes measure performance trends based on 21 CMS programs and 336 measures characterized as improving, stable or declining across care settings. The analysis is retrospective and the focus is on 2013-2018, being prior to the impacts of COVID-19.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Disparities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—In our patient impact analysis we use measure evaluation to describe how improving measures had large impacts on patients and patient care.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Costs avoided</a:t>
            </a:r>
            <a:r>
              <a:rPr lang="en-US" sz="1800" dirty="0">
                <a:effectLst/>
                <a:latin typeface="Calibri" panose="020F0502020204030204" pitchFamily="34" charset="0"/>
                <a:ea typeface="Calibri" panose="020F0502020204030204" pitchFamily="34" charset="0"/>
                <a:cs typeface="Times New Roman" panose="02020603050405020304" pitchFamily="18" charset="0"/>
              </a:rPr>
              <a:t>—Using the patient impact analysis results combined with per-event estimates derived from the published literature to estimate the costs avoided.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Priority gaps</a:t>
            </a:r>
            <a:r>
              <a:rPr lang="en-US" sz="1800" dirty="0">
                <a:effectLst/>
                <a:latin typeface="Calibri" panose="020F0502020204030204" pitchFamily="34" charset="0"/>
                <a:ea typeface="Calibri" panose="020F0502020204030204" pitchFamily="34" charset="0"/>
                <a:cs typeface="Times New Roman" panose="02020603050405020304" pitchFamily="18" charset="0"/>
              </a:rPr>
              <a:t>—Indicated in the report identified by national stakeholders and published in national reports between 2018-2020 to describe important topics for measure development.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Provider perspectives</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represented through over a 1,000 home health agencies (HHAs) that responded to a survey, as well as 39 qualitative interviews. The nationally representative survey assessed how providers responded to quality measures and the impact of their use.  For example, 91% of HHAs indicated that CMS measures are clinically important.</a:t>
            </a: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215869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21824"/>
            <a:ext cx="5618480" cy="4189095"/>
          </a:xfrm>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presents a snapshot of the evaluation results in the Impact Assessment Report.  In the rows are measurement areas which we call “key indicators” and the columns on the right represent “care settings.”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orange</a:t>
            </a:r>
            <a:r>
              <a:rPr lang="en-US" sz="1800" dirty="0">
                <a:effectLst/>
                <a:latin typeface="Calibri" panose="020F0502020204030204" pitchFamily="34" charset="0"/>
                <a:ea typeface="Calibri" panose="020F0502020204030204" pitchFamily="34" charset="0"/>
                <a:cs typeface="Times New Roman" panose="02020603050405020304" pitchFamily="18" charset="0"/>
              </a:rPr>
              <a:t> icons indicate that many areas have stable performance between 2013-2018.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blue</a:t>
            </a:r>
            <a:r>
              <a:rPr lang="en-US" sz="1800" dirty="0">
                <a:effectLst/>
                <a:latin typeface="Calibri" panose="020F0502020204030204" pitchFamily="34" charset="0"/>
                <a:ea typeface="Calibri" panose="020F0502020204030204" pitchFamily="34" charset="0"/>
                <a:cs typeface="Times New Roman" panose="02020603050405020304" pitchFamily="18" charset="0"/>
              </a:rPr>
              <a:t> icons indicate that there was more than one measure in the setting, or one measure in multiple programs and the measure performance was mixed.  The single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green</a:t>
            </a:r>
            <a:r>
              <a:rPr lang="en-US" sz="1800" dirty="0">
                <a:effectLst/>
                <a:latin typeface="Calibri" panose="020F0502020204030204" pitchFamily="34" charset="0"/>
                <a:ea typeface="Calibri" panose="020F0502020204030204" pitchFamily="34" charset="0"/>
                <a:cs typeface="Times New Roman" panose="02020603050405020304" pitchFamily="18" charset="0"/>
              </a:rPr>
              <a:t> icon shows that measure performance improved in the managed care setting for functional status assessments. </a:t>
            </a:r>
          </a:p>
        </p:txBody>
      </p:sp>
    </p:spTree>
    <p:extLst>
      <p:ext uri="{BB962C8B-B14F-4D97-AF65-F5344CB8AC3E}">
        <p14:creationId xmlns:p14="http://schemas.microsoft.com/office/powerpoint/2010/main" val="4224241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example of measure evaluation results from our report is represented here by the effective prevention and treatment key indicators.  This shows most of the key indicators as improving, as well as one stable and one mixed.</a:t>
            </a:r>
          </a:p>
          <a:p>
            <a:endParaRPr lang="en-US" b="1" dirty="0"/>
          </a:p>
        </p:txBody>
      </p:sp>
    </p:spTree>
    <p:extLst>
      <p:ext uri="{BB962C8B-B14F-4D97-AF65-F5344CB8AC3E}">
        <p14:creationId xmlns:p14="http://schemas.microsoft.com/office/powerpoint/2010/main" val="3289359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Effective prevention and treatment continues onto this slide where we have the singular case in today’s presentation of measure performance worsening in the acute care setting for COPD mortality.  Overall, the findings from our report indicated that 91% of measures analyzed had improved or stable performance.</a:t>
            </a:r>
          </a:p>
        </p:txBody>
      </p:sp>
    </p:spTree>
    <p:extLst>
      <p:ext uri="{BB962C8B-B14F-4D97-AF65-F5344CB8AC3E}">
        <p14:creationId xmlns:p14="http://schemas.microsoft.com/office/powerpoint/2010/main" val="64219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Supporting the initiatives of the federal government to advance equity for all, here we discuss the disparities analyses in the Impact Assessment Report where not all measures have sufficient data to conduct analyses for all strata.</a:t>
            </a:r>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2741458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six rows of quality priority areas and four key strata of dual eligibility, income, race/ethnicity and urban/rural.  Within each cell the coloration represents disparities results where </a:t>
            </a:r>
            <a:r>
              <a:rPr lang="en-US" sz="1800" b="1" i="1" u="none" dirty="0">
                <a:effectLst/>
                <a:latin typeface="Calibri" panose="020F0502020204030204" pitchFamily="34" charset="0"/>
                <a:ea typeface="Calibri" panose="020F0502020204030204" pitchFamily="34" charset="0"/>
                <a:cs typeface="Times New Roman" panose="02020603050405020304" pitchFamily="18" charset="0"/>
              </a:rPr>
              <a:t>yellow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indicates worsening disparities.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Dark blue </a:t>
            </a:r>
            <a:r>
              <a:rPr lang="en-US" sz="1800" dirty="0">
                <a:effectLst/>
                <a:latin typeface="Calibri" panose="020F0502020204030204" pitchFamily="34" charset="0"/>
                <a:ea typeface="Calibri" panose="020F0502020204030204" pitchFamily="34" charset="0"/>
                <a:cs typeface="Times New Roman" panose="02020603050405020304" pitchFamily="18" charset="0"/>
              </a:rPr>
              <a:t>indicates the number of improving disparities and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light blue </a:t>
            </a:r>
            <a:r>
              <a:rPr lang="en-US" sz="1800" dirty="0">
                <a:effectLst/>
                <a:latin typeface="Calibri" panose="020F0502020204030204" pitchFamily="34" charset="0"/>
                <a:ea typeface="Calibri" panose="020F0502020204030204" pitchFamily="34" charset="0"/>
                <a:cs typeface="Times New Roman" panose="02020603050405020304" pitchFamily="18" charset="0"/>
              </a:rPr>
              <a:t>indicates improvement to the point where a previous disparity is no longer evident.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we have lots of room for improvement, there are a number of measures with disparities among comparison groups improving.  Focusing on a subset of measures, out of 59 key indicator measures with a disparity in the first year of the trending series, 34% showed improvement in at least one measure performance comparison.</a:t>
            </a:r>
          </a:p>
          <a:p>
            <a:endParaRPr lang="en-US" dirty="0"/>
          </a:p>
        </p:txBody>
      </p:sp>
    </p:spTree>
    <p:extLst>
      <p:ext uri="{BB962C8B-B14F-4D97-AF65-F5344CB8AC3E}">
        <p14:creationId xmlns:p14="http://schemas.microsoft.com/office/powerpoint/2010/main" val="1562768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measure depicted on this slide is from the Medicare Advantage Part D prescription drug program that monitors quality showing improving disparity for the race/ethnicity strata.  Here it’s monitoring medication adherence for cholesterol where higher rates indicate better performance.  The measure rates are improving for all strata.  For the datapoint all the way to the left representing 2013, the rates were more spread apart from the reference group, represented by the top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thicker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blue</a:t>
            </a:r>
            <a:r>
              <a:rPr lang="en-US" sz="1800" dirty="0">
                <a:effectLst/>
                <a:latin typeface="Calibri" panose="020F0502020204030204" pitchFamily="34" charset="0"/>
                <a:ea typeface="Calibri" panose="020F0502020204030204" pitchFamily="34" charset="0"/>
                <a:cs typeface="Times New Roman" panose="02020603050405020304" pitchFamily="18" charset="0"/>
              </a:rPr>
              <a:t> line.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2018, the rates furthest to the right, the rates are still different from the reference group but the magnitude is less drastic where specifically trends and disparities were improving slightly for black or African-American patients indicated through the dark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gray </a:t>
            </a:r>
            <a:r>
              <a:rPr lang="en-US" sz="1800" dirty="0">
                <a:effectLst/>
                <a:latin typeface="Calibri" panose="020F0502020204030204" pitchFamily="34" charset="0"/>
                <a:ea typeface="Calibri" panose="020F0502020204030204" pitchFamily="34" charset="0"/>
                <a:cs typeface="Times New Roman" panose="02020603050405020304" pitchFamily="18" charset="0"/>
              </a:rPr>
              <a:t>line, and for Hispanic and Latino patients with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light blue </a:t>
            </a:r>
            <a:r>
              <a:rPr lang="en-US" sz="1800" dirty="0">
                <a:effectLst/>
                <a:latin typeface="Calibri" panose="020F0502020204030204" pitchFamily="34" charset="0"/>
                <a:ea typeface="Calibri" panose="020F0502020204030204" pitchFamily="34" charset="0"/>
                <a:cs typeface="Times New Roman" panose="02020603050405020304" pitchFamily="18" charset="0"/>
              </a:rPr>
              <a:t>line.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Disparities were still detected for both groups in 2018.  American Indian and Alaska Natives represented by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orange</a:t>
            </a:r>
            <a:r>
              <a:rPr lang="en-US" sz="1800" dirty="0">
                <a:effectLst/>
                <a:latin typeface="Calibri" panose="020F0502020204030204" pitchFamily="34" charset="0"/>
                <a:ea typeface="Calibri" panose="020F0502020204030204" pitchFamily="34" charset="0"/>
                <a:cs typeface="Times New Roman" panose="02020603050405020304" pitchFamily="18" charset="0"/>
              </a:rPr>
              <a:t> line showed persistent disparities over time.  For overall improvement in all groups, the improvement was not equally shared among groups.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864631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may prove useful in comparing how a practice is doing compared to national measure performance. </a:t>
            </a:r>
          </a:p>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2021 report is streamlined for ease of navigation and readability, gaining an at-a-glance understanding of measure performance.  </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researcher or a policy expect, the comprehensive appendices provide lots of information.  The counts are based on published program documentation, as well as rules published through the Federal Register, each listed in the appendix of the report.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helpful resource for measure developers in understanding the breadth of measures used in CMS quality programs.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report is data driven and informed and influenced by a technical expert panel (TEP) and adopts rigorous methodology aligned with other methodologies used across HHS.  </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report is strategic to ensure that it informs key CMS priorities.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2021 Impact Assessment Report found that CMS supported burden reduction by reducing the overall number of measures from over 900 in 2015 to 686 in 2020.</a:t>
            </a:r>
          </a:p>
        </p:txBody>
      </p:sp>
      <p:sp>
        <p:nvSpPr>
          <p:cNvPr id="4" name="Slide Number Placeholder 3"/>
          <p:cNvSpPr>
            <a:spLocks noGrp="1"/>
          </p:cNvSpPr>
          <p:nvPr>
            <p:ph type="sldNum" sz="quarter" idx="5"/>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620160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Impact Assessment Report does not investigate causality; therefore, the results cannot be attributed directly to measures and not all measures have data for all disparities strata.  The report results should not be compared across publication years as we continually update our methodology and enhance our methodological scope.  However, the report appendices use all of the available data to provide results for the period of record for each measure.</a:t>
            </a:r>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51409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3017180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3333538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608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of 2020 CMS began outlining an internal action plan to guide the next 5-10 years of quality measurement. The five overarching goals on this slide will aim to address the challenges of quality measurement and work towards the goals of improved health outcomes by supporting the delivery of value through impactful quality measurement.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Priority 1</a:t>
            </a:r>
            <a:r>
              <a:rPr lang="en-US" sz="1800" dirty="0">
                <a:effectLst/>
                <a:latin typeface="Calibri" panose="020F0502020204030204" pitchFamily="34" charset="0"/>
                <a:ea typeface="Calibri" panose="020F0502020204030204" pitchFamily="34" charset="0"/>
                <a:cs typeface="Times New Roman" panose="02020603050405020304" pitchFamily="18" charset="0"/>
              </a:rPr>
              <a:t>—To have more efficient, high-value measures with the least amount of burden to ensure that they address priority aspects of healthcare with a good distribution across priorities whilst limiting any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gaps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measurement.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Priority 2</a:t>
            </a:r>
            <a:r>
              <a:rPr lang="en-US" sz="1800" dirty="0">
                <a:effectLst/>
                <a:latin typeface="Calibri" panose="020F0502020204030204" pitchFamily="34" charset="0"/>
                <a:ea typeface="Calibri" panose="020F0502020204030204" pitchFamily="34" charset="0"/>
                <a:cs typeface="Times New Roman" panose="02020603050405020304" pitchFamily="18" charset="0"/>
              </a:rPr>
              <a:t>—To leverage measures within value-based programs to drive both value and improved outcomes. This second goal is about modernizing and streamlining the programs.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Priority 3</a:t>
            </a:r>
            <a:r>
              <a:rPr lang="en-US" sz="1800" dirty="0">
                <a:effectLst/>
                <a:latin typeface="Calibri" panose="020F0502020204030204" pitchFamily="34" charset="0"/>
                <a:ea typeface="Calibri" panose="020F0502020204030204" pitchFamily="34" charset="0"/>
                <a:cs typeface="Times New Roman" panose="02020603050405020304" pitchFamily="18" charset="0"/>
              </a:rPr>
              <a:t>—To transform quality measures through efficiency moving to the future through digital measurement, meaning prioritizing the development and implementation of digital measures and identifying opportunities to phase out super labor-intensive manually abstracted measures where possible.</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Priority 4</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use measures to empower patients and caregivers to make the best choices by emphasizing the importance of the voice of patients, consumers and caregivers; that they are heard through the measure development process, and that PROMs and measures on shared decision-making are front and center.  Lastly, stressing the importance of  transparency and accessibility.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Priority 5</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goal is important enough to stand alone; however, it is baked into the other four goals, since we cannot achieve the first four priorities without equity.  </a:t>
            </a:r>
          </a:p>
        </p:txBody>
      </p:sp>
      <p:sp>
        <p:nvSpPr>
          <p:cNvPr id="4" name="Slide Number Placeholder 3"/>
          <p:cNvSpPr>
            <a:spLocks noGrp="1"/>
          </p:cNvSpPr>
          <p:nvPr>
            <p:ph type="sldNum" sz="quarter" idx="5"/>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2602326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2017</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the initial identification of desired measurable characteristics, we began this work to align with the launch of the Meaningful Measures.  We have conducted testing with clinician-level measures and revised and refined all of the variables based on results of testing with input from our external stakeholders.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2019</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GAO study found that CMS used multiple approaches to assess measures and lacked a systematic method to ensure that they met CMS strategic objectives.  This is a systematic measure assessment tool aligned with CMS quality objectives.  Currently, the QMI is undergoing end-to-end testing using measure information submitted in a 2021 pre-rulemaking process, and will go out for comment the entire QMI early next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78A91-E263-46B9-A7AE-71D8ABBACD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638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QMI Benefits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Addresses the GAO recommendations.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Systematic, repeatable, streamlined and standardized.</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Assists CMS in prioritizing measures for development.</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an objective method to assess all measures.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intended to replace any existing endorsement or measure selection process, but rather to enhance this process and make it more repeatable.</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be adapted to assess measures across the lifecycle and setting so that it can be used at multiple points.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it is the support tool for CMS’ evaluation efforts. </a:t>
            </a:r>
          </a:p>
        </p:txBody>
      </p:sp>
      <p:sp>
        <p:nvSpPr>
          <p:cNvPr id="4" name="Slide Number Placeholder 3"/>
          <p:cNvSpPr>
            <a:spLocks noGrp="1"/>
          </p:cNvSpPr>
          <p:nvPr>
            <p:ph type="sldNum" sz="quarter" idx="5"/>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FB478A91-E263-46B9-A7AE-71D8ABBACD4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009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an increased emphasis on a more global evaluation of measures with the goal of identifying high-value measures that are used across programs.  Alignment efforts exist on multiple efforts — within CMS, across different agencies, and between public and private payers.  CMS  internally convenes a workgroup with the express goal of aligning measures across various CMS programs. Alignment is a key priority to make the most parsimonious and strongest measure sets.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is to use the most important, valid, reliable and usable measures available, and to ensure a focus on meaningful and high impact aspects of healthcare.  This is orchestrated through careful development processes outlined in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rigorous measure selection processes like pre-rulemaking, our triennial Impact Assessments and ongoing internal reviews for alignment and more.</a:t>
            </a:r>
          </a:p>
        </p:txBody>
      </p:sp>
      <p:sp>
        <p:nvSpPr>
          <p:cNvPr id="4" name="Slide Number Placeholder 3"/>
          <p:cNvSpPr>
            <a:spLocks noGrp="1"/>
          </p:cNvSpPr>
          <p:nvPr>
            <p:ph type="sldNum" sz="quarter" idx="5"/>
          </p:nvPr>
        </p:nvSpPr>
        <p:spPr/>
        <p:txBody>
          <a:bodyPr/>
          <a:lstStyle/>
          <a:p>
            <a:fld id="{7B898A01-842B-0042-9AB7-55364486B929}" type="slidenum">
              <a:rPr lang="en-US" smtClean="0"/>
              <a:pPr/>
              <a:t>37</a:t>
            </a:fld>
            <a:endParaRPr lang="en-US" dirty="0"/>
          </a:p>
        </p:txBody>
      </p:sp>
    </p:spTree>
    <p:extLst>
      <p:ext uri="{BB962C8B-B14F-4D97-AF65-F5344CB8AC3E}">
        <p14:creationId xmlns:p14="http://schemas.microsoft.com/office/powerpoint/2010/main" val="52076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lay a foundation we must start with the Measures Management System (MMS). Our team supports CMS in its work to ensure that measures are developed to the highest possible standards.  We manage the CMS Measures Inventory Tool (CMIT), conduct stakeholder engagement activities such as webinars like this one, support measure implementation, and we maintain the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is the definitive source for information about CMS quality measure development.  You’ll hear more about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later in the presentation.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you can visit the MMS website.  We also maintain a help desk where you can reach us with questions about quality measurement. You can access it by emailing MMSsupport@battelle.org.</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84634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every point during the measure lifecycle CMS implements processes to ensure only high-value measures are adopted into CMS quality payment and public reporting programs.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collection of materials that document all of the processes and decision-making criteria to guide measure development, implementation and maintenance.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processes described in these documents ensure measure developers have the information required to meet the evaluation criteria CMS requires for use in its programs.  The pre-rulemaking and other measure selection processes ensure rigor in measure selection and CMS funds a program-level evaluation of the impact of its active quality measures.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33730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created the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document the core set of processes and decision-making criteria for measure development, implementation and maintenance.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required for CMS developers but is a helpful resource to all.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Creates a standardized process and set of requirements to help developers create Meaningful Measures that CMS can implement.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templates to assist developers, such as the business case template where they can articulate the justification that the benefits of the measure outweigh the cost and burden of the measure development implementation.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information on the specification and testing requirements so that measures accurately capture information related to healthcare quality. </a:t>
            </a:r>
          </a:p>
          <a:p>
            <a:pPr marL="285750" marR="0" indent="-285750">
              <a:lnSpc>
                <a:spcPct val="150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Clearly explains CMS evaluation criteria and provides the information and resources that measure developers need to ensure that measures meet these criteria.</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11497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Evaluation criteria listed on this slide represents the essential characteristics of a quality measure.  By evaluating measures against these criteria, CMS may identify those most likely to positively impact the quality of healthcare being delivered.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Feasibility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evaluating a data source, is the information easily available in an electronic health record (EHR) or something that needs to be manually abstracted?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Scientific acceptability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—Is evaluated using quantitative data using testing to ensure the measure behaves the way it’s supposed to in the real world, meaning the measure assesses exactly what it proports to measure, and that the measure consistently and correctly captures differences in performance among measured entities such as clinicians or facilities.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Usability and use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the information provided by the measure helpful?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the measure be used in quality improvement efforts?  In public reporting to facilitate patient decision-making?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there plans to use this measure currently, or is the measure currently in use?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u="none" dirty="0">
                <a:effectLst/>
                <a:latin typeface="Calibri" panose="020F0502020204030204" pitchFamily="34" charset="0"/>
                <a:ea typeface="Calibri" panose="020F0502020204030204" pitchFamily="34" charset="0"/>
                <a:cs typeface="Times New Roman" panose="02020603050405020304" pitchFamily="18" charset="0"/>
              </a:rPr>
              <a:t>Harmonization</a:t>
            </a:r>
            <a:r>
              <a:rPr lang="en-US" sz="1800" b="0" i="1"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criterion is a resource to the extent to which any new measure is aligned with similar measures currently in use.  The goal with this criterion is to help reduce reporting burden by relying on common data elements or measure logic.</a:t>
            </a:r>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02551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Measures are risk adjusted to ensure we are holding clinicians accountable for outcomes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within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their control.  Healthcare is provided within the context of the communities and populations it serves; as such, external factors impact how reporting entities perform on quality measures.  These factors may be clinical by type number, types of severity of condition, demographic such as age or gender or socioeconomic, ethnicity, income and race.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Doctors whose patients are predominantly elderly and have multiple chronic conditions if not risk adjusted would probably perform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worse</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measures than doctors who see a wider mix of patients.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33067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Reporting on quality measures can be burdensome, especially when programs or payers use different measures to track similar aspects of care.  Harmonization is a way CMS tries to mitigate that burden.  The idea here is that any way that a measure can use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same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components as an existing measure, the better the reporting on these measures.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If you have two different diabetes measures, they should be harmonized to the extent that they define diabetes in exactly the same way and use the same ICD-10 codes for the data element definition.  This limits the amount of extra programming that has to be done by measured entities.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199858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6/29/2021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6/29/2021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6/29/2021</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6/29/2021</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6/29/2021</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6/29/2021</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6/29/2021</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6/29/2021</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6/29/2021</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6/29/2021</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6/29/2021</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6/29/2021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6/29/2021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6/29/2021</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6/29/2021</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6/29/2021</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EA0A4-C0BE-49AD-8A04-215BDD5521D5}"/>
              </a:ext>
            </a:extLst>
          </p:cNvPr>
          <p:cNvSpPr/>
          <p:nvPr userDrawn="1"/>
        </p:nvSpPr>
        <p:spPr>
          <a:xfrm>
            <a:off x="0" y="0"/>
            <a:ext cx="12192000" cy="6858000"/>
          </a:xfrm>
          <a:prstGeom prst="rect">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C5FFEB5-0C74-4778-83CC-F8C8543C4B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Tree>
    <p:extLst>
      <p:ext uri="{BB962C8B-B14F-4D97-AF65-F5344CB8AC3E}">
        <p14:creationId xmlns:p14="http://schemas.microsoft.com/office/powerpoint/2010/main" val="26211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6/29/2021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6/29/2021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6/29/2021</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 id="2147483894" r:id="rId26"/>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31.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sv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www.cms.gov/medicare/quality-initiatives-patient-assessment-instruments/mm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doctors appear to be listening to a presentation. CMS logo appears in the upper right corner.">
            <a:extLst>
              <a:ext uri="{FF2B5EF4-FFF2-40B4-BE49-F238E27FC236}">
                <a16:creationId xmlns:a16="http://schemas.microsoft.com/office/drawing/2014/main" id="{F150780F-4A4F-4398-817B-C514D1E78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xtBox 13" descr="Textbox">
            <a:extLst>
              <a:ext uri="{FF2B5EF4-FFF2-40B4-BE49-F238E27FC236}">
                <a16:creationId xmlns:a16="http://schemas.microsoft.com/office/drawing/2014/main" id="{D3E09757-9735-49E9-BD64-614C323D1E90}"/>
              </a:ext>
            </a:extLst>
          </p:cNvPr>
          <p:cNvSpPr txBox="1"/>
          <p:nvPr/>
        </p:nvSpPr>
        <p:spPr>
          <a:xfrm>
            <a:off x="8645236" y="4116841"/>
            <a:ext cx="3404874" cy="2600712"/>
          </a:xfrm>
          <a:prstGeom prst="rect">
            <a:avLst/>
          </a:prstGeom>
          <a:solidFill>
            <a:sysClr val="window" lastClr="FFFFFF">
              <a:alpha val="55000"/>
            </a:sysClr>
          </a:solidFill>
        </p:spPr>
        <p:txBody>
          <a:bodyPr wrap="square" lIns="91440" tIns="91440" rIns="91440" bIns="18288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Presenters:</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Maria Durham (CMS)</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Sophia Chan (CMS)</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Melissa Castora-Binkley (HSAG)</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Kate Buchanan (Battelle)</a:t>
            </a:r>
          </a:p>
          <a:p>
            <a:pPr algn="ctr">
              <a:spcBef>
                <a:spcPts val="600"/>
              </a:spcBef>
              <a:defRPr/>
            </a:pPr>
            <a:r>
              <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Meridith Eastman (Battelle)</a:t>
            </a:r>
          </a:p>
          <a:p>
            <a:pPr marL="0" marR="0" lvl="0" indent="0" algn="ctr" defTabSz="914400" eaLnBrk="1" fontAlgn="auto" latinLnBrk="0" hangingPunct="1">
              <a:lnSpc>
                <a:spcPct val="100000"/>
              </a:lnSpc>
              <a:spcBef>
                <a:spcPts val="1200"/>
              </a:spcBef>
              <a:spcAft>
                <a:spcPts val="0"/>
              </a:spcAft>
              <a:buClrTx/>
              <a:buSzTx/>
              <a:buFontTx/>
              <a:buNone/>
              <a:tabLst/>
              <a:defRPr/>
            </a:pPr>
            <a:r>
              <a:rPr lang="en-US" sz="1600" kern="0" dirty="0">
                <a:solidFill>
                  <a:schemeClr val="tx1">
                    <a:lumMod val="75000"/>
                    <a:lumOff val="25000"/>
                  </a:schemeClr>
                </a:solidFill>
                <a:latin typeface="Arial" panose="020B0604020202020204" pitchFamily="34" charset="0"/>
                <a:cs typeface="Arial" panose="020B0604020202020204" pitchFamily="34" charset="0"/>
              </a:rPr>
              <a:t>July 2021</a:t>
            </a:r>
            <a:endParaRPr kumimoji="0" lang="en-US" sz="160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9" name="Text Placeholder 9">
            <a:extLst>
              <a:ext uri="{FF2B5EF4-FFF2-40B4-BE49-F238E27FC236}">
                <a16:creationId xmlns:a16="http://schemas.microsoft.com/office/drawing/2014/main" id="{CEB445B5-84FE-4EEC-A8F2-589C75F47A7D}"/>
              </a:ext>
            </a:extLst>
          </p:cNvPr>
          <p:cNvSpPr txBox="1">
            <a:spLocks/>
          </p:cNvSpPr>
          <p:nvPr/>
        </p:nvSpPr>
        <p:spPr>
          <a:xfrm>
            <a:off x="609600" y="1910485"/>
            <a:ext cx="11201400" cy="914400"/>
          </a:xfrm>
          <a:prstGeom prst="rect">
            <a:avLst/>
          </a:prstGeom>
        </p:spPr>
        <p:txBody>
          <a:bodyPr lIns="91440" tIns="45720" rIns="91440" bIns="45720" anchor="t">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7486650" algn="l"/>
              </a:tabLst>
              <a:defRPr/>
            </a:pPr>
            <a:r>
              <a:rPr kumimoji="0" lang="en-US" sz="2600" b="1" i="1" u="none" strike="noStrike" kern="1200" cap="none" spc="0" normalizeH="0" baseline="0" noProof="0" dirty="0">
                <a:ln>
                  <a:noFill/>
                </a:ln>
                <a:solidFill>
                  <a:srgbClr val="2F88C7"/>
                </a:solidFill>
                <a:effectLst/>
                <a:uLnTx/>
                <a:uFillTx/>
                <a:latin typeface="Arial"/>
                <a:ea typeface="+mn-ea"/>
                <a:cs typeface="Arial"/>
              </a:rPr>
              <a:t>Driving Quality in the US: How CMS Evaluates its Measure Portfolio</a:t>
            </a:r>
          </a:p>
        </p:txBody>
      </p:sp>
      <p:sp>
        <p:nvSpPr>
          <p:cNvPr id="2" name="Title 1"/>
          <p:cNvSpPr>
            <a:spLocks noGrp="1"/>
          </p:cNvSpPr>
          <p:nvPr>
            <p:ph type="title"/>
          </p:nvPr>
        </p:nvSpPr>
        <p:spPr>
          <a:xfrm>
            <a:off x="632564" y="533399"/>
            <a:ext cx="10503074" cy="1783916"/>
          </a:xfrm>
        </p:spPr>
        <p:txBody>
          <a:bodyPr/>
          <a:lstStyle/>
          <a:p>
            <a:pPr lvl="0">
              <a:lnSpc>
                <a:spcPct val="100000"/>
              </a:lnSpc>
              <a:defRPr/>
            </a:pPr>
            <a:r>
              <a:rPr lang="en-US" sz="2000" dirty="0">
                <a:solidFill>
                  <a:srgbClr val="AEABAB">
                    <a:lumMod val="50000"/>
                  </a:srgbClr>
                </a:solidFill>
                <a:latin typeface="Arial"/>
                <a:cs typeface="Arial"/>
              </a:rPr>
              <a:t>PUBLIC WEBINAR</a:t>
            </a:r>
            <a:br>
              <a:rPr lang="en-US" sz="2000" dirty="0">
                <a:solidFill>
                  <a:srgbClr val="AEABAB">
                    <a:lumMod val="50000"/>
                  </a:srgbClr>
                </a:solidFill>
                <a:latin typeface="Arial"/>
                <a:cs typeface="Arial"/>
              </a:rPr>
            </a:br>
            <a:br>
              <a:rPr lang="en-US" sz="2800" dirty="0"/>
            </a:br>
            <a:r>
              <a:rPr lang="en-US" sz="3000" dirty="0">
                <a:solidFill>
                  <a:schemeClr val="tx2"/>
                </a:solidFill>
              </a:rPr>
              <a:t>CMS Measure Development Education &amp; Outreach</a:t>
            </a:r>
            <a:br>
              <a:rPr lang="en-US" sz="2800" dirty="0">
                <a:solidFill>
                  <a:srgbClr val="0D4B85"/>
                </a:solidFill>
              </a:rPr>
            </a:br>
            <a:endParaRPr lang="en-US" sz="2800" dirty="0"/>
          </a:p>
        </p:txBody>
      </p:sp>
    </p:spTree>
    <p:extLst>
      <p:ext uri="{BB962C8B-B14F-4D97-AF65-F5344CB8AC3E}">
        <p14:creationId xmlns:p14="http://schemas.microsoft.com/office/powerpoint/2010/main" val="195854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69CEB3-395D-4B93-A1AF-59396BE03E25}"/>
              </a:ext>
            </a:extLst>
          </p:cNvPr>
          <p:cNvSpPr>
            <a:spLocks noGrp="1"/>
          </p:cNvSpPr>
          <p:nvPr>
            <p:ph idx="1"/>
          </p:nvPr>
        </p:nvSpPr>
        <p:spPr>
          <a:xfrm>
            <a:off x="457200" y="1909066"/>
            <a:ext cx="11277600" cy="4572000"/>
          </a:xfrm>
        </p:spPr>
        <p:txBody>
          <a:bodyPr>
            <a:noAutofit/>
          </a:bodyPr>
          <a:lstStyle/>
          <a:p>
            <a:pPr>
              <a:spcAft>
                <a:spcPts val="600"/>
              </a:spcAft>
            </a:pPr>
            <a:r>
              <a:rPr lang="en-US" sz="3000" dirty="0"/>
              <a:t>Risk adjustment is a method to adjust for factors outside a clinician’s control that may impact an outcome or a measure score</a:t>
            </a:r>
          </a:p>
          <a:p>
            <a:pPr lvl="1">
              <a:spcAft>
                <a:spcPts val="1800"/>
              </a:spcAft>
            </a:pPr>
            <a:r>
              <a:rPr lang="en-US" sz="2700" dirty="0"/>
              <a:t>Promotes better measure validity by helping to tie measure performance to the quality of care provided</a:t>
            </a:r>
          </a:p>
          <a:p>
            <a:pPr>
              <a:spcAft>
                <a:spcPts val="1200"/>
              </a:spcAft>
            </a:pPr>
            <a:r>
              <a:rPr lang="en-US" sz="3000" dirty="0"/>
              <a:t>Risk adjustment models for measures must be supported by evidence and the risk adjustment methodology must be tested during development as part of scientific acceptability testing</a:t>
            </a:r>
          </a:p>
        </p:txBody>
      </p:sp>
      <p:sp>
        <p:nvSpPr>
          <p:cNvPr id="3" name="Title 2">
            <a:extLst>
              <a:ext uri="{FF2B5EF4-FFF2-40B4-BE49-F238E27FC236}">
                <a16:creationId xmlns:a16="http://schemas.microsoft.com/office/drawing/2014/main" id="{CA48E6CA-99DE-4270-9C2E-3508C6536F71}"/>
              </a:ext>
            </a:extLst>
          </p:cNvPr>
          <p:cNvSpPr>
            <a:spLocks noGrp="1"/>
          </p:cNvSpPr>
          <p:nvPr>
            <p:ph type="title"/>
          </p:nvPr>
        </p:nvSpPr>
        <p:spPr/>
        <p:txBody>
          <a:bodyPr/>
          <a:lstStyle/>
          <a:p>
            <a:r>
              <a:rPr lang="en-US" dirty="0"/>
              <a:t>Risk Adjustment</a:t>
            </a:r>
          </a:p>
        </p:txBody>
      </p:sp>
      <p:sp>
        <p:nvSpPr>
          <p:cNvPr id="4" name="Date Placeholder 3">
            <a:extLst>
              <a:ext uri="{FF2B5EF4-FFF2-40B4-BE49-F238E27FC236}">
                <a16:creationId xmlns:a16="http://schemas.microsoft.com/office/drawing/2014/main" id="{E74F7895-317A-41E6-955F-EDFAF92AED09}"/>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C1D7B83C-C012-4C51-90FE-8A38BE93AE71}"/>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Tree>
    <p:extLst>
      <p:ext uri="{BB962C8B-B14F-4D97-AF65-F5344CB8AC3E}">
        <p14:creationId xmlns:p14="http://schemas.microsoft.com/office/powerpoint/2010/main" val="415671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A2BD18-3577-4E54-9D93-0CF5E81DC366}"/>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C3243EAD-7811-422C-AE9F-27A672BEAA7B}"/>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
        <p:nvSpPr>
          <p:cNvPr id="2" name="Content Placeholder 1">
            <a:extLst>
              <a:ext uri="{FF2B5EF4-FFF2-40B4-BE49-F238E27FC236}">
                <a16:creationId xmlns:a16="http://schemas.microsoft.com/office/drawing/2014/main" id="{66CECDCC-8915-49A6-90A5-BC2A2589976C}"/>
              </a:ext>
            </a:extLst>
          </p:cNvPr>
          <p:cNvSpPr>
            <a:spLocks noGrp="1"/>
          </p:cNvSpPr>
          <p:nvPr>
            <p:ph idx="1"/>
          </p:nvPr>
        </p:nvSpPr>
        <p:spPr>
          <a:xfrm>
            <a:off x="643003" y="1910526"/>
            <a:ext cx="11091797" cy="4572000"/>
          </a:xfrm>
        </p:spPr>
        <p:txBody>
          <a:bodyPr/>
          <a:lstStyle/>
          <a:p>
            <a:pPr>
              <a:spcAft>
                <a:spcPts val="600"/>
              </a:spcAft>
            </a:pPr>
            <a:r>
              <a:rPr lang="en-US" sz="3000" dirty="0"/>
              <a:t>Harmonization describes the process of aligning related measures so that their components are uniform or compatible, unless differences can be justified</a:t>
            </a:r>
          </a:p>
          <a:p>
            <a:pPr lvl="1">
              <a:spcAft>
                <a:spcPts val="600"/>
              </a:spcAft>
            </a:pPr>
            <a:r>
              <a:rPr lang="en-US" sz="2700" dirty="0"/>
              <a:t>The extent of harmonization depends on the relationship of the measures, the evidence for the measure focus, and differences in data sources</a:t>
            </a:r>
          </a:p>
          <a:p>
            <a:r>
              <a:rPr lang="en-US" sz="3000" dirty="0"/>
              <a:t>Contributes to burden reduction for measured entities and ensures that any novel data elements/measure logic are justifiable</a:t>
            </a:r>
          </a:p>
        </p:txBody>
      </p:sp>
      <p:sp>
        <p:nvSpPr>
          <p:cNvPr id="3" name="Title 2">
            <a:extLst>
              <a:ext uri="{FF2B5EF4-FFF2-40B4-BE49-F238E27FC236}">
                <a16:creationId xmlns:a16="http://schemas.microsoft.com/office/drawing/2014/main" id="{2DD02095-4A99-4BA4-8B5E-A328A15193FA}"/>
              </a:ext>
            </a:extLst>
          </p:cNvPr>
          <p:cNvSpPr>
            <a:spLocks noGrp="1"/>
          </p:cNvSpPr>
          <p:nvPr>
            <p:ph type="title"/>
          </p:nvPr>
        </p:nvSpPr>
        <p:spPr/>
        <p:txBody>
          <a:bodyPr/>
          <a:lstStyle/>
          <a:p>
            <a:r>
              <a:rPr lang="en-US" dirty="0"/>
              <a:t>Harmonization</a:t>
            </a:r>
          </a:p>
        </p:txBody>
      </p:sp>
      <p:grpSp>
        <p:nvGrpSpPr>
          <p:cNvPr id="6" name="Group 5" descr="Decorative figure">
            <a:extLst>
              <a:ext uri="{FF2B5EF4-FFF2-40B4-BE49-F238E27FC236}">
                <a16:creationId xmlns:a16="http://schemas.microsoft.com/office/drawing/2014/main" id="{444D0187-54FD-49B5-A71F-AB519DA5D8CE}"/>
              </a:ext>
            </a:extLst>
          </p:cNvPr>
          <p:cNvGrpSpPr/>
          <p:nvPr/>
        </p:nvGrpSpPr>
        <p:grpSpPr>
          <a:xfrm>
            <a:off x="740285" y="217742"/>
            <a:ext cx="1088515" cy="1088515"/>
            <a:chOff x="1040908" y="5577089"/>
            <a:chExt cx="550123" cy="550123"/>
          </a:xfrm>
        </p:grpSpPr>
        <p:sp>
          <p:nvSpPr>
            <p:cNvPr id="7" name="Oval 6">
              <a:extLst>
                <a:ext uri="{FF2B5EF4-FFF2-40B4-BE49-F238E27FC236}">
                  <a16:creationId xmlns:a16="http://schemas.microsoft.com/office/drawing/2014/main" id="{23A8F610-0BD9-4B0C-A969-324E9EC4F9B8}"/>
                </a:ext>
              </a:extLst>
            </p:cNvPr>
            <p:cNvSpPr/>
            <p:nvPr/>
          </p:nvSpPr>
          <p:spPr>
            <a:xfrm>
              <a:off x="1040908" y="5577089"/>
              <a:ext cx="550123" cy="550123"/>
            </a:xfrm>
            <a:prstGeom prst="ellipse">
              <a:avLst/>
            </a:prstGeom>
            <a:solidFill>
              <a:srgbClr val="024886"/>
            </a:solidFill>
            <a:ln w="69850">
              <a:solidFill>
                <a:schemeClr val="accent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38100" h="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Venn diagram outline">
              <a:extLst>
                <a:ext uri="{FF2B5EF4-FFF2-40B4-BE49-F238E27FC236}">
                  <a16:creationId xmlns:a16="http://schemas.microsoft.com/office/drawing/2014/main" id="{17701692-4E4B-4870-B27A-15EE3756B2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126" y="5595344"/>
              <a:ext cx="479402" cy="479402"/>
            </a:xfrm>
            <a:prstGeom prst="rect">
              <a:avLst/>
            </a:prstGeom>
          </p:spPr>
        </p:pic>
      </p:grpSp>
    </p:spTree>
    <p:extLst>
      <p:ext uri="{BB962C8B-B14F-4D97-AF65-F5344CB8AC3E}">
        <p14:creationId xmlns:p14="http://schemas.microsoft.com/office/powerpoint/2010/main" val="194963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9D3DB4E-3719-49E2-9528-1871E6350D15}"/>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6/29/2021</a:t>
            </a:fld>
            <a:endParaRPr lang="en-US" dirty="0"/>
          </a:p>
        </p:txBody>
      </p:sp>
      <p:sp>
        <p:nvSpPr>
          <p:cNvPr id="5" name="Slide Number Placeholder 4">
            <a:extLst>
              <a:ext uri="{FF2B5EF4-FFF2-40B4-BE49-F238E27FC236}">
                <a16:creationId xmlns:a16="http://schemas.microsoft.com/office/drawing/2014/main" id="{D1E30DCA-A5EE-4411-9EF4-89AD9391E693}"/>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11</a:t>
            </a:fld>
            <a:endParaRPr lang="en-US" dirty="0"/>
          </a:p>
        </p:txBody>
      </p:sp>
      <p:pic>
        <p:nvPicPr>
          <p:cNvPr id="2" name="Picture 1" descr="Graphic of stakeholders who provide measure feedb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857" y="1676290"/>
            <a:ext cx="7651143" cy="4913802"/>
          </a:xfrm>
          <a:prstGeom prst="rect">
            <a:avLst/>
          </a:prstGeom>
        </p:spPr>
      </p:pic>
      <p:sp>
        <p:nvSpPr>
          <p:cNvPr id="9" name="Content Placeholder 1">
            <a:extLst>
              <a:ext uri="{FF2B5EF4-FFF2-40B4-BE49-F238E27FC236}">
                <a16:creationId xmlns:a16="http://schemas.microsoft.com/office/drawing/2014/main" id="{FCE873DF-DC3E-4AF8-9FBA-2EF82D6C5491}"/>
              </a:ext>
            </a:extLst>
          </p:cNvPr>
          <p:cNvSpPr txBox="1">
            <a:spLocks/>
          </p:cNvSpPr>
          <p:nvPr/>
        </p:nvSpPr>
        <p:spPr>
          <a:xfrm>
            <a:off x="740690" y="2630150"/>
            <a:ext cx="4065345" cy="29610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Font typeface="Arial" pitchFamily="34" charset="0"/>
              <a:buNone/>
            </a:pPr>
            <a:r>
              <a:rPr lang="en-US" sz="2800" dirty="0"/>
              <a:t>Stakeholder input </a:t>
            </a:r>
            <a:br>
              <a:rPr lang="en-US" sz="2800" dirty="0"/>
            </a:br>
            <a:r>
              <a:rPr lang="en-US" sz="2800" dirty="0"/>
              <a:t>helps ensure that measurement is</a:t>
            </a:r>
          </a:p>
          <a:p>
            <a:pPr algn="ctr">
              <a:spcAft>
                <a:spcPts val="600"/>
              </a:spcAft>
              <a:buClr>
                <a:srgbClr val="00529C"/>
              </a:buClr>
            </a:pPr>
            <a:r>
              <a:rPr lang="en-US" sz="2800" dirty="0"/>
              <a:t> </a:t>
            </a:r>
            <a:r>
              <a:rPr lang="en-US" sz="2800" b="1" dirty="0">
                <a:solidFill>
                  <a:srgbClr val="00529C"/>
                </a:solidFill>
              </a:rPr>
              <a:t>transparent</a:t>
            </a:r>
          </a:p>
          <a:p>
            <a:pPr algn="ctr">
              <a:spcAft>
                <a:spcPts val="600"/>
              </a:spcAft>
              <a:buClr>
                <a:srgbClr val="00529C"/>
              </a:buClr>
            </a:pPr>
            <a:r>
              <a:rPr lang="en-US" sz="2800" b="1" dirty="0">
                <a:solidFill>
                  <a:srgbClr val="00529C"/>
                </a:solidFill>
              </a:rPr>
              <a:t>patient-centered</a:t>
            </a:r>
          </a:p>
          <a:p>
            <a:pPr algn="ctr">
              <a:spcAft>
                <a:spcPts val="600"/>
              </a:spcAft>
              <a:buClr>
                <a:srgbClr val="00529C"/>
              </a:buClr>
            </a:pPr>
            <a:r>
              <a:rPr lang="en-US" sz="2800" b="1" dirty="0">
                <a:solidFill>
                  <a:srgbClr val="00529C"/>
                </a:solidFill>
              </a:rPr>
              <a:t>well-informed</a:t>
            </a:r>
          </a:p>
        </p:txBody>
      </p:sp>
      <p:sp>
        <p:nvSpPr>
          <p:cNvPr id="3" name="Title 2">
            <a:extLst>
              <a:ext uri="{FF2B5EF4-FFF2-40B4-BE49-F238E27FC236}">
                <a16:creationId xmlns:a16="http://schemas.microsoft.com/office/drawing/2014/main" id="{441587E6-4464-42AD-BE11-8CECCEAE3E02}"/>
              </a:ext>
            </a:extLst>
          </p:cNvPr>
          <p:cNvSpPr>
            <a:spLocks noGrp="1"/>
          </p:cNvSpPr>
          <p:nvPr>
            <p:ph type="title"/>
          </p:nvPr>
        </p:nvSpPr>
        <p:spPr>
          <a:xfrm>
            <a:off x="457200" y="76200"/>
            <a:ext cx="11277600" cy="1371600"/>
          </a:xfrm>
        </p:spPr>
        <p:txBody>
          <a:bodyPr anchor="ctr">
            <a:normAutofit/>
          </a:bodyPr>
          <a:lstStyle/>
          <a:p>
            <a:r>
              <a:rPr lang="en-US" dirty="0"/>
              <a:t>Stakeholder Engagement</a:t>
            </a:r>
          </a:p>
        </p:txBody>
      </p:sp>
    </p:spTree>
    <p:extLst>
      <p:ext uri="{BB962C8B-B14F-4D97-AF65-F5344CB8AC3E}">
        <p14:creationId xmlns:p14="http://schemas.microsoft.com/office/powerpoint/2010/main" val="207675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ture man wearing glasses talks to a female doctor who is smiling at him. The background is a doctor's office.">
            <a:extLst>
              <a:ext uri="{FF2B5EF4-FFF2-40B4-BE49-F238E27FC236}">
                <a16:creationId xmlns:a16="http://schemas.microsoft.com/office/drawing/2014/main" id="{69D7F4A9-B62E-4CF3-9D1E-9EB0789B16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397DD356-C17E-484F-B8D5-F3504D7D3D57}"/>
              </a:ext>
              <a:ext uri="{C183D7F6-B498-43B3-948B-1728B52AA6E4}">
                <adec:decorative xmlns:adec="http://schemas.microsoft.com/office/drawing/2017/decorative" val="1"/>
              </a:ext>
            </a:extLst>
          </p:cNvPr>
          <p:cNvSpPr>
            <a:spLocks noGrp="1"/>
          </p:cNvSpPr>
          <p:nvPr>
            <p:ph type="dt" sz="half" idx="10"/>
          </p:nvPr>
        </p:nvSpPr>
        <p:spPr/>
        <p:txBody>
          <a:bodyPr/>
          <a:lstStyle/>
          <a:p>
            <a:fld id="{EF5BB1DC-865B-4EFF-8D9E-33B9E3E6C8F2}" type="datetime1">
              <a:rPr lang="en-US" smtClean="0"/>
              <a:t>6/29/2021</a:t>
            </a:fld>
            <a:endParaRPr lang="en-US" dirty="0"/>
          </a:p>
        </p:txBody>
      </p:sp>
      <p:sp>
        <p:nvSpPr>
          <p:cNvPr id="5" name="Slide Number Placeholder 4">
            <a:extLst>
              <a:ext uri="{FF2B5EF4-FFF2-40B4-BE49-F238E27FC236}">
                <a16:creationId xmlns:a16="http://schemas.microsoft.com/office/drawing/2014/main" id="{501DA2D0-184B-40B3-B45D-74A2664A3081}"/>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3" name="Title">
            <a:extLst>
              <a:ext uri="{FF2B5EF4-FFF2-40B4-BE49-F238E27FC236}">
                <a16:creationId xmlns:a16="http://schemas.microsoft.com/office/drawing/2014/main" id="{9E01DC6B-06DD-4475-9F8A-B35944857E18}"/>
              </a:ext>
            </a:extLst>
          </p:cNvPr>
          <p:cNvSpPr>
            <a:spLocks noGrp="1"/>
          </p:cNvSpPr>
          <p:nvPr>
            <p:ph type="ctrTitle"/>
          </p:nvPr>
        </p:nvSpPr>
        <p:spPr>
          <a:xfrm>
            <a:off x="457200" y="4088704"/>
            <a:ext cx="11277600" cy="1143000"/>
          </a:xfrm>
          <a:prstGeom prst="rect">
            <a:avLst/>
          </a:prstGeom>
        </p:spPr>
        <p:txBody>
          <a:bodyPr/>
          <a:lstStyle/>
          <a:p>
            <a:r>
              <a:rPr lang="en-US" dirty="0"/>
              <a:t>Measure Evaluation during Implementation</a:t>
            </a:r>
          </a:p>
        </p:txBody>
      </p:sp>
    </p:spTree>
    <p:extLst>
      <p:ext uri="{BB962C8B-B14F-4D97-AF65-F5344CB8AC3E}">
        <p14:creationId xmlns:p14="http://schemas.microsoft.com/office/powerpoint/2010/main" val="276245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E804D0-E404-48F9-8BBD-11C4C8FF0DC5}"/>
              </a:ext>
            </a:extLst>
          </p:cNvPr>
          <p:cNvSpPr>
            <a:spLocks noGrp="1"/>
          </p:cNvSpPr>
          <p:nvPr>
            <p:ph type="sldNum" sz="quarter" idx="12"/>
          </p:nvPr>
        </p:nvSpPr>
        <p:spPr/>
        <p:txBody>
          <a:bodyPr/>
          <a:lstStyle/>
          <a:p>
            <a:fld id="{F6B8A4A2-F29A-4651-AFA7-54DA4950AAC7}" type="slidenum">
              <a:rPr lang="en-US" smtClean="0"/>
              <a:pPr/>
              <a:t>13</a:t>
            </a:fld>
            <a:endParaRPr lang="en-US" dirty="0"/>
          </a:p>
        </p:txBody>
      </p:sp>
      <p:pic>
        <p:nvPicPr>
          <p:cNvPr id="2" name="Picture 1" descr="Image of pre-rulemaking process 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1742"/>
            <a:ext cx="12192000" cy="4647983"/>
          </a:xfrm>
          <a:prstGeom prst="rect">
            <a:avLst/>
          </a:prstGeom>
        </p:spPr>
      </p:pic>
      <p:sp>
        <p:nvSpPr>
          <p:cNvPr id="6" name="Title 5">
            <a:extLst>
              <a:ext uri="{FF2B5EF4-FFF2-40B4-BE49-F238E27FC236}">
                <a16:creationId xmlns:a16="http://schemas.microsoft.com/office/drawing/2014/main" id="{6AEBC4A5-C57F-46DE-AE34-C854F6FF3C5C}"/>
              </a:ext>
            </a:extLst>
          </p:cNvPr>
          <p:cNvSpPr>
            <a:spLocks noGrp="1"/>
          </p:cNvSpPr>
          <p:nvPr>
            <p:ph type="title"/>
          </p:nvPr>
        </p:nvSpPr>
        <p:spPr/>
        <p:txBody>
          <a:bodyPr/>
          <a:lstStyle/>
          <a:p>
            <a:r>
              <a:rPr lang="en-US" dirty="0"/>
              <a:t>Pre-Rulemaking</a:t>
            </a:r>
          </a:p>
        </p:txBody>
      </p:sp>
    </p:spTree>
    <p:extLst>
      <p:ext uri="{BB962C8B-B14F-4D97-AF65-F5344CB8AC3E}">
        <p14:creationId xmlns:p14="http://schemas.microsoft.com/office/powerpoint/2010/main" val="215582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FAF43DD-71D9-462B-A3CC-69B67FD7B375}"/>
              </a:ext>
            </a:extLst>
          </p:cNvPr>
          <p:cNvSpPr>
            <a:spLocks noGrp="1"/>
          </p:cNvSpPr>
          <p:nvPr>
            <p:ph sz="half" idx="2"/>
          </p:nvPr>
        </p:nvSpPr>
        <p:spPr>
          <a:xfrm>
            <a:off x="6172200" y="2117725"/>
            <a:ext cx="5562600" cy="4572000"/>
          </a:xfrm>
        </p:spPr>
        <p:txBody>
          <a:bodyPr>
            <a:noAutofit/>
          </a:bodyPr>
          <a:lstStyle/>
          <a:p>
            <a:pPr marL="0" indent="0">
              <a:spcAft>
                <a:spcPts val="600"/>
              </a:spcAft>
              <a:buNone/>
            </a:pPr>
            <a:r>
              <a:rPr lang="en-US" dirty="0"/>
              <a:t>CMS MERIT is the web-based tool used to submit measures for the MUC List</a:t>
            </a:r>
          </a:p>
          <a:p>
            <a:pPr>
              <a:spcAft>
                <a:spcPts val="600"/>
              </a:spcAft>
            </a:pPr>
            <a:r>
              <a:rPr lang="en-US" sz="2800" dirty="0"/>
              <a:t>Ensures uniformity of  information collected about each measure</a:t>
            </a:r>
          </a:p>
          <a:p>
            <a:r>
              <a:rPr lang="en-US" sz="2800" dirty="0"/>
              <a:t>Facilitates CMS review of submitted measures</a:t>
            </a:r>
          </a:p>
          <a:p>
            <a:pPr lvl="1"/>
            <a:endParaRPr lang="en-US" dirty="0"/>
          </a:p>
        </p:txBody>
      </p:sp>
      <p:sp>
        <p:nvSpPr>
          <p:cNvPr id="3" name="Title 2">
            <a:extLst>
              <a:ext uri="{FF2B5EF4-FFF2-40B4-BE49-F238E27FC236}">
                <a16:creationId xmlns:a16="http://schemas.microsoft.com/office/drawing/2014/main" id="{5890864F-5650-405D-B9DB-BFFE66E4B611}"/>
              </a:ext>
            </a:extLst>
          </p:cNvPr>
          <p:cNvSpPr>
            <a:spLocks noGrp="1"/>
          </p:cNvSpPr>
          <p:nvPr>
            <p:ph type="title"/>
          </p:nvPr>
        </p:nvSpPr>
        <p:spPr/>
        <p:txBody>
          <a:bodyPr/>
          <a:lstStyle/>
          <a:p>
            <a:r>
              <a:rPr lang="en-US" dirty="0"/>
              <a:t>CMS MERIT</a:t>
            </a:r>
          </a:p>
        </p:txBody>
      </p:sp>
      <p:sp>
        <p:nvSpPr>
          <p:cNvPr id="4" name="Date Placeholder 3">
            <a:extLst>
              <a:ext uri="{FF2B5EF4-FFF2-40B4-BE49-F238E27FC236}">
                <a16:creationId xmlns:a16="http://schemas.microsoft.com/office/drawing/2014/main" id="{0E0C2DA8-A55F-4E5D-ADF7-EC5513A1A9A0}"/>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76A79182-95EE-4FC4-9831-2697CDFCBBB2}"/>
              </a:ext>
            </a:extLst>
          </p:cNvPr>
          <p:cNvSpPr>
            <a:spLocks noGrp="1"/>
          </p:cNvSpPr>
          <p:nvPr>
            <p:ph type="sldNum" sz="quarter" idx="12"/>
          </p:nvPr>
        </p:nvSpPr>
        <p:spPr/>
        <p:txBody>
          <a:bodyPr/>
          <a:lstStyle/>
          <a:p>
            <a:fld id="{F6B8A4A2-F29A-4651-AFA7-54DA4950AAC7}" type="slidenum">
              <a:rPr lang="en-US" smtClean="0"/>
              <a:pPr/>
              <a:t>14</a:t>
            </a:fld>
            <a:endParaRPr lang="en-US" dirty="0"/>
          </a:p>
        </p:txBody>
      </p:sp>
      <p:pic>
        <p:nvPicPr>
          <p:cNvPr id="10" name="Content Placeholder 8" descr="Picture of hands typing on a laptop">
            <a:extLst>
              <a:ext uri="{FF2B5EF4-FFF2-40B4-BE49-F238E27FC236}">
                <a16:creationId xmlns:a16="http://schemas.microsoft.com/office/drawing/2014/main" id="{9BCCBEAE-D50D-4858-9932-6E677F854BD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524511" y="1818167"/>
            <a:ext cx="4895222" cy="4506432"/>
          </a:xfrm>
        </p:spPr>
      </p:pic>
    </p:spTree>
    <p:extLst>
      <p:ext uri="{BB962C8B-B14F-4D97-AF65-F5344CB8AC3E}">
        <p14:creationId xmlns:p14="http://schemas.microsoft.com/office/powerpoint/2010/main" val="340931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01AF4F-CE32-4F92-8B45-32165B741607}"/>
              </a:ext>
            </a:extLst>
          </p:cNvPr>
          <p:cNvSpPr>
            <a:spLocks noGrp="1"/>
          </p:cNvSpPr>
          <p:nvPr>
            <p:ph idx="1"/>
          </p:nvPr>
        </p:nvSpPr>
        <p:spPr>
          <a:xfrm>
            <a:off x="457200" y="1935162"/>
            <a:ext cx="11277600" cy="4572000"/>
          </a:xfrm>
        </p:spPr>
        <p:txBody>
          <a:bodyPr>
            <a:normAutofit lnSpcReduction="10000"/>
          </a:bodyPr>
          <a:lstStyle/>
          <a:p>
            <a:pPr>
              <a:spcBef>
                <a:spcPts val="600"/>
              </a:spcBef>
              <a:spcAft>
                <a:spcPts val="1200"/>
              </a:spcAft>
            </a:pPr>
            <a:r>
              <a:rPr lang="en-US" sz="2400" dirty="0"/>
              <a:t>Consensus-based partnership that informs the selection of performance measures to achieve the goal of improvement, transparency, and value for all</a:t>
            </a:r>
          </a:p>
          <a:p>
            <a:pPr>
              <a:spcBef>
                <a:spcPts val="600"/>
              </a:spcBef>
              <a:spcAft>
                <a:spcPts val="1200"/>
              </a:spcAft>
            </a:pPr>
            <a:r>
              <a:rPr lang="en-US" sz="2400" dirty="0"/>
              <a:t>Provides input to HHS during pre-rulemaking on the selection of performance measures for use in public reporting, performance-based payment, and other federal programs</a:t>
            </a:r>
          </a:p>
          <a:p>
            <a:pPr>
              <a:spcBef>
                <a:spcPts val="600"/>
              </a:spcBef>
              <a:spcAft>
                <a:spcPts val="1200"/>
              </a:spcAft>
            </a:pPr>
            <a:r>
              <a:rPr lang="en-US" sz="2400" dirty="0"/>
              <a:t>Identifies gaps for measure development, testing, and endorsement</a:t>
            </a:r>
          </a:p>
          <a:p>
            <a:pPr>
              <a:spcBef>
                <a:spcPts val="600"/>
              </a:spcBef>
              <a:spcAft>
                <a:spcPts val="1200"/>
              </a:spcAft>
            </a:pPr>
            <a:r>
              <a:rPr lang="en-US" sz="2400" dirty="0"/>
              <a:t>Encourages measurement alignment across public and private programs, settings, levels of analysis, and populations to:</a:t>
            </a:r>
          </a:p>
          <a:p>
            <a:pPr marL="690563" lvl="1">
              <a:spcBef>
                <a:spcPts val="0"/>
              </a:spcBef>
            </a:pPr>
            <a:r>
              <a:rPr lang="en-US" sz="2400" dirty="0"/>
              <a:t>Promote coordination of care delivery </a:t>
            </a:r>
          </a:p>
          <a:p>
            <a:pPr marL="690563" lvl="1">
              <a:spcBef>
                <a:spcPts val="0"/>
              </a:spcBef>
            </a:pPr>
            <a:r>
              <a:rPr lang="en-US" sz="2400" dirty="0"/>
              <a:t>Reduce data collection burden</a:t>
            </a:r>
          </a:p>
          <a:p>
            <a:endParaRPr lang="en-US" dirty="0"/>
          </a:p>
        </p:txBody>
      </p:sp>
      <p:sp>
        <p:nvSpPr>
          <p:cNvPr id="7" name="Title 6">
            <a:extLst>
              <a:ext uri="{FF2B5EF4-FFF2-40B4-BE49-F238E27FC236}">
                <a16:creationId xmlns:a16="http://schemas.microsoft.com/office/drawing/2014/main" id="{7B6C4BD8-CEC7-4ADE-AB0C-F6B8CE7539E6}"/>
              </a:ext>
            </a:extLst>
          </p:cNvPr>
          <p:cNvSpPr>
            <a:spLocks noGrp="1"/>
          </p:cNvSpPr>
          <p:nvPr>
            <p:ph type="title"/>
          </p:nvPr>
        </p:nvSpPr>
        <p:spPr/>
        <p:txBody>
          <a:bodyPr/>
          <a:lstStyle/>
          <a:p>
            <a:r>
              <a:rPr lang="en-US" dirty="0"/>
              <a:t>Measure Applications Partnership</a:t>
            </a:r>
          </a:p>
        </p:txBody>
      </p:sp>
      <p:sp>
        <p:nvSpPr>
          <p:cNvPr id="5" name="Date Placeholder 4">
            <a:extLst>
              <a:ext uri="{FF2B5EF4-FFF2-40B4-BE49-F238E27FC236}">
                <a16:creationId xmlns:a16="http://schemas.microsoft.com/office/drawing/2014/main" id="{609FC359-E23B-4B53-9675-F7DA99223415}"/>
              </a:ext>
            </a:extLst>
          </p:cNvPr>
          <p:cNvSpPr>
            <a:spLocks noGrp="1"/>
          </p:cNvSpPr>
          <p:nvPr>
            <p:ph type="dt" sz="half" idx="10"/>
          </p:nvPr>
        </p:nvSpPr>
        <p:spPr/>
        <p:txBody>
          <a:bodyPr/>
          <a:lstStyle/>
          <a:p>
            <a:fld id="{E6A48628-C5AF-4DDE-B627-6DFEF3A1E92F}" type="datetime1">
              <a:rPr lang="en-US" smtClean="0"/>
              <a:t>6/29/2021</a:t>
            </a:fld>
            <a:endParaRPr lang="en-US" dirty="0"/>
          </a:p>
        </p:txBody>
      </p:sp>
      <p:sp>
        <p:nvSpPr>
          <p:cNvPr id="6" name="Slide Number Placeholder 5">
            <a:extLst>
              <a:ext uri="{FF2B5EF4-FFF2-40B4-BE49-F238E27FC236}">
                <a16:creationId xmlns:a16="http://schemas.microsoft.com/office/drawing/2014/main" id="{15F91203-2758-4E68-BA26-D3F86942DE6A}"/>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Tree>
    <p:extLst>
      <p:ext uri="{BB962C8B-B14F-4D97-AF65-F5344CB8AC3E}">
        <p14:creationId xmlns:p14="http://schemas.microsoft.com/office/powerpoint/2010/main" val="287182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58717D-8054-524C-BA62-C3F2223456F2}" type="slidenum">
              <a:rPr lang="en-US" smtClean="0"/>
              <a:pPr/>
              <a:t>16</a:t>
            </a:fld>
            <a:endParaRPr lang="en-US" dirty="0"/>
          </a:p>
        </p:txBody>
      </p:sp>
      <p:pic>
        <p:nvPicPr>
          <p:cNvPr id="7" name="Picture 6" descr="MAP timeline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14677"/>
            <a:ext cx="12192000" cy="5185818"/>
          </a:xfrm>
          <a:prstGeom prst="rect">
            <a:avLst/>
          </a:prstGeom>
        </p:spPr>
      </p:pic>
      <p:sp>
        <p:nvSpPr>
          <p:cNvPr id="2" name="Title 1"/>
          <p:cNvSpPr>
            <a:spLocks noGrp="1"/>
          </p:cNvSpPr>
          <p:nvPr>
            <p:ph type="title"/>
          </p:nvPr>
        </p:nvSpPr>
        <p:spPr>
          <a:xfrm>
            <a:off x="457200" y="76200"/>
            <a:ext cx="11277600" cy="1189074"/>
          </a:xfrm>
        </p:spPr>
        <p:txBody>
          <a:bodyPr/>
          <a:lstStyle/>
          <a:p>
            <a:r>
              <a:rPr lang="en-US" dirty="0"/>
              <a:t>MAP Timeline</a:t>
            </a:r>
          </a:p>
        </p:txBody>
      </p:sp>
    </p:spTree>
    <p:extLst>
      <p:ext uri="{BB962C8B-B14F-4D97-AF65-F5344CB8AC3E}">
        <p14:creationId xmlns:p14="http://schemas.microsoft.com/office/powerpoint/2010/main" val="374072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DD1DCC-BF7A-4CB7-90B1-9A678D0DDF99}"/>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97FB05E9-3A51-44FF-A328-7F6D56C691D7}"/>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
        <p:nvSpPr>
          <p:cNvPr id="2" name="Content Placeholder 1">
            <a:extLst>
              <a:ext uri="{FF2B5EF4-FFF2-40B4-BE49-F238E27FC236}">
                <a16:creationId xmlns:a16="http://schemas.microsoft.com/office/drawing/2014/main" id="{6E89ED11-1D90-4E4A-9D3E-07302B918B7C}"/>
              </a:ext>
            </a:extLst>
          </p:cNvPr>
          <p:cNvSpPr>
            <a:spLocks noGrp="1"/>
          </p:cNvSpPr>
          <p:nvPr>
            <p:ph idx="1"/>
          </p:nvPr>
        </p:nvSpPr>
        <p:spPr>
          <a:xfrm>
            <a:off x="457200" y="1929007"/>
            <a:ext cx="11277600" cy="4395593"/>
          </a:xfrm>
        </p:spPr>
        <p:txBody>
          <a:bodyPr>
            <a:normAutofit/>
          </a:bodyPr>
          <a:lstStyle/>
          <a:p>
            <a:r>
              <a:rPr lang="en-US" dirty="0"/>
              <a:t>Some measure programs do not use the pre-rulemaking or rulemaking processes, but the same level of rigor is applied</a:t>
            </a:r>
          </a:p>
          <a:p>
            <a:pPr lvl="1"/>
            <a:r>
              <a:rPr lang="en-US" dirty="0"/>
              <a:t>Example: Quality Rating System (QRS)</a:t>
            </a:r>
          </a:p>
          <a:p>
            <a:r>
              <a:rPr lang="en-US" dirty="0"/>
              <a:t>These programs use Call Letters to communicate changes and request comments on proposed refinements </a:t>
            </a:r>
          </a:p>
          <a:p>
            <a:endParaRPr lang="en-US" dirty="0"/>
          </a:p>
        </p:txBody>
      </p:sp>
      <p:sp>
        <p:nvSpPr>
          <p:cNvPr id="3" name="Title 2">
            <a:extLst>
              <a:ext uri="{FF2B5EF4-FFF2-40B4-BE49-F238E27FC236}">
                <a16:creationId xmlns:a16="http://schemas.microsoft.com/office/drawing/2014/main" id="{31FADB0E-50DA-4157-A552-43D35B02D4AD}"/>
              </a:ext>
            </a:extLst>
          </p:cNvPr>
          <p:cNvSpPr>
            <a:spLocks noGrp="1"/>
          </p:cNvSpPr>
          <p:nvPr>
            <p:ph type="title"/>
          </p:nvPr>
        </p:nvSpPr>
        <p:spPr/>
        <p:txBody>
          <a:bodyPr/>
          <a:lstStyle/>
          <a:p>
            <a:r>
              <a:rPr lang="en-US" dirty="0"/>
              <a:t>Calls for Measures</a:t>
            </a:r>
          </a:p>
        </p:txBody>
      </p:sp>
    </p:spTree>
    <p:extLst>
      <p:ext uri="{BB962C8B-B14F-4D97-AF65-F5344CB8AC3E}">
        <p14:creationId xmlns:p14="http://schemas.microsoft.com/office/powerpoint/2010/main" val="232127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0E0D06-D4CF-4ADE-A4D6-DB5B2B94E6BA}"/>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8B009860-ED7A-4F6C-A796-062ADE484B1A}"/>
              </a:ext>
            </a:extLst>
          </p:cNvPr>
          <p:cNvSpPr>
            <a:spLocks noGrp="1"/>
          </p:cNvSpPr>
          <p:nvPr>
            <p:ph type="sldNum" sz="quarter" idx="12"/>
          </p:nvPr>
        </p:nvSpPr>
        <p:spPr/>
        <p:txBody>
          <a:bodyPr/>
          <a:lstStyle/>
          <a:p>
            <a:fld id="{F6B8A4A2-F29A-4651-AFA7-54DA4950AAC7}" type="slidenum">
              <a:rPr lang="en-US" smtClean="0"/>
              <a:pPr/>
              <a:t>18</a:t>
            </a:fld>
            <a:endParaRPr lang="en-US" dirty="0"/>
          </a:p>
        </p:txBody>
      </p:sp>
      <p:pic>
        <p:nvPicPr>
          <p:cNvPr id="8" name="Picture 7" descr="Image of the call for measures process used by some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1" y="2033231"/>
            <a:ext cx="12147315" cy="4367574"/>
          </a:xfrm>
          <a:prstGeom prst="rect">
            <a:avLst/>
          </a:prstGeom>
        </p:spPr>
      </p:pic>
      <p:sp>
        <p:nvSpPr>
          <p:cNvPr id="3" name="Title 2">
            <a:extLst>
              <a:ext uri="{FF2B5EF4-FFF2-40B4-BE49-F238E27FC236}">
                <a16:creationId xmlns:a16="http://schemas.microsoft.com/office/drawing/2014/main" id="{DC67A5B4-7FE9-4C4B-9733-937F3939E201}"/>
              </a:ext>
            </a:extLst>
          </p:cNvPr>
          <p:cNvSpPr>
            <a:spLocks noGrp="1"/>
          </p:cNvSpPr>
          <p:nvPr>
            <p:ph type="title"/>
          </p:nvPr>
        </p:nvSpPr>
        <p:spPr/>
        <p:txBody>
          <a:bodyPr/>
          <a:lstStyle/>
          <a:p>
            <a:r>
              <a:rPr lang="en-US" dirty="0"/>
              <a:t>Calls for Measures Process</a:t>
            </a:r>
          </a:p>
        </p:txBody>
      </p:sp>
    </p:spTree>
    <p:extLst>
      <p:ext uri="{BB962C8B-B14F-4D97-AF65-F5344CB8AC3E}">
        <p14:creationId xmlns:p14="http://schemas.microsoft.com/office/powerpoint/2010/main" val="342489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6/29/2021</a:t>
            </a:fld>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8" name="Content Placeholder 1">
            <a:extLst>
              <a:ext uri="{FF2B5EF4-FFF2-40B4-BE49-F238E27FC236}">
                <a16:creationId xmlns:a16="http://schemas.microsoft.com/office/drawing/2014/main" id="{2181F251-771E-4801-BB03-66E563E2C34D}"/>
              </a:ext>
            </a:extLst>
          </p:cNvPr>
          <p:cNvSpPr txBox="1">
            <a:spLocks/>
          </p:cNvSpPr>
          <p:nvPr/>
        </p:nvSpPr>
        <p:spPr>
          <a:xfrm>
            <a:off x="457200" y="1921307"/>
            <a:ext cx="109728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pPr>
            <a:r>
              <a:rPr lang="en-US" b="1" dirty="0">
                <a:solidFill>
                  <a:srgbClr val="00529C"/>
                </a:solidFill>
              </a:rPr>
              <a:t>Welcome! </a:t>
            </a:r>
            <a:r>
              <a:rPr lang="en-US" dirty="0"/>
              <a:t>This is an annual presentation to engage the public in the work CMS is doing around quality measurement</a:t>
            </a:r>
          </a:p>
          <a:p>
            <a:pPr marL="285750" indent="-285750">
              <a:spcAft>
                <a:spcPts val="600"/>
              </a:spcAft>
            </a:pPr>
            <a:r>
              <a:rPr lang="en-US" dirty="0"/>
              <a:t>Aim to shed light on the processes and function of quality measurement in CMS programs and initiatives</a:t>
            </a:r>
          </a:p>
          <a:p>
            <a:pPr marL="285750" indent="-285750">
              <a:spcAft>
                <a:spcPts val="600"/>
              </a:spcAft>
            </a:pPr>
            <a:r>
              <a:rPr lang="en-US" dirty="0"/>
              <a:t>If you are new to quality measurement, stay tuned for available resources that can help navigate development and use</a:t>
            </a:r>
          </a:p>
          <a:p>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29961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man in professional attire seated at a computer monitor, looking at the screen.">
            <a:extLst>
              <a:ext uri="{FF2B5EF4-FFF2-40B4-BE49-F238E27FC236}">
                <a16:creationId xmlns:a16="http://schemas.microsoft.com/office/drawing/2014/main" id="{B83CA503-F165-4C68-A72C-6C1BC53001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74BE95DA-2E6F-4CE2-9912-EF0C031C4531}"/>
              </a:ext>
              <a:ext uri="{C183D7F6-B498-43B3-948B-1728B52AA6E4}">
                <adec:decorative xmlns:adec="http://schemas.microsoft.com/office/drawing/2017/decorative" val="1"/>
              </a:ext>
            </a:extLst>
          </p:cNvPr>
          <p:cNvSpPr>
            <a:spLocks noGrp="1"/>
          </p:cNvSpPr>
          <p:nvPr>
            <p:ph type="dt" sz="half" idx="10"/>
          </p:nvPr>
        </p:nvSpPr>
        <p:spPr/>
        <p:txBody>
          <a:bodyPr/>
          <a:lstStyle/>
          <a:p>
            <a:fld id="{32AC9E91-CE92-4CF8-8A01-E97442FD9249}" type="datetime1">
              <a:rPr lang="en-US" smtClean="0"/>
              <a:t>6/29/2021</a:t>
            </a:fld>
            <a:endParaRPr lang="en-US" dirty="0"/>
          </a:p>
        </p:txBody>
      </p:sp>
      <p:sp>
        <p:nvSpPr>
          <p:cNvPr id="5" name="Slide Number Placeholder 4">
            <a:extLst>
              <a:ext uri="{FF2B5EF4-FFF2-40B4-BE49-F238E27FC236}">
                <a16:creationId xmlns:a16="http://schemas.microsoft.com/office/drawing/2014/main" id="{0B68639B-C9DF-4D75-9E62-EB837F0576F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3" name="Title 2">
            <a:extLst>
              <a:ext uri="{FF2B5EF4-FFF2-40B4-BE49-F238E27FC236}">
                <a16:creationId xmlns:a16="http://schemas.microsoft.com/office/drawing/2014/main" id="{5792C6E6-FA2B-4C2C-B68B-6413262926C3}"/>
              </a:ext>
            </a:extLst>
          </p:cNvPr>
          <p:cNvSpPr>
            <a:spLocks noGrp="1"/>
          </p:cNvSpPr>
          <p:nvPr>
            <p:ph type="ctrTitle"/>
          </p:nvPr>
        </p:nvSpPr>
        <p:spPr/>
        <p:txBody>
          <a:bodyPr/>
          <a:lstStyle/>
          <a:p>
            <a:r>
              <a:rPr lang="en-US" dirty="0"/>
              <a:t>Evaluating Measures Currently in Use</a:t>
            </a:r>
          </a:p>
        </p:txBody>
      </p:sp>
    </p:spTree>
    <p:extLst>
      <p:ext uri="{BB962C8B-B14F-4D97-AF65-F5344CB8AC3E}">
        <p14:creationId xmlns:p14="http://schemas.microsoft.com/office/powerpoint/2010/main" val="39066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C5EFE3-C60E-4865-9F59-AEB80D0A91A9}"/>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4AB7F0A3-BC7D-43F7-A91F-4429D1311CE9}"/>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
        <p:nvSpPr>
          <p:cNvPr id="37" name="TextBox 36">
            <a:extLst>
              <a:ext uri="{FF2B5EF4-FFF2-40B4-BE49-F238E27FC236}">
                <a16:creationId xmlns:a16="http://schemas.microsoft.com/office/drawing/2014/main" id="{DF398EB7-F6C9-4157-A33E-7BEBD6902273}"/>
              </a:ext>
            </a:extLst>
          </p:cNvPr>
          <p:cNvSpPr txBox="1"/>
          <p:nvPr/>
        </p:nvSpPr>
        <p:spPr>
          <a:xfrm>
            <a:off x="7064982" y="4867587"/>
            <a:ext cx="4954462" cy="1323439"/>
          </a:xfrm>
          <a:prstGeom prst="rect">
            <a:avLst/>
          </a:prstGeom>
          <a:noFill/>
        </p:spPr>
        <p:txBody>
          <a:bodyPr wrap="square" rtlCol="0">
            <a:noAutofit/>
          </a:bodyPr>
          <a:lstStyle/>
          <a:p>
            <a:pPr marL="179388" lvl="0" indent="-179388">
              <a:spcAft>
                <a:spcPts val="400"/>
              </a:spcAft>
              <a:buFont typeface="Arial" charset="0"/>
              <a:buChar char="•"/>
              <a:tabLst/>
            </a:pPr>
            <a:r>
              <a:rPr lang="en-US" sz="1600" dirty="0">
                <a:solidFill>
                  <a:schemeClr val="tx1">
                    <a:lumMod val="95000"/>
                    <a:lumOff val="5000"/>
                  </a:schemeClr>
                </a:solidFill>
                <a:latin typeface="Arial" panose="020B0604020202020204" pitchFamily="34" charset="0"/>
                <a:cs typeface="Arial" panose="020B0604020202020204" pitchFamily="34" charset="0"/>
              </a:rPr>
              <a:t>Individual measures</a:t>
            </a:r>
          </a:p>
          <a:p>
            <a:pPr marL="179388" lvl="0" indent="-179388">
              <a:spcAft>
                <a:spcPts val="400"/>
              </a:spcAft>
              <a:buFont typeface="Arial" charset="0"/>
              <a:buChar char="•"/>
              <a:tabLst/>
            </a:pPr>
            <a:r>
              <a:rPr lang="en-US" sz="1600" dirty="0">
                <a:solidFill>
                  <a:schemeClr val="tx1">
                    <a:lumMod val="95000"/>
                    <a:lumOff val="5000"/>
                  </a:schemeClr>
                </a:solidFill>
                <a:latin typeface="Arial" panose="020B0604020202020204" pitchFamily="34" charset="0"/>
                <a:cs typeface="Arial" panose="020B0604020202020204" pitchFamily="34" charset="0"/>
              </a:rPr>
              <a:t>Clinical/scientific updates, measure maintenance</a:t>
            </a:r>
          </a:p>
          <a:p>
            <a:pPr marL="179388" lvl="0" indent="-179388">
              <a:spcAft>
                <a:spcPts val="400"/>
              </a:spcAft>
              <a:buFont typeface="Arial" charset="0"/>
              <a:buChar char="•"/>
              <a:tabLst/>
            </a:pPr>
            <a:r>
              <a:rPr lang="en-US" sz="1600" dirty="0">
                <a:solidFill>
                  <a:schemeClr val="tx1">
                    <a:lumMod val="95000"/>
                    <a:lumOff val="5000"/>
                  </a:schemeClr>
                </a:solidFill>
                <a:latin typeface="Arial" panose="020B0604020202020204" pitchFamily="34" charset="0"/>
                <a:cs typeface="Arial" panose="020B0604020202020204" pitchFamily="34" charset="0"/>
              </a:rPr>
              <a:t>Evaluates measures according to criteria importance, scientific acceptability, usability, </a:t>
            </a:r>
            <a:br>
              <a:rPr lang="en-US" sz="1600" dirty="0">
                <a:solidFill>
                  <a:schemeClr val="tx1">
                    <a:lumMod val="95000"/>
                    <a:lumOff val="5000"/>
                  </a:schemeClr>
                </a:solidFill>
                <a:latin typeface="Arial" panose="020B0604020202020204" pitchFamily="34" charset="0"/>
                <a:cs typeface="Arial" panose="020B0604020202020204" pitchFamily="34" charset="0"/>
              </a:rPr>
            </a:br>
            <a:r>
              <a:rPr lang="en-US" sz="1600" dirty="0">
                <a:solidFill>
                  <a:schemeClr val="tx1">
                    <a:lumMod val="95000"/>
                    <a:lumOff val="5000"/>
                  </a:schemeClr>
                </a:solidFill>
                <a:latin typeface="Arial" panose="020B0604020202020204" pitchFamily="34" charset="0"/>
                <a:cs typeface="Arial" panose="020B0604020202020204" pitchFamily="34" charset="0"/>
              </a:rPr>
              <a:t>and feasibility</a:t>
            </a:r>
          </a:p>
        </p:txBody>
      </p:sp>
      <p:sp>
        <p:nvSpPr>
          <p:cNvPr id="36" name="TextBox 35">
            <a:extLst>
              <a:ext uri="{FF2B5EF4-FFF2-40B4-BE49-F238E27FC236}">
                <a16:creationId xmlns:a16="http://schemas.microsoft.com/office/drawing/2014/main" id="{CC66889A-5170-4E7D-94A7-F2CE82AFBA47}"/>
              </a:ext>
            </a:extLst>
          </p:cNvPr>
          <p:cNvSpPr txBox="1"/>
          <p:nvPr/>
        </p:nvSpPr>
        <p:spPr>
          <a:xfrm>
            <a:off x="6472269" y="3438053"/>
            <a:ext cx="4124524" cy="1077218"/>
          </a:xfrm>
          <a:prstGeom prst="rect">
            <a:avLst/>
          </a:prstGeom>
          <a:noFill/>
        </p:spPr>
        <p:txBody>
          <a:bodyPr wrap="square" rtlCol="0">
            <a:noAutofit/>
          </a:bodyPr>
          <a:lstStyle/>
          <a:p>
            <a:pPr marL="168275" lvl="0" indent="-168275">
              <a:spcAft>
                <a:spcPts val="400"/>
              </a:spcAft>
              <a:buFont typeface="Arial" charset="0"/>
              <a:buChar char="•"/>
            </a:pPr>
            <a:r>
              <a:rPr lang="en-US" sz="1600" dirty="0">
                <a:solidFill>
                  <a:schemeClr val="tx1">
                    <a:lumMod val="95000"/>
                    <a:lumOff val="5000"/>
                  </a:schemeClr>
                </a:solidFill>
                <a:latin typeface="Arial" panose="020B0604020202020204" pitchFamily="34" charset="0"/>
                <a:ea typeface="Calibri" charset="0"/>
                <a:cs typeface="Arial" panose="020B0604020202020204" pitchFamily="34" charset="0"/>
              </a:rPr>
              <a:t>Individual CMS Programs</a:t>
            </a:r>
          </a:p>
          <a:p>
            <a:pPr marL="168275" lvl="0" indent="-168275">
              <a:spcAft>
                <a:spcPts val="400"/>
              </a:spcAft>
              <a:buFont typeface="Arial" charset="0"/>
              <a:buChar char="•"/>
            </a:pPr>
            <a:r>
              <a:rPr lang="en-US" sz="1600" dirty="0">
                <a:solidFill>
                  <a:schemeClr val="tx1">
                    <a:lumMod val="95000"/>
                    <a:lumOff val="5000"/>
                  </a:schemeClr>
                </a:solidFill>
                <a:latin typeface="Arial" panose="020B0604020202020204" pitchFamily="34" charset="0"/>
                <a:ea typeface="Calibri" charset="0"/>
                <a:cs typeface="Arial" panose="020B0604020202020204" pitchFamily="34" charset="0"/>
              </a:rPr>
              <a:t>Clinician and provider profiling/rates</a:t>
            </a:r>
          </a:p>
          <a:p>
            <a:pPr marL="168275" lvl="0" indent="-168275">
              <a:spcAft>
                <a:spcPts val="400"/>
              </a:spcAft>
              <a:buFont typeface="Arial" charset="0"/>
              <a:buChar char="•"/>
            </a:pPr>
            <a:r>
              <a:rPr lang="en-US" sz="1600" dirty="0">
                <a:solidFill>
                  <a:schemeClr val="tx1">
                    <a:lumMod val="95000"/>
                    <a:lumOff val="5000"/>
                  </a:schemeClr>
                </a:solidFill>
                <a:latin typeface="Arial" panose="020B0604020202020204" pitchFamily="34" charset="0"/>
                <a:ea typeface="Calibri" charset="0"/>
                <a:cs typeface="Arial" panose="020B0604020202020204" pitchFamily="34" charset="0"/>
              </a:rPr>
              <a:t>Assesses the implementation of program design and included measures</a:t>
            </a:r>
          </a:p>
        </p:txBody>
      </p:sp>
      <p:sp>
        <p:nvSpPr>
          <p:cNvPr id="35" name="TextBox 34">
            <a:extLst>
              <a:ext uri="{FF2B5EF4-FFF2-40B4-BE49-F238E27FC236}">
                <a16:creationId xmlns:a16="http://schemas.microsoft.com/office/drawing/2014/main" id="{3CCFA190-4C6A-4E27-82E8-AE8D7B72178F}"/>
              </a:ext>
            </a:extLst>
          </p:cNvPr>
          <p:cNvSpPr txBox="1"/>
          <p:nvPr/>
        </p:nvSpPr>
        <p:spPr>
          <a:xfrm>
            <a:off x="5896824" y="2252533"/>
            <a:ext cx="3980507" cy="861774"/>
          </a:xfrm>
          <a:prstGeom prst="rect">
            <a:avLst/>
          </a:prstGeom>
          <a:noFill/>
        </p:spPr>
        <p:txBody>
          <a:bodyPr wrap="square" rtlCol="0">
            <a:noAutofit/>
          </a:bodyPr>
          <a:lstStyle/>
          <a:p>
            <a:pPr marL="171450" lvl="0" indent="-171450">
              <a:spcAft>
                <a:spcPts val="400"/>
              </a:spcAft>
              <a:buFont typeface="Arial"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All included CMS quality programs</a:t>
            </a:r>
          </a:p>
          <a:p>
            <a:pPr marL="171450" lvl="0" indent="-171450">
              <a:spcAft>
                <a:spcPts val="400"/>
              </a:spcAft>
              <a:buFont typeface="Arial"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National aggregate data</a:t>
            </a:r>
          </a:p>
          <a:p>
            <a:pPr marL="171450" lvl="0" indent="-171450">
              <a:spcAft>
                <a:spcPts val="400"/>
              </a:spcAft>
              <a:buFont typeface="Arial" charset="0"/>
              <a:buChar char="•"/>
            </a:pPr>
            <a:r>
              <a:rPr lang="en-US" sz="1600" dirty="0">
                <a:solidFill>
                  <a:schemeClr val="tx1">
                    <a:lumMod val="95000"/>
                    <a:lumOff val="5000"/>
                  </a:schemeClr>
                </a:solidFill>
                <a:latin typeface="Arial" panose="020B0604020202020204" pitchFamily="34" charset="0"/>
                <a:cs typeface="Arial" panose="020B0604020202020204" pitchFamily="34" charset="0"/>
              </a:rPr>
              <a:t>Assesses national impact of measures</a:t>
            </a:r>
          </a:p>
        </p:txBody>
      </p:sp>
      <p:pic>
        <p:nvPicPr>
          <p:cNvPr id="2" name="Picture 1" descr="Image of a pyramid showing the three measure evaluation levels based on strategic altitu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76" y="1612641"/>
            <a:ext cx="10935524" cy="4711959"/>
          </a:xfrm>
          <a:prstGeom prst="rect">
            <a:avLst/>
          </a:prstGeom>
        </p:spPr>
      </p:pic>
      <p:sp>
        <p:nvSpPr>
          <p:cNvPr id="3" name="Title 2">
            <a:extLst>
              <a:ext uri="{FF2B5EF4-FFF2-40B4-BE49-F238E27FC236}">
                <a16:creationId xmlns:a16="http://schemas.microsoft.com/office/drawing/2014/main" id="{1B43AAE1-FB5B-4A45-B23B-30441254F3CA}"/>
              </a:ext>
            </a:extLst>
          </p:cNvPr>
          <p:cNvSpPr>
            <a:spLocks noGrp="1"/>
          </p:cNvSpPr>
          <p:nvPr>
            <p:ph type="title"/>
          </p:nvPr>
        </p:nvSpPr>
        <p:spPr/>
        <p:txBody>
          <a:bodyPr/>
          <a:lstStyle/>
          <a:p>
            <a:r>
              <a:rPr lang="en-US" dirty="0"/>
              <a:t>Evaluating Measures Currently in Use</a:t>
            </a:r>
          </a:p>
        </p:txBody>
      </p:sp>
    </p:spTree>
    <p:extLst>
      <p:ext uri="{BB962C8B-B14F-4D97-AF65-F5344CB8AC3E}">
        <p14:creationId xmlns:p14="http://schemas.microsoft.com/office/powerpoint/2010/main" val="2935437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6A1F8B-6ECB-47FE-8EE6-4216BFA11EF5}"/>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588EC336-B759-4AD6-A0DA-AAD77E11E004}"/>
              </a:ext>
            </a:extLst>
          </p:cNvPr>
          <p:cNvSpPr>
            <a:spLocks noGrp="1"/>
          </p:cNvSpPr>
          <p:nvPr>
            <p:ph type="sldNum" sz="quarter" idx="12"/>
          </p:nvPr>
        </p:nvSpPr>
        <p:spPr/>
        <p:txBody>
          <a:bodyPr/>
          <a:lstStyle/>
          <a:p>
            <a:fld id="{F6B8A4A2-F29A-4651-AFA7-54DA4950AAC7}" type="slidenum">
              <a:rPr lang="en-US" smtClean="0"/>
              <a:pPr/>
              <a:t>21</a:t>
            </a:fld>
            <a:endParaRPr lang="en-US" dirty="0"/>
          </a:p>
        </p:txBody>
      </p:sp>
      <p:pic>
        <p:nvPicPr>
          <p:cNvPr id="7" name="Content Placeholder 8" descr="Cover page of 2021 National Impact Assessment of the Centers for Medicare &amp; Medicaid Services (CMS) Quality Measures Report">
            <a:extLst>
              <a:ext uri="{FF2B5EF4-FFF2-40B4-BE49-F238E27FC236}">
                <a16:creationId xmlns:a16="http://schemas.microsoft.com/office/drawing/2014/main" id="{51475157-DE63-6C4D-A124-9ECDD1C5A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880" y="1508760"/>
            <a:ext cx="3811479" cy="4901184"/>
          </a:xfrm>
          <a:prstGeom prst="rect">
            <a:avLst/>
          </a:prstGeom>
        </p:spPr>
      </p:pic>
      <p:sp>
        <p:nvSpPr>
          <p:cNvPr id="9" name="Content Placeholder 1">
            <a:extLst>
              <a:ext uri="{FF2B5EF4-FFF2-40B4-BE49-F238E27FC236}">
                <a16:creationId xmlns:a16="http://schemas.microsoft.com/office/drawing/2014/main" id="{9DA34D67-CFA1-473D-8DA0-DAB2C5E0D1DE}"/>
              </a:ext>
            </a:extLst>
          </p:cNvPr>
          <p:cNvSpPr txBox="1">
            <a:spLocks/>
          </p:cNvSpPr>
          <p:nvPr/>
        </p:nvSpPr>
        <p:spPr>
          <a:xfrm>
            <a:off x="457199" y="2083980"/>
            <a:ext cx="6066999" cy="42406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a:t>Required by section 1890A(a)(6) of the Social Security Act</a:t>
            </a:r>
          </a:p>
          <a:p>
            <a:pPr>
              <a:spcAft>
                <a:spcPts val="600"/>
              </a:spcAft>
            </a:pPr>
            <a:r>
              <a:rPr lang="en-US" dirty="0"/>
              <a:t>Triennial report</a:t>
            </a:r>
          </a:p>
          <a:p>
            <a:pPr>
              <a:spcAft>
                <a:spcPts val="600"/>
              </a:spcAft>
            </a:pPr>
            <a:r>
              <a:rPr lang="en-US" dirty="0"/>
              <a:t>Structured by health care quality priorities (e.g., Patient Safety)</a:t>
            </a:r>
          </a:p>
          <a:p>
            <a:pPr>
              <a:spcAft>
                <a:spcPts val="600"/>
              </a:spcAft>
            </a:pPr>
            <a:endParaRPr lang="en-US" sz="2800" dirty="0"/>
          </a:p>
          <a:p>
            <a:pPr>
              <a:spcAft>
                <a:spcPts val="600"/>
              </a:spcAft>
            </a:pPr>
            <a:endParaRPr lang="en-US" sz="2800" dirty="0"/>
          </a:p>
        </p:txBody>
      </p:sp>
      <p:sp>
        <p:nvSpPr>
          <p:cNvPr id="3" name="Title 2">
            <a:extLst>
              <a:ext uri="{FF2B5EF4-FFF2-40B4-BE49-F238E27FC236}">
                <a16:creationId xmlns:a16="http://schemas.microsoft.com/office/drawing/2014/main" id="{0FBA0761-9A0E-4308-AAF3-BA0F3F171B6F}"/>
              </a:ext>
            </a:extLst>
          </p:cNvPr>
          <p:cNvSpPr>
            <a:spLocks noGrp="1"/>
          </p:cNvSpPr>
          <p:nvPr>
            <p:ph type="title"/>
          </p:nvPr>
        </p:nvSpPr>
        <p:spPr/>
        <p:txBody>
          <a:bodyPr/>
          <a:lstStyle/>
          <a:p>
            <a:r>
              <a:rPr lang="en-US" dirty="0"/>
              <a:t>Impact Assessment</a:t>
            </a:r>
          </a:p>
        </p:txBody>
      </p:sp>
    </p:spTree>
    <p:extLst>
      <p:ext uri="{BB962C8B-B14F-4D97-AF65-F5344CB8AC3E}">
        <p14:creationId xmlns:p14="http://schemas.microsoft.com/office/powerpoint/2010/main" val="2141450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79C484-9686-4978-84A6-05ABE5104525}"/>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6/29/2021</a:t>
            </a:fld>
            <a:endParaRPr lang="en-US" dirty="0"/>
          </a:p>
        </p:txBody>
      </p:sp>
      <p:sp>
        <p:nvSpPr>
          <p:cNvPr id="5" name="Slide Number Placeholder 4">
            <a:extLst>
              <a:ext uri="{FF2B5EF4-FFF2-40B4-BE49-F238E27FC236}">
                <a16:creationId xmlns:a16="http://schemas.microsoft.com/office/drawing/2014/main" id="{61EE3025-C818-49E6-8F24-F9E7C01D886C}"/>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22</a:t>
            </a:fld>
            <a:endParaRPr lang="en-US" dirty="0"/>
          </a:p>
        </p:txBody>
      </p:sp>
      <p:pic>
        <p:nvPicPr>
          <p:cNvPr id="2" name="Picture 1" descr="Image of analytic data collected from measures impact assess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05150"/>
            <a:ext cx="11445598" cy="4519449"/>
          </a:xfrm>
          <a:prstGeom prst="rect">
            <a:avLst/>
          </a:prstGeom>
        </p:spPr>
      </p:pic>
      <p:sp>
        <p:nvSpPr>
          <p:cNvPr id="3" name="Title 2">
            <a:extLst>
              <a:ext uri="{FF2B5EF4-FFF2-40B4-BE49-F238E27FC236}">
                <a16:creationId xmlns:a16="http://schemas.microsoft.com/office/drawing/2014/main" id="{D41EEC34-6020-4B92-BE2D-40ACD8C1AFC6}"/>
              </a:ext>
            </a:extLst>
          </p:cNvPr>
          <p:cNvSpPr>
            <a:spLocks noGrp="1"/>
          </p:cNvSpPr>
          <p:nvPr>
            <p:ph type="title"/>
          </p:nvPr>
        </p:nvSpPr>
        <p:spPr>
          <a:xfrm>
            <a:off x="457200" y="76200"/>
            <a:ext cx="11277600" cy="1371600"/>
          </a:xfrm>
        </p:spPr>
        <p:txBody>
          <a:bodyPr anchor="ctr">
            <a:normAutofit/>
          </a:bodyPr>
          <a:lstStyle/>
          <a:p>
            <a:r>
              <a:rPr lang="en-US" dirty="0"/>
              <a:t>Impact Assessment</a:t>
            </a:r>
          </a:p>
        </p:txBody>
      </p:sp>
    </p:spTree>
    <p:extLst>
      <p:ext uri="{BB962C8B-B14F-4D97-AF65-F5344CB8AC3E}">
        <p14:creationId xmlns:p14="http://schemas.microsoft.com/office/powerpoint/2010/main" val="1272790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55A3-B08C-1D44-8EA5-D45C326569AE}"/>
              </a:ext>
            </a:extLst>
          </p:cNvPr>
          <p:cNvSpPr>
            <a:spLocks noGrp="1"/>
          </p:cNvSpPr>
          <p:nvPr>
            <p:ph type="title"/>
          </p:nvPr>
        </p:nvSpPr>
        <p:spPr/>
        <p:txBody>
          <a:bodyPr/>
          <a:lstStyle/>
          <a:p>
            <a:r>
              <a:rPr lang="en-US" dirty="0"/>
              <a:t>Person and Family Engagement </a:t>
            </a:r>
            <a:br>
              <a:rPr lang="en-US" dirty="0"/>
            </a:br>
            <a:r>
              <a:rPr lang="en-US" dirty="0"/>
              <a:t>Key Indicators</a:t>
            </a:r>
          </a:p>
        </p:txBody>
      </p:sp>
      <p:sp>
        <p:nvSpPr>
          <p:cNvPr id="3" name="Date Placeholder 2">
            <a:extLst>
              <a:ext uri="{FF2B5EF4-FFF2-40B4-BE49-F238E27FC236}">
                <a16:creationId xmlns:a16="http://schemas.microsoft.com/office/drawing/2014/main" id="{D77C0038-56BF-AF47-AE60-E6459786DE98}"/>
              </a:ext>
            </a:extLst>
          </p:cNvPr>
          <p:cNvSpPr>
            <a:spLocks noGrp="1"/>
          </p:cNvSpPr>
          <p:nvPr>
            <p:ph type="dt" sz="half" idx="10"/>
          </p:nvPr>
        </p:nvSpPr>
        <p:spPr/>
        <p:txBody>
          <a:bodyPr/>
          <a:lstStyle/>
          <a:p>
            <a:fld id="{559FBD97-488D-974B-8BAF-2E95C88AE8D1}" type="datetime1">
              <a:rPr lang="en-US" smtClean="0"/>
              <a:t>6/29/2021</a:t>
            </a:fld>
            <a:endParaRPr lang="en-US" dirty="0"/>
          </a:p>
        </p:txBody>
      </p:sp>
      <p:pic>
        <p:nvPicPr>
          <p:cNvPr id="7" name="Picture 6" descr="A table summaring performance trends for Person and Family Engagement Key Indicators by setting">
            <a:extLst>
              <a:ext uri="{FF2B5EF4-FFF2-40B4-BE49-F238E27FC236}">
                <a16:creationId xmlns:a16="http://schemas.microsoft.com/office/drawing/2014/main" id="{38087D48-BA91-4AB6-8E9E-670B231F1E87}"/>
              </a:ext>
            </a:extLst>
          </p:cNvPr>
          <p:cNvPicPr>
            <a:picLocks noChangeAspect="1"/>
          </p:cNvPicPr>
          <p:nvPr/>
        </p:nvPicPr>
        <p:blipFill>
          <a:blip r:embed="rId3"/>
          <a:stretch>
            <a:fillRect/>
          </a:stretch>
        </p:blipFill>
        <p:spPr>
          <a:xfrm>
            <a:off x="2697480" y="1600200"/>
            <a:ext cx="6803422" cy="4789742"/>
          </a:xfrm>
          <a:prstGeom prst="rect">
            <a:avLst/>
          </a:prstGeom>
        </p:spPr>
      </p:pic>
    </p:spTree>
    <p:extLst>
      <p:ext uri="{BB962C8B-B14F-4D97-AF65-F5344CB8AC3E}">
        <p14:creationId xmlns:p14="http://schemas.microsoft.com/office/powerpoint/2010/main" val="2379845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1E745C-4369-2C4D-8A61-3F381750257A}"/>
              </a:ext>
            </a:extLst>
          </p:cNvPr>
          <p:cNvSpPr>
            <a:spLocks noGrp="1"/>
          </p:cNvSpPr>
          <p:nvPr>
            <p:ph type="sldNum" sz="quarter" idx="12"/>
          </p:nvPr>
        </p:nvSpPr>
        <p:spPr/>
        <p:txBody>
          <a:bodyPr/>
          <a:lstStyle/>
          <a:p>
            <a:fld id="{F1932CD8-2456-4537-B600-04522923C878}" type="slidenum">
              <a:rPr lang="en-US" smtClean="0"/>
              <a:pPr/>
              <a:t>24</a:t>
            </a:fld>
            <a:endParaRPr lang="en-US" dirty="0"/>
          </a:p>
        </p:txBody>
      </p:sp>
      <p:sp>
        <p:nvSpPr>
          <p:cNvPr id="2" name="Title 1">
            <a:extLst>
              <a:ext uri="{FF2B5EF4-FFF2-40B4-BE49-F238E27FC236}">
                <a16:creationId xmlns:a16="http://schemas.microsoft.com/office/drawing/2014/main" id="{E26255A3-B08C-1D44-8EA5-D45C326569AE}"/>
              </a:ext>
            </a:extLst>
          </p:cNvPr>
          <p:cNvSpPr>
            <a:spLocks noGrp="1"/>
          </p:cNvSpPr>
          <p:nvPr>
            <p:ph type="title"/>
          </p:nvPr>
        </p:nvSpPr>
        <p:spPr>
          <a:xfrm>
            <a:off x="457200" y="76200"/>
            <a:ext cx="11274552" cy="1371600"/>
          </a:xfrm>
        </p:spPr>
        <p:txBody>
          <a:bodyPr/>
          <a:lstStyle/>
          <a:p>
            <a:r>
              <a:rPr lang="en-US" sz="4300" dirty="0"/>
              <a:t>Effective Prevention and Treatment </a:t>
            </a:r>
            <a:br>
              <a:rPr lang="en-US" sz="4300" dirty="0"/>
            </a:br>
            <a:r>
              <a:rPr lang="en-US" sz="4300" dirty="0"/>
              <a:t>Key Indicators</a:t>
            </a:r>
          </a:p>
        </p:txBody>
      </p:sp>
      <p:pic>
        <p:nvPicPr>
          <p:cNvPr id="8" name="Content Placeholder 7" descr="A table summaring performance trends for Effective Prevention and Treatment Key Indicators by setting">
            <a:extLst>
              <a:ext uri="{FF2B5EF4-FFF2-40B4-BE49-F238E27FC236}">
                <a16:creationId xmlns:a16="http://schemas.microsoft.com/office/drawing/2014/main" id="{2E1FBDC3-6A90-BC46-9C4F-F89F15274A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0240" y="1737359"/>
            <a:ext cx="8321040" cy="4553534"/>
          </a:xfrm>
        </p:spPr>
      </p:pic>
      <p:sp>
        <p:nvSpPr>
          <p:cNvPr id="4" name="Date Placeholder 3">
            <a:extLst>
              <a:ext uri="{FF2B5EF4-FFF2-40B4-BE49-F238E27FC236}">
                <a16:creationId xmlns:a16="http://schemas.microsoft.com/office/drawing/2014/main" id="{B00C37F4-BFF6-AD46-954A-0BEC5DEA4A99}"/>
              </a:ext>
            </a:extLst>
          </p:cNvPr>
          <p:cNvSpPr>
            <a:spLocks noGrp="1"/>
          </p:cNvSpPr>
          <p:nvPr>
            <p:ph type="dt" sz="half" idx="10"/>
          </p:nvPr>
        </p:nvSpPr>
        <p:spPr/>
        <p:txBody>
          <a:bodyPr/>
          <a:lstStyle/>
          <a:p>
            <a:fld id="{068AFD0F-E114-C341-A7D2-1F5FC08A13A8}" type="datetime1">
              <a:rPr lang="en-US" smtClean="0"/>
              <a:t>6/29/2021</a:t>
            </a:fld>
            <a:endParaRPr lang="en-US" dirty="0"/>
          </a:p>
        </p:txBody>
      </p:sp>
    </p:spTree>
    <p:extLst>
      <p:ext uri="{BB962C8B-B14F-4D97-AF65-F5344CB8AC3E}">
        <p14:creationId xmlns:p14="http://schemas.microsoft.com/office/powerpoint/2010/main" val="6722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2FA57E-E899-D445-B226-CCACD0175139}"/>
              </a:ext>
            </a:extLst>
          </p:cNvPr>
          <p:cNvSpPr>
            <a:spLocks noGrp="1"/>
          </p:cNvSpPr>
          <p:nvPr>
            <p:ph type="sldNum" sz="quarter" idx="12"/>
          </p:nvPr>
        </p:nvSpPr>
        <p:spPr/>
        <p:txBody>
          <a:bodyPr/>
          <a:lstStyle/>
          <a:p>
            <a:fld id="{F1932CD8-2456-4537-B600-04522923C878}" type="slidenum">
              <a:rPr lang="en-US" smtClean="0"/>
              <a:pPr/>
              <a:t>25</a:t>
            </a:fld>
            <a:endParaRPr lang="en-US" dirty="0"/>
          </a:p>
        </p:txBody>
      </p:sp>
      <p:sp>
        <p:nvSpPr>
          <p:cNvPr id="2" name="Title 1">
            <a:extLst>
              <a:ext uri="{FF2B5EF4-FFF2-40B4-BE49-F238E27FC236}">
                <a16:creationId xmlns:a16="http://schemas.microsoft.com/office/drawing/2014/main" id="{D7F9C22E-490B-F34C-B702-5CB5018F170C}"/>
              </a:ext>
            </a:extLst>
          </p:cNvPr>
          <p:cNvSpPr>
            <a:spLocks noGrp="1"/>
          </p:cNvSpPr>
          <p:nvPr>
            <p:ph type="title"/>
          </p:nvPr>
        </p:nvSpPr>
        <p:spPr>
          <a:xfrm>
            <a:off x="457200" y="64008"/>
            <a:ext cx="11274552" cy="1371600"/>
          </a:xfrm>
        </p:spPr>
        <p:txBody>
          <a:bodyPr/>
          <a:lstStyle/>
          <a:p>
            <a:pPr rtl="0" eaLnBrk="1" latinLnBrk="0" hangingPunct="1"/>
            <a:r>
              <a:rPr lang="en-US" sz="4300" dirty="0"/>
              <a:t>Effective Prevention and Treatment </a:t>
            </a:r>
            <a:br>
              <a:rPr lang="en-US" sz="4300" dirty="0"/>
            </a:br>
            <a:r>
              <a:rPr lang="en-US" sz="4300" dirty="0"/>
              <a:t>Key Indicators </a:t>
            </a:r>
            <a:r>
              <a:rPr lang="en-US" sz="4300" dirty="0">
                <a:ea typeface="Tahoma" panose="020B0604030504040204" pitchFamily="34" charset="0"/>
              </a:rPr>
              <a:t>(cont.)</a:t>
            </a:r>
            <a:endParaRPr lang="en-US" sz="4300" dirty="0">
              <a:effectLst/>
            </a:endParaRPr>
          </a:p>
        </p:txBody>
      </p:sp>
      <p:pic>
        <p:nvPicPr>
          <p:cNvPr id="6" name="Content Placeholder 5" descr="Table header for Effective Prevention and Treatment Key Indicators by Setting:  Acute, Post-Acute, Clinician/ACO, Managed Care">
            <a:extLst>
              <a:ext uri="{FF2B5EF4-FFF2-40B4-BE49-F238E27FC236}">
                <a16:creationId xmlns:a16="http://schemas.microsoft.com/office/drawing/2014/main" id="{104212FF-A2B4-5145-9DFB-475B0CDD67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1680" y="1640268"/>
            <a:ext cx="8229600" cy="880313"/>
          </a:xfrm>
        </p:spPr>
      </p:pic>
      <p:pic>
        <p:nvPicPr>
          <p:cNvPr id="5" name="Picture 4" descr="A table summaring performance trends for Effective Prevention and Treatment Key Indicators by setting">
            <a:extLst>
              <a:ext uri="{FF2B5EF4-FFF2-40B4-BE49-F238E27FC236}">
                <a16:creationId xmlns:a16="http://schemas.microsoft.com/office/drawing/2014/main" id="{EE0ED423-8B07-2F4A-9B8F-9D4144284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0" y="2508948"/>
            <a:ext cx="8284464" cy="3558157"/>
          </a:xfrm>
          <a:prstGeom prst="rect">
            <a:avLst/>
          </a:prstGeom>
        </p:spPr>
      </p:pic>
      <p:sp>
        <p:nvSpPr>
          <p:cNvPr id="4" name="Date Placeholder 3">
            <a:extLst>
              <a:ext uri="{FF2B5EF4-FFF2-40B4-BE49-F238E27FC236}">
                <a16:creationId xmlns:a16="http://schemas.microsoft.com/office/drawing/2014/main" id="{BC2DDC59-936C-F44E-9F48-EC1B446BB4E0}"/>
              </a:ext>
            </a:extLst>
          </p:cNvPr>
          <p:cNvSpPr>
            <a:spLocks noGrp="1"/>
          </p:cNvSpPr>
          <p:nvPr>
            <p:ph type="dt" sz="half" idx="10"/>
          </p:nvPr>
        </p:nvSpPr>
        <p:spPr/>
        <p:txBody>
          <a:bodyPr/>
          <a:lstStyle/>
          <a:p>
            <a:fld id="{70EB2F1C-39E2-9440-A292-7C36FE24E0F4}" type="datetime1">
              <a:rPr lang="en-US" smtClean="0"/>
              <a:t>6/29/2021</a:t>
            </a:fld>
            <a:endParaRPr lang="en-US" dirty="0"/>
          </a:p>
        </p:txBody>
      </p:sp>
    </p:spTree>
    <p:extLst>
      <p:ext uri="{BB962C8B-B14F-4D97-AF65-F5344CB8AC3E}">
        <p14:creationId xmlns:p14="http://schemas.microsoft.com/office/powerpoint/2010/main" val="325109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1D1C0E-2552-42FF-8C5E-ADF7E77B7DC3}"/>
              </a:ext>
            </a:extLst>
          </p:cNvPr>
          <p:cNvSpPr>
            <a:spLocks noGrp="1"/>
          </p:cNvSpPr>
          <p:nvPr>
            <p:ph type="dt" sz="half" idx="10"/>
          </p:nvPr>
        </p:nvSpPr>
        <p:spPr/>
        <p:txBody>
          <a:bodyPr/>
          <a:lstStyle/>
          <a:p>
            <a:fld id="{06DB26DD-100A-674C-88A7-B730617B8EBC}" type="datetime1">
              <a:rPr lang="en-US" smtClean="0"/>
              <a:t>6/29/2021</a:t>
            </a:fld>
            <a:endParaRPr lang="en-US" dirty="0"/>
          </a:p>
        </p:txBody>
      </p:sp>
      <p:sp>
        <p:nvSpPr>
          <p:cNvPr id="5" name="Slide Number Placeholder 4">
            <a:extLst>
              <a:ext uri="{FF2B5EF4-FFF2-40B4-BE49-F238E27FC236}">
                <a16:creationId xmlns:a16="http://schemas.microsoft.com/office/drawing/2014/main" id="{A8D9E705-894F-4037-A5B4-C1E59AA58C49}"/>
              </a:ext>
            </a:extLst>
          </p:cNvPr>
          <p:cNvSpPr>
            <a:spLocks noGrp="1"/>
          </p:cNvSpPr>
          <p:nvPr>
            <p:ph type="sldNum" sz="quarter" idx="12"/>
          </p:nvPr>
        </p:nvSpPr>
        <p:spPr/>
        <p:txBody>
          <a:bodyPr/>
          <a:lstStyle/>
          <a:p>
            <a:fld id="{F6B8A4A2-F29A-4651-AFA7-54DA4950AAC7}" type="slidenum">
              <a:rPr lang="en-US" smtClean="0"/>
              <a:pPr/>
              <a:t>26</a:t>
            </a:fld>
            <a:endParaRPr lang="en-US" dirty="0"/>
          </a:p>
        </p:txBody>
      </p:sp>
      <p:sp>
        <p:nvSpPr>
          <p:cNvPr id="9" name="Content Placeholder 8">
            <a:extLst>
              <a:ext uri="{FF2B5EF4-FFF2-40B4-BE49-F238E27FC236}">
                <a16:creationId xmlns:a16="http://schemas.microsoft.com/office/drawing/2014/main" id="{459AC2D6-D2CB-3147-843A-3228EAD62D85}"/>
              </a:ext>
            </a:extLst>
          </p:cNvPr>
          <p:cNvSpPr>
            <a:spLocks noGrp="1"/>
          </p:cNvSpPr>
          <p:nvPr>
            <p:ph idx="1"/>
          </p:nvPr>
        </p:nvSpPr>
        <p:spPr>
          <a:xfrm>
            <a:off x="381000" y="1752600"/>
            <a:ext cx="11277600" cy="4572000"/>
          </a:xfrm>
        </p:spPr>
        <p:txBody>
          <a:bodyPr>
            <a:normAutofit/>
          </a:bodyPr>
          <a:lstStyle/>
          <a:p>
            <a:pPr>
              <a:spcBef>
                <a:spcPts val="768"/>
              </a:spcBef>
            </a:pPr>
            <a:r>
              <a:rPr lang="en-US" sz="2800" dirty="0">
                <a:solidFill>
                  <a:schemeClr val="tx1">
                    <a:lumMod val="85000"/>
                    <a:lumOff val="15000"/>
                  </a:schemeClr>
                </a:solidFill>
              </a:rPr>
              <a:t>Disparities (2013–2018)</a:t>
            </a:r>
          </a:p>
          <a:p>
            <a:pPr lvl="1">
              <a:spcBef>
                <a:spcPts val="768"/>
              </a:spcBef>
            </a:pPr>
            <a:r>
              <a:rPr lang="en-US" sz="2400" dirty="0"/>
              <a:t>19 programs, 228 measures, including 82 Key Indicator measures</a:t>
            </a:r>
          </a:p>
          <a:p>
            <a:pPr lvl="1">
              <a:spcBef>
                <a:spcPts val="768"/>
              </a:spcBef>
            </a:pPr>
            <a:r>
              <a:rPr lang="en-US" sz="2400" dirty="0"/>
              <a:t>Identified disparities and disparity trends for population subgroups based </a:t>
            </a:r>
            <a:br>
              <a:rPr lang="en-US" sz="2400" dirty="0"/>
            </a:br>
            <a:r>
              <a:rPr lang="en-US" sz="2400" dirty="0"/>
              <a:t>on sex, age, race, ethnicity, region, urban/rural location, income, or </a:t>
            </a:r>
            <a:br>
              <a:rPr lang="en-US" sz="2400" dirty="0"/>
            </a:br>
            <a:r>
              <a:rPr lang="en-US" sz="2400" dirty="0"/>
              <a:t>dual-eligibility (Medicare and Medicaid) status</a:t>
            </a:r>
          </a:p>
          <a:p>
            <a:pPr lvl="1">
              <a:spcBef>
                <a:spcPts val="768"/>
              </a:spcBef>
            </a:pPr>
            <a:r>
              <a:rPr lang="en-US" sz="2400" dirty="0"/>
              <a:t>Focused on clinically (</a:t>
            </a:r>
            <a:r>
              <a:rPr lang="en-US" sz="2400"/>
              <a:t>relative difference </a:t>
            </a:r>
            <a:r>
              <a:rPr lang="en-US" sz="2400" u="sng" dirty="0"/>
              <a:t>&gt;</a:t>
            </a:r>
            <a:r>
              <a:rPr lang="en-US" sz="2400"/>
              <a:t>10</a:t>
            </a:r>
            <a:r>
              <a:rPr lang="en-US" sz="2400" dirty="0"/>
              <a:t>%)</a:t>
            </a:r>
            <a:r>
              <a:rPr lang="en-US" sz="2400"/>
              <a:t> </a:t>
            </a:r>
            <a:r>
              <a:rPr lang="en-US" sz="2400" dirty="0"/>
              <a:t>and statistically significant differences (</a:t>
            </a:r>
            <a:r>
              <a:rPr lang="en-US" sz="2400" i="1" dirty="0"/>
              <a:t>p</a:t>
            </a:r>
            <a:r>
              <a:rPr lang="en-US" sz="2400" dirty="0"/>
              <a:t> &lt; 0.05) between comparison and reference groups</a:t>
            </a:r>
          </a:p>
          <a:p>
            <a:pPr lvl="1">
              <a:spcBef>
                <a:spcPts val="768"/>
              </a:spcBef>
            </a:pPr>
            <a:r>
              <a:rPr lang="en-US" sz="2400" dirty="0"/>
              <a:t>Subgroup-specific slopes and </a:t>
            </a:r>
            <a:r>
              <a:rPr lang="en-US" sz="2400"/>
              <a:t>annual</a:t>
            </a:r>
            <a:r>
              <a:rPr lang="en-US" sz="2400" dirty="0"/>
              <a:t> measure scores were used to evaluate changes </a:t>
            </a:r>
            <a:r>
              <a:rPr lang="en-US" sz="2400"/>
              <a:t>in disparities over time</a:t>
            </a:r>
            <a:r>
              <a:rPr lang="en-US" sz="2400" dirty="0"/>
              <a:t> (i.e., improving</a:t>
            </a:r>
            <a:r>
              <a:rPr lang="en-US" sz="2400"/>
              <a:t>, worsening)</a:t>
            </a:r>
            <a:endParaRPr lang="en-US" sz="2400" dirty="0"/>
          </a:p>
          <a:p>
            <a:pPr lvl="1">
              <a:spcBef>
                <a:spcPts val="768"/>
              </a:spcBef>
            </a:pPr>
            <a:r>
              <a:rPr lang="en-US" sz="2400" dirty="0"/>
              <a:t>Aligned with AHRQ’s </a:t>
            </a:r>
            <a:r>
              <a:rPr lang="en-US" sz="2400" i="1" dirty="0"/>
              <a:t>National Healthcare Quality and Disparities Report</a:t>
            </a:r>
          </a:p>
          <a:p>
            <a:pPr marL="0" indent="0">
              <a:buNone/>
            </a:pPr>
            <a:endParaRPr lang="en-US" dirty="0"/>
          </a:p>
        </p:txBody>
      </p:sp>
      <p:sp>
        <p:nvSpPr>
          <p:cNvPr id="3" name="Title 2">
            <a:extLst>
              <a:ext uri="{FF2B5EF4-FFF2-40B4-BE49-F238E27FC236}">
                <a16:creationId xmlns:a16="http://schemas.microsoft.com/office/drawing/2014/main" id="{477541F1-220B-4AF8-A419-09B101ADFC9B}"/>
              </a:ext>
            </a:extLst>
          </p:cNvPr>
          <p:cNvSpPr>
            <a:spLocks noGrp="1"/>
          </p:cNvSpPr>
          <p:nvPr>
            <p:ph type="title"/>
          </p:nvPr>
        </p:nvSpPr>
        <p:spPr/>
        <p:txBody>
          <a:bodyPr/>
          <a:lstStyle/>
          <a:p>
            <a:r>
              <a:rPr lang="en-US" dirty="0"/>
              <a:t>Disparities Methods Overview</a:t>
            </a:r>
          </a:p>
        </p:txBody>
      </p:sp>
    </p:spTree>
    <p:extLst>
      <p:ext uri="{BB962C8B-B14F-4D97-AF65-F5344CB8AC3E}">
        <p14:creationId xmlns:p14="http://schemas.microsoft.com/office/powerpoint/2010/main" val="318872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2628320-868B-9D4D-AB7F-3C8EAD6EC017}"/>
              </a:ext>
            </a:extLst>
          </p:cNvPr>
          <p:cNvSpPr>
            <a:spLocks noGrp="1"/>
          </p:cNvSpPr>
          <p:nvPr>
            <p:ph type="dt" sz="half" idx="10"/>
          </p:nvPr>
        </p:nvSpPr>
        <p:spPr/>
        <p:txBody>
          <a:bodyPr/>
          <a:lstStyle/>
          <a:p>
            <a:fld id="{4B5CE6DF-B6A5-AE4B-A726-0DFA983D7EBC}" type="datetime1">
              <a:rPr lang="en-US" smtClean="0"/>
              <a:t>6/29/2021</a:t>
            </a:fld>
            <a:endParaRPr lang="en-US" dirty="0"/>
          </a:p>
        </p:txBody>
      </p:sp>
      <p:sp>
        <p:nvSpPr>
          <p:cNvPr id="4" name="Slide Number Placeholder 3">
            <a:extLst>
              <a:ext uri="{FF2B5EF4-FFF2-40B4-BE49-F238E27FC236}">
                <a16:creationId xmlns:a16="http://schemas.microsoft.com/office/drawing/2014/main" id="{07ACE861-A5B1-A54C-BDF0-F0295330F1E9}"/>
              </a:ext>
            </a:extLst>
          </p:cNvPr>
          <p:cNvSpPr>
            <a:spLocks noGrp="1"/>
          </p:cNvSpPr>
          <p:nvPr>
            <p:ph type="sldNum" sz="quarter" idx="12"/>
          </p:nvPr>
        </p:nvSpPr>
        <p:spPr/>
        <p:txBody>
          <a:bodyPr anchor="ctr">
            <a:normAutofit/>
          </a:bodyPr>
          <a:lstStyle/>
          <a:p>
            <a:pPr>
              <a:spcAft>
                <a:spcPts val="600"/>
              </a:spcAft>
            </a:pPr>
            <a:fld id="{F1932CD8-2456-4537-B600-04522923C878}" type="slidenum">
              <a:rPr lang="en-US" smtClean="0"/>
              <a:pPr>
                <a:spcAft>
                  <a:spcPts val="600"/>
                </a:spcAft>
              </a:pPr>
              <a:t>27</a:t>
            </a:fld>
            <a:endParaRPr lang="en-US" dirty="0"/>
          </a:p>
        </p:txBody>
      </p:sp>
      <p:sp>
        <p:nvSpPr>
          <p:cNvPr id="3" name="Content Placeholder 2">
            <a:extLst>
              <a:ext uri="{FF2B5EF4-FFF2-40B4-BE49-F238E27FC236}">
                <a16:creationId xmlns:a16="http://schemas.microsoft.com/office/drawing/2014/main" id="{59F41708-CF58-DC45-A125-C188A17AF3A8}"/>
              </a:ext>
            </a:extLst>
          </p:cNvPr>
          <p:cNvSpPr>
            <a:spLocks noGrp="1"/>
          </p:cNvSpPr>
          <p:nvPr>
            <p:ph sz="half" idx="1"/>
          </p:nvPr>
        </p:nvSpPr>
        <p:spPr>
          <a:xfrm>
            <a:off x="8778240" y="1755648"/>
            <a:ext cx="2834640" cy="1537181"/>
          </a:xfrm>
        </p:spPr>
        <p:txBody>
          <a:bodyPr>
            <a:noAutofit/>
          </a:bodyPr>
          <a:lstStyle/>
          <a:p>
            <a:pPr marL="0" indent="0">
              <a:lnSpc>
                <a:spcPct val="110000"/>
              </a:lnSpc>
              <a:spcBef>
                <a:spcPts val="220"/>
              </a:spcBef>
              <a:buNone/>
            </a:pPr>
            <a:r>
              <a:rPr lang="en-US" sz="2000" dirty="0">
                <a:solidFill>
                  <a:schemeClr val="tx1">
                    <a:lumMod val="85000"/>
                    <a:lumOff val="15000"/>
                  </a:schemeClr>
                </a:solidFill>
              </a:rPr>
              <a:t>Out of 59 Key Indicator measures with a disparity in the first year of the trend series, </a:t>
            </a:r>
            <a:r>
              <a:rPr lang="en-US" sz="2000" b="1" dirty="0">
                <a:solidFill>
                  <a:schemeClr val="tx1">
                    <a:lumMod val="85000"/>
                    <a:lumOff val="15000"/>
                  </a:schemeClr>
                </a:solidFill>
              </a:rPr>
              <a:t>34%</a:t>
            </a:r>
            <a:r>
              <a:rPr lang="en-US" sz="2000" dirty="0">
                <a:solidFill>
                  <a:schemeClr val="tx1">
                    <a:lumMod val="85000"/>
                    <a:lumOff val="15000"/>
                  </a:schemeClr>
                </a:solidFill>
              </a:rPr>
              <a:t> showed improvement in at least one measure performance comparison.</a:t>
            </a:r>
          </a:p>
        </p:txBody>
      </p:sp>
      <p:pic>
        <p:nvPicPr>
          <p:cNvPr id="10" name="Picture 9" descr="Image of National Quality Dashboard Disparities Summary">
            <a:extLst>
              <a:ext uri="{FF2B5EF4-FFF2-40B4-BE49-F238E27FC236}">
                <a16:creationId xmlns:a16="http://schemas.microsoft.com/office/drawing/2014/main" id="{39A2B513-4106-B94A-97FC-5B78FB78AF4A}"/>
              </a:ext>
            </a:extLst>
          </p:cNvPr>
          <p:cNvPicPr>
            <a:picLocks noChangeAspect="1"/>
          </p:cNvPicPr>
          <p:nvPr/>
        </p:nvPicPr>
        <p:blipFill>
          <a:blip r:embed="rId3"/>
          <a:stretch>
            <a:fillRect/>
          </a:stretch>
        </p:blipFill>
        <p:spPr>
          <a:xfrm>
            <a:off x="2286001" y="1563624"/>
            <a:ext cx="6224699" cy="4846320"/>
          </a:xfrm>
          <a:prstGeom prst="rect">
            <a:avLst/>
          </a:prstGeom>
        </p:spPr>
      </p:pic>
      <p:sp>
        <p:nvSpPr>
          <p:cNvPr id="2" name="Title 1">
            <a:extLst>
              <a:ext uri="{FF2B5EF4-FFF2-40B4-BE49-F238E27FC236}">
                <a16:creationId xmlns:a16="http://schemas.microsoft.com/office/drawing/2014/main" id="{AEB703CB-B53E-0E45-9FC0-7CAFCAE073DB}"/>
              </a:ext>
            </a:extLst>
          </p:cNvPr>
          <p:cNvSpPr>
            <a:spLocks noGrp="1"/>
          </p:cNvSpPr>
          <p:nvPr>
            <p:ph type="title"/>
          </p:nvPr>
        </p:nvSpPr>
        <p:spPr/>
        <p:txBody>
          <a:bodyPr anchor="ctr">
            <a:normAutofit/>
          </a:bodyPr>
          <a:lstStyle/>
          <a:p>
            <a:r>
              <a:rPr lang="en-US" dirty="0"/>
              <a:t>Overall Disparities Results</a:t>
            </a:r>
          </a:p>
        </p:txBody>
      </p:sp>
    </p:spTree>
    <p:extLst>
      <p:ext uri="{BB962C8B-B14F-4D97-AF65-F5344CB8AC3E}">
        <p14:creationId xmlns:p14="http://schemas.microsoft.com/office/powerpoint/2010/main" val="298054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1D1C0E-2552-42FF-8C5E-ADF7E77B7DC3}"/>
              </a:ext>
            </a:extLst>
          </p:cNvPr>
          <p:cNvSpPr>
            <a:spLocks noGrp="1"/>
          </p:cNvSpPr>
          <p:nvPr>
            <p:ph type="dt" sz="half" idx="10"/>
          </p:nvPr>
        </p:nvSpPr>
        <p:spPr/>
        <p:txBody>
          <a:bodyPr/>
          <a:lstStyle/>
          <a:p>
            <a:fld id="{06DB26DD-100A-674C-88A7-B730617B8EBC}" type="datetime1">
              <a:rPr lang="en-US" smtClean="0"/>
              <a:t>6/29/2021</a:t>
            </a:fld>
            <a:endParaRPr lang="en-US" dirty="0"/>
          </a:p>
        </p:txBody>
      </p:sp>
      <p:sp>
        <p:nvSpPr>
          <p:cNvPr id="5" name="Slide Number Placeholder 4">
            <a:extLst>
              <a:ext uri="{FF2B5EF4-FFF2-40B4-BE49-F238E27FC236}">
                <a16:creationId xmlns:a16="http://schemas.microsoft.com/office/drawing/2014/main" id="{A8D9E705-894F-4037-A5B4-C1E59AA58C49}"/>
              </a:ext>
            </a:extLst>
          </p:cNvPr>
          <p:cNvSpPr>
            <a:spLocks noGrp="1"/>
          </p:cNvSpPr>
          <p:nvPr>
            <p:ph type="sldNum" sz="quarter" idx="12"/>
          </p:nvPr>
        </p:nvSpPr>
        <p:spPr/>
        <p:txBody>
          <a:bodyPr/>
          <a:lstStyle/>
          <a:p>
            <a:fld id="{F6B8A4A2-F29A-4651-AFA7-54DA4950AAC7}" type="slidenum">
              <a:rPr lang="en-US" smtClean="0"/>
              <a:pPr/>
              <a:t>28</a:t>
            </a:fld>
            <a:endParaRPr lang="en-US" dirty="0"/>
          </a:p>
        </p:txBody>
      </p:sp>
      <p:sp>
        <p:nvSpPr>
          <p:cNvPr id="11" name="TextBox 10">
            <a:extLst>
              <a:ext uri="{FF2B5EF4-FFF2-40B4-BE49-F238E27FC236}">
                <a16:creationId xmlns:a16="http://schemas.microsoft.com/office/drawing/2014/main" id="{2332F77B-75C6-9C45-B5A7-23C298FCB92E}"/>
              </a:ext>
            </a:extLst>
          </p:cNvPr>
          <p:cNvSpPr txBox="1"/>
          <p:nvPr/>
        </p:nvSpPr>
        <p:spPr>
          <a:xfrm>
            <a:off x="8641080" y="2103120"/>
            <a:ext cx="3108960" cy="1200329"/>
          </a:xfrm>
          <a:prstGeom prst="rect">
            <a:avLst/>
          </a:prstGeom>
          <a:noFill/>
        </p:spPr>
        <p:txBody>
          <a:bodyPr wrap="square" rtlCol="0">
            <a:spAutoFit/>
          </a:bodyPr>
          <a:lstStyle/>
          <a:p>
            <a:r>
              <a:rPr lang="en-US" sz="2400" i="1" dirty="0"/>
              <a:t>Part D (MA-PD) Medication Adherence for Cholesterol</a:t>
            </a:r>
          </a:p>
        </p:txBody>
      </p:sp>
      <p:pic>
        <p:nvPicPr>
          <p:cNvPr id="7" name="Picture 6" descr="Image of data betweeen 2013 and 2018 from a disparity measure">
            <a:extLst>
              <a:ext uri="{FF2B5EF4-FFF2-40B4-BE49-F238E27FC236}">
                <a16:creationId xmlns:a16="http://schemas.microsoft.com/office/drawing/2014/main" id="{5F19C6C3-FCC5-734B-9415-61A1EE375F4B}"/>
              </a:ext>
            </a:extLst>
          </p:cNvPr>
          <p:cNvPicPr>
            <a:picLocks noChangeAspect="1"/>
          </p:cNvPicPr>
          <p:nvPr/>
        </p:nvPicPr>
        <p:blipFill>
          <a:blip r:embed="rId3"/>
          <a:stretch>
            <a:fillRect/>
          </a:stretch>
        </p:blipFill>
        <p:spPr>
          <a:xfrm>
            <a:off x="2539275" y="1644559"/>
            <a:ext cx="5844775" cy="5003800"/>
          </a:xfrm>
          <a:prstGeom prst="rect">
            <a:avLst/>
          </a:prstGeom>
        </p:spPr>
      </p:pic>
      <p:pic>
        <p:nvPicPr>
          <p:cNvPr id="6" name="Picture 5" descr="Image of race/ethnicity legend">
            <a:extLst>
              <a:ext uri="{FF2B5EF4-FFF2-40B4-BE49-F238E27FC236}">
                <a16:creationId xmlns:a16="http://schemas.microsoft.com/office/drawing/2014/main" id="{888F1E53-E9AB-9548-881C-32E16FE9BE87}"/>
              </a:ext>
            </a:extLst>
          </p:cNvPr>
          <p:cNvPicPr>
            <a:picLocks noChangeAspect="1"/>
          </p:cNvPicPr>
          <p:nvPr/>
        </p:nvPicPr>
        <p:blipFill>
          <a:blip r:embed="rId4"/>
          <a:stretch>
            <a:fillRect/>
          </a:stretch>
        </p:blipFill>
        <p:spPr>
          <a:xfrm>
            <a:off x="6316904" y="5048795"/>
            <a:ext cx="5433136" cy="884464"/>
          </a:xfrm>
          <a:prstGeom prst="rect">
            <a:avLst/>
          </a:prstGeom>
        </p:spPr>
      </p:pic>
      <p:sp>
        <p:nvSpPr>
          <p:cNvPr id="3" name="Title 2">
            <a:extLst>
              <a:ext uri="{FF2B5EF4-FFF2-40B4-BE49-F238E27FC236}">
                <a16:creationId xmlns:a16="http://schemas.microsoft.com/office/drawing/2014/main" id="{477541F1-220B-4AF8-A419-09B101ADFC9B}"/>
              </a:ext>
            </a:extLst>
          </p:cNvPr>
          <p:cNvSpPr>
            <a:spLocks noGrp="1"/>
          </p:cNvSpPr>
          <p:nvPr>
            <p:ph type="title"/>
          </p:nvPr>
        </p:nvSpPr>
        <p:spPr/>
        <p:txBody>
          <a:bodyPr/>
          <a:lstStyle/>
          <a:p>
            <a:r>
              <a:rPr lang="en-US" dirty="0"/>
              <a:t>Disparity Measure Level Result Example</a:t>
            </a:r>
          </a:p>
        </p:txBody>
      </p:sp>
    </p:spTree>
    <p:extLst>
      <p:ext uri="{BB962C8B-B14F-4D97-AF65-F5344CB8AC3E}">
        <p14:creationId xmlns:p14="http://schemas.microsoft.com/office/powerpoint/2010/main" val="155911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A8DA62-96D9-4587-8B53-4D7918187023}"/>
              </a:ext>
            </a:extLst>
          </p:cNvPr>
          <p:cNvSpPr>
            <a:spLocks noGrp="1"/>
          </p:cNvSpPr>
          <p:nvPr>
            <p:ph idx="1"/>
          </p:nvPr>
        </p:nvSpPr>
        <p:spPr>
          <a:xfrm>
            <a:off x="457200" y="1858926"/>
            <a:ext cx="11277600" cy="4572000"/>
          </a:xfrm>
        </p:spPr>
        <p:txBody>
          <a:bodyPr>
            <a:noAutofit/>
          </a:bodyPr>
          <a:lstStyle/>
          <a:p>
            <a:pPr>
              <a:spcBef>
                <a:spcPts val="600"/>
              </a:spcBef>
              <a:spcAft>
                <a:spcPts val="1200"/>
              </a:spcAft>
            </a:pPr>
            <a:r>
              <a:rPr lang="en-US" sz="3000" b="1" dirty="0">
                <a:solidFill>
                  <a:srgbClr val="00529C"/>
                </a:solidFill>
              </a:rPr>
              <a:t>Articulate the role of the Measures Management System in advancing CMS goals and objectives</a:t>
            </a:r>
          </a:p>
          <a:p>
            <a:pPr>
              <a:spcBef>
                <a:spcPts val="600"/>
              </a:spcBef>
              <a:spcAft>
                <a:spcPts val="1200"/>
              </a:spcAft>
            </a:pPr>
            <a:r>
              <a:rPr lang="en-US" sz="3000" b="1" dirty="0">
                <a:solidFill>
                  <a:srgbClr val="00529C"/>
                </a:solidFill>
              </a:rPr>
              <a:t>Identify how CMS ensures the quality of its measures</a:t>
            </a:r>
          </a:p>
          <a:p>
            <a:pPr lvl="1">
              <a:spcBef>
                <a:spcPts val="0"/>
              </a:spcBef>
              <a:spcAft>
                <a:spcPts val="1200"/>
              </a:spcAft>
            </a:pPr>
            <a:r>
              <a:rPr lang="en-US" dirty="0"/>
              <a:t>Standardized measure development processes as described in the </a:t>
            </a:r>
            <a:r>
              <a:rPr lang="en-US" i="1" dirty="0"/>
              <a:t>MMS Blueprint</a:t>
            </a:r>
          </a:p>
          <a:p>
            <a:pPr lvl="1">
              <a:spcBef>
                <a:spcPts val="0"/>
              </a:spcBef>
            </a:pPr>
            <a:r>
              <a:rPr lang="en-US" dirty="0"/>
              <a:t>Evaluation throughout the measure lifecycle</a:t>
            </a:r>
          </a:p>
          <a:p>
            <a:pPr lvl="1">
              <a:spcBef>
                <a:spcPts val="0"/>
              </a:spcBef>
            </a:pPr>
            <a:r>
              <a:rPr lang="en-US" dirty="0"/>
              <a:t>Triennial Impact Assessment</a:t>
            </a:r>
          </a:p>
          <a:p>
            <a:endParaRPr lang="en-US" dirty="0"/>
          </a:p>
          <a:p>
            <a:endParaRPr lang="en-US" dirty="0"/>
          </a:p>
          <a:p>
            <a:endParaRPr lang="en-US" dirty="0"/>
          </a:p>
        </p:txBody>
      </p:sp>
      <p:sp>
        <p:nvSpPr>
          <p:cNvPr id="3" name="Title 2">
            <a:extLst>
              <a:ext uri="{FF2B5EF4-FFF2-40B4-BE49-F238E27FC236}">
                <a16:creationId xmlns:a16="http://schemas.microsoft.com/office/drawing/2014/main" id="{2DC02040-1ED3-48F5-8580-ADD86A3BC29F}"/>
              </a:ext>
            </a:extLst>
          </p:cNvPr>
          <p:cNvSpPr>
            <a:spLocks noGrp="1"/>
          </p:cNvSpPr>
          <p:nvPr>
            <p:ph type="title"/>
          </p:nvPr>
        </p:nvSpPr>
        <p:spPr/>
        <p:txBody>
          <a:bodyPr/>
          <a:lstStyle/>
          <a:p>
            <a:r>
              <a:rPr lang="en-US" dirty="0"/>
              <a:t>Learning Objectives</a:t>
            </a:r>
          </a:p>
        </p:txBody>
      </p:sp>
      <p:sp>
        <p:nvSpPr>
          <p:cNvPr id="4" name="Date Placeholder 3">
            <a:extLst>
              <a:ext uri="{FF2B5EF4-FFF2-40B4-BE49-F238E27FC236}">
                <a16:creationId xmlns:a16="http://schemas.microsoft.com/office/drawing/2014/main" id="{5BFC8A6B-9CA6-426E-8D3C-CB3C5D3E25A3}"/>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B9C96630-DF78-4F23-AD29-51EFB4E7362B}"/>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Tree>
    <p:extLst>
      <p:ext uri="{BB962C8B-B14F-4D97-AF65-F5344CB8AC3E}">
        <p14:creationId xmlns:p14="http://schemas.microsoft.com/office/powerpoint/2010/main" val="331947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79C484-9686-4978-84A6-05ABE5104525}"/>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61EE3025-C818-49E6-8F24-F9E7C01D886C}"/>
              </a:ext>
            </a:extLst>
          </p:cNvPr>
          <p:cNvSpPr>
            <a:spLocks noGrp="1"/>
          </p:cNvSpPr>
          <p:nvPr>
            <p:ph type="sldNum" sz="quarter" idx="12"/>
          </p:nvPr>
        </p:nvSpPr>
        <p:spPr/>
        <p:txBody>
          <a:bodyPr/>
          <a:lstStyle/>
          <a:p>
            <a:fld id="{F6B8A4A2-F29A-4651-AFA7-54DA4950AAC7}" type="slidenum">
              <a:rPr lang="en-US" smtClean="0"/>
              <a:pPr/>
              <a:t>29</a:t>
            </a:fld>
            <a:endParaRPr lang="en-US" dirty="0"/>
          </a:p>
        </p:txBody>
      </p:sp>
      <p:sp>
        <p:nvSpPr>
          <p:cNvPr id="8" name="Content Placeholder 1">
            <a:extLst>
              <a:ext uri="{FF2B5EF4-FFF2-40B4-BE49-F238E27FC236}">
                <a16:creationId xmlns:a16="http://schemas.microsoft.com/office/drawing/2014/main" id="{482F237E-F3D5-40B6-9F40-5271C669F631}"/>
              </a:ext>
            </a:extLst>
          </p:cNvPr>
          <p:cNvSpPr txBox="1">
            <a:spLocks/>
          </p:cNvSpPr>
          <p:nvPr/>
        </p:nvSpPr>
        <p:spPr>
          <a:xfrm>
            <a:off x="457200" y="1871329"/>
            <a:ext cx="11277600" cy="4591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720"/>
              </a:spcBef>
              <a:spcAft>
                <a:spcPts val="1200"/>
              </a:spcAft>
              <a:buFont typeface="Arial" pitchFamily="34" charset="0"/>
              <a:buNone/>
            </a:pPr>
            <a:r>
              <a:rPr lang="en-US" b="1" dirty="0">
                <a:solidFill>
                  <a:srgbClr val="00529C"/>
                </a:solidFill>
              </a:rPr>
              <a:t>Strengths of 2021 Impact Assessment Report</a:t>
            </a:r>
          </a:p>
          <a:p>
            <a:pPr>
              <a:spcBef>
                <a:spcPts val="720"/>
              </a:spcBef>
              <a:buFont typeface="Wingdings" pitchFamily="2" charset="2"/>
              <a:buChar char="ü"/>
            </a:pPr>
            <a:r>
              <a:rPr lang="en-US" sz="2500" b="1" dirty="0">
                <a:solidFill>
                  <a:schemeClr val="accent5">
                    <a:lumMod val="75000"/>
                  </a:schemeClr>
                </a:solidFill>
              </a:rPr>
              <a:t>Accessible: </a:t>
            </a:r>
            <a:r>
              <a:rPr lang="en-US" sz="2500" dirty="0"/>
              <a:t>Designed for a wide group of stakeholders, including patients</a:t>
            </a:r>
          </a:p>
          <a:p>
            <a:pPr>
              <a:spcBef>
                <a:spcPts val="720"/>
              </a:spcBef>
              <a:buFont typeface="Wingdings" pitchFamily="2" charset="2"/>
              <a:buChar char="ü"/>
            </a:pPr>
            <a:endParaRPr lang="en-US" sz="1400" dirty="0"/>
          </a:p>
          <a:p>
            <a:pPr>
              <a:spcBef>
                <a:spcPts val="720"/>
              </a:spcBef>
              <a:buFont typeface="Wingdings" pitchFamily="2" charset="2"/>
              <a:buChar char="ü"/>
            </a:pPr>
            <a:r>
              <a:rPr lang="en-US" sz="2500" b="1" dirty="0">
                <a:solidFill>
                  <a:schemeClr val="accent5">
                    <a:lumMod val="75000"/>
                  </a:schemeClr>
                </a:solidFill>
              </a:rPr>
              <a:t>Comprehensive: </a:t>
            </a:r>
            <a:r>
              <a:rPr lang="en-US" sz="2500" dirty="0"/>
              <a:t>Includes 686 measures from 26 reporting programs </a:t>
            </a:r>
          </a:p>
          <a:p>
            <a:pPr>
              <a:spcBef>
                <a:spcPts val="720"/>
              </a:spcBef>
              <a:buFont typeface="Wingdings" pitchFamily="2" charset="2"/>
              <a:buChar char="ü"/>
            </a:pPr>
            <a:endParaRPr lang="en-US" sz="1400" dirty="0"/>
          </a:p>
          <a:p>
            <a:pPr>
              <a:spcBef>
                <a:spcPts val="720"/>
              </a:spcBef>
              <a:buFont typeface="Wingdings" pitchFamily="2" charset="2"/>
              <a:buChar char="ü"/>
            </a:pPr>
            <a:r>
              <a:rPr lang="en-US" sz="2500" b="1" dirty="0">
                <a:solidFill>
                  <a:schemeClr val="accent5">
                    <a:lumMod val="75000"/>
                  </a:schemeClr>
                </a:solidFill>
              </a:rPr>
              <a:t>Data-driven: </a:t>
            </a:r>
            <a:r>
              <a:rPr lang="en-US" sz="2500" dirty="0"/>
              <a:t>Leverages data from multiple internal/external data sources</a:t>
            </a:r>
          </a:p>
          <a:p>
            <a:pPr>
              <a:spcBef>
                <a:spcPts val="720"/>
              </a:spcBef>
              <a:buFont typeface="Wingdings" pitchFamily="2" charset="2"/>
              <a:buChar char="ü"/>
            </a:pPr>
            <a:endParaRPr lang="en-US" sz="1400" dirty="0"/>
          </a:p>
          <a:p>
            <a:pPr>
              <a:spcBef>
                <a:spcPts val="720"/>
              </a:spcBef>
              <a:buFont typeface="Wingdings" pitchFamily="2" charset="2"/>
              <a:buChar char="ü"/>
            </a:pPr>
            <a:r>
              <a:rPr lang="en-US" sz="2500" b="1" dirty="0">
                <a:solidFill>
                  <a:schemeClr val="accent5">
                    <a:lumMod val="75000"/>
                  </a:schemeClr>
                </a:solidFill>
              </a:rPr>
              <a:t>Rigorous: </a:t>
            </a:r>
            <a:r>
              <a:rPr lang="en-US" sz="2500" dirty="0"/>
              <a:t>Adopts methods recommended by experts, aligned with AHRQ</a:t>
            </a:r>
          </a:p>
          <a:p>
            <a:pPr>
              <a:spcBef>
                <a:spcPts val="720"/>
              </a:spcBef>
              <a:buFont typeface="Wingdings" pitchFamily="2" charset="2"/>
              <a:buChar char="ü"/>
            </a:pPr>
            <a:endParaRPr lang="en-US" sz="1400" dirty="0"/>
          </a:p>
          <a:p>
            <a:pPr>
              <a:spcBef>
                <a:spcPts val="720"/>
              </a:spcBef>
              <a:buFont typeface="Wingdings" pitchFamily="2" charset="2"/>
              <a:buChar char="ü"/>
            </a:pPr>
            <a:r>
              <a:rPr lang="en-US" sz="2500" b="1" dirty="0">
                <a:solidFill>
                  <a:schemeClr val="accent5">
                    <a:lumMod val="75000"/>
                  </a:schemeClr>
                </a:solidFill>
              </a:rPr>
              <a:t>Strategic: </a:t>
            </a:r>
            <a:r>
              <a:rPr lang="en-US" sz="2500" dirty="0"/>
              <a:t>Assesses CMS health care quality priorities</a:t>
            </a:r>
          </a:p>
          <a:p>
            <a:pPr marL="457200" lvl="1" indent="0">
              <a:lnSpc>
                <a:spcPct val="200000"/>
              </a:lnSpc>
              <a:spcBef>
                <a:spcPts val="342"/>
              </a:spcBef>
              <a:buFont typeface="Arial" pitchFamily="34" charset="0"/>
              <a:buNone/>
            </a:pPr>
            <a:endParaRPr lang="en-US" sz="2000" dirty="0"/>
          </a:p>
          <a:p>
            <a:pPr lvl="1">
              <a:lnSpc>
                <a:spcPct val="200000"/>
              </a:lnSpc>
              <a:spcBef>
                <a:spcPts val="342"/>
              </a:spcBef>
            </a:pPr>
            <a:endParaRPr lang="en-US" sz="2000" dirty="0"/>
          </a:p>
          <a:p>
            <a:pPr lvl="1">
              <a:lnSpc>
                <a:spcPct val="200000"/>
              </a:lnSpc>
              <a:spcBef>
                <a:spcPts val="342"/>
              </a:spcBef>
            </a:pPr>
            <a:endParaRPr lang="en-US" sz="2000" dirty="0"/>
          </a:p>
          <a:p>
            <a:pPr lvl="1">
              <a:lnSpc>
                <a:spcPct val="120000"/>
              </a:lnSpc>
              <a:spcBef>
                <a:spcPts val="342"/>
              </a:spcBef>
            </a:pPr>
            <a:endParaRPr lang="en-US" sz="2000" dirty="0"/>
          </a:p>
        </p:txBody>
      </p:sp>
      <p:sp>
        <p:nvSpPr>
          <p:cNvPr id="3" name="Title 2">
            <a:extLst>
              <a:ext uri="{FF2B5EF4-FFF2-40B4-BE49-F238E27FC236}">
                <a16:creationId xmlns:a16="http://schemas.microsoft.com/office/drawing/2014/main" id="{D41EEC34-6020-4B92-BE2D-40ACD8C1AFC6}"/>
              </a:ext>
            </a:extLst>
          </p:cNvPr>
          <p:cNvSpPr>
            <a:spLocks noGrp="1"/>
          </p:cNvSpPr>
          <p:nvPr>
            <p:ph type="title"/>
          </p:nvPr>
        </p:nvSpPr>
        <p:spPr/>
        <p:txBody>
          <a:bodyPr/>
          <a:lstStyle/>
          <a:p>
            <a:r>
              <a:rPr lang="en-US" dirty="0"/>
              <a:t>Impact Assessment</a:t>
            </a:r>
          </a:p>
        </p:txBody>
      </p:sp>
    </p:spTree>
    <p:extLst>
      <p:ext uri="{BB962C8B-B14F-4D97-AF65-F5344CB8AC3E}">
        <p14:creationId xmlns:p14="http://schemas.microsoft.com/office/powerpoint/2010/main" val="1488928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79C484-9686-4978-84A6-05ABE5104525}"/>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6/29/2021</a:t>
            </a:fld>
            <a:endParaRPr lang="en-US" dirty="0"/>
          </a:p>
        </p:txBody>
      </p:sp>
      <p:sp>
        <p:nvSpPr>
          <p:cNvPr id="5" name="Slide Number Placeholder 4">
            <a:extLst>
              <a:ext uri="{FF2B5EF4-FFF2-40B4-BE49-F238E27FC236}">
                <a16:creationId xmlns:a16="http://schemas.microsoft.com/office/drawing/2014/main" id="{61EE3025-C818-49E6-8F24-F9E7C01D886C}"/>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30</a:t>
            </a:fld>
            <a:endParaRPr lang="en-US" dirty="0"/>
          </a:p>
        </p:txBody>
      </p:sp>
      <p:pic>
        <p:nvPicPr>
          <p:cNvPr id="10" name="Picture 6" descr="Magnifying glass showing decling performance">
            <a:extLst>
              <a:ext uri="{FF2B5EF4-FFF2-40B4-BE49-F238E27FC236}">
                <a16:creationId xmlns:a16="http://schemas.microsoft.com/office/drawing/2014/main" id="{64EC5329-5763-4BD7-8E19-1D69177CB87D}"/>
              </a:ext>
            </a:extLst>
          </p:cNvPr>
          <p:cNvPicPr>
            <a:picLocks noChangeAspect="1"/>
          </p:cNvPicPr>
          <p:nvPr/>
        </p:nvPicPr>
        <p:blipFill rotWithShape="1">
          <a:blip r:embed="rId3"/>
          <a:srcRect r="18789" b="2"/>
          <a:stretch/>
        </p:blipFill>
        <p:spPr>
          <a:xfrm>
            <a:off x="8941588" y="3386048"/>
            <a:ext cx="2793212" cy="2676701"/>
          </a:xfrm>
          <a:prstGeom prst="rect">
            <a:avLst/>
          </a:prstGeom>
          <a:noFill/>
        </p:spPr>
      </p:pic>
      <p:sp>
        <p:nvSpPr>
          <p:cNvPr id="9" name="Content Placeholder 1">
            <a:extLst>
              <a:ext uri="{FF2B5EF4-FFF2-40B4-BE49-F238E27FC236}">
                <a16:creationId xmlns:a16="http://schemas.microsoft.com/office/drawing/2014/main" id="{D886AF27-A253-4DD2-BBED-C5E1C6CD0F6F}"/>
              </a:ext>
            </a:extLst>
          </p:cNvPr>
          <p:cNvSpPr txBox="1">
            <a:spLocks/>
          </p:cNvSpPr>
          <p:nvPr/>
        </p:nvSpPr>
        <p:spPr>
          <a:xfrm>
            <a:off x="604345" y="1912883"/>
            <a:ext cx="9254359" cy="43276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720"/>
              </a:spcBef>
              <a:spcAft>
                <a:spcPts val="600"/>
              </a:spcAft>
              <a:buFont typeface="Arial" pitchFamily="34" charset="0"/>
              <a:buNone/>
            </a:pPr>
            <a:r>
              <a:rPr lang="en-US" sz="3000" b="1" dirty="0">
                <a:solidFill>
                  <a:srgbClr val="00529C"/>
                </a:solidFill>
              </a:rPr>
              <a:t>Limitations</a:t>
            </a:r>
          </a:p>
          <a:p>
            <a:pPr>
              <a:spcBef>
                <a:spcPts val="720"/>
              </a:spcBef>
            </a:pPr>
            <a:r>
              <a:rPr lang="en-US" sz="2500" b="1" dirty="0">
                <a:solidFill>
                  <a:schemeClr val="accent5">
                    <a:lumMod val="75000"/>
                  </a:schemeClr>
                </a:solidFill>
              </a:rPr>
              <a:t>Attribution: </a:t>
            </a:r>
            <a:r>
              <a:rPr lang="en-US" sz="2500" dirty="0"/>
              <a:t>Results cannot be attributed directly to measures</a:t>
            </a:r>
          </a:p>
          <a:p>
            <a:pPr lvl="1">
              <a:spcBef>
                <a:spcPts val="720"/>
              </a:spcBef>
            </a:pPr>
            <a:r>
              <a:rPr lang="en-US" sz="2000" dirty="0"/>
              <a:t>Plausible that measurement contributed to impacts</a:t>
            </a:r>
          </a:p>
          <a:p>
            <a:pPr>
              <a:spcBef>
                <a:spcPts val="720"/>
              </a:spcBef>
            </a:pPr>
            <a:r>
              <a:rPr lang="en-US" sz="2500" b="1" dirty="0">
                <a:solidFill>
                  <a:schemeClr val="accent5">
                    <a:lumMod val="75000"/>
                  </a:schemeClr>
                </a:solidFill>
              </a:rPr>
              <a:t>Missing data: </a:t>
            </a:r>
            <a:r>
              <a:rPr lang="en-US" sz="2500" dirty="0"/>
              <a:t>Data for analyses may be incomplete </a:t>
            </a:r>
          </a:p>
          <a:p>
            <a:pPr lvl="1">
              <a:spcBef>
                <a:spcPts val="720"/>
              </a:spcBef>
            </a:pPr>
            <a:r>
              <a:rPr lang="en-US" sz="2000" dirty="0"/>
              <a:t>Number of measures analyzed by analysis indicated</a:t>
            </a:r>
          </a:p>
          <a:p>
            <a:pPr>
              <a:spcBef>
                <a:spcPts val="720"/>
              </a:spcBef>
            </a:pPr>
            <a:r>
              <a:rPr lang="en-US" sz="2500" b="1" dirty="0">
                <a:solidFill>
                  <a:schemeClr val="accent5">
                    <a:lumMod val="75000"/>
                  </a:schemeClr>
                </a:solidFill>
              </a:rPr>
              <a:t>Comparability: </a:t>
            </a:r>
            <a:r>
              <a:rPr lang="en-US" sz="2500" dirty="0"/>
              <a:t>Results are not directly comparable </a:t>
            </a:r>
            <a:br>
              <a:rPr lang="en-US" sz="2500" dirty="0"/>
            </a:br>
            <a:r>
              <a:rPr lang="en-US" sz="2500" dirty="0"/>
              <a:t>to prior reports</a:t>
            </a:r>
          </a:p>
          <a:p>
            <a:pPr lvl="1">
              <a:spcBef>
                <a:spcPts val="720"/>
              </a:spcBef>
            </a:pPr>
            <a:r>
              <a:rPr lang="en-US" sz="2000" dirty="0"/>
              <a:t>Methods have been modified to enhance scientific rigor</a:t>
            </a:r>
          </a:p>
          <a:p>
            <a:pPr lvl="1">
              <a:spcBef>
                <a:spcPts val="720"/>
              </a:spcBef>
            </a:pPr>
            <a:r>
              <a:rPr lang="en-US" sz="2000" dirty="0"/>
              <a:t>Appendices contain period-of-record analysis</a:t>
            </a:r>
          </a:p>
        </p:txBody>
      </p:sp>
      <p:sp>
        <p:nvSpPr>
          <p:cNvPr id="3" name="Title 2">
            <a:extLst>
              <a:ext uri="{FF2B5EF4-FFF2-40B4-BE49-F238E27FC236}">
                <a16:creationId xmlns:a16="http://schemas.microsoft.com/office/drawing/2014/main" id="{D41EEC34-6020-4B92-BE2D-40ACD8C1AFC6}"/>
              </a:ext>
            </a:extLst>
          </p:cNvPr>
          <p:cNvSpPr>
            <a:spLocks noGrp="1"/>
          </p:cNvSpPr>
          <p:nvPr>
            <p:ph type="title"/>
          </p:nvPr>
        </p:nvSpPr>
        <p:spPr>
          <a:xfrm>
            <a:off x="457200" y="76200"/>
            <a:ext cx="11277600" cy="1371600"/>
          </a:xfrm>
        </p:spPr>
        <p:txBody>
          <a:bodyPr anchor="ctr">
            <a:normAutofit/>
          </a:bodyPr>
          <a:lstStyle/>
          <a:p>
            <a:r>
              <a:rPr lang="en-US" dirty="0"/>
              <a:t>Impact Assessment</a:t>
            </a:r>
          </a:p>
        </p:txBody>
      </p:sp>
    </p:spTree>
    <p:extLst>
      <p:ext uri="{BB962C8B-B14F-4D97-AF65-F5344CB8AC3E}">
        <p14:creationId xmlns:p14="http://schemas.microsoft.com/office/powerpoint/2010/main" val="193210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2604696-311D-44C3-8E9A-1F2DBC8D58BE}"/>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6/29/2021</a:t>
            </a:fld>
            <a:endParaRPr lang="en-US" dirty="0"/>
          </a:p>
        </p:txBody>
      </p:sp>
      <p:sp>
        <p:nvSpPr>
          <p:cNvPr id="5" name="Slide Number Placeholder 4">
            <a:extLst>
              <a:ext uri="{FF2B5EF4-FFF2-40B4-BE49-F238E27FC236}">
                <a16:creationId xmlns:a16="http://schemas.microsoft.com/office/drawing/2014/main" id="{EFED9B87-96A3-4191-9322-3074ECBF2681}"/>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31</a:t>
            </a:fld>
            <a:endParaRPr lang="en-US" dirty="0"/>
          </a:p>
        </p:txBody>
      </p:sp>
      <p:pic>
        <p:nvPicPr>
          <p:cNvPr id="53" name="Graphic 52" descr="Arrow: Clockwise curve with solid fill">
            <a:extLst>
              <a:ext uri="{FF2B5EF4-FFF2-40B4-BE49-F238E27FC236}">
                <a16:creationId xmlns:a16="http://schemas.microsoft.com/office/drawing/2014/main" id="{587EECA2-5102-402B-940D-04A8DAFF26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86589" flipH="1">
            <a:off x="9214009" y="5089144"/>
            <a:ext cx="782295" cy="782295"/>
          </a:xfrm>
          <a:prstGeom prst="rect">
            <a:avLst/>
          </a:prstGeom>
        </p:spPr>
      </p:pic>
      <p:pic>
        <p:nvPicPr>
          <p:cNvPr id="52" name="Graphic 51" descr="Arrow: Clockwise curve with solid fill">
            <a:extLst>
              <a:ext uri="{FF2B5EF4-FFF2-40B4-BE49-F238E27FC236}">
                <a16:creationId xmlns:a16="http://schemas.microsoft.com/office/drawing/2014/main" id="{BD155ECC-79DE-4D2F-93F5-63C249AA4D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86589" flipH="1">
            <a:off x="9191990" y="5591609"/>
            <a:ext cx="782295" cy="782295"/>
          </a:xfrm>
          <a:prstGeom prst="rect">
            <a:avLst/>
          </a:prstGeom>
        </p:spPr>
      </p:pic>
      <p:pic>
        <p:nvPicPr>
          <p:cNvPr id="51" name="Graphic 50" descr="Arrow: Clockwise curve with solid fill">
            <a:extLst>
              <a:ext uri="{FF2B5EF4-FFF2-40B4-BE49-F238E27FC236}">
                <a16:creationId xmlns:a16="http://schemas.microsoft.com/office/drawing/2014/main" id="{C030F629-2255-46C3-8F2A-F275756790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013411">
            <a:off x="10581963" y="5078741"/>
            <a:ext cx="782295" cy="782295"/>
          </a:xfrm>
          <a:prstGeom prst="rect">
            <a:avLst/>
          </a:prstGeom>
        </p:spPr>
      </p:pic>
      <p:pic>
        <p:nvPicPr>
          <p:cNvPr id="50" name="Graphic 49" descr="Arrow: Clockwise curve with solid fill">
            <a:extLst>
              <a:ext uri="{FF2B5EF4-FFF2-40B4-BE49-F238E27FC236}">
                <a16:creationId xmlns:a16="http://schemas.microsoft.com/office/drawing/2014/main" id="{06BC877C-D640-43B0-8E58-373782291E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013411">
            <a:off x="10551924" y="5564808"/>
            <a:ext cx="782295" cy="782295"/>
          </a:xfrm>
          <a:prstGeom prst="rect">
            <a:avLst/>
          </a:prstGeom>
        </p:spPr>
      </p:pic>
      <p:pic>
        <p:nvPicPr>
          <p:cNvPr id="18" name="Picture 17" descr="Image of a medical symbol ">
            <a:extLst>
              <a:ext uri="{FF2B5EF4-FFF2-40B4-BE49-F238E27FC236}">
                <a16:creationId xmlns:a16="http://schemas.microsoft.com/office/drawing/2014/main" id="{6B7D3947-F491-4033-AF45-2442E0DB63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7570" y="2767577"/>
            <a:ext cx="3121158" cy="3557023"/>
          </a:xfrm>
          <a:prstGeom prst="rect">
            <a:avLst/>
          </a:prstGeom>
        </p:spPr>
      </p:pic>
      <p:sp>
        <p:nvSpPr>
          <p:cNvPr id="15" name="Content Placeholder 1">
            <a:extLst>
              <a:ext uri="{FF2B5EF4-FFF2-40B4-BE49-F238E27FC236}">
                <a16:creationId xmlns:a16="http://schemas.microsoft.com/office/drawing/2014/main" id="{6D7B8CB6-3512-4FCC-9853-F4E2BCE1B519}"/>
              </a:ext>
            </a:extLst>
          </p:cNvPr>
          <p:cNvSpPr txBox="1">
            <a:spLocks/>
          </p:cNvSpPr>
          <p:nvPr/>
        </p:nvSpPr>
        <p:spPr>
          <a:xfrm>
            <a:off x="457199" y="2481388"/>
            <a:ext cx="7622089" cy="39928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20"/>
              </a:spcBef>
              <a:spcAft>
                <a:spcPts val="600"/>
              </a:spcAft>
            </a:pPr>
            <a:r>
              <a:rPr lang="en-US" sz="2200" dirty="0"/>
              <a:t>Fosters comparisons across settings/programs relative to key clinical topics and CMS health care quality priorities </a:t>
            </a:r>
          </a:p>
          <a:p>
            <a:pPr>
              <a:spcBef>
                <a:spcPts val="720"/>
              </a:spcBef>
              <a:spcAft>
                <a:spcPts val="600"/>
              </a:spcAft>
            </a:pPr>
            <a:r>
              <a:rPr lang="en-US" sz="2200" dirty="0"/>
              <a:t>Quantifies national impact of measures on improving care to inform measure selection </a:t>
            </a:r>
          </a:p>
          <a:p>
            <a:pPr>
              <a:spcBef>
                <a:spcPts val="720"/>
              </a:spcBef>
              <a:spcAft>
                <a:spcPts val="600"/>
              </a:spcAft>
            </a:pPr>
            <a:r>
              <a:rPr lang="en-US" sz="2200" dirty="0"/>
              <a:t>Identifies disparities that may require further investigation to determine underlying causes and target quality improvement initiatives </a:t>
            </a:r>
          </a:p>
          <a:p>
            <a:pPr>
              <a:spcBef>
                <a:spcPts val="720"/>
              </a:spcBef>
              <a:spcAft>
                <a:spcPts val="600"/>
              </a:spcAft>
            </a:pPr>
            <a:r>
              <a:rPr lang="en-US" sz="2200" dirty="0"/>
              <a:t>Highlights actions taken by providers and barriers encountered in seeking to improve quality</a:t>
            </a:r>
          </a:p>
          <a:p>
            <a:pPr marL="0" indent="0">
              <a:lnSpc>
                <a:spcPct val="90000"/>
              </a:lnSpc>
              <a:buNone/>
            </a:pPr>
            <a:endParaRPr lang="en-US" sz="1800" dirty="0"/>
          </a:p>
        </p:txBody>
      </p:sp>
      <p:sp>
        <p:nvSpPr>
          <p:cNvPr id="14" name="Text Placeholder 1">
            <a:extLst>
              <a:ext uri="{FF2B5EF4-FFF2-40B4-BE49-F238E27FC236}">
                <a16:creationId xmlns:a16="http://schemas.microsoft.com/office/drawing/2014/main" id="{840596E7-15CD-40CC-8591-B6A73C73701C}"/>
              </a:ext>
            </a:extLst>
          </p:cNvPr>
          <p:cNvSpPr txBox="1">
            <a:spLocks/>
          </p:cNvSpPr>
          <p:nvPr/>
        </p:nvSpPr>
        <p:spPr>
          <a:xfrm>
            <a:off x="457200" y="1894681"/>
            <a:ext cx="11288633" cy="55811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800" dirty="0">
                <a:solidFill>
                  <a:srgbClr val="00529C"/>
                </a:solidFill>
              </a:rPr>
              <a:t>Results supplement other CMS efforts to understand impact</a:t>
            </a:r>
          </a:p>
        </p:txBody>
      </p:sp>
      <p:sp>
        <p:nvSpPr>
          <p:cNvPr id="3" name="Title 2">
            <a:extLst>
              <a:ext uri="{FF2B5EF4-FFF2-40B4-BE49-F238E27FC236}">
                <a16:creationId xmlns:a16="http://schemas.microsoft.com/office/drawing/2014/main" id="{E9AE9FBA-9B24-4346-95D2-FF63E1C902BB}"/>
              </a:ext>
            </a:extLst>
          </p:cNvPr>
          <p:cNvSpPr>
            <a:spLocks noGrp="1"/>
          </p:cNvSpPr>
          <p:nvPr>
            <p:ph type="title"/>
          </p:nvPr>
        </p:nvSpPr>
        <p:spPr>
          <a:xfrm>
            <a:off x="457200" y="76200"/>
            <a:ext cx="11277600" cy="1371600"/>
          </a:xfrm>
        </p:spPr>
        <p:txBody>
          <a:bodyPr anchor="ctr">
            <a:normAutofit/>
          </a:bodyPr>
          <a:lstStyle/>
          <a:p>
            <a:r>
              <a:rPr lang="en-US" dirty="0"/>
              <a:t>Impact Assessment</a:t>
            </a:r>
          </a:p>
        </p:txBody>
      </p:sp>
    </p:spTree>
    <p:extLst>
      <p:ext uri="{BB962C8B-B14F-4D97-AF65-F5344CB8AC3E}">
        <p14:creationId xmlns:p14="http://schemas.microsoft.com/office/powerpoint/2010/main" val="234702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4336-73D4-0446-B2C5-249C736E25F5}"/>
              </a:ext>
            </a:extLst>
          </p:cNvPr>
          <p:cNvSpPr>
            <a:spLocks noGrp="1"/>
          </p:cNvSpPr>
          <p:nvPr>
            <p:ph type="dt" sz="half" idx="10"/>
          </p:nvPr>
        </p:nvSpPr>
        <p:spPr/>
        <p:txBody>
          <a:bodyPr/>
          <a:lstStyle/>
          <a:p>
            <a:fld id="{62F45CBF-DEBE-E046-9BDF-7314DE88B415}" type="datetime1">
              <a:rPr lang="en-US" smtClean="0"/>
              <a:t>6/29/2021</a:t>
            </a:fld>
            <a:endParaRPr lang="en-US" dirty="0"/>
          </a:p>
        </p:txBody>
      </p:sp>
      <p:sp>
        <p:nvSpPr>
          <p:cNvPr id="4" name="Slide Number Placeholder 3">
            <a:extLst>
              <a:ext uri="{FF2B5EF4-FFF2-40B4-BE49-F238E27FC236}">
                <a16:creationId xmlns:a16="http://schemas.microsoft.com/office/drawing/2014/main" id="{DF628C33-9C3A-BB49-933F-0341CD6EDDD9}"/>
              </a:ext>
            </a:extLst>
          </p:cNvPr>
          <p:cNvSpPr>
            <a:spLocks noGrp="1"/>
          </p:cNvSpPr>
          <p:nvPr>
            <p:ph type="sldNum" sz="quarter" idx="12"/>
          </p:nvPr>
        </p:nvSpPr>
        <p:spPr/>
        <p:txBody>
          <a:bodyPr/>
          <a:lstStyle/>
          <a:p>
            <a:fld id="{F1932CD8-2456-4537-B600-04522923C878}" type="slidenum">
              <a:rPr lang="en-US" smtClean="0"/>
              <a:pPr/>
              <a:t>32</a:t>
            </a:fld>
            <a:endParaRPr lang="en-US" dirty="0"/>
          </a:p>
        </p:txBody>
      </p:sp>
      <p:pic>
        <p:nvPicPr>
          <p:cNvPr id="7" name="Picture 6" descr="A wood puzzle">
            <a:extLst>
              <a:ext uri="{FF2B5EF4-FFF2-40B4-BE49-F238E27FC236}">
                <a16:creationId xmlns:a16="http://schemas.microsoft.com/office/drawing/2014/main" id="{8D30C7FB-2D2C-46A2-AB36-8A9E95B08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4463" y="3275762"/>
            <a:ext cx="2645229" cy="1763486"/>
          </a:xfrm>
          <a:prstGeom prst="rect">
            <a:avLst/>
          </a:prstGeom>
        </p:spPr>
      </p:pic>
      <p:sp>
        <p:nvSpPr>
          <p:cNvPr id="6" name="Content Placeholder 5">
            <a:extLst>
              <a:ext uri="{FF2B5EF4-FFF2-40B4-BE49-F238E27FC236}">
                <a16:creationId xmlns:a16="http://schemas.microsoft.com/office/drawing/2014/main" id="{B13C46CC-171F-1F4A-9599-0CBB5B097134}"/>
              </a:ext>
            </a:extLst>
          </p:cNvPr>
          <p:cNvSpPr>
            <a:spLocks noGrp="1"/>
          </p:cNvSpPr>
          <p:nvPr>
            <p:ph idx="1"/>
          </p:nvPr>
        </p:nvSpPr>
        <p:spPr/>
        <p:txBody>
          <a:bodyPr>
            <a:normAutofit fontScale="85000" lnSpcReduction="10000"/>
          </a:bodyPr>
          <a:lstStyle/>
          <a:p>
            <a:pPr>
              <a:lnSpc>
                <a:spcPct val="120000"/>
              </a:lnSpc>
              <a:spcBef>
                <a:spcPts val="432"/>
              </a:spcBef>
            </a:pPr>
            <a:r>
              <a:rPr lang="en-US" sz="3500" b="1" dirty="0">
                <a:solidFill>
                  <a:schemeClr val="tx2"/>
                </a:solidFill>
              </a:rPr>
              <a:t>Results suggest that:</a:t>
            </a:r>
          </a:p>
          <a:p>
            <a:pPr lvl="1">
              <a:lnSpc>
                <a:spcPct val="120000"/>
              </a:lnSpc>
              <a:spcBef>
                <a:spcPts val="432"/>
              </a:spcBef>
            </a:pPr>
            <a:r>
              <a:rPr lang="en-US" sz="3200" dirty="0">
                <a:solidFill>
                  <a:schemeClr val="tx1">
                    <a:lumMod val="85000"/>
                    <a:lumOff val="15000"/>
                  </a:schemeClr>
                </a:solidFill>
              </a:rPr>
              <a:t>Use of CMS quality measures likely contributed to improving quality and reducing health care costs in key health care quality priorities</a:t>
            </a:r>
          </a:p>
          <a:p>
            <a:pPr lvl="1">
              <a:lnSpc>
                <a:spcPct val="120000"/>
              </a:lnSpc>
              <a:spcBef>
                <a:spcPts val="432"/>
              </a:spcBef>
            </a:pPr>
            <a:r>
              <a:rPr lang="en-US" sz="3200" dirty="0">
                <a:solidFill>
                  <a:schemeClr val="tx1">
                    <a:lumMod val="85000"/>
                    <a:lumOff val="15000"/>
                  </a:schemeClr>
                </a:solidFill>
              </a:rPr>
              <a:t>Opportunities for improvement remain</a:t>
            </a:r>
          </a:p>
          <a:p>
            <a:pPr lvl="2">
              <a:lnSpc>
                <a:spcPct val="120000"/>
              </a:lnSpc>
              <a:spcBef>
                <a:spcPts val="432"/>
              </a:spcBef>
            </a:pPr>
            <a:r>
              <a:rPr lang="en-US" sz="2800" dirty="0">
                <a:solidFill>
                  <a:schemeClr val="tx1">
                    <a:lumMod val="85000"/>
                    <a:lumOff val="15000"/>
                  </a:schemeClr>
                </a:solidFill>
              </a:rPr>
              <a:t>Reducing disparities and improving health equity</a:t>
            </a:r>
          </a:p>
          <a:p>
            <a:pPr lvl="2">
              <a:lnSpc>
                <a:spcPct val="120000"/>
              </a:lnSpc>
              <a:spcBef>
                <a:spcPts val="432"/>
              </a:spcBef>
            </a:pPr>
            <a:r>
              <a:rPr lang="en-US" sz="2800" dirty="0">
                <a:solidFill>
                  <a:schemeClr val="tx1">
                    <a:lumMod val="85000"/>
                    <a:lumOff val="15000"/>
                  </a:schemeClr>
                </a:solidFill>
              </a:rPr>
              <a:t>Increasing performance on declining measures</a:t>
            </a:r>
          </a:p>
          <a:p>
            <a:pPr lvl="2">
              <a:lnSpc>
                <a:spcPct val="120000"/>
              </a:lnSpc>
              <a:spcBef>
                <a:spcPts val="432"/>
              </a:spcBef>
            </a:pPr>
            <a:r>
              <a:rPr lang="en-US" sz="2800" dirty="0">
                <a:solidFill>
                  <a:schemeClr val="tx1">
                    <a:lumMod val="85000"/>
                    <a:lumOff val="15000"/>
                  </a:schemeClr>
                </a:solidFill>
              </a:rPr>
              <a:t>Improving EHR interoperability</a:t>
            </a:r>
          </a:p>
          <a:p>
            <a:pPr lvl="1">
              <a:lnSpc>
                <a:spcPct val="120000"/>
              </a:lnSpc>
              <a:spcBef>
                <a:spcPts val="432"/>
              </a:spcBef>
            </a:pPr>
            <a:r>
              <a:rPr lang="en-US" sz="3200" dirty="0">
                <a:solidFill>
                  <a:schemeClr val="tx1">
                    <a:lumMod val="85000"/>
                    <a:lumOff val="15000"/>
                  </a:schemeClr>
                </a:solidFill>
              </a:rPr>
              <a:t>CMS has taken steps to reduce burden, increase outcome measures, and better understand patient and provider perspectives</a:t>
            </a:r>
          </a:p>
        </p:txBody>
      </p:sp>
      <p:sp>
        <p:nvSpPr>
          <p:cNvPr id="5" name="Title 4">
            <a:extLst>
              <a:ext uri="{FF2B5EF4-FFF2-40B4-BE49-F238E27FC236}">
                <a16:creationId xmlns:a16="http://schemas.microsoft.com/office/drawing/2014/main" id="{F50DA4D6-DAA1-7A4D-A81B-3B320A573C98}"/>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24376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s a document and smiles at another woman who is gesturing with her hand. Other men and women are seated in a circle and appear to listen.">
            <a:extLst>
              <a:ext uri="{FF2B5EF4-FFF2-40B4-BE49-F238E27FC236}">
                <a16:creationId xmlns:a16="http://schemas.microsoft.com/office/drawing/2014/main" id="{5B87B8DB-E898-4A99-9443-C02D7F8D75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7E31B6CB-906E-4D5E-976D-36B1372677C7}"/>
              </a:ext>
              <a:ext uri="{C183D7F6-B498-43B3-948B-1728B52AA6E4}">
                <adec:decorative xmlns:adec="http://schemas.microsoft.com/office/drawing/2017/decorative" val="1"/>
              </a:ext>
            </a:extLst>
          </p:cNvPr>
          <p:cNvSpPr>
            <a:spLocks noGrp="1"/>
          </p:cNvSpPr>
          <p:nvPr>
            <p:ph type="dt" sz="half" idx="10"/>
          </p:nvPr>
        </p:nvSpPr>
        <p:spPr/>
        <p:txBody>
          <a:bodyPr/>
          <a:lstStyle/>
          <a:p>
            <a:fld id="{02F2DBDE-9271-4706-A2C9-8742B964D42C}" type="datetime1">
              <a:rPr lang="en-US" smtClean="0"/>
              <a:t>6/29/2021</a:t>
            </a:fld>
            <a:endParaRPr lang="en-US" dirty="0"/>
          </a:p>
        </p:txBody>
      </p:sp>
      <p:sp>
        <p:nvSpPr>
          <p:cNvPr id="4" name="Slide Number Placeholder 3">
            <a:extLst>
              <a:ext uri="{FF2B5EF4-FFF2-40B4-BE49-F238E27FC236}">
                <a16:creationId xmlns:a16="http://schemas.microsoft.com/office/drawing/2014/main" id="{DF40D614-370F-45D9-9973-F2680FA57D3D}"/>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33</a:t>
            </a:fld>
            <a:endParaRPr lang="en-US" dirty="0"/>
          </a:p>
        </p:txBody>
      </p:sp>
      <p:sp>
        <p:nvSpPr>
          <p:cNvPr id="2" name="Title 1">
            <a:extLst>
              <a:ext uri="{FF2B5EF4-FFF2-40B4-BE49-F238E27FC236}">
                <a16:creationId xmlns:a16="http://schemas.microsoft.com/office/drawing/2014/main" id="{DE31EBC7-4F26-4A4E-9369-A548BA9ADA82}"/>
              </a:ext>
            </a:extLst>
          </p:cNvPr>
          <p:cNvSpPr>
            <a:spLocks noGrp="1"/>
          </p:cNvSpPr>
          <p:nvPr>
            <p:ph type="ctrTitle"/>
          </p:nvPr>
        </p:nvSpPr>
        <p:spPr/>
        <p:txBody>
          <a:bodyPr/>
          <a:lstStyle/>
          <a:p>
            <a:r>
              <a:rPr lang="en-US" dirty="0"/>
              <a:t>Future Plans</a:t>
            </a:r>
          </a:p>
        </p:txBody>
      </p:sp>
    </p:spTree>
    <p:extLst>
      <p:ext uri="{BB962C8B-B14F-4D97-AF65-F5344CB8AC3E}">
        <p14:creationId xmlns:p14="http://schemas.microsoft.com/office/powerpoint/2010/main" val="3467409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7828561-C21D-4C7F-BBB0-492D2996135A}"/>
              </a:ext>
            </a:extLst>
          </p:cNvPr>
          <p:cNvSpPr>
            <a:spLocks noGrp="1"/>
          </p:cNvSpPr>
          <p:nvPr>
            <p:ph type="dt" sz="half" idx="10"/>
          </p:nvPr>
        </p:nvSpPr>
        <p:spPr/>
        <p:txBody>
          <a:bodyPr/>
          <a:lstStyle/>
          <a:p>
            <a:fld id="{3FFB6E61-D33C-43D6-8177-77963B92D708}" type="datetime1">
              <a:rPr lang="en-US" smtClean="0"/>
              <a:t>6/29/2021</a:t>
            </a:fld>
            <a:endParaRPr lang="en-US" dirty="0"/>
          </a:p>
        </p:txBody>
      </p:sp>
      <p:sp>
        <p:nvSpPr>
          <p:cNvPr id="5" name="Slide Number Placeholder 4">
            <a:extLst>
              <a:ext uri="{FF2B5EF4-FFF2-40B4-BE49-F238E27FC236}">
                <a16:creationId xmlns:a16="http://schemas.microsoft.com/office/drawing/2014/main" id="{E8BD9D74-72D9-4DF6-BADB-F50B666177D5}"/>
              </a:ext>
            </a:extLst>
          </p:cNvPr>
          <p:cNvSpPr>
            <a:spLocks noGrp="1"/>
          </p:cNvSpPr>
          <p:nvPr>
            <p:ph type="sldNum" sz="quarter" idx="12"/>
          </p:nvPr>
        </p:nvSpPr>
        <p:spPr/>
        <p:txBody>
          <a:bodyPr/>
          <a:lstStyle/>
          <a:p>
            <a:fld id="{F6B8A4A2-F29A-4651-AFA7-54DA4950AAC7}" type="slidenum">
              <a:rPr lang="en-US" smtClean="0"/>
              <a:pPr/>
              <a:t>34</a:t>
            </a:fld>
            <a:endParaRPr lang="en-US" dirty="0"/>
          </a:p>
        </p:txBody>
      </p:sp>
      <p:sp>
        <p:nvSpPr>
          <p:cNvPr id="14" name="Content Placeholder 1">
            <a:extLst>
              <a:ext uri="{FF2B5EF4-FFF2-40B4-BE49-F238E27FC236}">
                <a16:creationId xmlns:a16="http://schemas.microsoft.com/office/drawing/2014/main" id="{12C544D2-3346-429E-BEF6-E8E5C7EC01B4}"/>
              </a:ext>
            </a:extLst>
          </p:cNvPr>
          <p:cNvSpPr txBox="1">
            <a:spLocks/>
          </p:cNvSpPr>
          <p:nvPr/>
        </p:nvSpPr>
        <p:spPr>
          <a:xfrm>
            <a:off x="457200" y="1944022"/>
            <a:ext cx="11287432" cy="45720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Streamline quality measurement </a:t>
            </a:r>
          </a:p>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Leverage measures to drive improvement in health outcomes more effectively</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Transition to digital measures and use of advanced analytics</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Increase patient-centeredness through patient-reported quality measures and increase transparency</a:t>
            </a:r>
          </a:p>
          <a:p>
            <a:pPr marL="514350" marR="0" lvl="0" indent="-514350" algn="l" defTabSz="914400" rtl="0" eaLnBrk="1" fontAlgn="auto" latinLnBrk="0" hangingPunct="1">
              <a:lnSpc>
                <a:spcPct val="100000"/>
              </a:lnSpc>
              <a:spcBef>
                <a:spcPct val="20000"/>
              </a:spcBef>
              <a:spcAft>
                <a:spcPts val="1800"/>
              </a:spcAft>
              <a:buClr>
                <a:schemeClr val="bg1"/>
              </a:buClr>
              <a:buSzTx/>
              <a:buFont typeface="Arial" pitchFamily="34" charset="0"/>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Arial"/>
              </a:rPr>
              <a:t>Promote health equity and close gaps in care via quality measures</a:t>
            </a:r>
          </a:p>
        </p:txBody>
      </p:sp>
      <p:sp>
        <p:nvSpPr>
          <p:cNvPr id="19" name="Oval 18" descr="Circle with the number 5">
            <a:extLst>
              <a:ext uri="{FF2B5EF4-FFF2-40B4-BE49-F238E27FC236}">
                <a16:creationId xmlns:a16="http://schemas.microsoft.com/office/drawing/2014/main" id="{1F7948FA-658E-420F-8817-08F03B41AD91}"/>
              </a:ext>
            </a:extLst>
          </p:cNvPr>
          <p:cNvSpPr/>
          <p:nvPr/>
        </p:nvSpPr>
        <p:spPr>
          <a:xfrm>
            <a:off x="431800" y="5774760"/>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5</a:t>
            </a:r>
          </a:p>
        </p:txBody>
      </p:sp>
      <p:sp>
        <p:nvSpPr>
          <p:cNvPr id="18" name="Oval 17" descr="Circle with the number 4">
            <a:extLst>
              <a:ext uri="{FF2B5EF4-FFF2-40B4-BE49-F238E27FC236}">
                <a16:creationId xmlns:a16="http://schemas.microsoft.com/office/drawing/2014/main" id="{48E1C791-BABA-4519-AF43-1166E2C0CECA}"/>
              </a:ext>
            </a:extLst>
          </p:cNvPr>
          <p:cNvSpPr/>
          <p:nvPr/>
        </p:nvSpPr>
        <p:spPr>
          <a:xfrm>
            <a:off x="431800" y="4604288"/>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4</a:t>
            </a:r>
          </a:p>
        </p:txBody>
      </p:sp>
      <p:sp>
        <p:nvSpPr>
          <p:cNvPr id="17" name="Oval 16" descr="Circle with the number 3">
            <a:extLst>
              <a:ext uri="{FF2B5EF4-FFF2-40B4-BE49-F238E27FC236}">
                <a16:creationId xmlns:a16="http://schemas.microsoft.com/office/drawing/2014/main" id="{84167562-C3AA-41A6-82F2-EE7A35155CB6}"/>
              </a:ext>
            </a:extLst>
          </p:cNvPr>
          <p:cNvSpPr/>
          <p:nvPr/>
        </p:nvSpPr>
        <p:spPr>
          <a:xfrm>
            <a:off x="431800" y="3859391"/>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3</a:t>
            </a:r>
          </a:p>
        </p:txBody>
      </p:sp>
      <p:sp>
        <p:nvSpPr>
          <p:cNvPr id="16" name="Oval 15" descr="Circle with the number 2">
            <a:extLst>
              <a:ext uri="{FF2B5EF4-FFF2-40B4-BE49-F238E27FC236}">
                <a16:creationId xmlns:a16="http://schemas.microsoft.com/office/drawing/2014/main" id="{E8A76CCA-85CC-42E9-A98F-4C92DDFDEA4D}"/>
              </a:ext>
            </a:extLst>
          </p:cNvPr>
          <p:cNvSpPr/>
          <p:nvPr/>
        </p:nvSpPr>
        <p:spPr>
          <a:xfrm>
            <a:off x="431800" y="2777303"/>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2</a:t>
            </a:r>
          </a:p>
        </p:txBody>
      </p:sp>
      <p:sp>
        <p:nvSpPr>
          <p:cNvPr id="15" name="Oval 14" descr="Circle with the number 1">
            <a:extLst>
              <a:ext uri="{FF2B5EF4-FFF2-40B4-BE49-F238E27FC236}">
                <a16:creationId xmlns:a16="http://schemas.microsoft.com/office/drawing/2014/main" id="{4DB1ED6A-5536-45FF-9844-BE55489A2A4D}"/>
              </a:ext>
            </a:extLst>
          </p:cNvPr>
          <p:cNvSpPr/>
          <p:nvPr/>
        </p:nvSpPr>
        <p:spPr>
          <a:xfrm>
            <a:off x="431800" y="1969115"/>
            <a:ext cx="457200" cy="457200"/>
          </a:xfrm>
          <a:prstGeom prst="ellipse">
            <a:avLst/>
          </a:prstGeom>
          <a:solidFill>
            <a:srgbClr val="0053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8AB28">
                    <a:lumMod val="60000"/>
                    <a:lumOff val="40000"/>
                  </a:srgbClr>
                </a:solidFill>
                <a:effectLst/>
                <a:uLnTx/>
                <a:uFillTx/>
                <a:latin typeface="Arial" panose="020B0604020202020204" pitchFamily="34" charset="0"/>
                <a:ea typeface="+mn-ea"/>
                <a:cs typeface="Arial" panose="020B0604020202020204" pitchFamily="34" charset="0"/>
              </a:rPr>
              <a:t>1</a:t>
            </a:r>
          </a:p>
        </p:txBody>
      </p:sp>
      <p:sp>
        <p:nvSpPr>
          <p:cNvPr id="3" name="Title 2">
            <a:extLst>
              <a:ext uri="{FF2B5EF4-FFF2-40B4-BE49-F238E27FC236}">
                <a16:creationId xmlns:a16="http://schemas.microsoft.com/office/drawing/2014/main" id="{DA0E8946-7F14-4515-B39F-3CA58737C8E6}"/>
              </a:ext>
            </a:extLst>
          </p:cNvPr>
          <p:cNvSpPr>
            <a:spLocks noGrp="1"/>
          </p:cNvSpPr>
          <p:nvPr>
            <p:ph type="title"/>
          </p:nvPr>
        </p:nvSpPr>
        <p:spPr/>
        <p:txBody>
          <a:bodyPr lIns="91440" tIns="45720" rIns="91440" bIns="45720" anchor="ctr"/>
          <a:lstStyle/>
          <a:p>
            <a:r>
              <a:rPr lang="en-US" dirty="0">
                <a:latin typeface="Arial"/>
                <a:cs typeface="Arial"/>
              </a:rPr>
              <a:t>Evolving Priorities</a:t>
            </a:r>
            <a:endParaRPr lang="en-US" dirty="0"/>
          </a:p>
        </p:txBody>
      </p:sp>
    </p:spTree>
    <p:extLst>
      <p:ext uri="{BB962C8B-B14F-4D97-AF65-F5344CB8AC3E}">
        <p14:creationId xmlns:p14="http://schemas.microsoft.com/office/powerpoint/2010/main" val="3193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4">
                                            <p:txEl>
                                              <p:pRg st="0" end="0"/>
                                            </p:txEl>
                                          </p:spTgt>
                                        </p:tgtEl>
                                        <p:attrNameLst>
                                          <p:attrName>style.fontWeight</p:attrName>
                                        </p:attrNameLst>
                                      </p:cBhvr>
                                      <p:to>
                                        <p:strVal val="bold"/>
                                      </p:to>
                                    </p:set>
                                  </p:childTnLst>
                                </p:cTn>
                              </p:par>
                              <p:par>
                                <p:cTn id="7" presetID="3" presetClass="emph" presetSubtype="2" fill="hold" nodeType="withEffect">
                                  <p:stCondLst>
                                    <p:cond delay="0"/>
                                  </p:stCondLst>
                                  <p:childTnLst>
                                    <p:animClr clrSpc="rgb" dir="cw">
                                      <p:cBhvr override="childStyle">
                                        <p:cTn id="8" dur="250" fill="hold"/>
                                        <p:tgtEl>
                                          <p:spTgt spid="15"/>
                                        </p:tgtEl>
                                        <p:attrNameLst>
                                          <p:attrName>style.color</p:attrName>
                                        </p:attrNameLst>
                                      </p:cBhvr>
                                      <p:to>
                                        <a:srgbClr val="FFFFFF"/>
                                      </p:to>
                                    </p:animClr>
                                  </p:childTnLst>
                                </p:cTn>
                              </p:par>
                              <p:par>
                                <p:cTn id="9" presetID="1" presetClass="emph" presetSubtype="2" fill="hold" nodeType="withEffect">
                                  <p:stCondLst>
                                    <p:cond delay="0"/>
                                  </p:stCondLst>
                                  <p:childTnLst>
                                    <p:animClr clrSpc="rgb" dir="cw">
                                      <p:cBhvr>
                                        <p:cTn id="10" dur="250" fill="hold"/>
                                        <p:tgtEl>
                                          <p:spTgt spid="15"/>
                                        </p:tgtEl>
                                        <p:attrNameLst>
                                          <p:attrName>fillcolor</p:attrName>
                                        </p:attrNameLst>
                                      </p:cBhvr>
                                      <p:to>
                                        <a:srgbClr val="CBAD2B"/>
                                      </p:to>
                                    </p:animClr>
                                    <p:set>
                                      <p:cBhvr>
                                        <p:cTn id="11" dur="250" fill="hold"/>
                                        <p:tgtEl>
                                          <p:spTgt spid="15"/>
                                        </p:tgtEl>
                                        <p:attrNameLst>
                                          <p:attrName>fill.type</p:attrName>
                                        </p:attrNameLst>
                                      </p:cBhvr>
                                      <p:to>
                                        <p:strVal val="solid"/>
                                      </p:to>
                                    </p:set>
                                    <p:set>
                                      <p:cBhvr>
                                        <p:cTn id="12" dur="250" fill="hold"/>
                                        <p:tgtEl>
                                          <p:spTgt spid="1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14">
                                            <p:txEl>
                                              <p:pRg st="2" end="2"/>
                                            </p:txEl>
                                          </p:spTgt>
                                        </p:tgtEl>
                                        <p:attrNameLst>
                                          <p:attrName>style.fontWeight</p:attrName>
                                        </p:attrNameLst>
                                      </p:cBhvr>
                                      <p:to>
                                        <p:strVal val="bold"/>
                                      </p:to>
                                    </p:set>
                                  </p:childTnLst>
                                </p:cTn>
                              </p:par>
                              <p:par>
                                <p:cTn id="17" presetID="1" presetClass="emph" presetSubtype="2" fill="hold" nodeType="withEffect">
                                  <p:stCondLst>
                                    <p:cond delay="0"/>
                                  </p:stCondLst>
                                  <p:childTnLst>
                                    <p:animClr clrSpc="rgb" dir="cw">
                                      <p:cBhvr>
                                        <p:cTn id="18" dur="250" fill="hold"/>
                                        <p:tgtEl>
                                          <p:spTgt spid="17"/>
                                        </p:tgtEl>
                                        <p:attrNameLst>
                                          <p:attrName>fillcolor</p:attrName>
                                        </p:attrNameLst>
                                      </p:cBhvr>
                                      <p:to>
                                        <a:srgbClr val="D6A626"/>
                                      </p:to>
                                    </p:animClr>
                                    <p:set>
                                      <p:cBhvr>
                                        <p:cTn id="19" dur="250" fill="hold"/>
                                        <p:tgtEl>
                                          <p:spTgt spid="17"/>
                                        </p:tgtEl>
                                        <p:attrNameLst>
                                          <p:attrName>fill.type</p:attrName>
                                        </p:attrNameLst>
                                      </p:cBhvr>
                                      <p:to>
                                        <p:strVal val="solid"/>
                                      </p:to>
                                    </p:set>
                                    <p:set>
                                      <p:cBhvr>
                                        <p:cTn id="20" dur="250" fill="hold"/>
                                        <p:tgtEl>
                                          <p:spTgt spid="17"/>
                                        </p:tgtEl>
                                        <p:attrNameLst>
                                          <p:attrName>fill.on</p:attrName>
                                        </p:attrNameLst>
                                      </p:cBhvr>
                                      <p:to>
                                        <p:strVal val="true"/>
                                      </p:to>
                                    </p:set>
                                  </p:childTnLst>
                                </p:cTn>
                              </p:par>
                              <p:par>
                                <p:cTn id="21" presetID="3" presetClass="emph" presetSubtype="2" fill="hold" grpId="0" nodeType="withEffect">
                                  <p:stCondLst>
                                    <p:cond delay="0"/>
                                  </p:stCondLst>
                                  <p:childTnLst>
                                    <p:animClr clrSpc="rgb" dir="cw">
                                      <p:cBhvr override="childStyle">
                                        <p:cTn id="22" dur="250" fill="hold"/>
                                        <p:tgtEl>
                                          <p:spTgt spid="17"/>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D0157FB0-FCA3-4442-8968-B04ECCE82828}"/>
              </a:ext>
            </a:extLst>
          </p:cNvPr>
          <p:cNvSpPr>
            <a:spLocks noGrp="1"/>
          </p:cNvSpPr>
          <p:nvPr>
            <p:ph idx="1"/>
          </p:nvPr>
        </p:nvSpPr>
        <p:spPr>
          <a:xfrm>
            <a:off x="346668" y="4651549"/>
            <a:ext cx="11277600" cy="4572000"/>
          </a:xfrm>
        </p:spPr>
        <p:txBody>
          <a:bodyPr vert="horz" lIns="91440" tIns="45720" rIns="91440" bIns="45720" rtlCol="0" anchor="t">
            <a:normAutofit/>
          </a:bodyPr>
          <a:lstStyle/>
          <a:p>
            <a:pPr marL="0" indent="0" algn="ctr">
              <a:buNone/>
            </a:pPr>
            <a:r>
              <a:rPr lang="en-US" sz="2800" dirty="0">
                <a:ea typeface="Tahoma"/>
              </a:rPr>
              <a:t>Tool that provides an objective and standard</a:t>
            </a:r>
            <a:br>
              <a:rPr lang="en-US" sz="2800" dirty="0">
                <a:ea typeface="Tahoma"/>
              </a:rPr>
            </a:br>
            <a:r>
              <a:rPr lang="en-US" sz="2800" dirty="0">
                <a:ea typeface="Tahoma"/>
              </a:rPr>
              <a:t>methodology to rapidly assess the relative value of</a:t>
            </a:r>
            <a:br>
              <a:rPr lang="en-US" sz="2800" dirty="0">
                <a:ea typeface="Tahoma"/>
              </a:rPr>
            </a:br>
            <a:r>
              <a:rPr lang="en-US" sz="2800" dirty="0">
                <a:ea typeface="Tahoma"/>
              </a:rPr>
              <a:t>quality measures in achieving CMS strategic objectives</a:t>
            </a:r>
          </a:p>
        </p:txBody>
      </p:sp>
      <p:sp>
        <p:nvSpPr>
          <p:cNvPr id="3" name="Slide Number Placeholder 2">
            <a:extLst>
              <a:ext uri="{FF2B5EF4-FFF2-40B4-BE49-F238E27FC236}">
                <a16:creationId xmlns:a16="http://schemas.microsoft.com/office/drawing/2014/main" id="{C23053E3-8C31-304C-BFBD-ED10D4C26BF9}"/>
              </a:ext>
            </a:extLst>
          </p:cNvPr>
          <p:cNvSpPr>
            <a:spLocks noGrp="1"/>
          </p:cNvSpPr>
          <p:nvPr>
            <p:ph type="sldNum" sz="quarter" idx="12"/>
          </p:nvPr>
        </p:nvSpPr>
        <p:spPr/>
        <p:txBody>
          <a:bodyPr/>
          <a:lstStyle/>
          <a:p>
            <a:fld id="{F1932CD8-2456-4537-B600-04522923C878}" type="slidenum">
              <a:rPr lang="en-US">
                <a:solidFill>
                  <a:prstClr val="black">
                    <a:lumMod val="85000"/>
                    <a:lumOff val="15000"/>
                  </a:prstClr>
                </a:solidFill>
              </a:rPr>
              <a:pPr/>
              <a:t>35</a:t>
            </a:fld>
            <a:endParaRPr lang="en-US">
              <a:solidFill>
                <a:prstClr val="black">
                  <a:lumMod val="85000"/>
                  <a:lumOff val="15000"/>
                </a:prstClr>
              </a:solidFill>
            </a:endParaRPr>
          </a:p>
        </p:txBody>
      </p:sp>
      <p:pic>
        <p:nvPicPr>
          <p:cNvPr id="6" name="Picture 5" descr="Image of QMI logo">
            <a:extLst>
              <a:ext uri="{FF2B5EF4-FFF2-40B4-BE49-F238E27FC236}">
                <a16:creationId xmlns:a16="http://schemas.microsoft.com/office/drawing/2014/main" id="{78376AF1-49FD-5A41-9B28-33E2AA2A92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1733" y="2003764"/>
            <a:ext cx="4067470" cy="2379470"/>
          </a:xfrm>
          <a:prstGeom prst="rect">
            <a:avLst/>
          </a:prstGeom>
        </p:spPr>
      </p:pic>
      <p:sp>
        <p:nvSpPr>
          <p:cNvPr id="2" name="Title 1">
            <a:extLst>
              <a:ext uri="{FF2B5EF4-FFF2-40B4-BE49-F238E27FC236}">
                <a16:creationId xmlns:a16="http://schemas.microsoft.com/office/drawing/2014/main" id="{037850E3-CE49-0D41-9A60-A028D886850A}"/>
              </a:ext>
            </a:extLst>
          </p:cNvPr>
          <p:cNvSpPr>
            <a:spLocks noGrp="1"/>
          </p:cNvSpPr>
          <p:nvPr>
            <p:ph type="title"/>
          </p:nvPr>
        </p:nvSpPr>
        <p:spPr>
          <a:xfrm>
            <a:off x="457199" y="140633"/>
            <a:ext cx="11277600" cy="1371600"/>
          </a:xfrm>
        </p:spPr>
        <p:txBody>
          <a:bodyPr/>
          <a:lstStyle/>
          <a:p>
            <a:r>
              <a:rPr lang="en-US" dirty="0">
                <a:ea typeface="Tahoma"/>
              </a:rPr>
              <a:t>What Is the QMI? </a:t>
            </a:r>
            <a:endParaRPr lang="en-US" dirty="0"/>
          </a:p>
        </p:txBody>
      </p:sp>
    </p:spTree>
    <p:extLst>
      <p:ext uri="{BB962C8B-B14F-4D97-AF65-F5344CB8AC3E}">
        <p14:creationId xmlns:p14="http://schemas.microsoft.com/office/powerpoint/2010/main" val="918922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3053E3-8C31-304C-BFBD-ED10D4C26BF9}"/>
              </a:ext>
            </a:extLst>
          </p:cNvPr>
          <p:cNvSpPr>
            <a:spLocks noGrp="1"/>
          </p:cNvSpPr>
          <p:nvPr>
            <p:ph type="sldNum" sz="quarter" idx="12"/>
          </p:nvPr>
        </p:nvSpPr>
        <p:spPr/>
        <p:txBody>
          <a:bodyPr/>
          <a:lstStyle/>
          <a:p>
            <a:fld id="{F1932CD8-2456-4537-B600-04522923C878}" type="slidenum">
              <a:rPr lang="en-US">
                <a:solidFill>
                  <a:prstClr val="black">
                    <a:lumMod val="85000"/>
                    <a:lumOff val="15000"/>
                  </a:prstClr>
                </a:solidFill>
              </a:rPr>
              <a:pPr/>
              <a:t>36</a:t>
            </a:fld>
            <a:endParaRPr lang="en-US">
              <a:solidFill>
                <a:prstClr val="black">
                  <a:lumMod val="85000"/>
                  <a:lumOff val="15000"/>
                </a:prstClr>
              </a:solidFill>
            </a:endParaRPr>
          </a:p>
        </p:txBody>
      </p:sp>
      <p:sp>
        <p:nvSpPr>
          <p:cNvPr id="4" name="Content Placeholder 3">
            <a:extLst>
              <a:ext uri="{FF2B5EF4-FFF2-40B4-BE49-F238E27FC236}">
                <a16:creationId xmlns:a16="http://schemas.microsoft.com/office/drawing/2014/main" id="{9F073200-895D-4E8A-A782-13BED277E920}"/>
              </a:ext>
            </a:extLst>
          </p:cNvPr>
          <p:cNvSpPr>
            <a:spLocks noGrp="1"/>
          </p:cNvSpPr>
          <p:nvPr>
            <p:ph idx="1"/>
          </p:nvPr>
        </p:nvSpPr>
        <p:spPr/>
        <p:txBody>
          <a:bodyPr vert="horz" lIns="91440" tIns="45720" rIns="91440" bIns="45720" rtlCol="0" anchor="t">
            <a:normAutofit/>
          </a:bodyPr>
          <a:lstStyle/>
          <a:p>
            <a:r>
              <a:rPr lang="en-US" sz="2800" dirty="0">
                <a:ea typeface="Tahoma"/>
              </a:rPr>
              <a:t>Measure information currently provided by stakeholders to CMS is heterogenous and imprecise</a:t>
            </a:r>
          </a:p>
          <a:p>
            <a:r>
              <a:rPr lang="en-US" sz="2800" dirty="0">
                <a:ea typeface="Tahoma"/>
              </a:rPr>
              <a:t>Key information on the scientific acceptability and  impact of quality measures is often missing or not standardized</a:t>
            </a:r>
          </a:p>
          <a:p>
            <a:r>
              <a:rPr lang="en-US" sz="2800" dirty="0">
                <a:ea typeface="Tahoma"/>
              </a:rPr>
              <a:t>These factors limit fair comparisons of the relative value of quality measures in achieving CMS strategic objectives and selecting measures for programs</a:t>
            </a:r>
            <a:r>
              <a:rPr lang="en-US" sz="2800" baseline="30000" dirty="0">
                <a:solidFill>
                  <a:schemeClr val="tx1"/>
                </a:solidFill>
                <a:ea typeface="Tahoma"/>
              </a:rPr>
              <a:t> *</a:t>
            </a:r>
            <a:endParaRPr lang="en-US" sz="2800" dirty="0">
              <a:ea typeface="Tahoma"/>
            </a:endParaRPr>
          </a:p>
          <a:p>
            <a:pPr marL="0" indent="0">
              <a:buNone/>
            </a:pPr>
            <a:endParaRPr lang="en-US" sz="2800" dirty="0">
              <a:ea typeface="Tahoma"/>
            </a:endParaRPr>
          </a:p>
          <a:p>
            <a:pPr marL="0" indent="0">
              <a:buNone/>
            </a:pPr>
            <a:r>
              <a:rPr lang="en-US" sz="1600" baseline="30000" dirty="0">
                <a:solidFill>
                  <a:schemeClr val="tx1"/>
                </a:solidFill>
                <a:ea typeface="Tahoma"/>
              </a:rPr>
              <a:t>*</a:t>
            </a:r>
            <a:r>
              <a:rPr lang="en-US" sz="1600" dirty="0">
                <a:ea typeface="Tahoma"/>
              </a:rPr>
              <a:t>A 2019 Government Accountability Office (GAO) study found CMS used multiple approaches to assess measures for inclusion, continued use, and removal, and lacked a systematic method to ensure measures met CMS strategic objectives.</a:t>
            </a:r>
            <a:r>
              <a:rPr lang="en-US" sz="1600" baseline="30000" dirty="0">
                <a:solidFill>
                  <a:schemeClr val="tx1"/>
                </a:solidFill>
              </a:rPr>
              <a:t>1</a:t>
            </a:r>
            <a:endParaRPr lang="en-US" sz="1600" dirty="0">
              <a:ea typeface="Tahoma"/>
            </a:endParaRPr>
          </a:p>
        </p:txBody>
      </p:sp>
      <p:sp>
        <p:nvSpPr>
          <p:cNvPr id="2" name="Title 1">
            <a:extLst>
              <a:ext uri="{FF2B5EF4-FFF2-40B4-BE49-F238E27FC236}">
                <a16:creationId xmlns:a16="http://schemas.microsoft.com/office/drawing/2014/main" id="{037850E3-CE49-0D41-9A60-A028D886850A}"/>
              </a:ext>
            </a:extLst>
          </p:cNvPr>
          <p:cNvSpPr>
            <a:spLocks noGrp="1"/>
          </p:cNvSpPr>
          <p:nvPr>
            <p:ph type="title"/>
          </p:nvPr>
        </p:nvSpPr>
        <p:spPr/>
        <p:txBody>
          <a:bodyPr/>
          <a:lstStyle/>
          <a:p>
            <a:r>
              <a:rPr lang="en-US" dirty="0">
                <a:ea typeface="Tahoma"/>
              </a:rPr>
              <a:t>Incentives to Develop the QMI</a:t>
            </a:r>
            <a:endParaRPr lang="en-US" dirty="0"/>
          </a:p>
        </p:txBody>
      </p:sp>
    </p:spTree>
    <p:extLst>
      <p:ext uri="{BB962C8B-B14F-4D97-AF65-F5344CB8AC3E}">
        <p14:creationId xmlns:p14="http://schemas.microsoft.com/office/powerpoint/2010/main" val="4163703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600FC5-7BED-41AC-9EA5-8603AD15C006}"/>
              </a:ext>
            </a:extLst>
          </p:cNvPr>
          <p:cNvSpPr>
            <a:spLocks noGrp="1"/>
          </p:cNvSpPr>
          <p:nvPr>
            <p:ph type="dt" sz="half" idx="10"/>
          </p:nvPr>
        </p:nvSpPr>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BC5EF2DA-7FA5-468A-914D-348D6BFF0EA9}"/>
              </a:ext>
            </a:extLst>
          </p:cNvPr>
          <p:cNvSpPr>
            <a:spLocks noGrp="1"/>
          </p:cNvSpPr>
          <p:nvPr>
            <p:ph type="sldNum" sz="quarter" idx="12"/>
          </p:nvPr>
        </p:nvSpPr>
        <p:spPr/>
        <p:txBody>
          <a:bodyPr/>
          <a:lstStyle/>
          <a:p>
            <a:fld id="{F6B8A4A2-F29A-4651-AFA7-54DA4950AAC7}" type="slidenum">
              <a:rPr lang="en-US" smtClean="0"/>
              <a:pPr/>
              <a:t>37</a:t>
            </a:fld>
            <a:endParaRPr lang="en-US" dirty="0"/>
          </a:p>
        </p:txBody>
      </p:sp>
      <p:sp>
        <p:nvSpPr>
          <p:cNvPr id="8" name="Content Placeholder 1">
            <a:extLst>
              <a:ext uri="{FF2B5EF4-FFF2-40B4-BE49-F238E27FC236}">
                <a16:creationId xmlns:a16="http://schemas.microsoft.com/office/drawing/2014/main" id="{4A7CC1ED-6C44-4379-A2A1-E3C7CB49625B}"/>
              </a:ext>
            </a:extLst>
          </p:cNvPr>
          <p:cNvSpPr txBox="1">
            <a:spLocks/>
          </p:cNvSpPr>
          <p:nvPr/>
        </p:nvSpPr>
        <p:spPr>
          <a:xfrm>
            <a:off x="457199" y="1844842"/>
            <a:ext cx="11557591" cy="46623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a:t>Increased emphasis at CMS on evaluating the measure portfolio to identify opportunities for improved alignment across programs</a:t>
            </a:r>
          </a:p>
          <a:p>
            <a:pPr lvl="1">
              <a:spcAft>
                <a:spcPts val="600"/>
              </a:spcAft>
            </a:pPr>
            <a:r>
              <a:rPr lang="en-US" dirty="0"/>
              <a:t>High value measures identified for use across programs</a:t>
            </a:r>
          </a:p>
          <a:p>
            <a:pPr lvl="1">
              <a:spcAft>
                <a:spcPts val="600"/>
              </a:spcAft>
            </a:pPr>
            <a:r>
              <a:rPr lang="en-US" dirty="0"/>
              <a:t>Low value measures identified for potential removal pending stakeholder input </a:t>
            </a:r>
          </a:p>
          <a:p>
            <a:pPr>
              <a:spcAft>
                <a:spcPts val="600"/>
              </a:spcAft>
            </a:pPr>
            <a:r>
              <a:rPr lang="en-US" dirty="0"/>
              <a:t>Alignment opportunities exist at multiple levels:</a:t>
            </a:r>
          </a:p>
          <a:p>
            <a:pPr lvl="1">
              <a:spcAft>
                <a:spcPts val="600"/>
              </a:spcAft>
            </a:pPr>
            <a:r>
              <a:rPr lang="en-US" dirty="0"/>
              <a:t>Agency-wide (Internal Alignment Workgroup)</a:t>
            </a:r>
          </a:p>
          <a:p>
            <a:pPr lvl="1">
              <a:spcAft>
                <a:spcPts val="600"/>
              </a:spcAft>
            </a:pPr>
            <a:r>
              <a:rPr lang="en-US" dirty="0"/>
              <a:t>Cross-agency (CMS/VA/DoD Workgroup)</a:t>
            </a:r>
          </a:p>
          <a:p>
            <a:pPr lvl="1">
              <a:spcAft>
                <a:spcPts val="600"/>
              </a:spcAft>
            </a:pPr>
            <a:r>
              <a:rPr lang="en-US" dirty="0"/>
              <a:t>Public/private (Core Quality Measures Collaborative [CQMC])</a:t>
            </a:r>
          </a:p>
        </p:txBody>
      </p:sp>
      <p:sp>
        <p:nvSpPr>
          <p:cNvPr id="3" name="Title 2">
            <a:extLst>
              <a:ext uri="{FF2B5EF4-FFF2-40B4-BE49-F238E27FC236}">
                <a16:creationId xmlns:a16="http://schemas.microsoft.com/office/drawing/2014/main" id="{12D28382-6C7B-470C-A8C2-A8698A050928}"/>
              </a:ext>
            </a:extLst>
          </p:cNvPr>
          <p:cNvSpPr>
            <a:spLocks noGrp="1"/>
          </p:cNvSpPr>
          <p:nvPr>
            <p:ph type="title"/>
          </p:nvPr>
        </p:nvSpPr>
        <p:spPr/>
        <p:txBody>
          <a:bodyPr/>
          <a:lstStyle/>
          <a:p>
            <a:r>
              <a:rPr lang="en-US" dirty="0"/>
              <a:t>Ongoing Evaluation: Alignment Efforts</a:t>
            </a:r>
          </a:p>
        </p:txBody>
      </p:sp>
    </p:spTree>
    <p:extLst>
      <p:ext uri="{BB962C8B-B14F-4D97-AF65-F5344CB8AC3E}">
        <p14:creationId xmlns:p14="http://schemas.microsoft.com/office/powerpoint/2010/main" val="1792221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1"/>
              </a:ext>
            </a:extLst>
          </p:cNvPr>
          <p:cNvSpPr>
            <a:spLocks noGrp="1"/>
          </p:cNvSpPr>
          <p:nvPr>
            <p:ph type="dt" sz="half" idx="10"/>
          </p:nvPr>
        </p:nvSpPr>
        <p:spPr/>
        <p:txBody>
          <a:bodyPr/>
          <a:lstStyle/>
          <a:p>
            <a:fld id="{41F09601-6DD1-4740-9ACE-453A4C2DF7A6}" type="datetime1">
              <a:rPr lang="en-US" smtClean="0"/>
              <a:t>6/29/2021</a:t>
            </a:fld>
            <a:endParaRPr lang="en-US" dirty="0"/>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38</a:t>
            </a:fld>
            <a:endParaRPr lang="en-US" dirty="0"/>
          </a:p>
        </p:txBody>
      </p:sp>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1736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48CFAC0-D2F1-458A-ABC7-D0F9678E88AA}"/>
              </a:ext>
            </a:extLst>
          </p:cNvPr>
          <p:cNvSpPr>
            <a:spLocks noGrp="1"/>
          </p:cNvSpPr>
          <p:nvPr>
            <p:ph type="dt" sz="half" idx="10"/>
          </p:nvPr>
        </p:nvSpPr>
        <p:spPr/>
        <p:txBody>
          <a:bodyPr/>
          <a:lstStyle/>
          <a:p>
            <a:fld id="{097C0194-4FDA-43AF-9F3B-BE4B0F1060EB}" type="datetime1">
              <a:rPr lang="en-US" smtClean="0"/>
              <a:pPr/>
              <a:t>6/29/2021</a:t>
            </a:fld>
            <a:endParaRPr lang="en-US" dirty="0"/>
          </a:p>
        </p:txBody>
      </p:sp>
      <p:sp>
        <p:nvSpPr>
          <p:cNvPr id="5" name="Slide Number Placeholder 4">
            <a:extLst>
              <a:ext uri="{FF2B5EF4-FFF2-40B4-BE49-F238E27FC236}">
                <a16:creationId xmlns:a16="http://schemas.microsoft.com/office/drawing/2014/main" id="{C845856F-78FD-4059-BA12-4A8B8B80092C}"/>
              </a:ext>
            </a:extLst>
          </p:cNvPr>
          <p:cNvSpPr>
            <a:spLocks noGrp="1"/>
          </p:cNvSpPr>
          <p:nvPr>
            <p:ph type="sldNum" sz="quarter" idx="12"/>
          </p:nvPr>
        </p:nvSpPr>
        <p:spPr/>
        <p:txBody>
          <a:bodyPr/>
          <a:lstStyle/>
          <a:p>
            <a:fld id="{F6B8A4A2-F29A-4651-AFA7-54DA4950AAC7}" type="slidenum">
              <a:rPr lang="en-US" smtClean="0"/>
              <a:pPr/>
              <a:t>3</a:t>
            </a:fld>
            <a:endParaRPr lang="en-US" dirty="0"/>
          </a:p>
        </p:txBody>
      </p:sp>
      <p:pic>
        <p:nvPicPr>
          <p:cNvPr id="54" name="Picture 53" descr="Image of MMS engagement chann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025" y="1441063"/>
            <a:ext cx="5718544" cy="5047926"/>
          </a:xfrm>
          <a:prstGeom prst="rect">
            <a:avLst/>
          </a:prstGeom>
        </p:spPr>
      </p:pic>
      <p:sp>
        <p:nvSpPr>
          <p:cNvPr id="48" name="Content Placeholder 1">
            <a:extLst>
              <a:ext uri="{FF2B5EF4-FFF2-40B4-BE49-F238E27FC236}">
                <a16:creationId xmlns:a16="http://schemas.microsoft.com/office/drawing/2014/main" id="{83BBD92E-29D2-43C0-9864-ABEF151192D2}"/>
              </a:ext>
            </a:extLst>
          </p:cNvPr>
          <p:cNvSpPr txBox="1">
            <a:spLocks/>
          </p:cNvSpPr>
          <p:nvPr/>
        </p:nvSpPr>
        <p:spPr>
          <a:xfrm>
            <a:off x="457200" y="1981199"/>
            <a:ext cx="5305406" cy="470852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CMS </a:t>
            </a:r>
            <a:r>
              <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developed the MMS to foster and support standardization, flexibility, and innovation in quality measurement through a series of channels</a:t>
            </a: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MMS conducts stakeholder outreach and education, which includes annual public webinars, monthly information sessions, a newsletter, and other ad hoc outreach activities</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00050" lvl="1" indent="0">
              <a:lnSpc>
                <a:spcPct val="120000"/>
              </a:lnSpc>
              <a:buFont typeface="Arial" pitchFamily="34" charset="0"/>
              <a:buNone/>
              <a:defRPr/>
            </a:pPr>
            <a:endParaRPr lang="en-US" sz="700" dirty="0">
              <a:solidFill>
                <a:srgbClr val="0000FF"/>
              </a:solidFill>
            </a:endParaRPr>
          </a:p>
          <a:p>
            <a:pPr marL="400050" lvl="1" indent="0">
              <a:lnSpc>
                <a:spcPct val="120000"/>
              </a:lnSpc>
              <a:buFont typeface="Arial" pitchFamily="34" charset="0"/>
              <a:buNone/>
              <a:defRPr/>
            </a:pPr>
            <a:endParaRPr lang="en-US" sz="700" dirty="0">
              <a:solidFill>
                <a:srgbClr val="0000FF"/>
              </a:solidFill>
            </a:endParaRPr>
          </a:p>
          <a:p>
            <a:pPr marL="283464" lvl="1" indent="0">
              <a:lnSpc>
                <a:spcPct val="120000"/>
              </a:lnSpc>
              <a:buFont typeface="Arial" pitchFamily="34" charset="0"/>
              <a:buNone/>
              <a:defRPr/>
            </a:pPr>
            <a:r>
              <a:rPr lang="en-US" sz="2000" dirty="0">
                <a:solidFill>
                  <a:srgbClr val="00529C"/>
                </a:solidFill>
                <a:hlinkClick r:id="rId4"/>
              </a:rPr>
              <a:t>MMS Overview Website</a:t>
            </a:r>
            <a:endParaRPr kumimoji="0" lang="en-US" sz="2000" b="0" i="0" u="none" strike="noStrike" kern="1200" cap="none" spc="0" normalizeH="0" baseline="0" noProof="0" dirty="0">
              <a:ln>
                <a:noFill/>
              </a:ln>
              <a:solidFill>
                <a:srgbClr val="00529C"/>
              </a:solidFill>
              <a:effectLst/>
              <a:uLnTx/>
              <a:uFillTx/>
            </a:endParaRP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51" name="Title 50"/>
          <p:cNvSpPr>
            <a:spLocks noGrp="1"/>
          </p:cNvSpPr>
          <p:nvPr>
            <p:ph type="title"/>
          </p:nvPr>
        </p:nvSpPr>
        <p:spPr>
          <a:xfrm>
            <a:off x="0" y="314331"/>
            <a:ext cx="12192000" cy="1371600"/>
          </a:xfrm>
        </p:spPr>
        <p:txBody>
          <a:bodyPr/>
          <a:lstStyle/>
          <a:p>
            <a:r>
              <a:rPr lang="en-US" sz="4000" dirty="0"/>
              <a:t>Overview of the Measures Management System</a:t>
            </a:r>
            <a:br>
              <a:rPr lang="en-US" sz="4000" dirty="0"/>
            </a:br>
            <a:endParaRPr lang="en-US" sz="4000" dirty="0"/>
          </a:p>
        </p:txBody>
      </p:sp>
    </p:spTree>
    <p:extLst>
      <p:ext uri="{BB962C8B-B14F-4D97-AF65-F5344CB8AC3E}">
        <p14:creationId xmlns:p14="http://schemas.microsoft.com/office/powerpoint/2010/main" val="2217415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6C949-B20E-4714-837B-7F5CF7D32262}"/>
              </a:ext>
            </a:extLst>
          </p:cNvPr>
          <p:cNvSpPr txBox="1"/>
          <p:nvPr/>
        </p:nvSpPr>
        <p:spPr>
          <a:xfrm>
            <a:off x="6553200" y="5370493"/>
            <a:ext cx="45720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Kimberly Rawlings (CMS COR)</a:t>
            </a:r>
          </a:p>
          <a:p>
            <a:pPr algn="ctr"/>
            <a:r>
              <a:rPr lang="en-US" dirty="0">
                <a:solidFill>
                  <a:schemeClr val="bg1"/>
                </a:solidFill>
                <a:latin typeface="Arial" panose="020B0604020202020204" pitchFamily="34" charset="0"/>
                <a:cs typeface="Arial" panose="020B0604020202020204" pitchFamily="34" charset="0"/>
              </a:rPr>
              <a:t>Contact: Kimberly.Rawlings@cms.hhs.gov</a:t>
            </a:r>
          </a:p>
        </p:txBody>
      </p:sp>
      <p:sp>
        <p:nvSpPr>
          <p:cNvPr id="2" name="Title 1">
            <a:extLst>
              <a:ext uri="{FF2B5EF4-FFF2-40B4-BE49-F238E27FC236}">
                <a16:creationId xmlns:a16="http://schemas.microsoft.com/office/drawing/2014/main" id="{2D165ED4-7B28-4829-B523-B77A2E04D4EE}"/>
              </a:ext>
            </a:extLst>
          </p:cNvPr>
          <p:cNvSpPr txBox="1">
            <a:spLocks noGrp="1"/>
          </p:cNvSpPr>
          <p:nvPr>
            <p:ph type="title" idx="4294967295"/>
          </p:nvPr>
        </p:nvSpPr>
        <p:spPr>
          <a:xfrm>
            <a:off x="1143000" y="5370493"/>
            <a:ext cx="4160519"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Battelle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Measures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MMSsupport@Battelle.org</a:t>
            </a:r>
          </a:p>
        </p:txBody>
      </p:sp>
    </p:spTree>
    <p:extLst>
      <p:ext uri="{BB962C8B-B14F-4D97-AF65-F5344CB8AC3E}">
        <p14:creationId xmlns:p14="http://schemas.microsoft.com/office/powerpoint/2010/main" val="369914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octor in a lab coat with a stethoscope points to the screen of an electronic tablet. A man in a green sweater sits next to him and looks at the tablet screen.">
            <a:extLst>
              <a:ext uri="{FF2B5EF4-FFF2-40B4-BE49-F238E27FC236}">
                <a16:creationId xmlns:a16="http://schemas.microsoft.com/office/drawing/2014/main" id="{0AE536E2-BFA3-420D-A101-260DE55614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7E31B6CB-906E-4D5E-976D-36B1372677C7}"/>
              </a:ext>
              <a:ext uri="{C183D7F6-B498-43B3-948B-1728B52AA6E4}">
                <adec:decorative xmlns:adec="http://schemas.microsoft.com/office/drawing/2017/decorative" val="1"/>
              </a:ext>
            </a:extLst>
          </p:cNvPr>
          <p:cNvSpPr>
            <a:spLocks noGrp="1"/>
          </p:cNvSpPr>
          <p:nvPr>
            <p:ph type="dt" sz="half" idx="10"/>
          </p:nvPr>
        </p:nvSpPr>
        <p:spPr/>
        <p:txBody>
          <a:bodyPr/>
          <a:lstStyle/>
          <a:p>
            <a:fld id="{BF3A3AF3-7CE9-4635-B28D-01B8F7D5EBBE}" type="datetime1">
              <a:rPr lang="en-US" smtClean="0"/>
              <a:t>6/29/2021</a:t>
            </a:fld>
            <a:endParaRPr lang="en-US" dirty="0"/>
          </a:p>
        </p:txBody>
      </p:sp>
      <p:sp>
        <p:nvSpPr>
          <p:cNvPr id="4" name="Slide Number Placeholder 3">
            <a:extLst>
              <a:ext uri="{FF2B5EF4-FFF2-40B4-BE49-F238E27FC236}">
                <a16:creationId xmlns:a16="http://schemas.microsoft.com/office/drawing/2014/main" id="{DF40D614-370F-45D9-9973-F2680FA57D3D}"/>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2" name="Title">
            <a:extLst>
              <a:ext uri="{FF2B5EF4-FFF2-40B4-BE49-F238E27FC236}">
                <a16:creationId xmlns:a16="http://schemas.microsoft.com/office/drawing/2014/main" id="{3541B909-FEC7-4744-AD24-8E2833BF7903}"/>
              </a:ext>
            </a:extLst>
          </p:cNvPr>
          <p:cNvSpPr>
            <a:spLocks noGrp="1"/>
          </p:cNvSpPr>
          <p:nvPr>
            <p:ph type="title"/>
          </p:nvPr>
        </p:nvSpPr>
        <p:spPr>
          <a:xfrm>
            <a:off x="457200" y="4397829"/>
            <a:ext cx="11277600" cy="1096963"/>
          </a:xfrm>
        </p:spPr>
        <p:txBody>
          <a:bodyPr/>
          <a:lstStyle/>
          <a:p>
            <a:r>
              <a:rPr lang="en-US" sz="4000" dirty="0"/>
              <a:t>Ensuring Quality in Quality Measures</a:t>
            </a:r>
          </a:p>
        </p:txBody>
      </p:sp>
    </p:spTree>
    <p:extLst>
      <p:ext uri="{BB962C8B-B14F-4D97-AF65-F5344CB8AC3E}">
        <p14:creationId xmlns:p14="http://schemas.microsoft.com/office/powerpoint/2010/main" val="420395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FC8A6B-9CA6-426E-8D3C-CB3C5D3E25A3}"/>
              </a:ext>
            </a:extLst>
          </p:cNvPr>
          <p:cNvSpPr>
            <a:spLocks noGrp="1"/>
          </p:cNvSpPr>
          <p:nvPr>
            <p:ph type="dt" sz="half" idx="10"/>
          </p:nvPr>
        </p:nvSpPr>
        <p:spPr>
          <a:xfrm>
            <a:off x="10210800" y="6290078"/>
            <a:ext cx="1524000" cy="365125"/>
          </a:xfrm>
        </p:spPr>
        <p:txBody>
          <a:bodyPr/>
          <a:lstStyle/>
          <a:p>
            <a:fld id="{097C0194-4FDA-43AF-9F3B-BE4B0F1060EB}" type="datetime1">
              <a:rPr lang="en-US" smtClean="0"/>
              <a:t>6/29/2021</a:t>
            </a:fld>
            <a:endParaRPr lang="en-US" dirty="0"/>
          </a:p>
        </p:txBody>
      </p:sp>
      <p:sp>
        <p:nvSpPr>
          <p:cNvPr id="5" name="Slide Number Placeholder 4">
            <a:extLst>
              <a:ext uri="{FF2B5EF4-FFF2-40B4-BE49-F238E27FC236}">
                <a16:creationId xmlns:a16="http://schemas.microsoft.com/office/drawing/2014/main" id="{B9C96630-DF78-4F23-AD29-51EFB4E7362B}"/>
              </a:ext>
            </a:extLst>
          </p:cNvPr>
          <p:cNvSpPr>
            <a:spLocks noGrp="1"/>
          </p:cNvSpPr>
          <p:nvPr>
            <p:ph type="sldNum" sz="quarter" idx="12"/>
          </p:nvPr>
        </p:nvSpPr>
        <p:spPr/>
        <p:txBody>
          <a:bodyPr/>
          <a:lstStyle/>
          <a:p>
            <a:fld id="{F6B8A4A2-F29A-4651-AFA7-54DA4950AAC7}" type="slidenum">
              <a:rPr lang="en-US" smtClean="0"/>
              <a:pPr/>
              <a:t>5</a:t>
            </a:fld>
            <a:endParaRPr lang="en-US" dirty="0"/>
          </a:p>
        </p:txBody>
      </p:sp>
      <p:pic>
        <p:nvPicPr>
          <p:cNvPr id="7" name="Picture 6" descr="Measure lifecycle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33049"/>
            <a:ext cx="11734800" cy="3024951"/>
          </a:xfrm>
          <a:prstGeom prst="rect">
            <a:avLst/>
          </a:prstGeom>
        </p:spPr>
      </p:pic>
      <p:sp>
        <p:nvSpPr>
          <p:cNvPr id="2" name="Content Placeholder 1">
            <a:extLst>
              <a:ext uri="{FF2B5EF4-FFF2-40B4-BE49-F238E27FC236}">
                <a16:creationId xmlns:a16="http://schemas.microsoft.com/office/drawing/2014/main" id="{4CA8DA62-96D9-4587-8B53-4D7918187023}"/>
              </a:ext>
            </a:extLst>
          </p:cNvPr>
          <p:cNvSpPr>
            <a:spLocks noGrp="1"/>
          </p:cNvSpPr>
          <p:nvPr>
            <p:ph idx="1"/>
          </p:nvPr>
        </p:nvSpPr>
        <p:spPr>
          <a:xfrm>
            <a:off x="333153" y="1595781"/>
            <a:ext cx="11525693" cy="4201276"/>
          </a:xfrm>
        </p:spPr>
        <p:txBody>
          <a:bodyPr/>
          <a:lstStyle/>
          <a:p>
            <a:pPr marL="0" indent="0">
              <a:spcBef>
                <a:spcPts val="0"/>
              </a:spcBef>
              <a:spcAft>
                <a:spcPts val="2400"/>
              </a:spcAft>
              <a:buNone/>
            </a:pPr>
            <a:r>
              <a:rPr lang="en-US" sz="3000" dirty="0">
                <a:ea typeface="Calibri" panose="020F0502020204030204" pitchFamily="34" charset="0"/>
              </a:rPr>
              <a:t>CMS requires rigor throughout the measure lifecycle to ensure:</a:t>
            </a:r>
          </a:p>
          <a:p>
            <a:pPr>
              <a:spcBef>
                <a:spcPts val="0"/>
              </a:spcBef>
              <a:spcAft>
                <a:spcPts val="1800"/>
              </a:spcAft>
            </a:pPr>
            <a:r>
              <a:rPr lang="en-US" sz="2400" dirty="0">
                <a:ea typeface="Calibri" panose="020F0502020204030204" pitchFamily="34" charset="0"/>
              </a:rPr>
              <a:t>Measures indicate quality and drive quality in the healthcare system </a:t>
            </a:r>
          </a:p>
          <a:p>
            <a:pPr>
              <a:spcBef>
                <a:spcPts val="0"/>
              </a:spcBef>
              <a:spcAft>
                <a:spcPts val="1800"/>
              </a:spcAft>
            </a:pPr>
            <a:r>
              <a:rPr lang="en-US" sz="2400" dirty="0">
                <a:ea typeface="Calibri" panose="020F0502020204030204" pitchFamily="34" charset="0"/>
              </a:rPr>
              <a:t>Only high-value measures are adopted into national CMS quality, payment, and public reporting programs</a:t>
            </a:r>
            <a:endParaRPr lang="en-US" sz="2400" dirty="0">
              <a:effectLst/>
              <a:ea typeface="Calibri" panose="020F0502020204030204" pitchFamily="34" charset="0"/>
            </a:endParaRPr>
          </a:p>
        </p:txBody>
      </p:sp>
      <p:sp>
        <p:nvSpPr>
          <p:cNvPr id="3" name="Title 2">
            <a:extLst>
              <a:ext uri="{FF2B5EF4-FFF2-40B4-BE49-F238E27FC236}">
                <a16:creationId xmlns:a16="http://schemas.microsoft.com/office/drawing/2014/main" id="{2DC02040-1ED3-48F5-8580-ADD86A3BC29F}"/>
              </a:ext>
            </a:extLst>
          </p:cNvPr>
          <p:cNvSpPr>
            <a:spLocks noGrp="1"/>
          </p:cNvSpPr>
          <p:nvPr>
            <p:ph type="title"/>
          </p:nvPr>
        </p:nvSpPr>
        <p:spPr>
          <a:xfrm>
            <a:off x="0" y="33668"/>
            <a:ext cx="12192000" cy="1371600"/>
          </a:xfrm>
        </p:spPr>
        <p:txBody>
          <a:bodyPr/>
          <a:lstStyle/>
          <a:p>
            <a:r>
              <a:rPr lang="en-US" sz="4000" dirty="0"/>
              <a:t>Evaluation throughout the Measure Lifecycle</a:t>
            </a:r>
          </a:p>
        </p:txBody>
      </p:sp>
    </p:spTree>
    <p:extLst>
      <p:ext uri="{BB962C8B-B14F-4D97-AF65-F5344CB8AC3E}">
        <p14:creationId xmlns:p14="http://schemas.microsoft.com/office/powerpoint/2010/main" val="80212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iling woman in professional attire stands at a white board full of brightly colored post-it notes. Seven other business people are gathered around a table and look at the white board.">
            <a:extLst>
              <a:ext uri="{FF2B5EF4-FFF2-40B4-BE49-F238E27FC236}">
                <a16:creationId xmlns:a16="http://schemas.microsoft.com/office/drawing/2014/main" id="{091742E2-3676-4DAB-946C-D81332DF90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F695952C-E60E-4F03-9549-7559C5B3F849}"/>
              </a:ext>
              <a:ext uri="{C183D7F6-B498-43B3-948B-1728B52AA6E4}">
                <adec:decorative xmlns:adec="http://schemas.microsoft.com/office/drawing/2017/decorative" val="1"/>
              </a:ext>
            </a:extLst>
          </p:cNvPr>
          <p:cNvSpPr>
            <a:spLocks noGrp="1"/>
          </p:cNvSpPr>
          <p:nvPr>
            <p:ph type="dt" sz="half" idx="10"/>
          </p:nvPr>
        </p:nvSpPr>
        <p:spPr/>
        <p:txBody>
          <a:bodyPr/>
          <a:lstStyle/>
          <a:p>
            <a:fld id="{04C8EE6A-A1DC-4AE5-9B08-94EA9FF560C4}" type="datetime1">
              <a:rPr lang="en-US" smtClean="0"/>
              <a:t>6/29/2021</a:t>
            </a:fld>
            <a:endParaRPr lang="en-US" dirty="0"/>
          </a:p>
        </p:txBody>
      </p:sp>
      <p:sp>
        <p:nvSpPr>
          <p:cNvPr id="5" name="Slide Number Placeholder 4">
            <a:extLst>
              <a:ext uri="{FF2B5EF4-FFF2-40B4-BE49-F238E27FC236}">
                <a16:creationId xmlns:a16="http://schemas.microsoft.com/office/drawing/2014/main" id="{94FEDF13-CB34-4ADE-915F-AAA334B2CCDE}"/>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3" name="Title 2">
            <a:extLst>
              <a:ext uri="{FF2B5EF4-FFF2-40B4-BE49-F238E27FC236}">
                <a16:creationId xmlns:a16="http://schemas.microsoft.com/office/drawing/2014/main" id="{08CE1DAF-10AB-4BE3-8F11-3B5E4E832888}"/>
              </a:ext>
            </a:extLst>
          </p:cNvPr>
          <p:cNvSpPr>
            <a:spLocks noGrp="1"/>
          </p:cNvSpPr>
          <p:nvPr>
            <p:ph type="ctrTitle"/>
          </p:nvPr>
        </p:nvSpPr>
        <p:spPr/>
        <p:txBody>
          <a:bodyPr/>
          <a:lstStyle/>
          <a:p>
            <a:r>
              <a:rPr lang="en-US" dirty="0"/>
              <a:t>Ensuring Quality during Development</a:t>
            </a:r>
          </a:p>
        </p:txBody>
      </p:sp>
    </p:spTree>
    <p:extLst>
      <p:ext uri="{BB962C8B-B14F-4D97-AF65-F5344CB8AC3E}">
        <p14:creationId xmlns:p14="http://schemas.microsoft.com/office/powerpoint/2010/main" val="281885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ver page of the MMS Blueprint">
            <a:extLst>
              <a:ext uri="{FF2B5EF4-FFF2-40B4-BE49-F238E27FC236}">
                <a16:creationId xmlns:a16="http://schemas.microsoft.com/office/drawing/2014/main" id="{1AEDEC2C-11E2-4CE7-9CF0-51876EFB2F0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65892" y="1804533"/>
            <a:ext cx="3554729" cy="4572000"/>
          </a:xfrm>
          <a:prstGeom prst="rect">
            <a:avLst/>
          </a:prstGeom>
          <a:solidFill>
            <a:srgbClr val="FFFFFF">
              <a:shade val="85000"/>
            </a:srgbClr>
          </a:solidFill>
          <a:ln w="190500" cap="rnd">
            <a:noFill/>
          </a:ln>
          <a:effectLst>
            <a:outerShdw blurRad="50000" algn="tl" rotWithShape="0">
              <a:srgbClr val="000000">
                <a:alpha val="41000"/>
              </a:srgbClr>
            </a:outerShdw>
          </a:effectLst>
        </p:spPr>
      </p:pic>
      <p:sp>
        <p:nvSpPr>
          <p:cNvPr id="2" name="Content Placeholder 1">
            <a:extLst>
              <a:ext uri="{FF2B5EF4-FFF2-40B4-BE49-F238E27FC236}">
                <a16:creationId xmlns:a16="http://schemas.microsoft.com/office/drawing/2014/main" id="{F021D9DB-FA96-41B6-9903-12955BD89D2F}"/>
              </a:ext>
            </a:extLst>
          </p:cNvPr>
          <p:cNvSpPr>
            <a:spLocks noGrp="1"/>
          </p:cNvSpPr>
          <p:nvPr>
            <p:ph sz="half" idx="2"/>
          </p:nvPr>
        </p:nvSpPr>
        <p:spPr>
          <a:xfrm>
            <a:off x="1303292" y="2209800"/>
            <a:ext cx="5562600" cy="4114800"/>
          </a:xfrm>
        </p:spPr>
        <p:txBody>
          <a:bodyPr>
            <a:normAutofit/>
          </a:bodyPr>
          <a:lstStyle/>
          <a:p>
            <a:r>
              <a:rPr lang="en-US" dirty="0"/>
              <a:t>Business Case</a:t>
            </a:r>
          </a:p>
          <a:p>
            <a:r>
              <a:rPr lang="en-US" dirty="0"/>
              <a:t>Environmental Scan</a:t>
            </a:r>
          </a:p>
          <a:p>
            <a:r>
              <a:rPr lang="en-US" dirty="0"/>
              <a:t>Technical Expert Panel</a:t>
            </a:r>
          </a:p>
          <a:p>
            <a:r>
              <a:rPr lang="en-US" dirty="0"/>
              <a:t>Public Comment</a:t>
            </a:r>
          </a:p>
          <a:p>
            <a:r>
              <a:rPr lang="en-US" dirty="0"/>
              <a:t>Specifications</a:t>
            </a:r>
          </a:p>
          <a:p>
            <a:r>
              <a:rPr lang="en-US" dirty="0"/>
              <a:t>Testing requirements</a:t>
            </a:r>
          </a:p>
        </p:txBody>
      </p:sp>
      <p:sp>
        <p:nvSpPr>
          <p:cNvPr id="3" name="Title 2">
            <a:extLst>
              <a:ext uri="{FF2B5EF4-FFF2-40B4-BE49-F238E27FC236}">
                <a16:creationId xmlns:a16="http://schemas.microsoft.com/office/drawing/2014/main" id="{AE1A48AD-42DB-446F-9006-884C6A2107FA}"/>
              </a:ext>
            </a:extLst>
          </p:cNvPr>
          <p:cNvSpPr>
            <a:spLocks noGrp="1"/>
          </p:cNvSpPr>
          <p:nvPr>
            <p:ph type="title"/>
          </p:nvPr>
        </p:nvSpPr>
        <p:spPr>
          <a:xfrm>
            <a:off x="457200" y="15875"/>
            <a:ext cx="11277600" cy="1371600"/>
          </a:xfrm>
        </p:spPr>
        <p:txBody>
          <a:bodyPr anchor="ctr">
            <a:normAutofit/>
          </a:bodyPr>
          <a:lstStyle/>
          <a:p>
            <a:r>
              <a:rPr lang="en-US" dirty="0"/>
              <a:t>Standardized Processes</a:t>
            </a:r>
          </a:p>
        </p:txBody>
      </p:sp>
      <p:sp>
        <p:nvSpPr>
          <p:cNvPr id="4" name="Date Placeholder 3">
            <a:extLst>
              <a:ext uri="{FF2B5EF4-FFF2-40B4-BE49-F238E27FC236}">
                <a16:creationId xmlns:a16="http://schemas.microsoft.com/office/drawing/2014/main" id="{EC21AEE1-3682-4863-B749-CACDE2AEA6DB}"/>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6/29/2021</a:t>
            </a:fld>
            <a:endParaRPr lang="en-US" dirty="0"/>
          </a:p>
        </p:txBody>
      </p:sp>
      <p:sp>
        <p:nvSpPr>
          <p:cNvPr id="5" name="Slide Number Placeholder 4">
            <a:extLst>
              <a:ext uri="{FF2B5EF4-FFF2-40B4-BE49-F238E27FC236}">
                <a16:creationId xmlns:a16="http://schemas.microsoft.com/office/drawing/2014/main" id="{28CE1109-D45A-4C94-8135-130BC6297140}"/>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7</a:t>
            </a:fld>
            <a:endParaRPr lang="en-US" dirty="0"/>
          </a:p>
        </p:txBody>
      </p:sp>
    </p:spTree>
    <p:extLst>
      <p:ext uri="{BB962C8B-B14F-4D97-AF65-F5344CB8AC3E}">
        <p14:creationId xmlns:p14="http://schemas.microsoft.com/office/powerpoint/2010/main" val="184390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8BE77F-44EC-4910-8F2E-8B6B99CC5937}"/>
              </a:ext>
            </a:extLst>
          </p:cNvPr>
          <p:cNvSpPr>
            <a:spLocks noGrp="1"/>
          </p:cNvSpPr>
          <p:nvPr>
            <p:ph type="sldNum" sz="quarter" idx="12"/>
          </p:nvPr>
        </p:nvSpPr>
        <p:spPr/>
        <p:txBody>
          <a:bodyPr/>
          <a:lstStyle/>
          <a:p>
            <a:fld id="{F6B8A4A2-F29A-4651-AFA7-54DA4950AAC7}" type="slidenum">
              <a:rPr lang="en-US" smtClean="0"/>
              <a:pPr/>
              <a:t>8</a:t>
            </a:fld>
            <a:endParaRPr lang="en-US" dirty="0"/>
          </a:p>
        </p:txBody>
      </p:sp>
      <p:pic>
        <p:nvPicPr>
          <p:cNvPr id="14" name="Picture 13" descr="Graphic of the various MMS evaluation criter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85" y="1803065"/>
            <a:ext cx="10058400" cy="4704097"/>
          </a:xfrm>
          <a:prstGeom prst="rect">
            <a:avLst/>
          </a:prstGeom>
        </p:spPr>
      </p:pic>
      <p:sp>
        <p:nvSpPr>
          <p:cNvPr id="3" name="Title 2">
            <a:extLst>
              <a:ext uri="{FF2B5EF4-FFF2-40B4-BE49-F238E27FC236}">
                <a16:creationId xmlns:a16="http://schemas.microsoft.com/office/drawing/2014/main" id="{11C36749-EFC5-462C-A0EA-238139D5729D}"/>
              </a:ext>
            </a:extLst>
          </p:cNvPr>
          <p:cNvSpPr>
            <a:spLocks noGrp="1"/>
          </p:cNvSpPr>
          <p:nvPr>
            <p:ph type="title"/>
          </p:nvPr>
        </p:nvSpPr>
        <p:spPr/>
        <p:txBody>
          <a:bodyPr/>
          <a:lstStyle/>
          <a:p>
            <a:r>
              <a:rPr lang="en-US" dirty="0"/>
              <a:t>Evaluation Criteria</a:t>
            </a:r>
          </a:p>
        </p:txBody>
      </p:sp>
    </p:spTree>
    <p:extLst>
      <p:ext uri="{BB962C8B-B14F-4D97-AF65-F5344CB8AC3E}">
        <p14:creationId xmlns:p14="http://schemas.microsoft.com/office/powerpoint/2010/main" val="2004655305"/>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y_x0020_Favorites xmlns="1b9aaee4-9da9-4771-bb80-aba51ee7db18">
      <Value>&lt;NA&gt;</Value>
    </My_x0020_Favorites>
    <Programs xmlns="1b9aaee4-9da9-4771-bb80-aba51ee7db18"/>
    <Membership xmlns="1b9aaee4-9da9-4771-bb80-aba51ee7db18">
      <Value>HSAG</Value>
      <Value>CMS</Value>
      <Value>Battelle</Value>
    </Membership>
    <Director_x0020_Review xmlns="1b9aaee4-9da9-4771-bb80-aba51ee7db18" xsi:nil="true"/>
    <Focus xmlns="1b9aaee4-9da9-4771-bb80-aba51ee7db18"/>
    <Action_x0020_Type xmlns="1b9aaee4-9da9-4771-bb80-aba51ee7db18">
      <Value>&lt;None&gt;</Value>
    </Action_x0020_Type>
    <Phase xmlns="1b9aaee4-9da9-4771-bb80-aba51ee7db18">&lt;NA&gt;</Phase>
    <Chapter xmlns="1b9aaee4-9da9-4771-bb80-aba51ee7db18">8</Chapter>
    <Logistics xmlns="1b9aaee4-9da9-4771-bb80-aba51ee7db18"/>
    <Status xmlns="1b9aaee4-9da9-4771-bb80-aba51ee7db18">Current</Status>
    <Year xmlns="1b9aaee4-9da9-4771-bb80-aba51ee7db18">OP1 2020-2021</Year>
    <Deliverable xmlns="1b9aaee4-9da9-4771-bb80-aba51ee7db18">&lt;NA&gt;</Deliverable>
    <Month xmlns="1b9aaee4-9da9-4771-bb80-aba51ee7db18">May</Month>
    <Major_x0020_Task xmlns="1b9aaee4-9da9-4771-bb80-aba51ee7db18">IA Report</Major_x0020_Task>
    <Document_x0020_Type xmlns="1b9aaee4-9da9-4771-bb80-aba51ee7db18">Presentation</Document_x0020_Type>
    <_dlc_DocId xmlns="9a0c0b9f-7918-4254-8a75-b96d824b7794">EXR4S33NS2AH-1878375832-1364</_dlc_DocId>
    <_dlc_DocIdUrl xmlns="9a0c0b9f-7918-4254-8a75-b96d824b7794">
      <Url>https://hsagonline.sharepoint.com/teams/ia/_layouts/15/DocIdRedir.aspx?ID=EXR4S33NS2AH-1878375832-1364</Url>
      <Description>EXR4S33NS2AH-1878375832-1364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DEADAFF60745A49AF4BF833957A8C6A" ma:contentTypeVersion="27" ma:contentTypeDescription="Create a new document." ma:contentTypeScope="" ma:versionID="f422dff832db480398cc747568346a9a">
  <xsd:schema xmlns:xsd="http://www.w3.org/2001/XMLSchema" xmlns:xs="http://www.w3.org/2001/XMLSchema" xmlns:p="http://schemas.microsoft.com/office/2006/metadata/properties" xmlns:ns2="1b9aaee4-9da9-4771-bb80-aba51ee7db18" xmlns:ns3="9a0c0b9f-7918-4254-8a75-b96d824b7794" targetNamespace="http://schemas.microsoft.com/office/2006/metadata/properties" ma:root="true" ma:fieldsID="110ce8cdfb7f6ad17669943706940c24" ns2:_="" ns3:_="">
    <xsd:import namespace="1b9aaee4-9da9-4771-bb80-aba51ee7db18"/>
    <xsd:import namespace="9a0c0b9f-7918-4254-8a75-b96d824b7794"/>
    <xsd:element name="properties">
      <xsd:complexType>
        <xsd:sequence>
          <xsd:element name="documentManagement">
            <xsd:complexType>
              <xsd:all>
                <xsd:element ref="ns2:Major_x0020_Task"/>
                <xsd:element ref="ns2:Action_x0020_Type" minOccurs="0"/>
                <xsd:element ref="ns2:Document_x0020_Type" minOccurs="0"/>
                <xsd:element ref="ns2:Year" minOccurs="0"/>
                <xsd:element ref="ns2:Membership" minOccurs="0"/>
                <xsd:element ref="ns2:Status" minOccurs="0"/>
                <xsd:element ref="ns2:Deliverable" minOccurs="0"/>
                <xsd:element ref="ns2:Focus" minOccurs="0"/>
                <xsd:element ref="ns2:Phase" minOccurs="0"/>
                <xsd:element ref="ns2:Month" minOccurs="0"/>
                <xsd:element ref="ns2:Chapter" minOccurs="0"/>
                <xsd:element ref="ns2:Logistics" minOccurs="0"/>
                <xsd:element ref="ns2:Programs" minOccurs="0"/>
                <xsd:element ref="ns2:Director_x0020_Review" minOccurs="0"/>
                <xsd:element ref="ns3:_dlc_DocId" minOccurs="0"/>
                <xsd:element ref="ns3:_dlc_DocIdUrl" minOccurs="0"/>
                <xsd:element ref="ns3:_dlc_DocIdPersistId" minOccurs="0"/>
                <xsd:element ref="ns2:MediaServiceMetadata" minOccurs="0"/>
                <xsd:element ref="ns2:MediaServiceFastMetadata" minOccurs="0"/>
                <xsd:element ref="ns2:MediaServiceAutoKeyPoints" minOccurs="0"/>
                <xsd:element ref="ns2:MediaServiceKeyPoints" minOccurs="0"/>
                <xsd:element ref="ns2:My_x0020_Favorite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aaee4-9da9-4771-bb80-aba51ee7db18" elementFormDefault="qualified">
    <xsd:import namespace="http://schemas.microsoft.com/office/2006/documentManagement/types"/>
    <xsd:import namespace="http://schemas.microsoft.com/office/infopath/2007/PartnerControls"/>
    <xsd:element name="Major_x0020_Task" ma:index="1" ma:displayName="Major Task" ma:default="&lt;None&gt;" ma:format="Dropdown" ma:internalName="Major_x0020_Task">
      <xsd:simpleType>
        <xsd:restriction base="dms:Choice">
          <xsd:enumeration value="Ad hoc"/>
          <xsd:enumeration value="Analytics"/>
          <xsd:enumeration value="Escan"/>
          <xsd:enumeration value="IA Report"/>
          <xsd:enumeration value="NPS"/>
          <xsd:enumeration value="Project Management"/>
          <xsd:enumeration value="TEP FASC"/>
          <xsd:enumeration value="Ad hoc"/>
          <xsd:enumeration value="&lt;None&gt;"/>
        </xsd:restriction>
      </xsd:simpleType>
    </xsd:element>
    <xsd:element name="Action_x0020_Type" ma:index="2" nillable="true" ma:displayName="Action Type" ma:internalName="Action_x0020_Type">
      <xsd:complexType>
        <xsd:complexContent>
          <xsd:extension base="dms:MultiChoice">
            <xsd:sequence>
              <xsd:element name="Value" maxOccurs="unbounded" minOccurs="0" nillable="true">
                <xsd:simpleType>
                  <xsd:restriction base="dms:Choice">
                    <xsd:enumeration value="Analysis"/>
                    <xsd:enumeration value="Call for / Recruitment"/>
                    <xsd:enumeration value="Dashboard/Tableau"/>
                    <xsd:enumeration value="Data Acquisition"/>
                    <xsd:enumeration value="Kick off"/>
                    <xsd:enumeration value="Meeting"/>
                    <xsd:enumeration value="Orientation"/>
                    <xsd:enumeration value="Outreach"/>
                    <xsd:enumeration value="Quality Control"/>
                    <xsd:enumeration value="Samples"/>
                    <xsd:enumeration value="Report Writing"/>
                    <xsd:enumeration value="Rollout"/>
                    <xsd:enumeration value="Workgroup"/>
                    <xsd:enumeration value="&lt;None&gt;"/>
                  </xsd:restriction>
                </xsd:simpleType>
              </xsd:element>
            </xsd:sequence>
          </xsd:extension>
        </xsd:complexContent>
      </xsd:complexType>
    </xsd:element>
    <xsd:element name="Document_x0020_Type" ma:index="3" nillable="true" ma:displayName="Document Type" ma:format="Dropdown" ma:internalName="Document_x0020_Type">
      <xsd:simpleType>
        <xsd:restriction base="dms:Choice">
          <xsd:enumeration value="Abstract"/>
          <xsd:enumeration value="Agenda"/>
          <xsd:enumeration value="Analytic Files"/>
          <xsd:enumeration value="Appendix"/>
          <xsd:enumeration value="Approvals"/>
          <xsd:enumeration value="Briefing Material"/>
          <xsd:enumeration value="Charter"/>
          <xsd:enumeration value="Code"/>
          <xsd:enumeration value="Communications"/>
          <xsd:enumeration value="Contract Docs"/>
          <xsd:enumeration value="Crosswalk"/>
          <xsd:enumeration value="Evaluations"/>
          <xsd:enumeration value="Feedback"/>
          <xsd:enumeration value="Figures"/>
          <xsd:enumeration value="Forms"/>
          <xsd:enumeration value="Handouts"/>
          <xsd:enumeration value="Images"/>
          <xsd:enumeration value="Instructions"/>
          <xsd:enumeration value="Literature/References"/>
          <xsd:enumeration value="Manuscripts"/>
          <xsd:enumeration value="Methods/Plans"/>
          <xsd:enumeration value="Minutes"/>
          <xsd:enumeration value="Monthly Report"/>
          <xsd:enumeration value="Outline"/>
          <xsd:enumeration value="PMP/Timeline"/>
          <xsd:enumeration value="Pre-Assessment"/>
          <xsd:enumeration value="Presentation"/>
          <xsd:enumeration value="Recording/Transcript"/>
          <xsd:enumeration value="Report"/>
          <xsd:enumeration value="Resources"/>
          <xsd:enumeration value="Standard Operating Procedures"/>
          <xsd:enumeration value="Summary/Brief/SBAR"/>
          <xsd:enumeration value="Supplemental Doc"/>
          <xsd:enumeration value="Tables"/>
          <xsd:enumeration value="Trackers/Lists"/>
          <xsd:enumeration value="Voting"/>
          <xsd:enumeration value="&lt;None&gt;"/>
        </xsd:restriction>
      </xsd:simpleType>
    </xsd:element>
    <xsd:element name="Year" ma:index="4" nillable="true" ma:displayName="Year" ma:format="Dropdown" ma:internalName="Year">
      <xsd:simpleType>
        <xsd:restriction base="dms:Choice">
          <xsd:enumeration value="BP 2019-2020"/>
          <xsd:enumeration value="OP1 2020-2021"/>
          <xsd:enumeration value="OP2 2021-2022"/>
          <xsd:enumeration value="OP3 2022-2023"/>
          <xsd:enumeration value="OP4 2023-2024"/>
          <xsd:enumeration value="&lt;None&gt;"/>
        </xsd:restriction>
      </xsd:simpleType>
    </xsd:element>
    <xsd:element name="Membership" ma:index="5" nillable="true" ma:displayName="Membership" ma:internalName="Membership">
      <xsd:complexType>
        <xsd:complexContent>
          <xsd:extension base="dms:MultiChoice">
            <xsd:sequence>
              <xsd:element name="Value" maxOccurs="unbounded" minOccurs="0" nillable="true">
                <xsd:simpleType>
                  <xsd:restriction base="dms:Choice">
                    <xsd:enumeration value="HSAG"/>
                    <xsd:enumeration value="CMS"/>
                    <xsd:enumeration value="COR"/>
                    <xsd:enumeration value="Battelle"/>
                    <xsd:enumeration value="CCSQ"/>
                    <xsd:enumeration value="CM"/>
                    <xsd:enumeration value="DCAPP"/>
                    <xsd:enumeration value="DCOP"/>
                    <xsd:enumeration value="DECQ"/>
                    <xsd:enumeration value="DQHO"/>
                    <xsd:enumeration value="IQIIG"/>
                    <xsd:enumeration value="ISG"/>
                    <xsd:enumeration value="MDBG"/>
                    <xsd:enumeration value="NQF"/>
                    <xsd:enumeration value="OMH"/>
                    <xsd:enumeration value="Other"/>
                    <xsd:enumeration value="Other Sub"/>
                    <xsd:enumeration value="QHRC"/>
                    <xsd:enumeration value="QMTF"/>
                    <xsd:enumeration value="RAND"/>
                    <xsd:enumeration value="REG"/>
                    <xsd:enumeration value="TEP FASC"/>
                    <xsd:enumeration value="Yale"/>
                    <xsd:enumeration value="[blank]"/>
                  </xsd:restriction>
                </xsd:simpleType>
              </xsd:element>
            </xsd:sequence>
          </xsd:extension>
        </xsd:complexContent>
      </xsd:complexType>
    </xsd:element>
    <xsd:element name="Status" ma:index="6" nillable="true" ma:displayName="Status" ma:default="Current" ma:format="Dropdown" ma:internalName="Status">
      <xsd:simpleType>
        <xsd:restriction base="dms:Choice">
          <xsd:enumeration value="Current"/>
          <xsd:enumeration value="Past"/>
          <xsd:enumeration value="Archive-Trash"/>
          <xsd:enumeration value="CMS Review-Clearance"/>
          <xsd:enumeration value="CMS SWIFT R1"/>
          <xsd:enumeration value="CMS SWIFT R2"/>
          <xsd:enumeration value="HHS"/>
          <xsd:enumeration value="Reviewed with Comments-TC"/>
          <xsd:enumeration value="&lt;NA&gt;"/>
        </xsd:restriction>
      </xsd:simpleType>
    </xsd:element>
    <xsd:element name="Deliverable" ma:index="7" nillable="true" ma:displayName="Deliverable" ma:format="Dropdown" ma:internalName="Deliverable">
      <xsd:simpleType>
        <xsd:restriction base="dms:Choice">
          <xsd:enumeration value="Submitted"/>
          <xsd:enumeration value="Draft Submitted"/>
          <xsd:enumeration value="Final Submitted"/>
          <xsd:enumeration value="&lt;NA&gt;"/>
        </xsd:restriction>
      </xsd:simpleType>
    </xsd:element>
    <xsd:element name="Focus" ma:index="8" nillable="true" ma:displayName="Focus" ma:internalName="Focus">
      <xsd:complexType>
        <xsd:complexContent>
          <xsd:extension base="dms:MultiChoice">
            <xsd:sequence>
              <xsd:element name="Value" maxOccurs="unbounded" minOccurs="0" nillable="true">
                <xsd:simpleType>
                  <xsd:restriction base="dms:Choice">
                    <xsd:enumeration value="2024 Report"/>
                    <xsd:enumeration value="Affordable Care"/>
                    <xsd:enumeration value="Area Deprivation Index"/>
                    <xsd:enumeration value="Author Information"/>
                    <xsd:enumeration value="Care Coordination"/>
                    <xsd:enumeration value="Clearance"/>
                    <xsd:enumeration value="CMS zONE"/>
                    <xsd:enumeration value="COR"/>
                    <xsd:enumeration value="Cost analysis"/>
                    <xsd:enumeration value="Data/Code Description"/>
                    <xsd:enumeration value="Definitions"/>
                    <xsd:enumeration value="Design"/>
                    <xsd:enumeration value="Disparities"/>
                    <xsd:enumeration value="DUA"/>
                    <xsd:enumeration value="Effective Treatment"/>
                    <xsd:enumeration value="Focus Groups"/>
                    <xsd:enumeration value="Gap Analysis"/>
                    <xsd:enumeration value="HCD"/>
                    <xsd:enumeration value="IRB"/>
                    <xsd:enumeration value="Journal Feedback/Response"/>
                    <xsd:enumeration value="Journal Information"/>
                    <xsd:enumeration value="MCBS"/>
                    <xsd:enumeration value="Meaningful measures"/>
                    <xsd:enumeration value="Measure Information"/>
                    <xsd:enumeration value="Methodology"/>
                    <xsd:enumeration value="National Provider Survey"/>
                    <xsd:enumeration value="Patient Engagement"/>
                    <xsd:enumeration value="Patient Impact"/>
                    <xsd:enumeration value="Patient Safety"/>
                    <xsd:enumeration value="PFE Communities"/>
                    <xsd:enumeration value="PRA OMB"/>
                    <xsd:enumeration value="PreAssessment"/>
                    <xsd:enumeration value="Prior IA Reports"/>
                    <xsd:enumeration value="Programs"/>
                    <xsd:enumeration value="Public Comment"/>
                    <xsd:enumeration value="Quality Conference"/>
                    <xsd:enumeration value="Rules"/>
                    <xsd:enumeration value="Stakeholder Input"/>
                    <xsd:enumeration value="Technical Writing"/>
                    <xsd:enumeration value="Timesheet"/>
                    <xsd:enumeration value="&lt;NA&gt;"/>
                  </xsd:restriction>
                </xsd:simpleType>
              </xsd:element>
            </xsd:sequence>
          </xsd:extension>
        </xsd:complexContent>
      </xsd:complexType>
    </xsd:element>
    <xsd:element name="Phase" ma:index="9" nillable="true" ma:displayName="Phase" ma:format="Dropdown" ma:internalName="Phase">
      <xsd:simpleType>
        <xsd:restriction base="dms:Choice">
          <xsd:enumeration value="Production"/>
          <xsd:enumeration value="Clearance"/>
          <xsd:enumeration value="Post Publication"/>
          <xsd:enumeration value="&lt;NA&gt;"/>
        </xsd:restriction>
      </xsd:simpleType>
    </xsd:element>
    <xsd:element name="Month" ma:index="10" nillable="true" ma:displayName="Month" ma:format="Dropdown" ma:internalName="Month">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enumeration value="&lt;None&gt;"/>
        </xsd:restriction>
      </xsd:simpleType>
    </xsd:element>
    <xsd:element name="Chapter" ma:index="11" nillable="true" ma:displayName="Chapter" ma:format="Dropdown" ma:internalName="Chapter">
      <xsd:simpleType>
        <xsd:restriction base="dms:Choice">
          <xsd:enumeration value="2"/>
          <xsd:enumeration value="3"/>
          <xsd:enumeration value="4"/>
          <xsd:enumeration value="6"/>
          <xsd:enumeration value="7"/>
          <xsd:enumeration value="8"/>
          <xsd:enumeration value="9"/>
          <xsd:enumeration value="10"/>
          <xsd:enumeration value="11"/>
          <xsd:enumeration value="&lt;NA&gt;"/>
        </xsd:restriction>
      </xsd:simpleType>
    </xsd:element>
    <xsd:element name="Logistics" ma:index="12" nillable="true" ma:displayName="Logistics" ma:internalName="Logistics">
      <xsd:complexType>
        <xsd:complexContent>
          <xsd:extension base="dms:MultiChoice">
            <xsd:sequence>
              <xsd:element name="Value" maxOccurs="unbounded" minOccurs="0" nillable="true">
                <xsd:simpleType>
                  <xsd:restriction base="dms:Choice">
                    <xsd:enumeration value="Assignments"/>
                    <xsd:enumeration value="AV"/>
                    <xsd:enumeration value="Badges Tents Signs"/>
                    <xsd:enumeration value="Biosketches Photos"/>
                    <xsd:enumeration value="Contract"/>
                    <xsd:enumeration value="Flights"/>
                    <xsd:enumeration value="Hotel/Mtg Location"/>
                    <xsd:enumeration value="invoice"/>
                    <xsd:enumeration value="Polling"/>
                    <xsd:enumeration value="Quote"/>
                    <xsd:enumeration value="Registration"/>
                    <xsd:enumeration value="Scheduling"/>
                    <xsd:enumeration value="Stipend"/>
                    <xsd:enumeration value="Travel Request"/>
                    <xsd:enumeration value="W9s"/>
                    <xsd:enumeration value="WebEx"/>
                    <xsd:enumeration value="&lt;NA&gt;"/>
                  </xsd:restriction>
                </xsd:simpleType>
              </xsd:element>
            </xsd:sequence>
          </xsd:extension>
        </xsd:complexContent>
      </xsd:complexType>
    </xsd:element>
    <xsd:element name="Programs" ma:index="13" nillable="true" ma:displayName="Programs" ma:internalName="Programs">
      <xsd:complexType>
        <xsd:complexContent>
          <xsd:extension base="dms:MultiChoice">
            <xsd:sequence>
              <xsd:element name="Value" maxOccurs="unbounded" minOccurs="0" nillable="true">
                <xsd:simpleType>
                  <xsd:restriction base="dms:Choice">
                    <xsd:enumeration value="Other"/>
                    <xsd:enumeration value="Adult Medicaid"/>
                    <xsd:enumeration value="ASC CAHPS"/>
                    <xsd:enumeration value="ASC"/>
                    <xsd:enumeration value="Child Medicaid"/>
                    <xsd:enumeration value="ESRD &amp; DFC"/>
                    <xsd:enumeration value="FFS MA PDP CAHPS"/>
                    <xsd:enumeration value="HH CAHPS"/>
                    <xsd:enumeration value="HH Oasis"/>
                    <xsd:enumeration value="HH"/>
                    <xsd:enumeration value="HIE QRS"/>
                    <xsd:enumeration value="Hospice CAHPS"/>
                    <xsd:enumeration value="Hospice"/>
                    <xsd:enumeration value="Hospital HCAHPS"/>
                    <xsd:enumeration value="Hospital NHSN"/>
                    <xsd:enumeration value="Hospital Inpx Programs"/>
                    <xsd:enumeration value="ICH CAHPS"/>
                    <xsd:enumeration value="IPF"/>
                    <xsd:enumeration value="IRF"/>
                    <xsd:enumeration value="LTCH"/>
                    <xsd:enumeration value="MIPS MSSP WI"/>
                    <xsd:enumeration value="MIPS CAHPS"/>
                    <xsd:enumeration value="MIPS"/>
                    <xsd:enumeration value="MSSP CAHPS"/>
                    <xsd:enumeration value="MSSP"/>
                    <xsd:enumeration value="NHQI Claims"/>
                    <xsd:enumeration value="NHQI MDS"/>
                    <xsd:enumeration value="OQR Claims"/>
                    <xsd:enumeration value="OQR"/>
                    <xsd:enumeration value="Part C"/>
                    <xsd:enumeration value="Part D"/>
                    <xsd:enumeration value="PPS ECH HCAHPS"/>
                    <xsd:enumeration value="PPS ECH"/>
                    <xsd:enumeration value="SNF QRP"/>
                    <xsd:enumeration value="SNF VBP"/>
                    <xsd:enumeration value="&lt;NA&gt;"/>
                  </xsd:restriction>
                </xsd:simpleType>
              </xsd:element>
            </xsd:sequence>
          </xsd:extension>
        </xsd:complexContent>
      </xsd:complexType>
    </xsd:element>
    <xsd:element name="Director_x0020_Review" ma:index="14" nillable="true" ma:displayName="Director Review" ma:format="Dropdown" ma:internalName="Director_x0020_Review">
      <xsd:simpleType>
        <xsd:restriction base="dms:Choice">
          <xsd:enumeration value="KC needs review"/>
          <xsd:enumeration value="KC review complete"/>
          <xsd:enumeration value="&lt;NA&gt;"/>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y_x0020_Favorites" ma:index="29" nillable="true" ma:displayName="My Favorites" ma:default="&lt;NA&gt;" ma:internalName="My_x0020_Favorites">
      <xsd:complexType>
        <xsd:complexContent>
          <xsd:extension base="dms:MultiChoice">
            <xsd:sequence>
              <xsd:element name="Value" maxOccurs="unbounded" minOccurs="0" nillable="true">
                <xsd:simpleType>
                  <xsd:restriction base="dms:Choice">
                    <xsd:enumeration value="&lt;NA&gt;"/>
                    <xsd:enumeration value="Allison"/>
                    <xsd:enumeration value="Andy"/>
                    <xsd:enumeration value="David"/>
                    <xsd:enumeration value="Eric C"/>
                    <xsd:enumeration value="Eric G"/>
                    <xsd:enumeration value="Haritha"/>
                    <xsd:enumeration value="Julia"/>
                    <xsd:enumeration value="Karan"/>
                    <xsd:enumeration value="Kendra"/>
                    <xsd:enumeration value="Kyle"/>
                    <xsd:enumeration value="Megan"/>
                    <xsd:enumeration value="Melissa"/>
                    <xsd:enumeration value="Nancy"/>
                    <xsd:enumeration value="Rob"/>
                    <xsd:enumeration value="Susan"/>
                  </xsd:restriction>
                </xsd:simpleType>
              </xsd:element>
            </xsd:sequence>
          </xsd:extension>
        </xsd:complexContent>
      </xsd:complex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0c0b9f-7918-4254-8a75-b96d824b7794"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A3F2D517-FCF4-4B15-BD46-23B9AA4BB45C}">
  <ds:schemaRefs>
    <ds:schemaRef ds:uri="http://schemas.microsoft.com/office/2006/documentManagement/types"/>
    <ds:schemaRef ds:uri="1b9aaee4-9da9-4771-bb80-aba51ee7db18"/>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9a0c0b9f-7918-4254-8a75-b96d824b779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22D47D6-0582-43C4-A5E6-5AF056C8C2B9}">
  <ds:schemaRefs>
    <ds:schemaRef ds:uri="http://schemas.microsoft.com/sharepoint/events"/>
  </ds:schemaRefs>
</ds:datastoreItem>
</file>

<file path=customXml/itemProps4.xml><?xml version="1.0" encoding="utf-8"?>
<ds:datastoreItem xmlns:ds="http://schemas.openxmlformats.org/officeDocument/2006/customXml" ds:itemID="{620B3976-412C-456A-BAB5-55E82E98C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aaee4-9da9-4771-bb80-aba51ee7db18"/>
    <ds:schemaRef ds:uri="9a0c0b9f-7918-4254-8a75-b96d824b7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4462</Words>
  <Application>Microsoft Office PowerPoint</Application>
  <PresentationFormat>Widescreen</PresentationFormat>
  <Paragraphs>404</Paragraphs>
  <Slides>40</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CMS theme 2019</vt:lpstr>
      <vt:lpstr>PUBLIC WEBINAR  CMS Measure Development Education &amp; Outreach </vt:lpstr>
      <vt:lpstr>Introduction</vt:lpstr>
      <vt:lpstr>Learning Objectives</vt:lpstr>
      <vt:lpstr>Overview of the Measures Management System </vt:lpstr>
      <vt:lpstr>Ensuring Quality in Quality Measures</vt:lpstr>
      <vt:lpstr>Evaluation throughout the Measure Lifecycle</vt:lpstr>
      <vt:lpstr>Ensuring Quality during Development</vt:lpstr>
      <vt:lpstr>Standardized Processes</vt:lpstr>
      <vt:lpstr>Evaluation Criteria</vt:lpstr>
      <vt:lpstr>Risk Adjustment</vt:lpstr>
      <vt:lpstr>Harmonization</vt:lpstr>
      <vt:lpstr>Stakeholder Engagement</vt:lpstr>
      <vt:lpstr>Measure Evaluation during Implementation</vt:lpstr>
      <vt:lpstr>Pre-Rulemaking</vt:lpstr>
      <vt:lpstr>CMS MERIT</vt:lpstr>
      <vt:lpstr>Measure Applications Partnership</vt:lpstr>
      <vt:lpstr>MAP Timeline</vt:lpstr>
      <vt:lpstr>Calls for Measures</vt:lpstr>
      <vt:lpstr>Calls for Measures Process</vt:lpstr>
      <vt:lpstr>Evaluating Measures Currently in Use</vt:lpstr>
      <vt:lpstr>Evaluating Measures Currently in Use</vt:lpstr>
      <vt:lpstr>Impact Assessment</vt:lpstr>
      <vt:lpstr>Impact Assessment</vt:lpstr>
      <vt:lpstr>Person and Family Engagement  Key Indicators</vt:lpstr>
      <vt:lpstr>Effective Prevention and Treatment  Key Indicators</vt:lpstr>
      <vt:lpstr>Effective Prevention and Treatment  Key Indicators (cont.)</vt:lpstr>
      <vt:lpstr>Disparities Methods Overview</vt:lpstr>
      <vt:lpstr>Overall Disparities Results</vt:lpstr>
      <vt:lpstr>Disparity Measure Level Result Example</vt:lpstr>
      <vt:lpstr>Impact Assessment</vt:lpstr>
      <vt:lpstr>Impact Assessment</vt:lpstr>
      <vt:lpstr>Impact Assessment</vt:lpstr>
      <vt:lpstr>Conclusion</vt:lpstr>
      <vt:lpstr>Future Plans</vt:lpstr>
      <vt:lpstr>Evolving Priorities</vt:lpstr>
      <vt:lpstr>What Is the QMI? </vt:lpstr>
      <vt:lpstr>Incentives to Develop the QMI</vt:lpstr>
      <vt:lpstr>Ongoing Evaluation: Alignment Efforts</vt:lpstr>
      <vt:lpstr>Questions</vt:lpstr>
      <vt:lpstr>Battelle Measures Manager Contact: MMSsupport@Battelle.org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Measure Development Education &amp; Outreach Public Webinar</dc:title>
  <dc:creator/>
  <cp:keywords>MMS, Public Webinar</cp:keywords>
  <cp:lastModifiedBy/>
  <cp:revision>1</cp:revision>
  <dcterms:created xsi:type="dcterms:W3CDTF">2021-05-07T16:41:10Z</dcterms:created>
  <dcterms:modified xsi:type="dcterms:W3CDTF">2021-06-29T23:52:33Z</dcterms:modified>
</cp:coreProperties>
</file>