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93" r:id="rId5"/>
    <p:sldMasterId id="2147483843" r:id="rId6"/>
  </p:sldMasterIdLst>
  <p:notesMasterIdLst>
    <p:notesMasterId r:id="rId43"/>
  </p:notesMasterIdLst>
  <p:handoutMasterIdLst>
    <p:handoutMasterId r:id="rId44"/>
  </p:handoutMasterIdLst>
  <p:sldIdLst>
    <p:sldId id="493" r:id="rId7"/>
    <p:sldId id="574" r:id="rId8"/>
    <p:sldId id="505" r:id="rId9"/>
    <p:sldId id="575" r:id="rId10"/>
    <p:sldId id="499" r:id="rId11"/>
    <p:sldId id="577" r:id="rId12"/>
    <p:sldId id="558" r:id="rId13"/>
    <p:sldId id="511" r:id="rId14"/>
    <p:sldId id="559" r:id="rId15"/>
    <p:sldId id="560" r:id="rId16"/>
    <p:sldId id="508" r:id="rId17"/>
    <p:sldId id="569" r:id="rId18"/>
    <p:sldId id="521" r:id="rId19"/>
    <p:sldId id="571" r:id="rId20"/>
    <p:sldId id="578" r:id="rId21"/>
    <p:sldId id="573" r:id="rId22"/>
    <p:sldId id="568" r:id="rId23"/>
    <p:sldId id="579"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481" r:id="rId41"/>
    <p:sldId id="540"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53"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3811D"/>
    <a:srgbClr val="FF3300"/>
    <a:srgbClr val="99CCFF"/>
    <a:srgbClr val="FF9900"/>
    <a:srgbClr val="A9A5A5"/>
    <a:srgbClr val="00529C"/>
    <a:srgbClr val="F7EED4"/>
    <a:srgbClr val="00529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70946" autoAdjust="0"/>
  </p:normalViewPr>
  <p:slideViewPr>
    <p:cSldViewPr>
      <p:cViewPr varScale="1">
        <p:scale>
          <a:sx n="71" d="100"/>
          <a:sy n="71" d="100"/>
        </p:scale>
        <p:origin x="1065" y="45"/>
      </p:cViewPr>
      <p:guideLst>
        <p:guide orient="horz" pos="2064"/>
        <p:guide pos="4160"/>
      </p:guideLst>
    </p:cSldViewPr>
  </p:slideViewPr>
  <p:outlineViewPr>
    <p:cViewPr>
      <p:scale>
        <a:sx n="33" d="100"/>
        <a:sy n="33" d="100"/>
      </p:scale>
      <p:origin x="0" y="-45686"/>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6/21/2021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6/21/2021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50849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72434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Outlined as quality topic areas are diabetes and hypertension to ensure that measures are meaningful to audiences and programs we aim to reach to make improvements while ensuring the measure captures a standard of care critical to improving a health outcome, or when possible capturing the health outcome itself.  Focusing on high-priority topic areas will help to streamline this work, but we must measure outcomes where possible and pay attention to the burden associated with capturing the data and reporting the measures to CMS and other payers.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51667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High-prevalence example: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Diabetes impacts over 30 million people in the U.S. and controlling blood glucose or HbA1c is a critical part of diabetes care.  By evaluating clinicians/facilities on the percentage of patients with well/poorly controlled blood sugar, CMS may incentivize active ongoing care for those most vulnerable patients.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Low-prevalence example: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disease/condition/treatment limited to a very small group of patients.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Adherence to frameworks like this one in conjunction with Meaningful Measures 2.0 helps CMS to carefully evaluate its portfolio and streamline measures to only high-impact, high-likelihood conditions and identify any gaps.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90659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enterprise of quality measurement can be a costly one.</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 reporting is time and resource-intensive to measured entities like hospitals or clinicians.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can add burden in terms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workflow.  </a:t>
            </a:r>
            <a:r>
              <a:rPr lang="en-US" sz="1800" dirty="0">
                <a:effectLst/>
                <a:latin typeface="Calibri" panose="020F0502020204030204" pitchFamily="34" charset="0"/>
                <a:ea typeface="Calibri" panose="020F0502020204030204" pitchFamily="34" charset="0"/>
                <a:cs typeface="Times New Roman" panose="02020603050405020304" pitchFamily="18" charset="0"/>
              </a:rPr>
              <a:t>Anytime a measure relies on a questionnaire, test or practice that isn’t incorporated into the normal course of care, hospitals and practices must invest time and shift workflows to accommodate them.  This translates into increased wait times for patients, etc.  Lastly, the costs and feasibility associated with creating new fields in EHR systems vary significantly from system to system.</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210078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79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staff review measures across their programs to identify opportunities to remove redundant measures and leverage high-value measures across multiple programs to reduce reporting burden on entities that report across all programs. </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is taking a measure standards approach to ensure that only the most important aspects of care are being prioritized.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aims to engage persons and caregivers to ensure that the patient voice is at the center of defining what is important and meaningful.</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is working hard to take advantage of emerging technologies with FHIR, NLP and machine learning to simplify data collection and reporting.</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70246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Traditional measures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Reliance on manual chart extraction of clinical information from data sources.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Incredibly time/resource-intensive and susceptible to human error.</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eCQMs: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Reliance on structured data captured in EHRs enabling electronic data extraction with automated extraction.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Downsides, including challenges associated with getting required data fields added to EHRs.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Challenges associated with collecting information stored in unstructured fields.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dQMs: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Refers to a broader group of electronically derived measures of which eCQMs are one type.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32646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21053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Essentially, what is described on this slide is that our current environment is ripe to take advantage of a new set of technology; therefore, it is reasonable for us to begin thinking about how technology can serve the overarching policy goal of better quality for patients.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47330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39229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the end of this presentation, you will better understand how CMS plans to build off of its successful Meaningful Measures Initiative launched in 2017 and see how the latest iteration of Meaningful Measures 2.0 will support CMS’ long-term goals to streamline quality measurement.  Dr. Joel Andress of CMS will present on the digital quality measurement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not to be confused with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serving as a roadmap for CMS’ work to modernize its approach to quality measurement.</a:t>
            </a:r>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3921172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FHIR provides a common structure for data for use across multiple data sources and platforms and allows for automated data exchange for the use of APIs.  This presents an opportunity to make data more accessible between providers and data systems.  This is imperative since many issues are derived from fragmented data sources which limit their usability for specific use cases.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3809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3602105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Improve data quality</a:t>
            </a:r>
            <a:r>
              <a:rPr lang="en-US" sz="1800" b="1"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means standardizing both the format of the data, but also standardizing the data requirements available for use within the healthcare ecosystem while pushing for the advancing of technology, including FHIR API reporting, but also in the approach to measure calculations.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Measure alignment</a:t>
            </a:r>
            <a:r>
              <a:rPr lang="en-US" sz="1800" b="1"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means trying to align a vast ecosystem of programs, payers and data systems in order to reduce the burden of data being required by providers and their systems today.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28693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2475186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4142659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depicts an eCQM data lifecycle whereby we seek to limit the involvement of the EHR to making data available via FHIR API.  So the system is required to capture the data, standardize the data using the FHIR data model, and then to make those data available as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endpoints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turn the need to analyze the data and interpret or apply it necessarily rests with the later data users.  In the case of CMS quality programs that would be CMS, and so CMS then takes on the responsibility for analyzing the data and making use of it for its programs.  The EHRs no longer have to undertake that responsibility.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589349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concept of a measure calculation tool which isn’t a specific tool that anyone owns but instead is agnostic to ownership.  The purpose of this is to exist as an independent module that contains the logic instructions necessary to take advantage of FHIR API endpoints and then to produce quality measurement reports, feedback and potential needs for the endpoints.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tool is developed by measure developers and encapsulated with measure specifications and then consumed — whether by CMS, a third party, or by EHR vendor themselves — and is able to take those FHIR API endpoints and apply the measure logic.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key point here is that it’s not something that has to be developed by the EHR and as such, it places the responsibility for embedding the instructions for analysis and data calculation elsewhere — specifically with the measure developers and the users of the data.  The advantage here is that these API endpoints can then be used for other purposes.  The calculation tool, while it ensures they can be used for a specific requirement like a quality program, it does not bar them from use for other purposes.  We created an environment where those data, while we now need to capture more data endpoints for transmission, those endpoints may now be used across multiple cases in the system.</a:t>
            </a:r>
          </a:p>
        </p:txBody>
      </p:sp>
      <p:sp>
        <p:nvSpPr>
          <p:cNvPr id="4" name="Slide Number Placeholder 3"/>
          <p:cNvSpPr>
            <a:spLocks noGrp="1"/>
          </p:cNvSpPr>
          <p:nvPr>
            <p:ph type="sldNum" sz="quarter" idx="5"/>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276295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main issue with program alignment is that current program requirements particularly with respect to quality tend to be specific to program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payer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setting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Where there is a lack of alignment there is the need for additional burden of data collection in order to meet the requirements for those programs.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piece is an effort to standardize data resources and measures and tools incorporated within the healthcare ecosystem.  Addressed earlier in the slide deck is that USCDI is one potential vehicle.  The goal is to get various parties including state, federal and private payers to agree upon standards for not only how data are formatted, but also what data need to be available in order to serve the purpose of interoperability.</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297836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the ability to cross platforms for data sources gives us the capacity to incorporate data sources to break through the fragmentation of the system as it currently exists, and to potentially pursue other gaps because of the difficulty in accessing data on a reliable basis towards use for quality improvement purposes.  This is ideal to breaking down those barriers and ensuring that we’re not limited to just conveniently available data.</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156003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effort to engage with stakeholders in outreach has begun and has been initiated with our federal partners.  This concept is being presented here in an effort to build awareness of our considerations.  There is tremendous work ahead and therefore CMS always seeks input from interested parties in how we can best approach this transitional work.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288201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graphic on this slide shows the complexity of this project.  Our team supports CMS in its work to ensure measures are developed to the highest possible standards.  We also manage CMIT and support measure implementation by managing MUC List submissions and maintain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more information about any of these offerings, visit the MMS website help desk where you can reach us with questions about quality measurement.  Alternatively email MMSsupport@battelle.org.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73358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spring CMS published the IPPS Proposed Rule which lays out in writing much of what was addressed during this presentation here in greater detail and specifically requests comment for a number of areas. For more information and to those interested in providing us with feedback through the comment period, please reference the link to the factsheet.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3970454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changes addressed require significant adaptation by systems, vendors and users in order to meet the shifting data requirements and is hardly a cost-free enterprise.  We anticipate the need for public and private partnerships to accelerate these improvements in data systems and anticipate workforce changes as necessary to support the system implementation. </a:t>
            </a:r>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3510944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261705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distilled down to100 pages of high-priority measure information with an extensive series of supplemental materials with more in-depth information on key topics.  This collection of materials documents all of the processes and decision-making criteria to guide measure development, implementation and maintenance. Although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required reading for CMS measure developers, the information in the document is useful for anyone that has an interest in applying best practices to measure development.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the definitive source for information about CMS quality measure development, and the digital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serves as a roadmap for guiding CMS’ modernization efforts with regard to healthcare quality measures.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195884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50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Value is derived through empowering persons or patients to make their informed care decisions through increased transparency accessible to the average American.  Value also comes from reducing burden to measured entities such as clinicians, hospitals, states, health plans, nursing homes, etc.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407281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has worked hard to reduce the number of chart-extracted measures, but eCQMs are not without challenges.  While we have decreased the number of measures, there are approximately 600 measures used across the agency, not counting all of our CMMI models, QCDR measures, etc.  It can be burdensome to realize the connection between quality measurement and quality improvement and ensure that connection is easily deciphered and understood.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35806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Step 1:</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Meaningful Measures Framework to streamline quality measurement, meaning having more efficient, high-value measures with the least amount of burden possible.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Step 2:</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the first goal is about the measures themselves, the second goal is about the modernization and streamlining of the programs themselves, and so thinking about some of the modernization coming with the MIPS value pathways as an example.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Step 3:</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Transforming quality measures to make them more efficient and to move to the future through quality measurement.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Step 4:</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measures to empower patients and caregivers to make the best healthcare choices by ensuring voices of patients, consumers and caregivers not only throughout the measure development process, but in measures themselves by ensuring CMS is using more PROMs and measures in shared decision-making in programs and the importance of accessible transparency in our programs.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Step 5:</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Promote equity and ensure we are doing everything we can to leverage quality measures to close gaps.  This goal perhaps stands on its own, but also is one that can be baked into the other four goals.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79822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is prioritizing existing measures as well as the development of measures that directly address disparities, or those that reflect SDOH.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is working very closely with the VA and DOD to review measures particularly in the hospital setting and with Hospital Compare.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is working with CQMC to align measures across all payers, and by aligning measures across CMS, federal programs and private payers, CMS will prioritize and ultimately reduce the number of measures in their portfolio.</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618266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ED3FEF3D-4D74-4F55-A57A-FAFEC76809CF}"/>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3EA6C47-F056-40DC-89AE-158C2E4901A9}"/>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5100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ADEA2B7F-216A-4BE1-9880-FE93CFA70040}"/>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540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5: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A927E3E-7EDA-418B-8014-B6FA110E0C7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76219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6: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BCC8F15-0D3C-46A7-90A6-920041118A2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84497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7: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E3CF6F36-5D0B-411F-A64C-8F64B6BD387F}"/>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5546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8: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43EC8BF-D2F6-4E83-9F70-E08D6229A8D7}"/>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8823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6B8F541F-59EB-45C1-836E-BDAB50BD80C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832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8C858396-009C-4512-8563-3A450F0869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FFB6E61-D33C-43D6-8177-77963B92D708}" type="datetime1">
              <a:rPr lang="en-US" smtClean="0"/>
              <a:t>6/21/2021</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68CAD19-CB00-4994-91EE-0D62D72B7FAB}" type="datetime1">
              <a:rPr lang="en-US" smtClean="0"/>
              <a:t>6/21/2021</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2170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3BFAF3B-7670-484D-9B0D-4E5E53AB0511}" type="datetime1">
              <a:rPr lang="en-US" smtClean="0"/>
              <a:t>6/21/2021</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0655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31735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377BD5-AAA9-457D-8621-4790AB739393}" type="datetime1">
              <a:rPr lang="en-US" smtClean="0"/>
              <a:t>6/21/2021</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54097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6/21/2021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3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6/21/2021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5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E238B4D-89B6-49F3-8905-D44A78E52B25}" type="datetime1">
              <a:rPr lang="en-US" smtClean="0"/>
              <a:t>6/21/2021</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5721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C87FDFD-1427-4E3F-9708-40C6B67EC370}" type="datetime1">
              <a:rPr lang="en-US" smtClean="0"/>
              <a:t>6/21/2021</a:t>
            </a:fld>
            <a:endParaRPr lang="en-US" dirty="0"/>
          </a:p>
        </p:txBody>
      </p:sp>
    </p:spTree>
    <p:extLst>
      <p:ext uri="{BB962C8B-B14F-4D97-AF65-F5344CB8AC3E}">
        <p14:creationId xmlns:p14="http://schemas.microsoft.com/office/powerpoint/2010/main" val="264496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userDrawn="1"/>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C5FFEB5-0C74-4778-83CC-F8C8543C4B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326991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1480800" y="6349728"/>
            <a:ext cx="6096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2438400" y="5534795"/>
            <a:ext cx="28448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3453704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1"/>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928255" y="441382"/>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524000" y="1750190"/>
            <a:ext cx="9144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0" y="5871337"/>
            <a:ext cx="1841500" cy="640842"/>
          </a:xfrm>
          <a:prstGeom prst="rect">
            <a:avLst/>
          </a:prstGeom>
        </p:spPr>
      </p:pic>
    </p:spTree>
    <p:extLst>
      <p:ext uri="{BB962C8B-B14F-4D97-AF65-F5344CB8AC3E}">
        <p14:creationId xmlns:p14="http://schemas.microsoft.com/office/powerpoint/2010/main" val="2242999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ED3FEF3D-4D74-4F55-A57A-FAFEC76809CF}"/>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67540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38231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25CDD-EB32-4405-B506-2522EDD99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613961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25CDD-EB32-4405-B506-2522EDD99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970445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5046C-3BE5-4723-BE4E-C8D4AC393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43"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551848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A112A-3841-43C9-9451-A0067ED4B0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67276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FEFD2-6F4A-4DE5-A445-EB1B601DC5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699645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928620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0A56159D-1256-4374-98B7-8CF2F118DBFE}"/>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96507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
        <p:nvSpPr>
          <p:cNvPr id="6" name="Rectangle 5">
            <a:extLst>
              <a:ext uri="{FF2B5EF4-FFF2-40B4-BE49-F238E27FC236}">
                <a16:creationId xmlns:a16="http://schemas.microsoft.com/office/drawing/2014/main" id="{5E51DFE2-3B88-43D1-86F2-4E68FED8ECE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Tree>
    <p:extLst>
      <p:ext uri="{BB962C8B-B14F-4D97-AF65-F5344CB8AC3E}">
        <p14:creationId xmlns:p14="http://schemas.microsoft.com/office/powerpoint/2010/main" val="199460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3EA6C47-F056-40DC-89AE-158C2E4901A9}"/>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204655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ADEA2B7F-216A-4BE1-9880-FE93CFA70040}"/>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814518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5: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A927E3E-7EDA-418B-8014-B6FA110E0C7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102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5046C-3BE5-4723-BE4E-C8D4AC393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43"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98076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6: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BCC8F15-0D3C-46A7-90A6-920041118A2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206693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7: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E3CF6F36-5D0B-411F-A64C-8F64B6BD387F}"/>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527882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8: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43EC8BF-D2F6-4E83-9F70-E08D6229A8D7}"/>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762539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6B8F541F-59EB-45C1-836E-BDAB50BD80C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917443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8C858396-009C-4512-8563-3A450F0869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FFB6E61-D33C-43D6-8177-77963B92D708}" type="datetime1">
              <a:rPr lang="en-US" smtClean="0"/>
              <a:t>6/21/2021</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944069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68CAD19-CB00-4994-91EE-0D62D72B7FAB}" type="datetime1">
              <a:rPr lang="en-US" smtClean="0"/>
              <a:t>6/21/2021</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897174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3BFAF3B-7670-484D-9B0D-4E5E53AB0511}" type="datetime1">
              <a:rPr lang="en-US" smtClean="0"/>
              <a:t>6/21/2021</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251616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377BD5-AAA9-457D-8621-4790AB739393}" type="datetime1">
              <a:rPr lang="en-US" smtClean="0"/>
              <a:t>6/21/2021</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98234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6/21/2021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8295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6/21/2021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323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A112A-3841-43C9-9451-A0067ED4B0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54975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E238B4D-89B6-49F3-8905-D44A78E52B25}" type="datetime1">
              <a:rPr lang="en-US" smtClean="0"/>
              <a:t>6/21/2021</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3295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C87FDFD-1427-4E3F-9708-40C6B67EC370}" type="datetime1">
              <a:rPr lang="en-US" smtClean="0"/>
              <a:t>6/21/2021</a:t>
            </a:fld>
            <a:endParaRPr lang="en-US" dirty="0"/>
          </a:p>
        </p:txBody>
      </p:sp>
    </p:spTree>
    <p:extLst>
      <p:ext uri="{BB962C8B-B14F-4D97-AF65-F5344CB8AC3E}">
        <p14:creationId xmlns:p14="http://schemas.microsoft.com/office/powerpoint/2010/main" val="1924206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userDrawn="1"/>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C5FFEB5-0C74-4778-83CC-F8C8543C4B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2427515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1480800" y="6349728"/>
            <a:ext cx="6096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2438400" y="5534795"/>
            <a:ext cx="28448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15675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1"/>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928255" y="441382"/>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524000" y="1750190"/>
            <a:ext cx="9144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0" y="5871337"/>
            <a:ext cx="1841500" cy="640842"/>
          </a:xfrm>
          <a:prstGeom prst="rect">
            <a:avLst/>
          </a:prstGeom>
        </p:spPr>
      </p:pic>
    </p:spTree>
    <p:extLst>
      <p:ext uri="{BB962C8B-B14F-4D97-AF65-F5344CB8AC3E}">
        <p14:creationId xmlns:p14="http://schemas.microsoft.com/office/powerpoint/2010/main" val="403267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FEFD2-6F4A-4DE5-A445-EB1B601DC5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6096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969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0A56159D-1256-4374-98B7-8CF2F118DBFE}"/>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647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
        <p:nvSpPr>
          <p:cNvPr id="6" name="Rectangle 5">
            <a:extLst>
              <a:ext uri="{FF2B5EF4-FFF2-40B4-BE49-F238E27FC236}">
                <a16:creationId xmlns:a16="http://schemas.microsoft.com/office/drawing/2014/main" id="{5E51DFE2-3B88-43D1-86F2-4E68FED8ECE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6/21/2021</a:t>
            </a:fld>
            <a:endParaRPr lang="en-US" dirty="0"/>
          </a:p>
        </p:txBody>
      </p:sp>
    </p:spTree>
    <p:extLst>
      <p:ext uri="{BB962C8B-B14F-4D97-AF65-F5344CB8AC3E}">
        <p14:creationId xmlns:p14="http://schemas.microsoft.com/office/powerpoint/2010/main" val="27098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4F0169B1-54D5-437E-8ED2-9C243C5D23C0}" type="datetime1">
              <a:rPr lang="en-US" smtClean="0"/>
              <a:t>6/21/2021</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9B9568B0-1C15-47B3-B9D9-05A6C71B4E64}"/>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829" r:id="rId2"/>
    <p:sldLayoutId id="2147483830" r:id="rId3"/>
    <p:sldLayoutId id="2147483831" r:id="rId4"/>
    <p:sldLayoutId id="2147483832" r:id="rId5"/>
    <p:sldLayoutId id="2147483833" r:id="rId6"/>
    <p:sldLayoutId id="2147483834" r:id="rId7"/>
    <p:sldLayoutId id="2147483806" r:id="rId8"/>
    <p:sldLayoutId id="2147483825" r:id="rId9"/>
    <p:sldLayoutId id="2147483826" r:id="rId10"/>
    <p:sldLayoutId id="2147483827" r:id="rId11"/>
    <p:sldLayoutId id="2147483835" r:id="rId12"/>
    <p:sldLayoutId id="2147483836" r:id="rId13"/>
    <p:sldLayoutId id="2147483837" r:id="rId14"/>
    <p:sldLayoutId id="2147483838" r:id="rId15"/>
    <p:sldLayoutId id="2147483839" r:id="rId16"/>
    <p:sldLayoutId id="2147483804" r:id="rId17"/>
    <p:sldLayoutId id="2147483821" r:id="rId18"/>
    <p:sldLayoutId id="2147483822" r:id="rId19"/>
    <p:sldLayoutId id="2147483823" r:id="rId20"/>
    <p:sldLayoutId id="2147483824" r:id="rId21"/>
    <p:sldLayoutId id="2147483840" r:id="rId22"/>
    <p:sldLayoutId id="2147483814" r:id="rId23"/>
    <p:sldLayoutId id="2147483828" r:id="rId24"/>
    <p:sldLayoutId id="2147483816" r:id="rId25"/>
    <p:sldLayoutId id="2147483841" r:id="rId26"/>
    <p:sldLayoutId id="2147483842" r:id="rId27"/>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guide id="3" pos="7392" userDrawn="1">
          <p15:clr>
            <a:srgbClr val="F26B43"/>
          </p15:clr>
        </p15:guide>
        <p15:guide id="4" orient="horz" pos="3984" userDrawn="1">
          <p15:clr>
            <a:srgbClr val="F26B43"/>
          </p15:clr>
        </p15:guide>
        <p15:guide id="5" pos="3840" userDrawn="1">
          <p15:clr>
            <a:srgbClr val="F26B43"/>
          </p15:clr>
        </p15:guide>
        <p15:guide id="6"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4F0169B1-54D5-437E-8ED2-9C243C5D23C0}" type="datetime1">
              <a:rPr lang="en-US" smtClean="0"/>
              <a:t>6/21/2021</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9B9568B0-1C15-47B3-B9D9-05A6C71B4E64}"/>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353724185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pos="7392">
          <p15:clr>
            <a:srgbClr val="F26B43"/>
          </p15:clr>
        </p15:guide>
        <p15:guide id="4" orient="horz" pos="3984">
          <p15:clr>
            <a:srgbClr val="F26B43"/>
          </p15:clr>
        </p15:guide>
        <p15:guide id="5" pos="3840">
          <p15:clr>
            <a:srgbClr val="F26B43"/>
          </p15:clr>
        </p15:guide>
        <p15:guide id="6" orient="horz" pos="1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hyperlink" Target="https://www.federalregister.gov/documents/2020/05/01/2020-05050/medicare-and-medicaid-programs-patient-protection-and-affordable-care-act-interoperability-and" TargetMode="External"/><Relationship Id="rId5" Type="http://schemas.openxmlformats.org/officeDocument/2006/relationships/hyperlink" Target="https://www.federalregister.gov/documents/2020/05/01/2020-07419/21st-century-cures-act-interoperability-information-blocking-and-the-onc-health-it-certification" TargetMode="External"/><Relationship Id="rId4" Type="http://schemas.openxmlformats.org/officeDocument/2006/relationships/hyperlink" Target="https://www.cms.gov/meaningful-measures-20-moving-measure-reduction-moderniza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hl7.org/fhir"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federalregister.gov/public-inspection/2021-08888/medicare-program-hospital-inpatient-prospective-payment-systems-for-acute-care-hospitals-and-the"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hyperlink" Target="https://www.cms.gov/newsroom/fact-sheets/fiscal-year-fy-2022-medicare-hospital-inpatient-prospective-payment-system-ipps-and-long-term-car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cmsmms.webex.com/cmsmms/onstage/g.php?MTID=e213d8380b182e1b25e454fc921f843cb" TargetMode="External"/><Relationship Id="rId2" Type="http://schemas.openxmlformats.org/officeDocument/2006/relationships/hyperlink" Target="https://cmsmms.webex.com/cmsmms/onstage/g.php?MTID=e7e8d82f931fb954e886d3d2171941164"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8" Type="http://schemas.openxmlformats.org/officeDocument/2006/relationships/hyperlink" Target="mailto:MeaningfulMeasuresQA@cms.hhs.gov" TargetMode="External"/><Relationship Id="rId3" Type="http://schemas.openxmlformats.org/officeDocument/2006/relationships/hyperlink" Target="mailto:mmssupport@battelle.org" TargetMode="External"/><Relationship Id="rId7" Type="http://schemas.openxmlformats.org/officeDocument/2006/relationships/hyperlink" Target="https://oncprojectracking.healthit.gov/"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hyperlink" Target="mailto:qnetsupport@hcqis.org" TargetMode="External"/><Relationship Id="rId5" Type="http://schemas.openxmlformats.org/officeDocument/2006/relationships/hyperlink" Target="ecqi.healthit.gov" TargetMode="External"/><Relationship Id="rId4" Type="http://schemas.openxmlformats.org/officeDocument/2006/relationships/hyperlink" Target="mailto:ecqi-resource-center@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EA11C9A-787D-4FA2-A253-CAC9333F19A0}"/>
              </a:ext>
            </a:extLst>
          </p:cNvPr>
          <p:cNvSpPr txBox="1">
            <a:spLocks noGrp="1"/>
          </p:cNvSpPr>
          <p:nvPr>
            <p:ph type="title" idx="4294967295"/>
          </p:nvPr>
        </p:nvSpPr>
        <p:spPr>
          <a:xfrm>
            <a:off x="609600" y="685800"/>
            <a:ext cx="8534400" cy="1295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indent="0" algn="l" defTabSz="914400" rtl="0" eaLnBrk="1" latinLnBrk="0" hangingPunct="1">
              <a:lnSpc>
                <a:spcPts val="5000"/>
              </a:lnSpc>
              <a:spcBef>
                <a:spcPts val="0"/>
              </a:spcBef>
              <a:buNone/>
              <a:defRPr sz="4800" b="1" kern="1200">
                <a:solidFill>
                  <a:srgbClr val="0052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dirty="0">
                <a:ln>
                  <a:noFill/>
                </a:ln>
                <a:solidFill>
                  <a:srgbClr val="AEABAB">
                    <a:lumMod val="50000"/>
                  </a:srgbClr>
                </a:solidFill>
                <a:effectLst/>
                <a:uLnTx/>
                <a:uFillTx/>
                <a:latin typeface="Arial"/>
                <a:ea typeface="+mj-ea"/>
                <a:cs typeface="Arial"/>
              </a:rPr>
              <a:t>PUBLIC WEBINAR</a:t>
            </a:r>
            <a:endParaRPr kumimoji="0" lang="en-US" sz="4800" b="1" i="0" u="none" strike="noStrike" kern="1200" cap="none" spc="0" normalizeH="0" baseline="0" noProof="0" dirty="0">
              <a:ln>
                <a:noFill/>
              </a:ln>
              <a:solidFill>
                <a:srgbClr val="00529C"/>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4000" b="1" i="0" u="none" strike="noStrike" kern="1200" cap="none" spc="0" normalizeH="0" baseline="0" noProof="0" dirty="0">
                <a:ln>
                  <a:noFill/>
                </a:ln>
                <a:solidFill>
                  <a:srgbClr val="0D4B85"/>
                </a:solidFill>
                <a:effectLst/>
                <a:uLnTx/>
                <a:uFillTx/>
                <a:latin typeface="Arial"/>
                <a:ea typeface="+mj-ea"/>
                <a:cs typeface="Arial"/>
              </a:rPr>
              <a:t>CMS Quality Measurement</a:t>
            </a:r>
            <a:endParaRPr kumimoji="0" lang="en-US" sz="4800" b="1" i="0" u="none" strike="noStrike" kern="1200" cap="none" spc="0" normalizeH="0" baseline="0" noProof="0" dirty="0">
              <a:ln>
                <a:noFill/>
              </a:ln>
              <a:solidFill>
                <a:srgbClr val="0D4B85"/>
              </a:solidFill>
              <a:effectLst/>
              <a:uLnTx/>
              <a:uFillTx/>
              <a:latin typeface="Arial" panose="020B0604020202020204" pitchFamily="34" charset="0"/>
              <a:ea typeface="+mj-ea"/>
              <a:cs typeface="Arial" panose="020B0604020202020204" pitchFamily="34" charset="0"/>
            </a:endParaRPr>
          </a:p>
        </p:txBody>
      </p:sp>
      <p:sp>
        <p:nvSpPr>
          <p:cNvPr id="12" name="Text Placeholder 9">
            <a:extLst>
              <a:ext uri="{FF2B5EF4-FFF2-40B4-BE49-F238E27FC236}">
                <a16:creationId xmlns:a16="http://schemas.microsoft.com/office/drawing/2014/main" id="{0536C1A4-4602-492D-B15C-330F3A5F4E8C}"/>
              </a:ext>
            </a:extLst>
          </p:cNvPr>
          <p:cNvSpPr txBox="1">
            <a:spLocks/>
          </p:cNvSpPr>
          <p:nvPr/>
        </p:nvSpPr>
        <p:spPr>
          <a:xfrm>
            <a:off x="609600" y="1921371"/>
            <a:ext cx="11201400" cy="914400"/>
          </a:xfrm>
          <a:prstGeom prst="rect">
            <a:avLst/>
          </a:prstGeom>
        </p:spPr>
        <p:txBody>
          <a:bodyPr lIns="91440" tIns="45720" rIns="91440" bIns="45720" anchor="t">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7486650" algn="l"/>
              </a:tabLst>
              <a:defRPr/>
            </a:pPr>
            <a:r>
              <a:rPr kumimoji="0" lang="en-US" sz="3200" b="1" i="1" u="none" strike="noStrike" kern="1200" cap="none" spc="0" normalizeH="0" baseline="0" noProof="0" dirty="0">
                <a:ln>
                  <a:noFill/>
                </a:ln>
                <a:solidFill>
                  <a:srgbClr val="2F88C7"/>
                </a:solidFill>
                <a:effectLst/>
                <a:uLnTx/>
                <a:uFillTx/>
                <a:latin typeface="Arial"/>
                <a:ea typeface="+mn-ea"/>
                <a:cs typeface="Arial"/>
              </a:rPr>
              <a:t>Where it's headed and how we will get there</a:t>
            </a:r>
            <a:endParaRPr kumimoji="0" lang="en-US" sz="3200" b="1" i="1" u="none" strike="noStrike" kern="1200" cap="none" spc="0" normalizeH="0" baseline="0" noProof="0" dirty="0">
              <a:ln>
                <a:noFill/>
              </a:ln>
              <a:solidFill>
                <a:srgbClr val="2F88C7"/>
              </a:solidFill>
              <a:effectLst/>
              <a:uLnTx/>
              <a:uFillTx/>
              <a:latin typeface="Arial" panose="020B0604020202020204" pitchFamily="34" charset="0"/>
              <a:ea typeface="+mn-ea"/>
              <a:cs typeface="Arial" panose="020B0604020202020204" pitchFamily="34" charset="0"/>
            </a:endParaRPr>
          </a:p>
        </p:txBody>
      </p:sp>
      <p:sp>
        <p:nvSpPr>
          <p:cNvPr id="11" name="TextBox 10" descr="Presenters:&#10;Kim Rawlings (CMS)&#10;Joel Andress (CMS)&#10;Brenna Rabel (Battelle)&#10;Nicole Brennan (Battelle)">
            <a:extLst>
              <a:ext uri="{FF2B5EF4-FFF2-40B4-BE49-F238E27FC236}">
                <a16:creationId xmlns:a16="http://schemas.microsoft.com/office/drawing/2014/main" id="{08203058-D304-45DD-A440-4FAF6F947AC1}"/>
              </a:ext>
              <a:ext uri="{C183D7F6-B498-43B3-948B-1728B52AA6E4}">
                <adec:decorative xmlns:adec="http://schemas.microsoft.com/office/drawing/2017/decorative" val="0"/>
              </a:ext>
            </a:extLst>
          </p:cNvPr>
          <p:cNvSpPr txBox="1"/>
          <p:nvPr/>
        </p:nvSpPr>
        <p:spPr>
          <a:xfrm>
            <a:off x="8915400" y="4953000"/>
            <a:ext cx="3048000" cy="1554272"/>
          </a:xfrm>
          <a:prstGeom prst="rect">
            <a:avLst/>
          </a:prstGeom>
          <a:solidFill>
            <a:sysClr val="window" lastClr="FFFFFF">
              <a:alpha val="55000"/>
            </a:sysClr>
          </a:solidFill>
        </p:spPr>
        <p:txBody>
          <a:bodyPr wrap="square" lIns="91440" tIns="91440" rIns="91440" bIns="18288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Presenters: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Kim Rawlings (CMS)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600" b="1" kern="0" dirty="0">
                <a:solidFill>
                  <a:schemeClr val="tx1">
                    <a:lumMod val="75000"/>
                    <a:lumOff val="25000"/>
                  </a:schemeClr>
                </a:solidFill>
                <a:latin typeface="Arial" panose="020B0604020202020204" pitchFamily="34" charset="0"/>
                <a:cs typeface="Arial" panose="020B0604020202020204" pitchFamily="34" charset="0"/>
              </a:rPr>
              <a:t>Joel Andress (CMS)</a:t>
            </a:r>
            <a:endPar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Brenna Rabel (Battelle)</a:t>
            </a:r>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F2F11-1AA1-4F9E-8680-037E1B3D2293}"/>
              </a:ext>
            </a:extLst>
          </p:cNvPr>
          <p:cNvSpPr>
            <a:spLocks noGrp="1"/>
          </p:cNvSpPr>
          <p:nvPr>
            <p:ph type="title"/>
          </p:nvPr>
        </p:nvSpPr>
        <p:spPr/>
        <p:txBody>
          <a:bodyPr lIns="91440" tIns="45720" rIns="91440" bIns="45720" anchor="ctr"/>
          <a:lstStyle/>
          <a:p>
            <a:r>
              <a:rPr lang="en-US" dirty="0">
                <a:latin typeface="Arial"/>
                <a:cs typeface="Arial"/>
              </a:rPr>
              <a:t>Streamline Quality Measurement</a:t>
            </a:r>
            <a:endParaRPr lang="en-US" dirty="0"/>
          </a:p>
        </p:txBody>
      </p:sp>
      <p:sp>
        <p:nvSpPr>
          <p:cNvPr id="2" name="Content Placeholder 1">
            <a:extLst>
              <a:ext uri="{FF2B5EF4-FFF2-40B4-BE49-F238E27FC236}">
                <a16:creationId xmlns:a16="http://schemas.microsoft.com/office/drawing/2014/main" id="{49FACD92-038D-41B8-9E01-DC72E3E96D0E}"/>
              </a:ext>
            </a:extLst>
          </p:cNvPr>
          <p:cNvSpPr>
            <a:spLocks noGrp="1"/>
          </p:cNvSpPr>
          <p:nvPr>
            <p:ph idx="1"/>
          </p:nvPr>
        </p:nvSpPr>
        <p:spPr>
          <a:xfrm>
            <a:off x="457200" y="1904999"/>
            <a:ext cx="11430000" cy="4419601"/>
          </a:xfrm>
        </p:spPr>
        <p:txBody>
          <a:bodyPr vert="horz" lIns="91440" tIns="45720" rIns="91440" bIns="45720" rtlCol="0" anchor="t">
            <a:normAutofit fontScale="85000" lnSpcReduction="10000"/>
          </a:bodyPr>
          <a:lstStyle/>
          <a:p>
            <a:pPr marL="0" indent="0">
              <a:spcAft>
                <a:spcPts val="600"/>
              </a:spcAft>
              <a:buNone/>
            </a:pPr>
            <a:r>
              <a:rPr lang="en-US" sz="3300" b="1" dirty="0">
                <a:solidFill>
                  <a:schemeClr val="tx2"/>
                </a:solidFill>
              </a:rPr>
              <a:t>Meaningful Measures 2.0 will serve as the basis for streamlining measurement by:</a:t>
            </a:r>
          </a:p>
          <a:p>
            <a:pPr>
              <a:spcBef>
                <a:spcPts val="1200"/>
              </a:spcBef>
            </a:pPr>
            <a:r>
              <a:rPr lang="en-US" sz="2800" b="0" i="0" dirty="0">
                <a:solidFill>
                  <a:srgbClr val="000000"/>
                </a:solidFill>
                <a:effectLst/>
              </a:rPr>
              <a:t>Utilizing only quality measures of highest value and impact focused on key quality domains.</a:t>
            </a:r>
          </a:p>
          <a:p>
            <a:pPr>
              <a:spcBef>
                <a:spcPts val="1200"/>
              </a:spcBef>
            </a:pPr>
            <a:r>
              <a:rPr lang="en-US" sz="2800" b="0" i="0" dirty="0">
                <a:solidFill>
                  <a:srgbClr val="000000"/>
                </a:solidFill>
                <a:effectLst/>
              </a:rPr>
              <a:t>Aligning measures across value-based programs and across partners, including CMS, federal, and private entities.</a:t>
            </a:r>
          </a:p>
          <a:p>
            <a:pPr>
              <a:spcBef>
                <a:spcPts val="1200"/>
              </a:spcBef>
            </a:pPr>
            <a:r>
              <a:rPr lang="en-US" sz="2800" b="0" i="0" dirty="0">
                <a:solidFill>
                  <a:srgbClr val="000000"/>
                </a:solidFill>
                <a:effectLst/>
              </a:rPr>
              <a:t>Prioritizing outcome and patient reported measures.</a:t>
            </a:r>
          </a:p>
          <a:p>
            <a:pPr>
              <a:spcBef>
                <a:spcPts val="1200"/>
              </a:spcBef>
            </a:pPr>
            <a:r>
              <a:rPr lang="en-US" sz="2800" b="0" i="0" dirty="0">
                <a:solidFill>
                  <a:srgbClr val="000000"/>
                </a:solidFill>
                <a:effectLst/>
              </a:rPr>
              <a:t>Transforming measures to fully digital by 2025 and incorporate all-payer data.</a:t>
            </a:r>
          </a:p>
          <a:p>
            <a:pPr>
              <a:spcBef>
                <a:spcPts val="1200"/>
              </a:spcBef>
            </a:pPr>
            <a:r>
              <a:rPr lang="en-US" sz="2800" b="0" i="0" dirty="0">
                <a:solidFill>
                  <a:srgbClr val="000000"/>
                </a:solidFill>
                <a:effectLst/>
              </a:rPr>
              <a:t>Developing and implementing measures that reflect social determinants of health</a:t>
            </a:r>
          </a:p>
          <a:p>
            <a:pPr marL="457200" lvl="1" indent="0">
              <a:buNone/>
            </a:pPr>
            <a:endParaRPr lang="en-US" dirty="0"/>
          </a:p>
        </p:txBody>
      </p:sp>
      <p:sp>
        <p:nvSpPr>
          <p:cNvPr id="5" name="Slide Number Placeholder 4">
            <a:extLst>
              <a:ext uri="{FF2B5EF4-FFF2-40B4-BE49-F238E27FC236}">
                <a16:creationId xmlns:a16="http://schemas.microsoft.com/office/drawing/2014/main" id="{F67F895F-58E8-4C0F-9160-CFC1318507EB}"/>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4" name="Date Placeholder 3">
            <a:extLst>
              <a:ext uri="{FF2B5EF4-FFF2-40B4-BE49-F238E27FC236}">
                <a16:creationId xmlns:a16="http://schemas.microsoft.com/office/drawing/2014/main" id="{C04EF30D-0914-4DB0-BED6-F722CD60BD80}"/>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234234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Meaningful Measures Framework 2.0</a:t>
            </a:r>
          </a:p>
        </p:txBody>
      </p:sp>
      <p:sp>
        <p:nvSpPr>
          <p:cNvPr id="9" name="Content Placeholder 8">
            <a:extLst>
              <a:ext uri="{FF2B5EF4-FFF2-40B4-BE49-F238E27FC236}">
                <a16:creationId xmlns:a16="http://schemas.microsoft.com/office/drawing/2014/main" id="{9A2B4D4F-B646-40E0-B98F-BEA6FD39CD83}"/>
              </a:ext>
            </a:extLst>
          </p:cNvPr>
          <p:cNvSpPr>
            <a:spLocks noGrp="1"/>
          </p:cNvSpPr>
          <p:nvPr>
            <p:ph sz="half" idx="1"/>
          </p:nvPr>
        </p:nvSpPr>
        <p:spPr>
          <a:xfrm>
            <a:off x="457200" y="1752600"/>
            <a:ext cx="6400800" cy="4572000"/>
          </a:xfrm>
        </p:spPr>
        <p:txBody>
          <a:bodyPr>
            <a:noAutofit/>
          </a:bodyPr>
          <a:lstStyle/>
          <a:p>
            <a:pPr marL="0" indent="0">
              <a:spcAft>
                <a:spcPts val="1200"/>
              </a:spcAft>
              <a:buNone/>
            </a:pPr>
            <a:r>
              <a:rPr lang="en-US" b="1" dirty="0">
                <a:solidFill>
                  <a:schemeClr val="tx2"/>
                </a:solidFill>
              </a:rPr>
              <a:t>Meaningful Measures 2.0 will:</a:t>
            </a:r>
          </a:p>
          <a:p>
            <a:pPr>
              <a:spcBef>
                <a:spcPts val="1200"/>
              </a:spcBef>
            </a:pPr>
            <a:r>
              <a:rPr lang="en-US" sz="2800" dirty="0"/>
              <a:t>Address priorities and measure gaps</a:t>
            </a:r>
          </a:p>
          <a:p>
            <a:pPr>
              <a:spcBef>
                <a:spcPts val="1200"/>
              </a:spcBef>
            </a:pPr>
            <a:r>
              <a:rPr lang="en-US" sz="2800" dirty="0"/>
              <a:t>Promote digital quality measurement</a:t>
            </a:r>
          </a:p>
          <a:p>
            <a:pPr>
              <a:spcBef>
                <a:spcPts val="1200"/>
              </a:spcBef>
            </a:pPr>
            <a:r>
              <a:rPr lang="en-US" sz="2800" dirty="0"/>
              <a:t>Promote better collection and integration of consumer and caregiver voices</a:t>
            </a:r>
          </a:p>
          <a:p>
            <a:pPr>
              <a:spcBef>
                <a:spcPts val="1200"/>
              </a:spcBef>
            </a:pPr>
            <a:r>
              <a:rPr lang="en-US" sz="2800" dirty="0"/>
              <a:t>Promote better alignment across CMS programs</a:t>
            </a:r>
          </a:p>
        </p:txBody>
      </p:sp>
      <p:pic>
        <p:nvPicPr>
          <p:cNvPr id="4" name="Picture 3" descr="Graphic of a house with aspects of consumer and caregiver voice including: person-centered care, safety, chronic conditions, seamless care coordination, equity, affordability and efficiency, wellness and prevention, and behavioral health. ">
            <a:extLst>
              <a:ext uri="{FF2B5EF4-FFF2-40B4-BE49-F238E27FC236}">
                <a16:creationId xmlns:a16="http://schemas.microsoft.com/office/drawing/2014/main" id="{6473F097-8CC7-4904-AF33-D7E361E2311C}"/>
              </a:ext>
            </a:extLst>
          </p:cNvPr>
          <p:cNvPicPr>
            <a:picLocks noChangeAspect="1"/>
          </p:cNvPicPr>
          <p:nvPr/>
        </p:nvPicPr>
        <p:blipFill>
          <a:blip r:embed="rId3"/>
          <a:stretch>
            <a:fillRect/>
          </a:stretch>
        </p:blipFill>
        <p:spPr>
          <a:xfrm>
            <a:off x="6785455" y="1538143"/>
            <a:ext cx="4644545" cy="4770755"/>
          </a:xfrm>
          <a:prstGeom prst="rect">
            <a:avLst/>
          </a:prstGeom>
        </p:spPr>
      </p:pic>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10</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381173-1217-468D-AD1D-5B5E3F0F81D1}" type="datetime1">
              <a:rPr lang="en-US" smtClean="0"/>
              <a:pPr>
                <a:spcAft>
                  <a:spcPts val="600"/>
                </a:spcAft>
              </a:pPr>
              <a:t>6/21/2021</a:t>
            </a:fld>
            <a:endParaRPr lang="en-US" dirty="0"/>
          </a:p>
        </p:txBody>
      </p:sp>
    </p:spTree>
    <p:extLst>
      <p:ext uri="{BB962C8B-B14F-4D97-AF65-F5344CB8AC3E}">
        <p14:creationId xmlns:p14="http://schemas.microsoft.com/office/powerpoint/2010/main" val="217058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33815-AA4D-4CBB-A0A1-20B44B997CD3}"/>
              </a:ext>
            </a:extLst>
          </p:cNvPr>
          <p:cNvSpPr>
            <a:spLocks noGrp="1"/>
          </p:cNvSpPr>
          <p:nvPr>
            <p:ph type="title"/>
          </p:nvPr>
        </p:nvSpPr>
        <p:spPr/>
        <p:txBody>
          <a:bodyPr/>
          <a:lstStyle/>
          <a:p>
            <a:r>
              <a:rPr lang="en-US" dirty="0"/>
              <a:t>Steps Toward Streamlining</a:t>
            </a:r>
          </a:p>
        </p:txBody>
      </p:sp>
      <p:sp>
        <p:nvSpPr>
          <p:cNvPr id="8" name="Content Placeholder 7">
            <a:extLst>
              <a:ext uri="{FF2B5EF4-FFF2-40B4-BE49-F238E27FC236}">
                <a16:creationId xmlns:a16="http://schemas.microsoft.com/office/drawing/2014/main" id="{39E079A3-10BC-4F2D-9723-ACA57C4C9E09}"/>
              </a:ext>
            </a:extLst>
          </p:cNvPr>
          <p:cNvSpPr>
            <a:spLocks noGrp="1"/>
          </p:cNvSpPr>
          <p:nvPr>
            <p:ph idx="1"/>
          </p:nvPr>
        </p:nvSpPr>
        <p:spPr>
          <a:xfrm>
            <a:off x="457200" y="1935162"/>
            <a:ext cx="11277600" cy="4572000"/>
          </a:xfrm>
        </p:spPr>
        <p:txBody>
          <a:bodyPr>
            <a:normAutofit fontScale="92500"/>
          </a:bodyPr>
          <a:lstStyle/>
          <a:p>
            <a:pPr>
              <a:lnSpc>
                <a:spcPct val="110000"/>
              </a:lnSpc>
              <a:spcBef>
                <a:spcPts val="1200"/>
              </a:spcBef>
            </a:pPr>
            <a:r>
              <a:rPr lang="en-US" dirty="0">
                <a:latin typeface="Arial"/>
                <a:cs typeface="Arial"/>
              </a:rPr>
              <a:t>Engage a CMS Agency-wide Work Group to identify measure alignment/reduction opportunities among CMS programs</a:t>
            </a:r>
          </a:p>
          <a:p>
            <a:pPr lvl="1">
              <a:lnSpc>
                <a:spcPct val="110000"/>
              </a:lnSpc>
              <a:spcBef>
                <a:spcPts val="1200"/>
              </a:spcBef>
            </a:pPr>
            <a:r>
              <a:rPr lang="en-US" sz="2600" dirty="0">
                <a:latin typeface="Arial"/>
                <a:cs typeface="Arial"/>
              </a:rPr>
              <a:t>Focus on measure standards: are we measuring the right aspects of care?</a:t>
            </a:r>
          </a:p>
          <a:p>
            <a:pPr>
              <a:lnSpc>
                <a:spcPct val="110000"/>
              </a:lnSpc>
              <a:spcBef>
                <a:spcPts val="3000"/>
              </a:spcBef>
            </a:pPr>
            <a:r>
              <a:rPr lang="en-US" dirty="0">
                <a:latin typeface="Arial"/>
                <a:cs typeface="Arial"/>
              </a:rPr>
              <a:t>Prioritize outcome and digital measures through measure development, measure selection/implementation, and alignment activities</a:t>
            </a:r>
          </a:p>
          <a:p>
            <a:pPr lvl="1">
              <a:lnSpc>
                <a:spcPct val="110000"/>
              </a:lnSpc>
              <a:spcBef>
                <a:spcPts val="1200"/>
              </a:spcBef>
            </a:pPr>
            <a:r>
              <a:rPr lang="en-US" sz="2600" dirty="0">
                <a:latin typeface="Arial"/>
                <a:cs typeface="Arial"/>
              </a:rPr>
              <a:t>Retiring manually abstracted measures and low-value process measures</a:t>
            </a:r>
            <a:endParaRPr lang="en-US" sz="2600" dirty="0"/>
          </a:p>
          <a:p>
            <a:pPr>
              <a:lnSpc>
                <a:spcPct val="110000"/>
              </a:lnSpc>
              <a:spcBef>
                <a:spcPts val="1200"/>
              </a:spcBef>
            </a:pPr>
            <a:endParaRPr lang="en-US" dirty="0"/>
          </a:p>
        </p:txBody>
      </p:sp>
      <p:sp>
        <p:nvSpPr>
          <p:cNvPr id="5" name="Slide Number Placeholder 4">
            <a:extLst>
              <a:ext uri="{FF2B5EF4-FFF2-40B4-BE49-F238E27FC236}">
                <a16:creationId xmlns:a16="http://schemas.microsoft.com/office/drawing/2014/main" id="{E8F026F5-63FB-4ABF-BD55-B8B9762F9FEC}"/>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4" name="Date Placeholder 3">
            <a:extLst>
              <a:ext uri="{FF2B5EF4-FFF2-40B4-BE49-F238E27FC236}">
                <a16:creationId xmlns:a16="http://schemas.microsoft.com/office/drawing/2014/main" id="{F1F59093-7CBF-4859-A682-5FE9C84F193B}"/>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36475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9733E-6B2A-4FD0-9148-B7F573F00F5E}"/>
              </a:ext>
            </a:extLst>
          </p:cNvPr>
          <p:cNvSpPr>
            <a:spLocks noGrp="1"/>
          </p:cNvSpPr>
          <p:nvPr>
            <p:ph type="title"/>
          </p:nvPr>
        </p:nvSpPr>
        <p:spPr/>
        <p:txBody>
          <a:bodyPr/>
          <a:lstStyle/>
          <a:p>
            <a:r>
              <a:rPr lang="en-US" dirty="0"/>
              <a:t>Prioritizing High Impact Measures</a:t>
            </a:r>
          </a:p>
        </p:txBody>
      </p:sp>
      <p:sp>
        <p:nvSpPr>
          <p:cNvPr id="5" name="Slide Number Placeholder 4">
            <a:extLst>
              <a:ext uri="{FF2B5EF4-FFF2-40B4-BE49-F238E27FC236}">
                <a16:creationId xmlns:a16="http://schemas.microsoft.com/office/drawing/2014/main" id="{4FDCE117-A0F8-413E-99EB-7B6B07896B85}"/>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4" name="Date Placeholder 3">
            <a:extLst>
              <a:ext uri="{FF2B5EF4-FFF2-40B4-BE49-F238E27FC236}">
                <a16:creationId xmlns:a16="http://schemas.microsoft.com/office/drawing/2014/main" id="{A3395B3F-A41D-4572-B835-FF3FE1BB1028}"/>
              </a:ext>
            </a:extLst>
          </p:cNvPr>
          <p:cNvSpPr>
            <a:spLocks noGrp="1"/>
          </p:cNvSpPr>
          <p:nvPr>
            <p:ph type="dt" sz="half" idx="10"/>
          </p:nvPr>
        </p:nvSpPr>
        <p:spPr/>
        <p:txBody>
          <a:bodyPr/>
          <a:lstStyle/>
          <a:p>
            <a:fld id="{097C0194-4FDA-43AF-9F3B-BE4B0F1060EB}" type="datetime1">
              <a:rPr lang="en-US" smtClean="0"/>
              <a:t>6/21/2021</a:t>
            </a:fld>
            <a:endParaRPr lang="en-US" dirty="0"/>
          </a:p>
        </p:txBody>
      </p:sp>
      <p:pic>
        <p:nvPicPr>
          <p:cNvPr id="6" name="Picture 5" descr="Graph showing the high and low impact and likelihood of measures.">
            <a:extLst>
              <a:ext uri="{FF2B5EF4-FFF2-40B4-BE49-F238E27FC236}">
                <a16:creationId xmlns:a16="http://schemas.microsoft.com/office/drawing/2014/main" id="{BCDDB76F-765C-404A-9934-2FB3DB4BDEE6}"/>
              </a:ext>
            </a:extLst>
          </p:cNvPr>
          <p:cNvPicPr>
            <a:picLocks noChangeAspect="1"/>
          </p:cNvPicPr>
          <p:nvPr/>
        </p:nvPicPr>
        <p:blipFill>
          <a:blip r:embed="rId3"/>
          <a:stretch>
            <a:fillRect/>
          </a:stretch>
        </p:blipFill>
        <p:spPr>
          <a:xfrm>
            <a:off x="288471" y="2133600"/>
            <a:ext cx="11615057" cy="3810000"/>
          </a:xfrm>
          <a:prstGeom prst="rect">
            <a:avLst/>
          </a:prstGeom>
        </p:spPr>
      </p:pic>
    </p:spTree>
    <p:extLst>
      <p:ext uri="{BB962C8B-B14F-4D97-AF65-F5344CB8AC3E}">
        <p14:creationId xmlns:p14="http://schemas.microsoft.com/office/powerpoint/2010/main" val="266669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54EA8-3BD4-401A-9AE0-1FBD6D401193}"/>
              </a:ext>
            </a:extLst>
          </p:cNvPr>
          <p:cNvSpPr>
            <a:spLocks noGrp="1"/>
          </p:cNvSpPr>
          <p:nvPr>
            <p:ph type="title"/>
          </p:nvPr>
        </p:nvSpPr>
        <p:spPr/>
        <p:txBody>
          <a:bodyPr/>
          <a:lstStyle/>
          <a:p>
            <a:r>
              <a:rPr lang="en-US" dirty="0"/>
              <a:t>Characterizing Burden</a:t>
            </a:r>
          </a:p>
        </p:txBody>
      </p:sp>
      <p:sp>
        <p:nvSpPr>
          <p:cNvPr id="8" name="Content Placeholder 1">
            <a:extLst>
              <a:ext uri="{FF2B5EF4-FFF2-40B4-BE49-F238E27FC236}">
                <a16:creationId xmlns:a16="http://schemas.microsoft.com/office/drawing/2014/main" id="{695890F6-781C-4B92-B194-8718FE748B7F}"/>
              </a:ext>
            </a:extLst>
          </p:cNvPr>
          <p:cNvSpPr>
            <a:spLocks noGrp="1"/>
          </p:cNvSpPr>
          <p:nvPr>
            <p:ph idx="1"/>
          </p:nvPr>
        </p:nvSpPr>
        <p:spPr>
          <a:xfrm>
            <a:off x="822251" y="1981200"/>
            <a:ext cx="10134600" cy="4114801"/>
          </a:xfrm>
        </p:spPr>
        <p:txBody>
          <a:bodyPr/>
          <a:lstStyle/>
          <a:p>
            <a:pPr marL="0" indent="0">
              <a:buNone/>
            </a:pPr>
            <a:r>
              <a:rPr lang="en-US" sz="3600" b="1" dirty="0">
                <a:solidFill>
                  <a:schemeClr val="tx2"/>
                </a:solidFill>
              </a:rPr>
              <a:t>What drives burden in quality measurement?</a:t>
            </a:r>
          </a:p>
          <a:p>
            <a:pPr marL="287338" lvl="1">
              <a:spcBef>
                <a:spcPts val="1800"/>
              </a:spcBef>
              <a:buFont typeface="Arial" panose="020B0604020202020204" pitchFamily="34" charset="0"/>
              <a:buChar char="•"/>
            </a:pPr>
            <a:r>
              <a:rPr lang="en-US" dirty="0"/>
              <a:t>Large numbers of measures, especially redundant or minimally harmonized measures</a:t>
            </a:r>
          </a:p>
          <a:p>
            <a:pPr marL="287338" lvl="1">
              <a:spcBef>
                <a:spcPts val="1800"/>
              </a:spcBef>
              <a:buFont typeface="Arial" panose="020B0604020202020204" pitchFamily="34" charset="0"/>
              <a:buChar char="•"/>
            </a:pPr>
            <a:r>
              <a:rPr lang="en-US" dirty="0"/>
              <a:t>Different measure requirements across payors/programs</a:t>
            </a:r>
          </a:p>
          <a:p>
            <a:pPr marL="287338" lvl="1">
              <a:spcBef>
                <a:spcPts val="1800"/>
              </a:spcBef>
              <a:buFont typeface="Arial" panose="020B0604020202020204" pitchFamily="34" charset="0"/>
              <a:buChar char="•"/>
            </a:pPr>
            <a:r>
              <a:rPr lang="en-US" dirty="0"/>
              <a:t>Measures that require special data collection</a:t>
            </a:r>
            <a:br>
              <a:rPr lang="en-US" dirty="0"/>
            </a:br>
            <a:r>
              <a:rPr lang="en-US" dirty="0"/>
              <a:t>(i.e., data not collected during the normal course of care)</a:t>
            </a:r>
          </a:p>
          <a:p>
            <a:pPr marL="287338" lvl="1">
              <a:spcBef>
                <a:spcPts val="1800"/>
              </a:spcBef>
              <a:buFont typeface="Arial" panose="020B0604020202020204" pitchFamily="34" charset="0"/>
              <a:buChar char="•"/>
            </a:pPr>
            <a:r>
              <a:rPr lang="en-US" dirty="0"/>
              <a:t>EHR requirements (e.g., the creation of new data fields)</a:t>
            </a:r>
          </a:p>
          <a:p>
            <a:pPr lvl="1"/>
            <a:endParaRPr lang="en-US" dirty="0"/>
          </a:p>
        </p:txBody>
      </p:sp>
      <p:sp>
        <p:nvSpPr>
          <p:cNvPr id="5" name="Slide Number Placeholder 4">
            <a:extLst>
              <a:ext uri="{FF2B5EF4-FFF2-40B4-BE49-F238E27FC236}">
                <a16:creationId xmlns:a16="http://schemas.microsoft.com/office/drawing/2014/main" id="{9F6A181C-F602-47A4-8ACA-A2780322C37D}"/>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4" name="Date Placeholder 3">
            <a:extLst>
              <a:ext uri="{FF2B5EF4-FFF2-40B4-BE49-F238E27FC236}">
                <a16:creationId xmlns:a16="http://schemas.microsoft.com/office/drawing/2014/main" id="{EB2735CD-39FF-4584-892D-6D862F054AFA}"/>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211044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 slide color">
            <a:extLst>
              <a:ext uri="{FF2B5EF4-FFF2-40B4-BE49-F238E27FC236}">
                <a16:creationId xmlns:a16="http://schemas.microsoft.com/office/drawing/2014/main" id="{3662092E-4DC0-4621-99F9-6C1697F454B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86"/>
            <a:ext cx="12192000" cy="1876425"/>
          </a:xfrm>
          <a:prstGeom prst="rect">
            <a:avLst/>
          </a:prstGeom>
        </p:spPr>
      </p:pic>
      <p:sp>
        <p:nvSpPr>
          <p:cNvPr id="24" name="Rectangle 23" descr="Background slide color">
            <a:extLst>
              <a:ext uri="{FF2B5EF4-FFF2-40B4-BE49-F238E27FC236}">
                <a16:creationId xmlns:a16="http://schemas.microsoft.com/office/drawing/2014/main" id="{FFC02D6E-FF1F-40E0-874B-5EF0EC61208C}"/>
              </a:ext>
              <a:ext uri="{C183D7F6-B498-43B3-948B-1728B52AA6E4}">
                <adec:decorative xmlns:adec="http://schemas.microsoft.com/office/drawing/2017/decorative" val="0"/>
              </a:ext>
            </a:extLst>
          </p:cNvPr>
          <p:cNvSpPr/>
          <p:nvPr/>
        </p:nvSpPr>
        <p:spPr>
          <a:xfrm>
            <a:off x="0" y="1295399"/>
            <a:ext cx="6174322" cy="5562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descr="Background slide color">
            <a:extLst>
              <a:ext uri="{FF2B5EF4-FFF2-40B4-BE49-F238E27FC236}">
                <a16:creationId xmlns:a16="http://schemas.microsoft.com/office/drawing/2014/main" id="{1D33B94F-7534-4A84-9C26-1DAE6C599E91}"/>
              </a:ext>
              <a:ext uri="{C183D7F6-B498-43B3-948B-1728B52AA6E4}">
                <adec:decorative xmlns:adec="http://schemas.microsoft.com/office/drawing/2017/decorative" val="0"/>
              </a:ext>
            </a:extLst>
          </p:cNvPr>
          <p:cNvSpPr/>
          <p:nvPr/>
        </p:nvSpPr>
        <p:spPr>
          <a:xfrm>
            <a:off x="6072132" y="1295400"/>
            <a:ext cx="6119868" cy="5562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1F8433C8-1832-4723-BC38-EABA571496D7}"/>
              </a:ext>
            </a:extLst>
          </p:cNvPr>
          <p:cNvSpPr>
            <a:spLocks noGrp="1"/>
          </p:cNvSpPr>
          <p:nvPr>
            <p:ph type="title"/>
          </p:nvPr>
        </p:nvSpPr>
        <p:spPr/>
        <p:txBody>
          <a:bodyPr/>
          <a:lstStyle/>
          <a:p>
            <a:r>
              <a:rPr lang="en-US" sz="4000" dirty="0"/>
              <a:t>Characterizing Burden: Whose Burden Is it?</a:t>
            </a:r>
          </a:p>
        </p:txBody>
      </p:sp>
      <p:pic>
        <p:nvPicPr>
          <p:cNvPr id="50" name="Picture 49" descr="Icon of a doctor/clinician ">
            <a:extLst>
              <a:ext uri="{FF2B5EF4-FFF2-40B4-BE49-F238E27FC236}">
                <a16:creationId xmlns:a16="http://schemas.microsoft.com/office/drawing/2014/main" id="{31D91AE4-068E-4484-A8F3-F854D2506C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8241" y="804532"/>
            <a:ext cx="1817642" cy="2352244"/>
          </a:xfrm>
          <a:prstGeom prst="rect">
            <a:avLst/>
          </a:prstGeom>
        </p:spPr>
      </p:pic>
      <p:pic>
        <p:nvPicPr>
          <p:cNvPr id="26" name="Picture 25" descr="Icon of a hospital">
            <a:extLst>
              <a:ext uri="{FF2B5EF4-FFF2-40B4-BE49-F238E27FC236}">
                <a16:creationId xmlns:a16="http://schemas.microsoft.com/office/drawing/2014/main" id="{85589508-1BBC-495A-9FEB-CD5C154DD79C}"/>
              </a:ext>
            </a:extLst>
          </p:cNvPr>
          <p:cNvPicPr>
            <a:picLocks noChangeAspect="1"/>
          </p:cNvPicPr>
          <p:nvPr/>
        </p:nvPicPr>
        <p:blipFill rotWithShape="1">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b="1197"/>
          <a:stretch/>
        </p:blipFill>
        <p:spPr>
          <a:xfrm>
            <a:off x="2512561" y="1848770"/>
            <a:ext cx="1212117" cy="817989"/>
          </a:xfrm>
          <a:prstGeom prst="rect">
            <a:avLst/>
          </a:prstGeom>
        </p:spPr>
      </p:pic>
      <p:sp>
        <p:nvSpPr>
          <p:cNvPr id="13" name="Rectangle 12" descr="Box with text: Measured entities &#10;(clinicians, hospitals, health plans, etc.)&#10;">
            <a:extLst>
              <a:ext uri="{FF2B5EF4-FFF2-40B4-BE49-F238E27FC236}">
                <a16:creationId xmlns:a16="http://schemas.microsoft.com/office/drawing/2014/main" id="{7855D80D-960A-4D81-8E7A-5773474E7CBE}"/>
              </a:ext>
              <a:ext uri="{C183D7F6-B498-43B3-948B-1728B52AA6E4}">
                <adec:decorative xmlns:adec="http://schemas.microsoft.com/office/drawing/2017/decorative" val="0"/>
              </a:ext>
            </a:extLst>
          </p:cNvPr>
          <p:cNvSpPr/>
          <p:nvPr/>
        </p:nvSpPr>
        <p:spPr>
          <a:xfrm>
            <a:off x="215317" y="2579812"/>
            <a:ext cx="5806606" cy="772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Measured entities </a:t>
            </a:r>
            <a:b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(clinicians, hospitals, health plans, etc.)</a:t>
            </a:r>
          </a:p>
        </p:txBody>
      </p:sp>
      <p:pic>
        <p:nvPicPr>
          <p:cNvPr id="52" name="Picture 51" descr="Graphic of a sick patient">
            <a:extLst>
              <a:ext uri="{FF2B5EF4-FFF2-40B4-BE49-F238E27FC236}">
                <a16:creationId xmlns:a16="http://schemas.microsoft.com/office/drawing/2014/main" id="{52CA68A4-DFA9-403F-953E-EF61C6D466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1" b="12785"/>
          <a:stretch/>
        </p:blipFill>
        <p:spPr>
          <a:xfrm rot="21431426">
            <a:off x="9188125" y="1057726"/>
            <a:ext cx="1875773" cy="1979676"/>
          </a:xfrm>
          <a:prstGeom prst="rect">
            <a:avLst/>
          </a:prstGeom>
        </p:spPr>
      </p:pic>
      <p:sp>
        <p:nvSpPr>
          <p:cNvPr id="2" name="Content Placeholder 1" descr="Box with text: -Administrative costs associated with staff time&#10;-Costs associated with EHR modifications&#10;-Training costs&#10;-Time spent entering data vs. time spent with patients">
            <a:extLst>
              <a:ext uri="{FF2B5EF4-FFF2-40B4-BE49-F238E27FC236}">
                <a16:creationId xmlns:a16="http://schemas.microsoft.com/office/drawing/2014/main" id="{E3576199-F371-4AE9-BBD0-D126606CA5A1}"/>
              </a:ext>
            </a:extLst>
          </p:cNvPr>
          <p:cNvSpPr>
            <a:spLocks noGrp="1"/>
          </p:cNvSpPr>
          <p:nvPr>
            <p:ph idx="1"/>
          </p:nvPr>
        </p:nvSpPr>
        <p:spPr>
          <a:xfrm>
            <a:off x="215316" y="3429000"/>
            <a:ext cx="5806606" cy="2895600"/>
          </a:xfrm>
          <a:solidFill>
            <a:schemeClr val="bg1"/>
          </a:solidFill>
        </p:spPr>
        <p:txBody>
          <a:bodyPr lIns="0" rIns="365760">
            <a:noAutofit/>
          </a:bodyPr>
          <a:lstStyle/>
          <a:p>
            <a:pPr marL="520700" lvl="1">
              <a:buFont typeface="Arial" panose="020B0604020202020204" pitchFamily="34" charset="0"/>
              <a:buChar char="•"/>
            </a:pPr>
            <a:r>
              <a:rPr lang="en-US" sz="2400" dirty="0"/>
              <a:t>Administrative costs associated with staff time</a:t>
            </a:r>
          </a:p>
          <a:p>
            <a:pPr marL="520700" lvl="1">
              <a:buFont typeface="Arial" panose="020B0604020202020204" pitchFamily="34" charset="0"/>
              <a:buChar char="•"/>
            </a:pPr>
            <a:r>
              <a:rPr lang="en-US" sz="2400" dirty="0"/>
              <a:t>Costs associated with EHR modifications</a:t>
            </a:r>
          </a:p>
          <a:p>
            <a:pPr marL="520700" lvl="1">
              <a:buFont typeface="Arial" panose="020B0604020202020204" pitchFamily="34" charset="0"/>
              <a:buChar char="•"/>
            </a:pPr>
            <a:r>
              <a:rPr lang="en-US" sz="2400" dirty="0"/>
              <a:t>Training costs</a:t>
            </a:r>
          </a:p>
          <a:p>
            <a:pPr marL="520700" lvl="1">
              <a:buFont typeface="Arial" panose="020B0604020202020204" pitchFamily="34" charset="0"/>
              <a:buChar char="•"/>
            </a:pPr>
            <a:r>
              <a:rPr lang="en-US" sz="2400" dirty="0"/>
              <a:t>Time spent entering data vs. time spent with patients</a:t>
            </a:r>
          </a:p>
          <a:p>
            <a:pPr marL="457200" lvl="1" indent="0">
              <a:buNone/>
            </a:pPr>
            <a:endParaRPr lang="en-US" sz="2400" dirty="0"/>
          </a:p>
          <a:p>
            <a:pPr marL="457200" lvl="1" indent="0">
              <a:buNone/>
            </a:pPr>
            <a:endParaRPr lang="en-US" sz="2400" dirty="0"/>
          </a:p>
        </p:txBody>
      </p:sp>
      <p:sp>
        <p:nvSpPr>
          <p:cNvPr id="12" name="Rectangle 11" descr="Box with text: Patients">
            <a:extLst>
              <a:ext uri="{FF2B5EF4-FFF2-40B4-BE49-F238E27FC236}">
                <a16:creationId xmlns:a16="http://schemas.microsoft.com/office/drawing/2014/main" id="{5E8590A6-DB3C-4853-B790-CF80CA9BE573}"/>
              </a:ext>
              <a:ext uri="{C183D7F6-B498-43B3-948B-1728B52AA6E4}">
                <adec:decorative xmlns:adec="http://schemas.microsoft.com/office/drawing/2017/decorative" val="0"/>
              </a:ext>
            </a:extLst>
          </p:cNvPr>
          <p:cNvSpPr/>
          <p:nvPr/>
        </p:nvSpPr>
        <p:spPr>
          <a:xfrm>
            <a:off x="6094827" y="2579812"/>
            <a:ext cx="5877551" cy="772988"/>
          </a:xfrm>
          <a:prstGeom prst="rect">
            <a:avLst/>
          </a:prstGeom>
          <a:solidFill>
            <a:srgbClr val="A38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Patients</a:t>
            </a:r>
          </a:p>
        </p:txBody>
      </p:sp>
      <p:sp>
        <p:nvSpPr>
          <p:cNvPr id="11" name="TextBox 10" descr="Box with text: -Increased paperwork before, during, and after visits&#10;-Repetitive/formulaic questions from providers&#10;-Reliance on disparate patient portals&#10;">
            <a:extLst>
              <a:ext uri="{FF2B5EF4-FFF2-40B4-BE49-F238E27FC236}">
                <a16:creationId xmlns:a16="http://schemas.microsoft.com/office/drawing/2014/main" id="{52AE8D01-EDCB-4B77-BB18-1CF7A47470C0}"/>
              </a:ext>
            </a:extLst>
          </p:cNvPr>
          <p:cNvSpPr txBox="1"/>
          <p:nvPr/>
        </p:nvSpPr>
        <p:spPr>
          <a:xfrm>
            <a:off x="6094826" y="3429000"/>
            <a:ext cx="5877551" cy="2895600"/>
          </a:xfrm>
          <a:prstGeom prst="rect">
            <a:avLst/>
          </a:prstGeom>
          <a:solidFill>
            <a:schemeClr val="bg1"/>
          </a:solidFill>
        </p:spPr>
        <p:txBody>
          <a:bodyPr wrap="square" rIns="274320">
            <a:noAutofit/>
          </a:bodyPr>
          <a:lstStyle/>
          <a:p>
            <a:pPr marL="4572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paperwork before, during, and after visits</a:t>
            </a:r>
          </a:p>
          <a:p>
            <a:pPr marL="4572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Repetitive/formulaic questions from providers</a:t>
            </a:r>
          </a:p>
          <a:p>
            <a:pPr marL="4572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Reliance on disparate patient portals</a:t>
            </a:r>
          </a:p>
        </p:txBody>
      </p:sp>
      <p:sp>
        <p:nvSpPr>
          <p:cNvPr id="5" name="Slide Number Placeholder 4">
            <a:extLst>
              <a:ext uri="{FF2B5EF4-FFF2-40B4-BE49-F238E27FC236}">
                <a16:creationId xmlns:a16="http://schemas.microsoft.com/office/drawing/2014/main" id="{9D483CE6-9CE9-4191-8BCA-8B44DF8B8C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Date Placeholder 3">
            <a:extLst>
              <a:ext uri="{FF2B5EF4-FFF2-40B4-BE49-F238E27FC236}">
                <a16:creationId xmlns:a16="http://schemas.microsoft.com/office/drawing/2014/main" id="{4F024120-2CC5-4048-9EA0-15113D15723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6E61-D33C-43D6-8177-77963B92D708}"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6/21/2021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68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442CD-CBEE-4327-B0D0-73157695A841}"/>
              </a:ext>
            </a:extLst>
          </p:cNvPr>
          <p:cNvSpPr>
            <a:spLocks noGrp="1"/>
          </p:cNvSpPr>
          <p:nvPr>
            <p:ph type="title"/>
          </p:nvPr>
        </p:nvSpPr>
        <p:spPr/>
        <p:txBody>
          <a:bodyPr/>
          <a:lstStyle/>
          <a:p>
            <a:r>
              <a:rPr lang="en-US" dirty="0"/>
              <a:t>Reducing Burden</a:t>
            </a:r>
          </a:p>
        </p:txBody>
      </p:sp>
      <p:sp>
        <p:nvSpPr>
          <p:cNvPr id="2" name="Content Placeholder 1">
            <a:extLst>
              <a:ext uri="{FF2B5EF4-FFF2-40B4-BE49-F238E27FC236}">
                <a16:creationId xmlns:a16="http://schemas.microsoft.com/office/drawing/2014/main" id="{3A7FA7EC-F132-410F-9DA1-FCB8CCA0FC5D}"/>
              </a:ext>
            </a:extLst>
          </p:cNvPr>
          <p:cNvSpPr>
            <a:spLocks noGrp="1"/>
          </p:cNvSpPr>
          <p:nvPr>
            <p:ph idx="1"/>
          </p:nvPr>
        </p:nvSpPr>
        <p:spPr/>
        <p:txBody>
          <a:bodyPr>
            <a:noAutofit/>
          </a:bodyPr>
          <a:lstStyle/>
          <a:p>
            <a:pPr>
              <a:spcBef>
                <a:spcPts val="1200"/>
              </a:spcBef>
            </a:pPr>
            <a:r>
              <a:rPr lang="en-US" dirty="0"/>
              <a:t>Reduce the total number of measures</a:t>
            </a:r>
          </a:p>
          <a:p>
            <a:pPr>
              <a:spcBef>
                <a:spcPts val="1200"/>
              </a:spcBef>
            </a:pPr>
            <a:r>
              <a:rPr lang="en-US" dirty="0"/>
              <a:t>Align measures across programs to minimize the number of measures a given entity must report</a:t>
            </a:r>
          </a:p>
          <a:p>
            <a:pPr>
              <a:spcBef>
                <a:spcPts val="1200"/>
              </a:spcBef>
            </a:pPr>
            <a:r>
              <a:rPr lang="en-US" dirty="0"/>
              <a:t>Identify only the most important aspects of care to measure</a:t>
            </a:r>
          </a:p>
          <a:p>
            <a:pPr>
              <a:spcBef>
                <a:spcPts val="1200"/>
              </a:spcBef>
            </a:pPr>
            <a:r>
              <a:rPr lang="en-US" dirty="0"/>
              <a:t>Leverage emerging technologies (like FHIR) to simplify data collection</a:t>
            </a:r>
          </a:p>
          <a:p>
            <a:pPr>
              <a:spcBef>
                <a:spcPts val="1200"/>
              </a:spcBef>
            </a:pPr>
            <a:r>
              <a:rPr lang="en-US" dirty="0"/>
              <a:t>Engage patients to ensure that only measures that patients find to be meaningful are used in programs</a:t>
            </a:r>
          </a:p>
        </p:txBody>
      </p:sp>
      <p:sp>
        <p:nvSpPr>
          <p:cNvPr id="5" name="Slide Number Placeholder 4">
            <a:extLst>
              <a:ext uri="{FF2B5EF4-FFF2-40B4-BE49-F238E27FC236}">
                <a16:creationId xmlns:a16="http://schemas.microsoft.com/office/drawing/2014/main" id="{935AA048-CAE6-4354-BFD4-FBC5904EBE7E}"/>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4" name="Date Placeholder 3">
            <a:extLst>
              <a:ext uri="{FF2B5EF4-FFF2-40B4-BE49-F238E27FC236}">
                <a16:creationId xmlns:a16="http://schemas.microsoft.com/office/drawing/2014/main" id="{09FDB348-10B9-4F8D-AA05-6F6CF561E0FE}"/>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98310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pPr marL="0" indent="0">
              <a:spcBef>
                <a:spcPts val="600"/>
              </a:spcBef>
              <a:spcAft>
                <a:spcPts val="400"/>
              </a:spcAft>
              <a:buNone/>
            </a:pPr>
            <a:r>
              <a:rPr lang="en-US" sz="4000" b="1" dirty="0"/>
              <a:t>The Journey from Paper to Digital</a:t>
            </a:r>
          </a:p>
        </p:txBody>
      </p:sp>
      <p:grpSp>
        <p:nvGrpSpPr>
          <p:cNvPr id="2" name="Group 1" descr="Graphic of an arrow pointing right with the text: Traditional &gt; eCQMs &gt; dQMs">
            <a:extLst>
              <a:ext uri="{FF2B5EF4-FFF2-40B4-BE49-F238E27FC236}">
                <a16:creationId xmlns:a16="http://schemas.microsoft.com/office/drawing/2014/main" id="{59D67BD6-536F-4149-8ACB-5E0A1CB502D7}"/>
              </a:ext>
            </a:extLst>
          </p:cNvPr>
          <p:cNvGrpSpPr/>
          <p:nvPr/>
        </p:nvGrpSpPr>
        <p:grpSpPr>
          <a:xfrm>
            <a:off x="1364541" y="2459956"/>
            <a:ext cx="8846259" cy="902966"/>
            <a:chOff x="1364541" y="2459956"/>
            <a:chExt cx="8846259" cy="902966"/>
          </a:xfrm>
        </p:grpSpPr>
        <p:sp>
          <p:nvSpPr>
            <p:cNvPr id="37" name="Pentagon 17" descr="dCQMs">
              <a:extLst>
                <a:ext uri="{FF2B5EF4-FFF2-40B4-BE49-F238E27FC236}">
                  <a16:creationId xmlns:a16="http://schemas.microsoft.com/office/drawing/2014/main" id="{CDD65BFB-6FD3-4DFC-B4DA-3033CD823926}"/>
                </a:ext>
              </a:extLst>
            </p:cNvPr>
            <p:cNvSpPr/>
            <p:nvPr/>
          </p:nvSpPr>
          <p:spPr>
            <a:xfrm>
              <a:off x="6870158" y="2459956"/>
              <a:ext cx="3340642" cy="902966"/>
            </a:xfrm>
            <a:prstGeom prst="chevron">
              <a:avLst/>
            </a:prstGeom>
            <a:solidFill>
              <a:srgbClr val="A3811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dQMs</a:t>
              </a:r>
            </a:p>
          </p:txBody>
        </p:sp>
        <p:sp>
          <p:nvSpPr>
            <p:cNvPr id="38" name="Pentagon 18" descr="eCQMs">
              <a:extLst>
                <a:ext uri="{FF2B5EF4-FFF2-40B4-BE49-F238E27FC236}">
                  <a16:creationId xmlns:a16="http://schemas.microsoft.com/office/drawing/2014/main" id="{F0213F49-D395-4FF3-9675-850E8E70462A}"/>
                </a:ext>
              </a:extLst>
            </p:cNvPr>
            <p:cNvSpPr/>
            <p:nvPr/>
          </p:nvSpPr>
          <p:spPr>
            <a:xfrm>
              <a:off x="4275934" y="2459956"/>
              <a:ext cx="2995355" cy="902966"/>
            </a:xfrm>
            <a:prstGeom prst="chevron">
              <a:avLst/>
            </a:prstGeom>
            <a:solidFill>
              <a:srgbClr val="2F88C7"/>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eCQMs</a:t>
              </a:r>
            </a:p>
          </p:txBody>
        </p:sp>
        <p:sp>
          <p:nvSpPr>
            <p:cNvPr id="39" name="Pentagon 19" descr="Traditional">
              <a:extLst>
                <a:ext uri="{FF2B5EF4-FFF2-40B4-BE49-F238E27FC236}">
                  <a16:creationId xmlns:a16="http://schemas.microsoft.com/office/drawing/2014/main" id="{D2ED00BC-548E-45F3-AFD8-D11D7B3A04D5}"/>
                </a:ext>
              </a:extLst>
            </p:cNvPr>
            <p:cNvSpPr/>
            <p:nvPr/>
          </p:nvSpPr>
          <p:spPr>
            <a:xfrm>
              <a:off x="1565929" y="2459956"/>
              <a:ext cx="3111134" cy="902966"/>
            </a:xfrm>
            <a:prstGeom prst="homePlate">
              <a:avLst/>
            </a:prstGeom>
            <a:solidFill>
              <a:schemeClr val="bg1">
                <a:lumMod val="50000"/>
              </a:scheme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Traditional</a:t>
              </a:r>
            </a:p>
          </p:txBody>
        </p:sp>
        <p:sp>
          <p:nvSpPr>
            <p:cNvPr id="40" name="Pentagon 20">
              <a:extLst>
                <a:ext uri="{FF2B5EF4-FFF2-40B4-BE49-F238E27FC236}">
                  <a16:creationId xmlns:a16="http://schemas.microsoft.com/office/drawing/2014/main" id="{A4FC8C9A-0DED-41E6-919D-03428998455E}"/>
                </a:ext>
                <a:ext uri="{C183D7F6-B498-43B3-948B-1728B52AA6E4}">
                  <adec:decorative xmlns:adec="http://schemas.microsoft.com/office/drawing/2017/decorative" val="1"/>
                </a:ext>
              </a:extLst>
            </p:cNvPr>
            <p:cNvSpPr/>
            <p:nvPr/>
          </p:nvSpPr>
          <p:spPr>
            <a:xfrm>
              <a:off x="1364541" y="2459956"/>
              <a:ext cx="583908" cy="902966"/>
            </a:xfrm>
            <a:prstGeom prst="homePlat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4" name="Rectangle 43">
            <a:extLst>
              <a:ext uri="{FF2B5EF4-FFF2-40B4-BE49-F238E27FC236}">
                <a16:creationId xmlns:a16="http://schemas.microsoft.com/office/drawing/2014/main" id="{A5A59CCD-3771-45D7-B745-C7338925A442}"/>
              </a:ext>
            </a:extLst>
          </p:cNvPr>
          <p:cNvSpPr/>
          <p:nvPr/>
        </p:nvSpPr>
        <p:spPr>
          <a:xfrm>
            <a:off x="1820402" y="3549845"/>
            <a:ext cx="2541982" cy="954107"/>
          </a:xfrm>
          <a:prstGeom prst="rect">
            <a:avLst/>
          </a:prstGeom>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Paper Quality Measures</a:t>
            </a:r>
          </a:p>
          <a:p>
            <a:pPr algn="ctr"/>
            <a:r>
              <a:rPr lang="en-US" sz="1400" dirty="0">
                <a:solidFill>
                  <a:prstClr val="black"/>
                </a:solidFill>
                <a:latin typeface="Arial" panose="020B0604020202020204" pitchFamily="34" charset="0"/>
                <a:cs typeface="Arial" panose="020B0604020202020204" pitchFamily="34" charset="0"/>
              </a:rPr>
              <a:t>Data from claims, manual chart extractions and patient experience surveys.</a:t>
            </a:r>
          </a:p>
        </p:txBody>
      </p:sp>
      <p:pic>
        <p:nvPicPr>
          <p:cNvPr id="49" name="Picture 48" descr="Icon of a paper and pen">
            <a:extLst>
              <a:ext uri="{FF2B5EF4-FFF2-40B4-BE49-F238E27FC236}">
                <a16:creationId xmlns:a16="http://schemas.microsoft.com/office/drawing/2014/main" id="{DE4CBF37-7960-4D25-8DFA-2B052FC012DC}"/>
              </a:ext>
            </a:extLst>
          </p:cNvPr>
          <p:cNvPicPr>
            <a:picLocks noChangeAspect="1"/>
          </p:cNvPicPr>
          <p:nvPr/>
        </p:nvPicPr>
        <p:blipFill>
          <a:blip r:embed="rId3">
            <a:duotone>
              <a:prstClr val="black"/>
              <a:srgbClr val="D9C3A5">
                <a:tint val="50000"/>
                <a:satMod val="180000"/>
              </a:srgbClr>
            </a:duotone>
          </a:blip>
          <a:stretch>
            <a:fillRect/>
          </a:stretch>
        </p:blipFill>
        <p:spPr>
          <a:xfrm>
            <a:off x="2656248" y="4771927"/>
            <a:ext cx="906349" cy="1083803"/>
          </a:xfrm>
          <a:prstGeom prst="rect">
            <a:avLst/>
          </a:prstGeom>
        </p:spPr>
      </p:pic>
      <p:sp>
        <p:nvSpPr>
          <p:cNvPr id="45" name="Rectangle 44">
            <a:extLst>
              <a:ext uri="{FF2B5EF4-FFF2-40B4-BE49-F238E27FC236}">
                <a16:creationId xmlns:a16="http://schemas.microsoft.com/office/drawing/2014/main" id="{2F8894F7-08F8-4359-8772-BBA40235A33A}"/>
              </a:ext>
            </a:extLst>
          </p:cNvPr>
          <p:cNvSpPr/>
          <p:nvPr/>
        </p:nvSpPr>
        <p:spPr>
          <a:xfrm>
            <a:off x="4463664" y="3549845"/>
            <a:ext cx="2659718" cy="954107"/>
          </a:xfrm>
          <a:prstGeom prst="rect">
            <a:avLst/>
          </a:prstGeom>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Electronic Clinical Quality Measures (eCQMs)</a:t>
            </a:r>
          </a:p>
          <a:p>
            <a:pPr algn="ctr"/>
            <a:r>
              <a:rPr lang="en-US" sz="1400" dirty="0">
                <a:solidFill>
                  <a:prstClr val="black"/>
                </a:solidFill>
                <a:latin typeface="Arial" panose="020B0604020202020204" pitchFamily="34" charset="0"/>
                <a:cs typeface="Arial" panose="020B0604020202020204" pitchFamily="34" charset="0"/>
              </a:rPr>
              <a:t>Data primarily from electronic health records (EHRs).</a:t>
            </a:r>
          </a:p>
        </p:txBody>
      </p:sp>
      <p:grpSp>
        <p:nvGrpSpPr>
          <p:cNvPr id="41" name="Group 40">
            <a:extLst>
              <a:ext uri="{FF2B5EF4-FFF2-40B4-BE49-F238E27FC236}">
                <a16:creationId xmlns:a16="http://schemas.microsoft.com/office/drawing/2014/main" id="{ACE63D31-2DD7-400C-867A-C587261B0F21}"/>
              </a:ext>
            </a:extLst>
          </p:cNvPr>
          <p:cNvGrpSpPr/>
          <p:nvPr/>
        </p:nvGrpSpPr>
        <p:grpSpPr>
          <a:xfrm>
            <a:off x="4339233" y="3554291"/>
            <a:ext cx="2708477" cy="2435272"/>
            <a:chOff x="4471033" y="2814368"/>
            <a:chExt cx="3083962" cy="2501904"/>
          </a:xfrm>
        </p:grpSpPr>
        <p:cxnSp>
          <p:nvCxnSpPr>
            <p:cNvPr id="42" name="Straight Connector 41">
              <a:extLst>
                <a:ext uri="{FF2B5EF4-FFF2-40B4-BE49-F238E27FC236}">
                  <a16:creationId xmlns:a16="http://schemas.microsoft.com/office/drawing/2014/main" id="{6150E16D-DA7D-49BA-B491-BCD2A2E5B2B3}"/>
                </a:ext>
                <a:ext uri="{C183D7F6-B498-43B3-948B-1728B52AA6E4}">
                  <adec:decorative xmlns:adec="http://schemas.microsoft.com/office/drawing/2017/decorative" val="1"/>
                </a:ext>
              </a:extLst>
            </p:cNvPr>
            <p:cNvCxnSpPr>
              <a:cxnSpLocks/>
            </p:cNvCxnSpPr>
            <p:nvPr/>
          </p:nvCxnSpPr>
          <p:spPr>
            <a:xfrm>
              <a:off x="4471033" y="2814368"/>
              <a:ext cx="0" cy="2501904"/>
            </a:xfrm>
            <a:prstGeom prst="line">
              <a:avLst/>
            </a:prstGeom>
            <a:noFill/>
            <a:ln w="9525" cap="flat" cmpd="sng" algn="ctr">
              <a:solidFill>
                <a:srgbClr val="004986"/>
              </a:solidFill>
              <a:prstDash val="dash"/>
              <a:round/>
              <a:headEnd type="none" w="med" len="med"/>
              <a:tailEnd type="none" w="med" len="med"/>
            </a:ln>
            <a:effectLst/>
          </p:spPr>
        </p:cxnSp>
        <p:cxnSp>
          <p:nvCxnSpPr>
            <p:cNvPr id="43" name="Straight Connector 42">
              <a:extLst>
                <a:ext uri="{FF2B5EF4-FFF2-40B4-BE49-F238E27FC236}">
                  <a16:creationId xmlns:a16="http://schemas.microsoft.com/office/drawing/2014/main" id="{330AA6BE-66D1-41BE-941B-22ECF88A3A42}"/>
                </a:ext>
                <a:ext uri="{C183D7F6-B498-43B3-948B-1728B52AA6E4}">
                  <adec:decorative xmlns:adec="http://schemas.microsoft.com/office/drawing/2017/decorative" val="1"/>
                </a:ext>
              </a:extLst>
            </p:cNvPr>
            <p:cNvCxnSpPr>
              <a:cxnSpLocks/>
            </p:cNvCxnSpPr>
            <p:nvPr/>
          </p:nvCxnSpPr>
          <p:spPr>
            <a:xfrm>
              <a:off x="7554995" y="2814368"/>
              <a:ext cx="0" cy="2501904"/>
            </a:xfrm>
            <a:prstGeom prst="line">
              <a:avLst/>
            </a:prstGeom>
            <a:noFill/>
            <a:ln w="9525" cap="flat" cmpd="sng" algn="ctr">
              <a:solidFill>
                <a:srgbClr val="004986"/>
              </a:solidFill>
              <a:prstDash val="dash"/>
              <a:round/>
              <a:headEnd type="none" w="med" len="med"/>
              <a:tailEnd type="none" w="med" len="med"/>
            </a:ln>
            <a:effectLst/>
          </p:spPr>
        </p:cxnSp>
      </p:grpSp>
      <p:pic>
        <p:nvPicPr>
          <p:cNvPr id="48" name="Picture 47" descr="Icon of a computer and file">
            <a:extLst>
              <a:ext uri="{FF2B5EF4-FFF2-40B4-BE49-F238E27FC236}">
                <a16:creationId xmlns:a16="http://schemas.microsoft.com/office/drawing/2014/main" id="{55FC15C4-D5C6-4F46-A6DB-7D492F7E9388}"/>
              </a:ext>
            </a:extLst>
          </p:cNvPr>
          <p:cNvPicPr>
            <a:picLocks noChangeAspect="1"/>
          </p:cNvPicPr>
          <p:nvPr/>
        </p:nvPicPr>
        <p:blipFill>
          <a:blip r:embed="rId4"/>
          <a:stretch>
            <a:fillRect/>
          </a:stretch>
        </p:blipFill>
        <p:spPr>
          <a:xfrm>
            <a:off x="5246037" y="4837448"/>
            <a:ext cx="1083803" cy="1083803"/>
          </a:xfrm>
          <a:prstGeom prst="rect">
            <a:avLst/>
          </a:prstGeom>
        </p:spPr>
      </p:pic>
      <p:sp>
        <p:nvSpPr>
          <p:cNvPr id="46" name="Rectangle 45">
            <a:extLst>
              <a:ext uri="{FF2B5EF4-FFF2-40B4-BE49-F238E27FC236}">
                <a16:creationId xmlns:a16="http://schemas.microsoft.com/office/drawing/2014/main" id="{852D66F6-73DC-436B-8C7B-5818F57D1EFB}"/>
              </a:ext>
            </a:extLst>
          </p:cNvPr>
          <p:cNvSpPr/>
          <p:nvPr/>
        </p:nvSpPr>
        <p:spPr>
          <a:xfrm>
            <a:off x="7061772" y="3549845"/>
            <a:ext cx="2920428" cy="954107"/>
          </a:xfrm>
          <a:prstGeom prst="rect">
            <a:avLst/>
          </a:prstGeom>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Digital Quality Measures (dQMs)</a:t>
            </a:r>
          </a:p>
          <a:p>
            <a:pPr algn="ctr"/>
            <a:r>
              <a:rPr lang="en-US" sz="1400" dirty="0">
                <a:solidFill>
                  <a:prstClr val="black"/>
                </a:solidFill>
                <a:latin typeface="Arial" panose="020B0604020202020204" pitchFamily="34" charset="0"/>
                <a:cs typeface="Arial" panose="020B0604020202020204" pitchFamily="34" charset="0"/>
              </a:rPr>
              <a:t>Data from EHRs, registries, HIEs, claims, patient experience surveys, etc.</a:t>
            </a:r>
          </a:p>
        </p:txBody>
      </p:sp>
      <p:pic>
        <p:nvPicPr>
          <p:cNvPr id="47" name="Picture 46" descr="Icon of multiple arrows pointing to a computer screen with text on it. ">
            <a:extLst>
              <a:ext uri="{FF2B5EF4-FFF2-40B4-BE49-F238E27FC236}">
                <a16:creationId xmlns:a16="http://schemas.microsoft.com/office/drawing/2014/main" id="{C7608768-E219-4DBA-8D08-42EF1F786B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42033" y="4643912"/>
            <a:ext cx="1779150" cy="1277339"/>
          </a:xfrm>
          <a:prstGeom prst="rect">
            <a:avLst/>
          </a:prstGeom>
        </p:spPr>
      </p:pic>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6/21/2021</a:t>
            </a:fld>
            <a:endParaRPr lang="en-US" dirty="0"/>
          </a:p>
        </p:txBody>
      </p:sp>
    </p:spTree>
    <p:extLst>
      <p:ext uri="{BB962C8B-B14F-4D97-AF65-F5344CB8AC3E}">
        <p14:creationId xmlns:p14="http://schemas.microsoft.com/office/powerpoint/2010/main" val="182964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4B4F2-D0BC-4A44-AB4C-F0AB00357319}"/>
              </a:ext>
            </a:extLst>
          </p:cNvPr>
          <p:cNvSpPr>
            <a:spLocks noGrp="1"/>
          </p:cNvSpPr>
          <p:nvPr>
            <p:ph type="ctrTitle"/>
          </p:nvPr>
        </p:nvSpPr>
        <p:spPr/>
        <p:txBody>
          <a:bodyPr/>
          <a:lstStyle/>
          <a:p>
            <a:r>
              <a:rPr lang="en-US" dirty="0"/>
              <a:t>Digital Quality Measurement Blueprint</a:t>
            </a:r>
          </a:p>
        </p:txBody>
      </p:sp>
      <p:sp>
        <p:nvSpPr>
          <p:cNvPr id="2" name="Slide Number Placeholder 1">
            <a:extLst>
              <a:ext uri="{FF2B5EF4-FFF2-40B4-BE49-F238E27FC236}">
                <a16:creationId xmlns:a16="http://schemas.microsoft.com/office/drawing/2014/main" id="{F291D8C9-A820-4752-A4BB-39B7799A026D}"/>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3" name="Date Placeholder 2">
            <a:extLst>
              <a:ext uri="{FF2B5EF4-FFF2-40B4-BE49-F238E27FC236}">
                <a16:creationId xmlns:a16="http://schemas.microsoft.com/office/drawing/2014/main" id="{3868898A-8955-4399-8297-56B54E70E888}"/>
              </a:ext>
            </a:extLst>
          </p:cNvPr>
          <p:cNvSpPr>
            <a:spLocks noGrp="1"/>
          </p:cNvSpPr>
          <p:nvPr>
            <p:ph type="dt" sz="half" idx="10"/>
          </p:nvPr>
        </p:nvSpPr>
        <p:spPr/>
        <p:txBody>
          <a:bodyPr/>
          <a:lstStyle/>
          <a:p>
            <a:fld id="{B60F94EE-6983-4E58-82D4-AEC852659FA8}" type="datetime1">
              <a:rPr lang="en-US" smtClean="0"/>
              <a:t>6/21/2021</a:t>
            </a:fld>
            <a:endParaRPr lang="en-US" dirty="0"/>
          </a:p>
        </p:txBody>
      </p:sp>
    </p:spTree>
    <p:extLst>
      <p:ext uri="{BB962C8B-B14F-4D97-AF65-F5344CB8AC3E}">
        <p14:creationId xmlns:p14="http://schemas.microsoft.com/office/powerpoint/2010/main" val="167761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2EFF8-0CF3-428D-AD94-A59DFAD82E61}"/>
              </a:ext>
            </a:extLst>
          </p:cNvPr>
          <p:cNvSpPr>
            <a:spLocks noGrp="1"/>
          </p:cNvSpPr>
          <p:nvPr>
            <p:ph type="title"/>
          </p:nvPr>
        </p:nvSpPr>
        <p:spPr>
          <a:xfrm>
            <a:off x="152400" y="76200"/>
            <a:ext cx="11582400" cy="1371600"/>
          </a:xfrm>
        </p:spPr>
        <p:txBody>
          <a:bodyPr/>
          <a:lstStyle/>
          <a:p>
            <a:r>
              <a:rPr lang="en-US" sz="3600" dirty="0"/>
              <a:t>CMS has set the ambitious and critical goal of transitioning to digital quality measurement by 2025</a:t>
            </a:r>
          </a:p>
        </p:txBody>
      </p:sp>
      <p:pic>
        <p:nvPicPr>
          <p:cNvPr id="6" name="Picture 5" descr="Graphic of CMS goals in the transition to digital quality measurement including: care quality only measured electronically, reduced burden, providing usable timely data from multiple sources for high quality care, and producing reliable and valid measurement results. &#10;">
            <a:extLst>
              <a:ext uri="{FF2B5EF4-FFF2-40B4-BE49-F238E27FC236}">
                <a16:creationId xmlns:a16="http://schemas.microsoft.com/office/drawing/2014/main" id="{1F45C903-B249-4863-BFF3-039F5EE9F7E9}"/>
              </a:ext>
            </a:extLst>
          </p:cNvPr>
          <p:cNvPicPr>
            <a:picLocks noChangeAspect="1"/>
          </p:cNvPicPr>
          <p:nvPr/>
        </p:nvPicPr>
        <p:blipFill>
          <a:blip r:embed="rId3"/>
          <a:stretch>
            <a:fillRect/>
          </a:stretch>
        </p:blipFill>
        <p:spPr>
          <a:xfrm>
            <a:off x="642655" y="2200510"/>
            <a:ext cx="10906689" cy="3371380"/>
          </a:xfrm>
          <a:prstGeom prst="rect">
            <a:avLst/>
          </a:prstGeom>
        </p:spPr>
      </p:pic>
      <p:sp>
        <p:nvSpPr>
          <p:cNvPr id="5" name="Slide Number Placeholder 4">
            <a:extLst>
              <a:ext uri="{FF2B5EF4-FFF2-40B4-BE49-F238E27FC236}">
                <a16:creationId xmlns:a16="http://schemas.microsoft.com/office/drawing/2014/main" id="{AF36C76E-88BA-4917-B917-BF306543FF98}"/>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4" name="Date Placeholder 3">
            <a:extLst>
              <a:ext uri="{FF2B5EF4-FFF2-40B4-BE49-F238E27FC236}">
                <a16:creationId xmlns:a16="http://schemas.microsoft.com/office/drawing/2014/main" id="{2FE800BB-E502-46B4-96F8-5A918B18125E}"/>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885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F0366-9030-4692-8D15-1273F2BA42C2}"/>
              </a:ext>
            </a:extLst>
          </p:cNvPr>
          <p:cNvSpPr>
            <a:spLocks noGrp="1"/>
          </p:cNvSpPr>
          <p:nvPr>
            <p:ph type="title"/>
          </p:nvPr>
        </p:nvSpPr>
        <p:spPr/>
        <p:txBody>
          <a:bodyPr/>
          <a:lstStyle/>
          <a:p>
            <a:r>
              <a:rPr lang="en-US" dirty="0"/>
              <a:t>Learning Objectives</a:t>
            </a:r>
          </a:p>
        </p:txBody>
      </p:sp>
      <p:sp>
        <p:nvSpPr>
          <p:cNvPr id="2" name="Content Placeholder 1">
            <a:extLst>
              <a:ext uri="{FF2B5EF4-FFF2-40B4-BE49-F238E27FC236}">
                <a16:creationId xmlns:a16="http://schemas.microsoft.com/office/drawing/2014/main" id="{7A80E7E1-3405-4A66-AE0F-7853061AD502}"/>
              </a:ext>
            </a:extLst>
          </p:cNvPr>
          <p:cNvSpPr>
            <a:spLocks noGrp="1"/>
          </p:cNvSpPr>
          <p:nvPr>
            <p:ph idx="1"/>
          </p:nvPr>
        </p:nvSpPr>
        <p:spPr>
          <a:xfrm>
            <a:off x="457200" y="2057400"/>
            <a:ext cx="11277600" cy="4114801"/>
          </a:xfrm>
        </p:spPr>
        <p:txBody>
          <a:bodyPr>
            <a:normAutofit/>
          </a:bodyPr>
          <a:lstStyle/>
          <a:p>
            <a:pPr>
              <a:spcAft>
                <a:spcPts val="1200"/>
              </a:spcAft>
            </a:pPr>
            <a:r>
              <a:rPr lang="en-US" sz="2900" b="1" dirty="0">
                <a:solidFill>
                  <a:srgbClr val="00529C"/>
                </a:solidFill>
              </a:rPr>
              <a:t>Understand how CMS plans to build on successes of Meaningful Measures</a:t>
            </a:r>
          </a:p>
          <a:p>
            <a:pPr lvl="1"/>
            <a:r>
              <a:rPr lang="en-US" sz="2600" dirty="0"/>
              <a:t>Meaningful Measures 2.0</a:t>
            </a:r>
          </a:p>
          <a:p>
            <a:pPr lvl="1"/>
            <a:r>
              <a:rPr lang="en-US" sz="2600" dirty="0"/>
              <a:t>Burden reduction</a:t>
            </a:r>
          </a:p>
          <a:p>
            <a:pPr lvl="1"/>
            <a:r>
              <a:rPr lang="en-US" sz="2600" dirty="0"/>
              <a:t>Alignment initiatives</a:t>
            </a:r>
          </a:p>
          <a:p>
            <a:pPr marL="457200" lvl="1" indent="0">
              <a:buNone/>
            </a:pPr>
            <a:endParaRPr lang="en-US" sz="2600" dirty="0"/>
          </a:p>
          <a:p>
            <a:pPr>
              <a:spcAft>
                <a:spcPts val="1200"/>
              </a:spcAft>
            </a:pPr>
            <a:r>
              <a:rPr lang="en-US" sz="2900" b="1" dirty="0">
                <a:solidFill>
                  <a:srgbClr val="00529C"/>
                </a:solidFill>
              </a:rPr>
              <a:t>Identify key themes from the CMS Digital Quality Measurement Blueprint</a:t>
            </a:r>
          </a:p>
        </p:txBody>
      </p:sp>
      <p:sp>
        <p:nvSpPr>
          <p:cNvPr id="5" name="Slide Number Placeholder 4">
            <a:extLst>
              <a:ext uri="{FF2B5EF4-FFF2-40B4-BE49-F238E27FC236}">
                <a16:creationId xmlns:a16="http://schemas.microsoft.com/office/drawing/2014/main" id="{818559F1-6F70-4230-930D-E2A22EBF1411}"/>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4" name="Date Placeholder 3">
            <a:extLst>
              <a:ext uri="{FF2B5EF4-FFF2-40B4-BE49-F238E27FC236}">
                <a16:creationId xmlns:a16="http://schemas.microsoft.com/office/drawing/2014/main" id="{38E232CC-F475-4001-B503-763F89BE1CCC}"/>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20418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65EA9-2262-40C4-A603-9C6069ACDE09}"/>
              </a:ext>
            </a:extLst>
          </p:cNvPr>
          <p:cNvSpPr>
            <a:spLocks noGrp="1"/>
          </p:cNvSpPr>
          <p:nvPr>
            <p:ph type="title"/>
          </p:nvPr>
        </p:nvSpPr>
        <p:spPr>
          <a:xfrm>
            <a:off x="152400" y="76200"/>
            <a:ext cx="11582400" cy="1371600"/>
          </a:xfrm>
        </p:spPr>
        <p:txBody>
          <a:bodyPr/>
          <a:lstStyle/>
          <a:p>
            <a:r>
              <a:rPr lang="en-US" sz="3600" dirty="0"/>
              <a:t>To achieve this vision, CMS needs a coordinated strategy that builds on recent and current activities</a:t>
            </a:r>
          </a:p>
        </p:txBody>
      </p:sp>
      <p:sp>
        <p:nvSpPr>
          <p:cNvPr id="2" name="Content Placeholder 1">
            <a:extLst>
              <a:ext uri="{FF2B5EF4-FFF2-40B4-BE49-F238E27FC236}">
                <a16:creationId xmlns:a16="http://schemas.microsoft.com/office/drawing/2014/main" id="{3532DFF0-66A3-47FD-A3A8-DB9ECEF8FD3D}"/>
              </a:ext>
            </a:extLst>
          </p:cNvPr>
          <p:cNvSpPr>
            <a:spLocks noGrp="1"/>
          </p:cNvSpPr>
          <p:nvPr>
            <p:ph idx="1"/>
          </p:nvPr>
        </p:nvSpPr>
        <p:spPr>
          <a:xfrm>
            <a:off x="457200" y="1752601"/>
            <a:ext cx="5105400" cy="4572000"/>
          </a:xfrm>
        </p:spPr>
        <p:txBody>
          <a:bodyPr>
            <a:normAutofit lnSpcReduction="10000"/>
          </a:bodyPr>
          <a:lstStyle/>
          <a:p>
            <a:r>
              <a:rPr lang="en-US" sz="2000" dirty="0"/>
              <a:t>Recent rules require provider and health plan FHIR APIs that will </a:t>
            </a:r>
            <a:r>
              <a:rPr lang="en-US" sz="2000" b="1" dirty="0"/>
              <a:t>make data more accessible for interoperability</a:t>
            </a:r>
          </a:p>
          <a:p>
            <a:r>
              <a:rPr lang="en-US" sz="2000" dirty="0"/>
              <a:t>Meaningful Measures 2.0 identifies </a:t>
            </a:r>
            <a:r>
              <a:rPr lang="en-US" sz="2000" b="1" dirty="0"/>
              <a:t>priority areas and focuses on digital quality measures</a:t>
            </a:r>
          </a:p>
          <a:p>
            <a:r>
              <a:rPr lang="en-US" sz="2000" dirty="0"/>
              <a:t>CCSQ QMVIG Strategy Project is building tools for specifying and testing electronic clinical quality measures (eCQMs) in FHIR, and ISG is building a FHIR server for data storage </a:t>
            </a:r>
          </a:p>
          <a:p>
            <a:r>
              <a:rPr lang="en-US" sz="2000" dirty="0"/>
              <a:t>Health Level Seven (HL7</a:t>
            </a:r>
            <a:r>
              <a:rPr lang="en-US" sz="2000" baseline="30000" dirty="0"/>
              <a:t>®</a:t>
            </a:r>
            <a:r>
              <a:rPr lang="en-US" sz="2000" dirty="0"/>
              <a:t>) FHIR Accelerator multi-stakeholder private and public-private groups are advancing FHIR standards for use cases</a:t>
            </a:r>
          </a:p>
          <a:p>
            <a:endParaRPr lang="en-US" sz="2000" dirty="0"/>
          </a:p>
        </p:txBody>
      </p:sp>
      <p:pic>
        <p:nvPicPr>
          <p:cNvPr id="6" name="Picture 5" descr="Screenshot of the ONC Rule and CMS Rule for EHR certification and FHIR based APIs, respectively. ">
            <a:extLst>
              <a:ext uri="{FF2B5EF4-FFF2-40B4-BE49-F238E27FC236}">
                <a16:creationId xmlns:a16="http://schemas.microsoft.com/office/drawing/2014/main" id="{A1EB394C-F762-47FF-9D7B-8978829DB435}"/>
              </a:ext>
            </a:extLst>
          </p:cNvPr>
          <p:cNvPicPr>
            <a:picLocks noChangeAspect="1"/>
          </p:cNvPicPr>
          <p:nvPr/>
        </p:nvPicPr>
        <p:blipFill>
          <a:blip r:embed="rId3"/>
          <a:stretch>
            <a:fillRect/>
          </a:stretch>
        </p:blipFill>
        <p:spPr>
          <a:xfrm>
            <a:off x="5562600" y="1919176"/>
            <a:ext cx="6322100" cy="3871296"/>
          </a:xfrm>
          <a:prstGeom prst="rect">
            <a:avLst/>
          </a:prstGeom>
        </p:spPr>
      </p:pic>
      <p:sp>
        <p:nvSpPr>
          <p:cNvPr id="7" name="TextBox 6">
            <a:extLst>
              <a:ext uri="{FF2B5EF4-FFF2-40B4-BE49-F238E27FC236}">
                <a16:creationId xmlns:a16="http://schemas.microsoft.com/office/drawing/2014/main" id="{A10B8D5F-B0A2-4ED4-BEDC-07E1C209779C}"/>
              </a:ext>
            </a:extLst>
          </p:cNvPr>
          <p:cNvSpPr txBox="1"/>
          <p:nvPr/>
        </p:nvSpPr>
        <p:spPr>
          <a:xfrm>
            <a:off x="838200" y="6088559"/>
            <a:ext cx="10924712" cy="769441"/>
          </a:xfrm>
          <a:prstGeom prst="rect">
            <a:avLst/>
          </a:prstGeom>
          <a:noFill/>
        </p:spPr>
        <p:txBody>
          <a:bodyPr wrap="square" rtlCol="0">
            <a:spAutoFit/>
          </a:bodyPr>
          <a:lstStyle/>
          <a:p>
            <a:r>
              <a:rPr lang="en-US" sz="1100" b="1" dirty="0">
                <a:solidFill>
                  <a:srgbClr val="00356C"/>
                </a:solidFill>
                <a:cs typeface="Calibri" panose="020F0502020204030204" pitchFamily="34" charset="0"/>
              </a:rPr>
              <a:t>Sources:</a:t>
            </a:r>
          </a:p>
          <a:p>
            <a:r>
              <a:rPr lang="en-US" sz="1100" dirty="0">
                <a:hlinkClick r:id="rId4"/>
              </a:rPr>
              <a:t>https://www.cms.gov/meaningful-measures-20-moving-measure-reduction-modernization</a:t>
            </a:r>
            <a:endParaRPr lang="en-US" sz="1100" b="1" dirty="0">
              <a:solidFill>
                <a:srgbClr val="00356C"/>
              </a:solidFill>
              <a:cs typeface="Calibri" panose="020F0502020204030204" pitchFamily="34" charset="0"/>
            </a:endParaRPr>
          </a:p>
          <a:p>
            <a:r>
              <a:rPr lang="en-US" sz="1100" dirty="0">
                <a:solidFill>
                  <a:srgbClr val="002E89"/>
                </a:solidFill>
                <a:latin typeface="+mj-lt"/>
                <a:cs typeface="Calibri" panose="020F0502020204030204" pitchFamily="34" charset="0"/>
                <a:hlinkClick r:id="rId5"/>
              </a:rPr>
              <a:t>https://www.federalregister.gov/documents/2020/05/01/2020-07419/21st-century-cures-act-interoperability-information-blocking-and-the-onc-health-it-certification</a:t>
            </a:r>
            <a:r>
              <a:rPr lang="en-US" sz="1100" dirty="0">
                <a:solidFill>
                  <a:srgbClr val="002E89"/>
                </a:solidFill>
                <a:latin typeface="+mj-lt"/>
                <a:cs typeface="Calibri" panose="020F0502020204030204" pitchFamily="34" charset="0"/>
              </a:rPr>
              <a:t> </a:t>
            </a:r>
          </a:p>
          <a:p>
            <a:r>
              <a:rPr lang="en-US" sz="1100" dirty="0">
                <a:solidFill>
                  <a:srgbClr val="002E89"/>
                </a:solidFill>
                <a:latin typeface="+mj-lt"/>
                <a:hlinkClick r:id="rId6"/>
              </a:rPr>
              <a:t>https://www.federalregister.gov/documents/2020/05/01/2020-05050/medicare-and-medicaid-programs-patient-protection-and-affordable-care-act-interoperability-and</a:t>
            </a:r>
            <a:r>
              <a:rPr lang="en-US" sz="1100" dirty="0">
                <a:solidFill>
                  <a:srgbClr val="002E89"/>
                </a:solidFill>
                <a:latin typeface="+mj-lt"/>
              </a:rPr>
              <a:t> </a:t>
            </a:r>
            <a:endParaRPr lang="en-US" sz="1100" dirty="0">
              <a:solidFill>
                <a:srgbClr val="002E89"/>
              </a:solidFill>
              <a:latin typeface="+mj-lt"/>
              <a:cs typeface="Calibri" panose="020F0502020204030204" pitchFamily="34" charset="0"/>
            </a:endParaRPr>
          </a:p>
        </p:txBody>
      </p:sp>
      <p:sp>
        <p:nvSpPr>
          <p:cNvPr id="5" name="Slide Number Placeholder 4">
            <a:extLst>
              <a:ext uri="{FF2B5EF4-FFF2-40B4-BE49-F238E27FC236}">
                <a16:creationId xmlns:a16="http://schemas.microsoft.com/office/drawing/2014/main" id="{991435F2-324D-484B-89B7-F44B7149D7E2}"/>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4" name="Date Placeholder 3">
            <a:extLst>
              <a:ext uri="{FF2B5EF4-FFF2-40B4-BE49-F238E27FC236}">
                <a16:creationId xmlns:a16="http://schemas.microsoft.com/office/drawing/2014/main" id="{AEC051C6-B4A2-4B5B-8FA4-BB1090BFE836}"/>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86765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8C9056-732A-45DC-9D5C-E3A2CAC5D71A}"/>
              </a:ext>
            </a:extLst>
          </p:cNvPr>
          <p:cNvSpPr>
            <a:spLocks noGrp="1"/>
          </p:cNvSpPr>
          <p:nvPr>
            <p:ph type="title"/>
          </p:nvPr>
        </p:nvSpPr>
        <p:spPr/>
        <p:txBody>
          <a:bodyPr/>
          <a:lstStyle/>
          <a:p>
            <a:r>
              <a:rPr lang="en-US" dirty="0"/>
              <a:t>Goals</a:t>
            </a:r>
          </a:p>
        </p:txBody>
      </p:sp>
      <p:sp>
        <p:nvSpPr>
          <p:cNvPr id="2" name="Content Placeholder 1">
            <a:extLst>
              <a:ext uri="{FF2B5EF4-FFF2-40B4-BE49-F238E27FC236}">
                <a16:creationId xmlns:a16="http://schemas.microsoft.com/office/drawing/2014/main" id="{68E4D623-3272-484F-A7F3-F636551C11A2}"/>
              </a:ext>
            </a:extLst>
          </p:cNvPr>
          <p:cNvSpPr>
            <a:spLocks noGrp="1"/>
          </p:cNvSpPr>
          <p:nvPr>
            <p:ph idx="1"/>
          </p:nvPr>
        </p:nvSpPr>
        <p:spPr/>
        <p:txBody>
          <a:bodyPr>
            <a:normAutofit fontScale="92500" lnSpcReduction="20000"/>
          </a:bodyPr>
          <a:lstStyle/>
          <a:p>
            <a:r>
              <a:rPr lang="en-US" dirty="0"/>
              <a:t>Quality measurement system that is fully based on digital measures, which reduces burden of reporting, are able to provider many dimensions of data in a timely fashion, enable rapid feedback and transparent reporting</a:t>
            </a:r>
          </a:p>
          <a:p>
            <a:r>
              <a:rPr lang="en-US" dirty="0"/>
              <a:t>Digital measures leveraged for advanced analytics to define, measure and predict key quality issues</a:t>
            </a:r>
          </a:p>
          <a:p>
            <a:r>
              <a:rPr lang="en-US" dirty="0"/>
              <a:t>Quality measures are a secondary product from routine data generation of normal workflow (less burden)</a:t>
            </a:r>
          </a:p>
          <a:p>
            <a:r>
              <a:rPr lang="en-US" dirty="0"/>
              <a:t>This new quality measurement paradigm can only be accomplished through digital measures combined with interoperability, ideally through FHIR API technology</a:t>
            </a:r>
          </a:p>
        </p:txBody>
      </p:sp>
      <p:sp>
        <p:nvSpPr>
          <p:cNvPr id="5" name="Slide Number Placeholder 4">
            <a:extLst>
              <a:ext uri="{FF2B5EF4-FFF2-40B4-BE49-F238E27FC236}">
                <a16:creationId xmlns:a16="http://schemas.microsoft.com/office/drawing/2014/main" id="{F42D9B12-E685-4987-8268-AB946CEC94F3}"/>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4" name="Date Placeholder 3">
            <a:extLst>
              <a:ext uri="{FF2B5EF4-FFF2-40B4-BE49-F238E27FC236}">
                <a16:creationId xmlns:a16="http://schemas.microsoft.com/office/drawing/2014/main" id="{3AFE0CAA-DFD9-4DFE-AB42-9E2E8168C81E}"/>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253700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37C220-7F9D-468E-8146-8D6711B1F9A1}"/>
              </a:ext>
            </a:extLst>
          </p:cNvPr>
          <p:cNvSpPr>
            <a:spLocks noGrp="1"/>
          </p:cNvSpPr>
          <p:nvPr>
            <p:ph type="title"/>
          </p:nvPr>
        </p:nvSpPr>
        <p:spPr/>
        <p:txBody>
          <a:bodyPr/>
          <a:lstStyle/>
          <a:p>
            <a:r>
              <a:rPr lang="en-US" dirty="0"/>
              <a:t>What is FHIR</a:t>
            </a:r>
            <a:r>
              <a:rPr lang="en-US" baseline="30000" dirty="0"/>
              <a:t>®</a:t>
            </a:r>
            <a:r>
              <a:rPr lang="en-US" dirty="0"/>
              <a:t>?</a:t>
            </a:r>
          </a:p>
        </p:txBody>
      </p:sp>
      <p:sp>
        <p:nvSpPr>
          <p:cNvPr id="2" name="Content Placeholder 1">
            <a:extLst>
              <a:ext uri="{FF2B5EF4-FFF2-40B4-BE49-F238E27FC236}">
                <a16:creationId xmlns:a16="http://schemas.microsoft.com/office/drawing/2014/main" id="{F26EF956-5C13-4251-8C3E-8F65D128A512}"/>
              </a:ext>
            </a:extLst>
          </p:cNvPr>
          <p:cNvSpPr>
            <a:spLocks noGrp="1"/>
          </p:cNvSpPr>
          <p:nvPr>
            <p:ph idx="1"/>
          </p:nvPr>
        </p:nvSpPr>
        <p:spPr/>
        <p:txBody>
          <a:bodyPr>
            <a:normAutofit fontScale="92500" lnSpcReduction="20000"/>
          </a:bodyPr>
          <a:lstStyle/>
          <a:p>
            <a:r>
              <a:rPr lang="en-US" dirty="0"/>
              <a:t>FHIR</a:t>
            </a:r>
            <a:r>
              <a:rPr lang="en-US" baseline="30000" dirty="0"/>
              <a:t>®</a:t>
            </a:r>
            <a:r>
              <a:rPr lang="en-US" dirty="0"/>
              <a:t> – Fast Healthcare Interoperability Resources (</a:t>
            </a:r>
            <a:r>
              <a:rPr lang="en-US" dirty="0">
                <a:hlinkClick r:id="rId3"/>
              </a:rPr>
              <a:t>http://hl7.org/fhir</a:t>
            </a:r>
            <a:r>
              <a:rPr lang="en-US" dirty="0"/>
              <a:t>)</a:t>
            </a:r>
          </a:p>
          <a:p>
            <a:r>
              <a:rPr lang="en-US" dirty="0"/>
              <a:t>FHIR is a next-generation standards framework created</a:t>
            </a:r>
            <a:br>
              <a:rPr lang="en-US" dirty="0"/>
            </a:br>
            <a:r>
              <a:rPr lang="en-US" dirty="0"/>
              <a:t>by Health Level Seven International (HL7) </a:t>
            </a:r>
          </a:p>
          <a:p>
            <a:r>
              <a:rPr lang="en-US" dirty="0"/>
              <a:t>Provides an Interoperable Platform for Healthcare data</a:t>
            </a:r>
          </a:p>
          <a:p>
            <a:pPr lvl="1"/>
            <a:r>
              <a:rPr lang="en-US" dirty="0"/>
              <a:t>Defines a common way to structure health data known as ‘Resources’</a:t>
            </a:r>
          </a:p>
          <a:p>
            <a:pPr lvl="1"/>
            <a:r>
              <a:rPr lang="en-US" dirty="0"/>
              <a:t>Enables automated data exchange through Application Programming Interfaces (APIs)</a:t>
            </a:r>
          </a:p>
          <a:p>
            <a:r>
              <a:rPr lang="en-US" dirty="0"/>
              <a:t>FHIR uses latest technologies to be developer-friendly</a:t>
            </a:r>
          </a:p>
          <a:p>
            <a:r>
              <a:rPr lang="en-US" dirty="0"/>
              <a:t>Gaining widespread adoption in both commercial and government settings</a:t>
            </a:r>
          </a:p>
        </p:txBody>
      </p:sp>
      <p:sp>
        <p:nvSpPr>
          <p:cNvPr id="5" name="Slide Number Placeholder 4">
            <a:extLst>
              <a:ext uri="{FF2B5EF4-FFF2-40B4-BE49-F238E27FC236}">
                <a16:creationId xmlns:a16="http://schemas.microsoft.com/office/drawing/2014/main" id="{7DFEB16B-D721-4FAE-9668-7CE76D82AD64}"/>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4" name="Date Placeholder 3">
            <a:extLst>
              <a:ext uri="{FF2B5EF4-FFF2-40B4-BE49-F238E27FC236}">
                <a16:creationId xmlns:a16="http://schemas.microsoft.com/office/drawing/2014/main" id="{BEA37B0D-24E1-4E74-8EFB-3F5ECD725903}"/>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45255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79250-9D6E-423C-8FA1-49746612B384}"/>
              </a:ext>
            </a:extLst>
          </p:cNvPr>
          <p:cNvSpPr>
            <a:spLocks noGrp="1"/>
          </p:cNvSpPr>
          <p:nvPr>
            <p:ph type="title"/>
          </p:nvPr>
        </p:nvSpPr>
        <p:spPr/>
        <p:txBody>
          <a:bodyPr/>
          <a:lstStyle/>
          <a:p>
            <a:r>
              <a:rPr lang="en-US" dirty="0"/>
              <a:t>Digital quality measures (dQMs) defined</a:t>
            </a:r>
          </a:p>
        </p:txBody>
      </p:sp>
      <p:sp>
        <p:nvSpPr>
          <p:cNvPr id="2" name="Content Placeholder 1">
            <a:extLst>
              <a:ext uri="{FF2B5EF4-FFF2-40B4-BE49-F238E27FC236}">
                <a16:creationId xmlns:a16="http://schemas.microsoft.com/office/drawing/2014/main" id="{DF69208C-C7B2-436F-82F4-FFB377076660}"/>
              </a:ext>
            </a:extLst>
          </p:cNvPr>
          <p:cNvSpPr>
            <a:spLocks noGrp="1"/>
          </p:cNvSpPr>
          <p:nvPr>
            <p:ph idx="1"/>
          </p:nvPr>
        </p:nvSpPr>
        <p:spPr/>
        <p:txBody>
          <a:bodyPr>
            <a:normAutofit fontScale="70000" lnSpcReduction="20000"/>
          </a:bodyPr>
          <a:lstStyle/>
          <a:p>
            <a:r>
              <a:rPr lang="en-US" dirty="0"/>
              <a:t>dQMs are quality measures that use one or more sources of health information that are captured and can be transmitted electronically via interoperable systems</a:t>
            </a:r>
          </a:p>
          <a:p>
            <a:r>
              <a:rPr lang="en-US" dirty="0"/>
              <a:t>Potential data sources for dQMs include, but are not limited to:</a:t>
            </a:r>
          </a:p>
          <a:p>
            <a:pPr lvl="1"/>
            <a:r>
              <a:rPr lang="en-US" dirty="0"/>
              <a:t>EHRs</a:t>
            </a:r>
          </a:p>
          <a:p>
            <a:pPr lvl="1"/>
            <a:r>
              <a:rPr lang="en-US" dirty="0"/>
              <a:t>Administrative systems</a:t>
            </a:r>
          </a:p>
          <a:p>
            <a:pPr lvl="1"/>
            <a:r>
              <a:rPr lang="en-US" dirty="0"/>
              <a:t>Case management systems</a:t>
            </a:r>
          </a:p>
          <a:p>
            <a:pPr lvl="1"/>
            <a:r>
              <a:rPr lang="en-US" dirty="0"/>
              <a:t>Instruments (e.g., medical devices, wearable devices)</a:t>
            </a:r>
          </a:p>
          <a:p>
            <a:pPr lvl="1"/>
            <a:r>
              <a:rPr lang="en-US" dirty="0"/>
              <a:t>Patient portals or applications (e.g., for collection of patient-generated health data)</a:t>
            </a:r>
          </a:p>
          <a:p>
            <a:pPr lvl="1"/>
            <a:r>
              <a:rPr lang="en-US" dirty="0"/>
              <a:t>Data from health information exchanges (HIEs) or registries</a:t>
            </a:r>
          </a:p>
          <a:p>
            <a:pPr lvl="1"/>
            <a:r>
              <a:rPr lang="en-US" dirty="0"/>
              <a:t>Data from post-acute assessments</a:t>
            </a:r>
          </a:p>
          <a:p>
            <a:r>
              <a:rPr lang="en-US" dirty="0"/>
              <a:t>dQMs will leverage advances in technology (e.g., FHIR APIs ) to access and electronically transmit interoperable data for dQMs will reinforce the aggregation of data across multiple data sources, rapid-cycle feedback, and alignment of programmatic requirements</a:t>
            </a:r>
          </a:p>
        </p:txBody>
      </p:sp>
      <p:sp>
        <p:nvSpPr>
          <p:cNvPr id="5" name="Slide Number Placeholder 4">
            <a:extLst>
              <a:ext uri="{FF2B5EF4-FFF2-40B4-BE49-F238E27FC236}">
                <a16:creationId xmlns:a16="http://schemas.microsoft.com/office/drawing/2014/main" id="{80467B18-11D7-4C5F-9072-A392A6D5E67C}"/>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
        <p:nvSpPr>
          <p:cNvPr id="4" name="Date Placeholder 3">
            <a:extLst>
              <a:ext uri="{FF2B5EF4-FFF2-40B4-BE49-F238E27FC236}">
                <a16:creationId xmlns:a16="http://schemas.microsoft.com/office/drawing/2014/main" id="{C112147A-AE47-4B23-8436-017F89B85343}"/>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212905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C0B1D9-D8BB-402C-87B2-29AB911512F6}"/>
              </a:ext>
            </a:extLst>
          </p:cNvPr>
          <p:cNvSpPr>
            <a:spLocks noGrp="1"/>
          </p:cNvSpPr>
          <p:nvPr>
            <p:ph type="title"/>
          </p:nvPr>
        </p:nvSpPr>
        <p:spPr/>
        <p:txBody>
          <a:bodyPr/>
          <a:lstStyle/>
          <a:p>
            <a:r>
              <a:rPr lang="en-US" sz="3600" dirty="0"/>
              <a:t>CMS is developing a strategy for advancing dQM centered around four key domains</a:t>
            </a:r>
          </a:p>
        </p:txBody>
      </p:sp>
      <p:pic>
        <p:nvPicPr>
          <p:cNvPr id="6" name="Picture 5" descr="Advancing Digital Quality Measurement&#10;&#10;This figure displays for key foci to advance digital quality measurement: Advance technology, improve data quality, enable measure alignment, and optimize data aggregation. To advance these focus areas, it is necessary to evolve technical component, leverage policy, and engage stakeholders. ">
            <a:extLst>
              <a:ext uri="{FF2B5EF4-FFF2-40B4-BE49-F238E27FC236}">
                <a16:creationId xmlns:a16="http://schemas.microsoft.com/office/drawing/2014/main" id="{1D823EC7-559E-4F9C-ADE0-ABBBF43AC80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553" b="-2553"/>
          <a:stretch/>
        </p:blipFill>
        <p:spPr>
          <a:xfrm>
            <a:off x="0" y="1489189"/>
            <a:ext cx="12192000" cy="5536587"/>
          </a:xfrm>
          <a:prstGeom prst="rect">
            <a:avLst/>
          </a:prstGeom>
        </p:spPr>
      </p:pic>
      <p:sp>
        <p:nvSpPr>
          <p:cNvPr id="5" name="Slide Number Placeholder 4">
            <a:extLst>
              <a:ext uri="{FF2B5EF4-FFF2-40B4-BE49-F238E27FC236}">
                <a16:creationId xmlns:a16="http://schemas.microsoft.com/office/drawing/2014/main" id="{A85E5662-42D9-4949-AF0B-4369C89A6B94}"/>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4" name="Date Placeholder 3">
            <a:extLst>
              <a:ext uri="{FF2B5EF4-FFF2-40B4-BE49-F238E27FC236}">
                <a16:creationId xmlns:a16="http://schemas.microsoft.com/office/drawing/2014/main" id="{3E1FCBAF-4465-4D3F-964E-6494F2F0F1A3}"/>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29229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85530-6A9E-45B2-879E-5712DF6A6205}"/>
              </a:ext>
            </a:extLst>
          </p:cNvPr>
          <p:cNvSpPr>
            <a:spLocks noGrp="1"/>
          </p:cNvSpPr>
          <p:nvPr>
            <p:ph type="title"/>
          </p:nvPr>
        </p:nvSpPr>
        <p:spPr/>
        <p:txBody>
          <a:bodyPr/>
          <a:lstStyle/>
          <a:p>
            <a:r>
              <a:rPr lang="en-US" dirty="0"/>
              <a:t>Reduce collection burden with structured, standard data</a:t>
            </a:r>
          </a:p>
        </p:txBody>
      </p:sp>
      <p:sp>
        <p:nvSpPr>
          <p:cNvPr id="26" name="Arrow: Pentagon 11" descr="Header with text: Current State">
            <a:extLst>
              <a:ext uri="{FF2B5EF4-FFF2-40B4-BE49-F238E27FC236}">
                <a16:creationId xmlns:a16="http://schemas.microsoft.com/office/drawing/2014/main" id="{6CCBCB31-00B4-4FC3-86DE-555880A3533F}"/>
              </a:ext>
              <a:ext uri="{C183D7F6-B498-43B3-948B-1728B52AA6E4}">
                <adec:decorative xmlns:adec="http://schemas.microsoft.com/office/drawing/2017/decorative" val="0"/>
              </a:ext>
            </a:extLst>
          </p:cNvPr>
          <p:cNvSpPr/>
          <p:nvPr/>
        </p:nvSpPr>
        <p:spPr>
          <a:xfrm flipH="1">
            <a:off x="796451" y="1903800"/>
            <a:ext cx="5299541" cy="537843"/>
          </a:xfrm>
          <a:prstGeom prst="homePlate">
            <a:avLst>
              <a:gd name="adj" fmla="val 20973"/>
            </a:avLst>
          </a:prstGeom>
          <a:solidFill>
            <a:srgbClr val="3073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solidFill>
                  <a:srgbClr val="003C74"/>
                </a:solidFill>
              </a:rPr>
              <a:t>CURRENT STATE</a:t>
            </a:r>
          </a:p>
        </p:txBody>
      </p:sp>
      <p:grpSp>
        <p:nvGrpSpPr>
          <p:cNvPr id="23" name="Group 22" descr="Background slide color">
            <a:extLst>
              <a:ext uri="{FF2B5EF4-FFF2-40B4-BE49-F238E27FC236}">
                <a16:creationId xmlns:a16="http://schemas.microsoft.com/office/drawing/2014/main" id="{FA56B334-D18E-47A6-852B-C7788EAA585C}"/>
              </a:ext>
              <a:ext uri="{C183D7F6-B498-43B3-948B-1728B52AA6E4}">
                <adec:decorative xmlns:adec="http://schemas.microsoft.com/office/drawing/2017/decorative" val="0"/>
              </a:ext>
            </a:extLst>
          </p:cNvPr>
          <p:cNvGrpSpPr/>
          <p:nvPr/>
        </p:nvGrpSpPr>
        <p:grpSpPr>
          <a:xfrm>
            <a:off x="6095992" y="1325563"/>
            <a:ext cx="6096008" cy="5532437"/>
            <a:chOff x="6095992" y="1325563"/>
            <a:chExt cx="6096008" cy="5532437"/>
          </a:xfrm>
          <a:solidFill>
            <a:schemeClr val="bg1">
              <a:lumMod val="95000"/>
            </a:schemeClr>
          </a:solidFill>
        </p:grpSpPr>
        <p:sp>
          <p:nvSpPr>
            <p:cNvPr id="24" name="Rectangle 23">
              <a:extLst>
                <a:ext uri="{FF2B5EF4-FFF2-40B4-BE49-F238E27FC236}">
                  <a16:creationId xmlns:a16="http://schemas.microsoft.com/office/drawing/2014/main" id="{22681385-2403-471B-B02A-C6E266CF9A87}"/>
                </a:ext>
                <a:ext uri="{C183D7F6-B498-43B3-948B-1728B52AA6E4}">
                  <adec:decorative xmlns:adec="http://schemas.microsoft.com/office/drawing/2017/decorative" val="1"/>
                </a:ext>
              </a:extLst>
            </p:cNvPr>
            <p:cNvSpPr/>
            <p:nvPr/>
          </p:nvSpPr>
          <p:spPr>
            <a:xfrm flipH="1">
              <a:off x="6095992" y="1364030"/>
              <a:ext cx="6096008" cy="5493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22BA887-C2E8-4CC3-B472-309DEBEB4240}"/>
                </a:ext>
                <a:ext uri="{C183D7F6-B498-43B3-948B-1728B52AA6E4}">
                  <adec:decorative xmlns:adec="http://schemas.microsoft.com/office/drawing/2017/decorative" val="1"/>
                </a:ext>
              </a:extLst>
            </p:cNvPr>
            <p:cNvCxnSpPr>
              <a:cxnSpLocks/>
            </p:cNvCxnSpPr>
            <p:nvPr/>
          </p:nvCxnSpPr>
          <p:spPr>
            <a:xfrm>
              <a:off x="6096000" y="1325563"/>
              <a:ext cx="0" cy="5532437"/>
            </a:xfrm>
            <a:prstGeom prst="line">
              <a:avLst/>
            </a:prstGeom>
            <a:grpFill/>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28" name="Pentagon 63" descr="Header with text: Future State">
            <a:extLst>
              <a:ext uri="{FF2B5EF4-FFF2-40B4-BE49-F238E27FC236}">
                <a16:creationId xmlns:a16="http://schemas.microsoft.com/office/drawing/2014/main" id="{A1F94CEC-788A-43AA-A4FF-1521DA333779}"/>
              </a:ext>
              <a:ext uri="{C183D7F6-B498-43B3-948B-1728B52AA6E4}">
                <adec:decorative xmlns:adec="http://schemas.microsoft.com/office/drawing/2017/decorative" val="0"/>
              </a:ext>
            </a:extLst>
          </p:cNvPr>
          <p:cNvSpPr/>
          <p:nvPr/>
        </p:nvSpPr>
        <p:spPr>
          <a:xfrm>
            <a:off x="6096002" y="1903800"/>
            <a:ext cx="5299548" cy="537843"/>
          </a:xfrm>
          <a:prstGeom prst="homePlate">
            <a:avLst>
              <a:gd name="adj" fmla="val 25120"/>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t>FUTURE STATE</a:t>
            </a:r>
          </a:p>
        </p:txBody>
      </p:sp>
      <p:sp>
        <p:nvSpPr>
          <p:cNvPr id="27" name="Content Placeholder 13">
            <a:extLst>
              <a:ext uri="{FF2B5EF4-FFF2-40B4-BE49-F238E27FC236}">
                <a16:creationId xmlns:a16="http://schemas.microsoft.com/office/drawing/2014/main" id="{740F5CA6-FF37-482E-8E98-5889593A6983}"/>
              </a:ext>
            </a:extLst>
          </p:cNvPr>
          <p:cNvSpPr>
            <a:spLocks noGrp="1"/>
          </p:cNvSpPr>
          <p:nvPr>
            <p:ph idx="1"/>
          </p:nvPr>
        </p:nvSpPr>
        <p:spPr>
          <a:xfrm>
            <a:off x="914400" y="2743200"/>
            <a:ext cx="4820604" cy="2181471"/>
          </a:xfrm>
        </p:spPr>
        <p:txBody>
          <a:bodyPr>
            <a:normAutofit fontScale="92500" lnSpcReduction="10000"/>
          </a:bodyPr>
          <a:lstStyle/>
          <a:p>
            <a:pPr marL="0" lvl="0" indent="0" fontAlgn="base">
              <a:spcAft>
                <a:spcPts val="600"/>
              </a:spcAft>
              <a:buClr>
                <a:srgbClr val="002060">
                  <a:lumMod val="90000"/>
                  <a:lumOff val="10000"/>
                </a:srgbClr>
              </a:buClr>
              <a:buNone/>
              <a:defRPr/>
            </a:pPr>
            <a:r>
              <a:rPr lang="en-US" sz="1800" b="1" dirty="0">
                <a:ea typeface="ＭＳ Ｐゴシック" charset="0"/>
                <a:cs typeface="Arial" panose="020B0604020202020204" pitchFamily="34" charset="0"/>
              </a:rPr>
              <a:t>Providers’ struggle to implement current eCQMs</a:t>
            </a:r>
          </a:p>
          <a:p>
            <a:pPr marL="283210" indent="-285750">
              <a:spcAft>
                <a:spcPts val="600"/>
              </a:spcAft>
              <a:buClr>
                <a:srgbClr val="FFC000"/>
              </a:buClr>
              <a:buFont typeface="Arial" panose="020B0604020202020204" pitchFamily="34" charset="0"/>
              <a:buChar char="•"/>
            </a:pPr>
            <a:r>
              <a:rPr lang="en-US" sz="1800" dirty="0">
                <a:ea typeface="ＭＳ Ｐゴシック"/>
                <a:cs typeface="Arial"/>
              </a:rPr>
              <a:t>Limitations and slow adoption of current standards</a:t>
            </a:r>
          </a:p>
          <a:p>
            <a:pPr marL="283210" indent="-285750">
              <a:spcAft>
                <a:spcPts val="600"/>
              </a:spcAft>
              <a:buClr>
                <a:srgbClr val="FFC000"/>
              </a:buClr>
              <a:buFont typeface="Arial" panose="020B0604020202020204" pitchFamily="34" charset="0"/>
              <a:buChar char="•"/>
            </a:pPr>
            <a:r>
              <a:rPr lang="en-US" sz="1800" dirty="0">
                <a:ea typeface="ＭＳ Ｐゴシック"/>
                <a:cs typeface="Arial"/>
              </a:rPr>
              <a:t>Lack of provider data mapping and quality assurance (QA) of required data</a:t>
            </a:r>
          </a:p>
          <a:p>
            <a:pPr marL="283210" indent="-285750">
              <a:spcAft>
                <a:spcPts val="600"/>
              </a:spcAft>
              <a:buClr>
                <a:srgbClr val="FFC000"/>
              </a:buClr>
              <a:buFont typeface="Arial" panose="020B0604020202020204" pitchFamily="34" charset="0"/>
              <a:buChar char="•"/>
            </a:pPr>
            <a:r>
              <a:rPr lang="en-US" sz="1800" dirty="0">
                <a:ea typeface="ＭＳ Ｐゴシック"/>
                <a:cs typeface="Arial"/>
              </a:rPr>
              <a:t>Required changes to clinical workflows</a:t>
            </a:r>
          </a:p>
        </p:txBody>
      </p:sp>
      <p:pic>
        <p:nvPicPr>
          <p:cNvPr id="1026" name="Picture 2" descr="Arrow icon">
            <a:extLst>
              <a:ext uri="{FF2B5EF4-FFF2-40B4-BE49-F238E27FC236}">
                <a16:creationId xmlns:a16="http://schemas.microsoft.com/office/drawing/2014/main" id="{950CF9B1-5E1F-4033-AC17-CECE08C6E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189" y="1695781"/>
            <a:ext cx="1373606" cy="1001382"/>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14">
            <a:extLst>
              <a:ext uri="{FF2B5EF4-FFF2-40B4-BE49-F238E27FC236}">
                <a16:creationId xmlns:a16="http://schemas.microsoft.com/office/drawing/2014/main" id="{D215C7DB-0170-44C9-BAB0-040491FD11D7}"/>
              </a:ext>
            </a:extLst>
          </p:cNvPr>
          <p:cNvSpPr txBox="1">
            <a:spLocks/>
          </p:cNvSpPr>
          <p:nvPr/>
        </p:nvSpPr>
        <p:spPr>
          <a:xfrm>
            <a:off x="6400800" y="2743200"/>
            <a:ext cx="5055919" cy="342607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002060">
                  <a:lumMod val="90000"/>
                  <a:lumOff val="10000"/>
                </a:srgbClr>
              </a:buClr>
              <a:buNone/>
              <a:defRPr/>
            </a:pPr>
            <a:r>
              <a:rPr lang="en-US" sz="1800" b="1" dirty="0">
                <a:ea typeface="ＭＳ Ｐゴシック"/>
                <a:cs typeface="Arial"/>
              </a:rPr>
              <a:t>dQM implementation is seamless and at the push of a button</a:t>
            </a:r>
          </a:p>
          <a:p>
            <a:pPr marL="283210" indent="-285750">
              <a:spcAft>
                <a:spcPts val="600"/>
              </a:spcAft>
              <a:buClr>
                <a:srgbClr val="FFC000"/>
              </a:buClr>
            </a:pPr>
            <a:r>
              <a:rPr lang="en-US" sz="1800" dirty="0">
                <a:ea typeface="ＭＳ Ｐゴシック"/>
                <a:cs typeface="Arial"/>
              </a:rPr>
              <a:t>Focus on </a:t>
            </a:r>
            <a:r>
              <a:rPr lang="en-US" sz="1800" b="1" dirty="0">
                <a:ea typeface="ＭＳ Ｐゴシック"/>
                <a:cs typeface="Arial"/>
              </a:rPr>
              <a:t>standardized data </a:t>
            </a:r>
            <a:r>
              <a:rPr lang="en-US" sz="1800" dirty="0">
                <a:ea typeface="ＭＳ Ｐゴシック"/>
                <a:cs typeface="Arial"/>
              </a:rPr>
              <a:t>– FHIR, USCDI, and supplemental standards that enable automated extraction </a:t>
            </a:r>
          </a:p>
          <a:p>
            <a:pPr marL="283210" indent="-285750">
              <a:spcAft>
                <a:spcPts val="600"/>
              </a:spcAft>
              <a:buClr>
                <a:srgbClr val="FFC000"/>
              </a:buClr>
            </a:pPr>
            <a:r>
              <a:rPr lang="en-US" sz="1800" dirty="0">
                <a:ea typeface="ＭＳ Ｐゴシック"/>
                <a:cs typeface="Arial"/>
              </a:rPr>
              <a:t>Standardized and automated data collection facilitates </a:t>
            </a:r>
            <a:r>
              <a:rPr lang="en-US" sz="1800" b="1" dirty="0">
                <a:ea typeface="ＭＳ Ｐゴシック"/>
                <a:cs typeface="Arial"/>
              </a:rPr>
              <a:t>valid and reliable data mapping </a:t>
            </a:r>
            <a:r>
              <a:rPr lang="en-US" sz="1800" dirty="0">
                <a:ea typeface="ＭＳ Ｐゴシック"/>
                <a:cs typeface="Arial"/>
              </a:rPr>
              <a:t>and streamlined auditing processes</a:t>
            </a:r>
          </a:p>
          <a:p>
            <a:pPr marL="283210" indent="-285750">
              <a:spcAft>
                <a:spcPts val="600"/>
              </a:spcAft>
              <a:buClr>
                <a:srgbClr val="FFC000"/>
              </a:buClr>
            </a:pPr>
            <a:r>
              <a:rPr lang="en-US" sz="1800" dirty="0">
                <a:ea typeface="ＭＳ Ｐゴシック"/>
                <a:cs typeface="Arial"/>
              </a:rPr>
              <a:t>Eliminate workflow changes required only for measurement and focus on measures that also </a:t>
            </a:r>
            <a:r>
              <a:rPr lang="en-US" sz="1800" b="1" dirty="0">
                <a:ea typeface="ＭＳ Ｐゴシック"/>
                <a:cs typeface="Arial"/>
              </a:rPr>
              <a:t>align with quality improvement priorities</a:t>
            </a:r>
          </a:p>
          <a:p>
            <a:endParaRPr lang="en-US" sz="1800" dirty="0"/>
          </a:p>
        </p:txBody>
      </p:sp>
      <p:sp>
        <p:nvSpPr>
          <p:cNvPr id="5" name="Slide Number Placeholder 4">
            <a:extLst>
              <a:ext uri="{FF2B5EF4-FFF2-40B4-BE49-F238E27FC236}">
                <a16:creationId xmlns:a16="http://schemas.microsoft.com/office/drawing/2014/main" id="{B1C2866B-3180-4D81-8E2A-8E8BFE840FA0}"/>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4" name="Date Placeholder 3">
            <a:extLst>
              <a:ext uri="{FF2B5EF4-FFF2-40B4-BE49-F238E27FC236}">
                <a16:creationId xmlns:a16="http://schemas.microsoft.com/office/drawing/2014/main" id="{4354CE63-704F-4804-BF52-83B3D0903917}"/>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32417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1AD649-6E20-4D1E-A6A2-3AE90390D424}"/>
              </a:ext>
            </a:extLst>
          </p:cNvPr>
          <p:cNvSpPr>
            <a:spLocks noGrp="1"/>
          </p:cNvSpPr>
          <p:nvPr>
            <p:ph type="title"/>
          </p:nvPr>
        </p:nvSpPr>
        <p:spPr/>
        <p:txBody>
          <a:bodyPr/>
          <a:lstStyle/>
          <a:p>
            <a:r>
              <a:rPr lang="en-US" sz="3600" b="1" dirty="0"/>
              <a:t>Leverage FHIR APIs </a:t>
            </a:r>
            <a:r>
              <a:rPr lang="en-US" sz="3600" dirty="0"/>
              <a:t>to implement a low-burden measurement approach that facilitates learning</a:t>
            </a:r>
          </a:p>
        </p:txBody>
      </p:sp>
      <p:sp>
        <p:nvSpPr>
          <p:cNvPr id="9" name="Arrow: Pentagon 11" descr="Header with text: Current State">
            <a:extLst>
              <a:ext uri="{FF2B5EF4-FFF2-40B4-BE49-F238E27FC236}">
                <a16:creationId xmlns:a16="http://schemas.microsoft.com/office/drawing/2014/main" id="{6AF0CAFA-875E-485A-BB61-181C372F261A}"/>
              </a:ext>
              <a:ext uri="{C183D7F6-B498-43B3-948B-1728B52AA6E4}">
                <adec:decorative xmlns:adec="http://schemas.microsoft.com/office/drawing/2017/decorative" val="0"/>
              </a:ext>
            </a:extLst>
          </p:cNvPr>
          <p:cNvSpPr/>
          <p:nvPr/>
        </p:nvSpPr>
        <p:spPr>
          <a:xfrm flipH="1">
            <a:off x="796451" y="1903800"/>
            <a:ext cx="5299541" cy="537843"/>
          </a:xfrm>
          <a:prstGeom prst="homePlate">
            <a:avLst>
              <a:gd name="adj" fmla="val 20973"/>
            </a:avLst>
          </a:prstGeom>
          <a:solidFill>
            <a:srgbClr val="3073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solidFill>
                  <a:srgbClr val="003C74"/>
                </a:solidFill>
              </a:rPr>
              <a:t>CURRENT STATE</a:t>
            </a:r>
          </a:p>
        </p:txBody>
      </p:sp>
      <p:grpSp>
        <p:nvGrpSpPr>
          <p:cNvPr id="6" name="Group 5" descr="Background slide color">
            <a:extLst>
              <a:ext uri="{FF2B5EF4-FFF2-40B4-BE49-F238E27FC236}">
                <a16:creationId xmlns:a16="http://schemas.microsoft.com/office/drawing/2014/main" id="{7427F359-03DD-4C94-BE2F-949EF3ADBAB8}"/>
              </a:ext>
              <a:ext uri="{C183D7F6-B498-43B3-948B-1728B52AA6E4}">
                <adec:decorative xmlns:adec="http://schemas.microsoft.com/office/drawing/2017/decorative" val="0"/>
              </a:ext>
            </a:extLst>
          </p:cNvPr>
          <p:cNvGrpSpPr/>
          <p:nvPr/>
        </p:nvGrpSpPr>
        <p:grpSpPr>
          <a:xfrm>
            <a:off x="6095992" y="1325563"/>
            <a:ext cx="6096008" cy="5532437"/>
            <a:chOff x="6095992" y="1325563"/>
            <a:chExt cx="6096008" cy="5532437"/>
          </a:xfrm>
          <a:solidFill>
            <a:schemeClr val="bg1">
              <a:lumMod val="95000"/>
            </a:schemeClr>
          </a:solidFill>
        </p:grpSpPr>
        <p:sp>
          <p:nvSpPr>
            <p:cNvPr id="7" name="Rectangle 6">
              <a:extLst>
                <a:ext uri="{FF2B5EF4-FFF2-40B4-BE49-F238E27FC236}">
                  <a16:creationId xmlns:a16="http://schemas.microsoft.com/office/drawing/2014/main" id="{238E000D-9CDD-4000-9D60-FEB74EAE6A8F}"/>
                </a:ext>
                <a:ext uri="{C183D7F6-B498-43B3-948B-1728B52AA6E4}">
                  <adec:decorative xmlns:adec="http://schemas.microsoft.com/office/drawing/2017/decorative" val="1"/>
                </a:ext>
              </a:extLst>
            </p:cNvPr>
            <p:cNvSpPr/>
            <p:nvPr/>
          </p:nvSpPr>
          <p:spPr>
            <a:xfrm flipH="1">
              <a:off x="6095992" y="1364030"/>
              <a:ext cx="6096008" cy="5493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910742B-42A9-4958-AC4C-68AD51150C96}"/>
                </a:ext>
                <a:ext uri="{C183D7F6-B498-43B3-948B-1728B52AA6E4}">
                  <adec:decorative xmlns:adec="http://schemas.microsoft.com/office/drawing/2017/decorative" val="1"/>
                </a:ext>
              </a:extLst>
            </p:cNvPr>
            <p:cNvCxnSpPr>
              <a:cxnSpLocks/>
            </p:cNvCxnSpPr>
            <p:nvPr/>
          </p:nvCxnSpPr>
          <p:spPr>
            <a:xfrm>
              <a:off x="6096000" y="1325563"/>
              <a:ext cx="0" cy="5532437"/>
            </a:xfrm>
            <a:prstGeom prst="line">
              <a:avLst/>
            </a:prstGeom>
            <a:grpFill/>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11" name="Pentagon 104" descr="Header with text: Future State">
            <a:extLst>
              <a:ext uri="{FF2B5EF4-FFF2-40B4-BE49-F238E27FC236}">
                <a16:creationId xmlns:a16="http://schemas.microsoft.com/office/drawing/2014/main" id="{79DB9DBF-3347-4755-87FD-EB2543FE4CCA}"/>
              </a:ext>
              <a:ext uri="{C183D7F6-B498-43B3-948B-1728B52AA6E4}">
                <adec:decorative xmlns:adec="http://schemas.microsoft.com/office/drawing/2017/decorative" val="0"/>
              </a:ext>
            </a:extLst>
          </p:cNvPr>
          <p:cNvSpPr/>
          <p:nvPr/>
        </p:nvSpPr>
        <p:spPr>
          <a:xfrm>
            <a:off x="6096002" y="1903800"/>
            <a:ext cx="5299548" cy="537843"/>
          </a:xfrm>
          <a:prstGeom prst="homePlate">
            <a:avLst>
              <a:gd name="adj" fmla="val 25120"/>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t>FUTURE STATE</a:t>
            </a:r>
          </a:p>
        </p:txBody>
      </p:sp>
      <p:sp>
        <p:nvSpPr>
          <p:cNvPr id="10" name="Content Placeholder 1">
            <a:extLst>
              <a:ext uri="{FF2B5EF4-FFF2-40B4-BE49-F238E27FC236}">
                <a16:creationId xmlns:a16="http://schemas.microsoft.com/office/drawing/2014/main" id="{570FECB5-96D7-4913-ADBE-F5E392930E3E}"/>
              </a:ext>
            </a:extLst>
          </p:cNvPr>
          <p:cNvSpPr>
            <a:spLocks noGrp="1"/>
          </p:cNvSpPr>
          <p:nvPr>
            <p:ph idx="1"/>
          </p:nvPr>
        </p:nvSpPr>
        <p:spPr>
          <a:xfrm>
            <a:off x="914400" y="2743200"/>
            <a:ext cx="4930422" cy="3146612"/>
          </a:xfrm>
        </p:spPr>
        <p:txBody>
          <a:bodyPr/>
          <a:lstStyle/>
          <a:p>
            <a:pPr marL="274320" indent="-274320">
              <a:spcAft>
                <a:spcPts val="600"/>
              </a:spcAft>
              <a:buClr>
                <a:srgbClr val="FFC000"/>
              </a:buClr>
              <a:buFont typeface="Arial" panose="020B0604020202020204" pitchFamily="34" charset="0"/>
              <a:buChar char="•"/>
            </a:pPr>
            <a:r>
              <a:rPr lang="en-US" sz="1800" dirty="0">
                <a:ea typeface="ＭＳ Ｐゴシック"/>
                <a:cs typeface="Arial"/>
              </a:rPr>
              <a:t>Data sharing supports sharing of whole patient record not individual data elements</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Electronic data extraction for eCQMs is burdensome or impossible due to differences in EHR set-ups and requirement to map to the Quality Data Model</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Hospitals' and other providers' work to implement measures has no collateral benefit</a:t>
            </a:r>
          </a:p>
        </p:txBody>
      </p:sp>
      <p:pic>
        <p:nvPicPr>
          <p:cNvPr id="21" name="Picture 2" descr="Arrow icon">
            <a:extLst>
              <a:ext uri="{FF2B5EF4-FFF2-40B4-BE49-F238E27FC236}">
                <a16:creationId xmlns:a16="http://schemas.microsoft.com/office/drawing/2014/main" id="{91929D5B-B721-4FBA-A3C8-B6AC711F5A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189" y="1672030"/>
            <a:ext cx="1373606" cy="100138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0C175E39-AACF-46B9-95EA-08536F01762B}"/>
              </a:ext>
            </a:extLst>
          </p:cNvPr>
          <p:cNvSpPr txBox="1">
            <a:spLocks/>
          </p:cNvSpPr>
          <p:nvPr/>
        </p:nvSpPr>
        <p:spPr>
          <a:xfrm>
            <a:off x="6400800" y="2743199"/>
            <a:ext cx="4930422" cy="3413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Aft>
                <a:spcPts val="600"/>
              </a:spcAft>
              <a:buClr>
                <a:srgbClr val="FFC000"/>
              </a:buClr>
            </a:pPr>
            <a:r>
              <a:rPr lang="en-US" sz="1800" dirty="0">
                <a:ea typeface="ＭＳ Ｐゴシック"/>
                <a:cs typeface="Arial"/>
              </a:rPr>
              <a:t>Measures are defined in FHIR, a versatile model used across multiple applications that </a:t>
            </a:r>
            <a:r>
              <a:rPr lang="en-US" sz="1800" b="1" dirty="0">
                <a:ea typeface="ＭＳ Ｐゴシック"/>
                <a:cs typeface="Arial"/>
              </a:rPr>
              <a:t>supports access to “atomic” data</a:t>
            </a:r>
          </a:p>
          <a:p>
            <a:pPr marL="274320" indent="-274320">
              <a:spcAft>
                <a:spcPts val="600"/>
              </a:spcAft>
              <a:buClr>
                <a:srgbClr val="FFC000"/>
              </a:buClr>
            </a:pPr>
            <a:r>
              <a:rPr lang="en-US" sz="1800" dirty="0">
                <a:ea typeface="ＭＳ Ｐゴシック"/>
                <a:cs typeface="Arial"/>
              </a:rPr>
              <a:t>FHIR-based measure applications are components of a </a:t>
            </a:r>
            <a:r>
              <a:rPr lang="en-US" sz="1800" b="1" dirty="0">
                <a:ea typeface="ＭＳ Ｐゴシック"/>
                <a:cs typeface="Arial"/>
              </a:rPr>
              <a:t>service-oriented </a:t>
            </a:r>
            <a:r>
              <a:rPr lang="en-US" sz="1800" dirty="0">
                <a:ea typeface="ＭＳ Ｐゴシック"/>
                <a:cs typeface="Arial"/>
              </a:rPr>
              <a:t>architecture</a:t>
            </a:r>
          </a:p>
          <a:p>
            <a:pPr marL="274320" indent="-274320">
              <a:spcAft>
                <a:spcPts val="600"/>
              </a:spcAft>
              <a:buClr>
                <a:srgbClr val="FFC000"/>
              </a:buClr>
            </a:pPr>
            <a:r>
              <a:rPr lang="en-US" sz="1800" dirty="0">
                <a:ea typeface="ＭＳ Ｐゴシック"/>
                <a:cs typeface="Arial"/>
              </a:rPr>
              <a:t>Quality measures query data from </a:t>
            </a:r>
            <a:r>
              <a:rPr lang="en-US" sz="1800" b="1" dirty="0">
                <a:ea typeface="ＭＳ Ｐゴシック"/>
                <a:cs typeface="Arial"/>
              </a:rPr>
              <a:t>FHIR APIs </a:t>
            </a:r>
            <a:r>
              <a:rPr lang="en-US" sz="1800" dirty="0">
                <a:ea typeface="ＭＳ Ｐゴシック"/>
                <a:cs typeface="Arial"/>
              </a:rPr>
              <a:t>mandated for interoperability</a:t>
            </a:r>
          </a:p>
          <a:p>
            <a:pPr marL="274320" indent="-274320">
              <a:spcAft>
                <a:spcPts val="600"/>
              </a:spcAft>
              <a:buClr>
                <a:srgbClr val="FFC000"/>
              </a:buClr>
            </a:pPr>
            <a:r>
              <a:rPr lang="en-US" sz="1800" dirty="0">
                <a:ea typeface="ＭＳ Ｐゴシック"/>
                <a:cs typeface="Arial"/>
              </a:rPr>
              <a:t>Work done to implement measures </a:t>
            </a:r>
            <a:r>
              <a:rPr lang="en-US" sz="1800" b="1" dirty="0">
                <a:ea typeface="ＭＳ Ｐゴシック"/>
                <a:cs typeface="Arial"/>
              </a:rPr>
              <a:t>advances quality improvement and research</a:t>
            </a:r>
            <a:r>
              <a:rPr lang="en-US" sz="1800" dirty="0">
                <a:ea typeface="ＭＳ Ｐゴシック"/>
                <a:cs typeface="Arial"/>
              </a:rPr>
              <a:t>, and </a:t>
            </a:r>
            <a:r>
              <a:rPr lang="en-US" sz="1800" b="1" dirty="0">
                <a:ea typeface="ＭＳ Ｐゴシック"/>
                <a:cs typeface="Arial"/>
              </a:rPr>
              <a:t>measures are developed as modules</a:t>
            </a:r>
            <a:r>
              <a:rPr lang="en-US" sz="1800" dirty="0">
                <a:ea typeface="ＭＳ Ｐゴシック"/>
                <a:cs typeface="Arial"/>
              </a:rPr>
              <a:t> within the larger healthcare ecosystem </a:t>
            </a:r>
            <a:endParaRPr lang="en-US" sz="1800" dirty="0"/>
          </a:p>
        </p:txBody>
      </p:sp>
      <p:sp>
        <p:nvSpPr>
          <p:cNvPr id="5" name="Slide Number Placeholder 4">
            <a:extLst>
              <a:ext uri="{FF2B5EF4-FFF2-40B4-BE49-F238E27FC236}">
                <a16:creationId xmlns:a16="http://schemas.microsoft.com/office/drawing/2014/main" id="{73C74830-4942-410E-B5FA-4BF481692F12}"/>
              </a:ext>
            </a:extLst>
          </p:cNvPr>
          <p:cNvSpPr>
            <a:spLocks noGrp="1"/>
          </p:cNvSpPr>
          <p:nvPr>
            <p:ph type="sldNum" sz="quarter" idx="12"/>
          </p:nvPr>
        </p:nvSpPr>
        <p:spPr/>
        <p:txBody>
          <a:bodyPr/>
          <a:lstStyle/>
          <a:p>
            <a:fld id="{F6B8A4A2-F29A-4651-AFA7-54DA4950AAC7}" type="slidenum">
              <a:rPr lang="en-US" smtClean="0"/>
              <a:pPr/>
              <a:t>25</a:t>
            </a:fld>
            <a:endParaRPr lang="en-US" dirty="0"/>
          </a:p>
        </p:txBody>
      </p:sp>
      <p:sp>
        <p:nvSpPr>
          <p:cNvPr id="4" name="Date Placeholder 3">
            <a:extLst>
              <a:ext uri="{FF2B5EF4-FFF2-40B4-BE49-F238E27FC236}">
                <a16:creationId xmlns:a16="http://schemas.microsoft.com/office/drawing/2014/main" id="{816016E3-D5BB-4CCF-A979-890267683932}"/>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18950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191469-192F-463A-9D30-E61B26CDA182}"/>
              </a:ext>
            </a:extLst>
          </p:cNvPr>
          <p:cNvSpPr>
            <a:spLocks noGrp="1"/>
          </p:cNvSpPr>
          <p:nvPr>
            <p:ph type="title"/>
          </p:nvPr>
        </p:nvSpPr>
        <p:spPr>
          <a:xfrm>
            <a:off x="-228600" y="76200"/>
            <a:ext cx="12573000" cy="1371600"/>
          </a:xfrm>
        </p:spPr>
        <p:txBody>
          <a:bodyPr/>
          <a:lstStyle/>
          <a:p>
            <a:r>
              <a:rPr lang="en-US" sz="3600" dirty="0"/>
              <a:t>Providers have to implement FHIR APIs that </a:t>
            </a:r>
            <a:r>
              <a:rPr lang="en-US" sz="3600" b="1" dirty="0"/>
              <a:t>perform transformation functions </a:t>
            </a:r>
            <a:r>
              <a:rPr lang="en-US" sz="3600" dirty="0"/>
              <a:t>for data interoperability</a:t>
            </a:r>
          </a:p>
        </p:txBody>
      </p:sp>
      <p:pic>
        <p:nvPicPr>
          <p:cNvPr id="154" name="Picture 153" descr="Graphic showing 5 stages of the healthcare data lifecycle: capture, standardize, share, analyze, and interpret and apply.&#10;It also shows the method of data transmission via the provider EHR.">
            <a:extLst>
              <a:ext uri="{FF2B5EF4-FFF2-40B4-BE49-F238E27FC236}">
                <a16:creationId xmlns:a16="http://schemas.microsoft.com/office/drawing/2014/main" id="{813059BD-3AAF-4758-982F-2120CCB96EF7}"/>
              </a:ext>
            </a:extLst>
          </p:cNvPr>
          <p:cNvPicPr>
            <a:picLocks noChangeAspect="1"/>
          </p:cNvPicPr>
          <p:nvPr/>
        </p:nvPicPr>
        <p:blipFill>
          <a:blip r:embed="rId3"/>
          <a:stretch>
            <a:fillRect/>
          </a:stretch>
        </p:blipFill>
        <p:spPr>
          <a:xfrm>
            <a:off x="0" y="1676400"/>
            <a:ext cx="12192000" cy="5010912"/>
          </a:xfrm>
          <a:prstGeom prst="rect">
            <a:avLst/>
          </a:prstGeom>
        </p:spPr>
      </p:pic>
      <p:sp>
        <p:nvSpPr>
          <p:cNvPr id="5" name="Slide Number Placeholder 4">
            <a:extLst>
              <a:ext uri="{FF2B5EF4-FFF2-40B4-BE49-F238E27FC236}">
                <a16:creationId xmlns:a16="http://schemas.microsoft.com/office/drawing/2014/main" id="{62443843-884E-422D-8B12-318413BE6DC7}"/>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
        <p:nvSpPr>
          <p:cNvPr id="4" name="Date Placeholder 3">
            <a:extLst>
              <a:ext uri="{FF2B5EF4-FFF2-40B4-BE49-F238E27FC236}">
                <a16:creationId xmlns:a16="http://schemas.microsoft.com/office/drawing/2014/main" id="{87BE2EB6-D347-4327-9916-C4CACAA994C8}"/>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4291807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EFE54-8737-451B-B325-7878DA379029}"/>
              </a:ext>
            </a:extLst>
          </p:cNvPr>
          <p:cNvSpPr>
            <a:spLocks noGrp="1"/>
          </p:cNvSpPr>
          <p:nvPr>
            <p:ph type="title"/>
          </p:nvPr>
        </p:nvSpPr>
        <p:spPr>
          <a:xfrm>
            <a:off x="457200" y="304800"/>
            <a:ext cx="11277600" cy="1143000"/>
          </a:xfrm>
        </p:spPr>
        <p:txBody>
          <a:bodyPr/>
          <a:lstStyle/>
          <a:p>
            <a:r>
              <a:rPr lang="en-US" sz="3600" dirty="0">
                <a:latin typeface="+mj-lt"/>
              </a:rPr>
              <a:t>Modular </a:t>
            </a:r>
            <a:r>
              <a:rPr lang="en-US" sz="3600" b="1" dirty="0">
                <a:latin typeface="+mj-lt"/>
              </a:rPr>
              <a:t>Measure Calculation Tools </a:t>
            </a:r>
            <a:r>
              <a:rPr lang="en-US" sz="3600" dirty="0">
                <a:latin typeface="+mj-lt"/>
              </a:rPr>
              <a:t>can bridge the gap between interoperable EHR data and dQM requests </a:t>
            </a:r>
            <a:br>
              <a:rPr lang="en-US" sz="3600" dirty="0">
                <a:latin typeface="+mj-lt"/>
              </a:rPr>
            </a:br>
            <a:endParaRPr lang="en-US" sz="3600" dirty="0"/>
          </a:p>
        </p:txBody>
      </p:sp>
      <p:pic>
        <p:nvPicPr>
          <p:cNvPr id="6" name="Picture 5" descr="Graphic showing 5 stages of the healthcare data lifecycle: capture, standardize, share, analyze, and interpret and apply.&#10;It also shows a graphic for a measure calculation tool.">
            <a:extLst>
              <a:ext uri="{FF2B5EF4-FFF2-40B4-BE49-F238E27FC236}">
                <a16:creationId xmlns:a16="http://schemas.microsoft.com/office/drawing/2014/main" id="{7D0A01A0-96EC-4BB5-9014-A8A91616C90B}"/>
              </a:ext>
            </a:extLst>
          </p:cNvPr>
          <p:cNvPicPr>
            <a:picLocks noChangeAspect="1"/>
          </p:cNvPicPr>
          <p:nvPr/>
        </p:nvPicPr>
        <p:blipFill>
          <a:blip r:embed="rId3"/>
          <a:stretch>
            <a:fillRect/>
          </a:stretch>
        </p:blipFill>
        <p:spPr>
          <a:xfrm>
            <a:off x="0" y="1700784"/>
            <a:ext cx="12192000" cy="4852416"/>
          </a:xfrm>
          <a:prstGeom prst="rect">
            <a:avLst/>
          </a:prstGeom>
        </p:spPr>
      </p:pic>
      <p:sp>
        <p:nvSpPr>
          <p:cNvPr id="5" name="Slide Number Placeholder 4">
            <a:extLst>
              <a:ext uri="{FF2B5EF4-FFF2-40B4-BE49-F238E27FC236}">
                <a16:creationId xmlns:a16="http://schemas.microsoft.com/office/drawing/2014/main" id="{E4360295-F1ED-49C3-B7C8-E5FDF5E0EF17}"/>
              </a:ext>
            </a:extLst>
          </p:cNvPr>
          <p:cNvSpPr>
            <a:spLocks noGrp="1"/>
          </p:cNvSpPr>
          <p:nvPr>
            <p:ph type="sldNum" sz="quarter" idx="12"/>
          </p:nvPr>
        </p:nvSpPr>
        <p:spPr/>
        <p:txBody>
          <a:bodyPr/>
          <a:lstStyle/>
          <a:p>
            <a:fld id="{F6B8A4A2-F29A-4651-AFA7-54DA4950AAC7}" type="slidenum">
              <a:rPr lang="en-US" smtClean="0"/>
              <a:pPr/>
              <a:t>27</a:t>
            </a:fld>
            <a:endParaRPr lang="en-US" dirty="0"/>
          </a:p>
        </p:txBody>
      </p:sp>
      <p:sp>
        <p:nvSpPr>
          <p:cNvPr id="4" name="Date Placeholder 3">
            <a:extLst>
              <a:ext uri="{FF2B5EF4-FFF2-40B4-BE49-F238E27FC236}">
                <a16:creationId xmlns:a16="http://schemas.microsoft.com/office/drawing/2014/main" id="{71D2D473-89D1-4A28-A4F1-50954615050B}"/>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050187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FD94C-FEB7-4F36-8AC1-E13907FC174F}"/>
              </a:ext>
            </a:extLst>
          </p:cNvPr>
          <p:cNvSpPr>
            <a:spLocks noGrp="1"/>
          </p:cNvSpPr>
          <p:nvPr>
            <p:ph type="title"/>
          </p:nvPr>
        </p:nvSpPr>
        <p:spPr/>
        <p:txBody>
          <a:bodyPr/>
          <a:lstStyle/>
          <a:p>
            <a:r>
              <a:rPr lang="en-US" dirty="0"/>
              <a:t>Progress on other lanes </a:t>
            </a:r>
            <a:br>
              <a:rPr lang="en-US" dirty="0"/>
            </a:br>
            <a:r>
              <a:rPr lang="en-US" b="1" dirty="0"/>
              <a:t>facilitates alignment</a:t>
            </a:r>
            <a:endParaRPr lang="en-US" dirty="0"/>
          </a:p>
        </p:txBody>
      </p:sp>
      <p:sp>
        <p:nvSpPr>
          <p:cNvPr id="10" name="Arrow: Pentagon 11" descr="Header with text: Current State">
            <a:extLst>
              <a:ext uri="{FF2B5EF4-FFF2-40B4-BE49-F238E27FC236}">
                <a16:creationId xmlns:a16="http://schemas.microsoft.com/office/drawing/2014/main" id="{ED0652BE-79C8-485F-AB23-AF045632147E}"/>
              </a:ext>
              <a:ext uri="{C183D7F6-B498-43B3-948B-1728B52AA6E4}">
                <adec:decorative xmlns:adec="http://schemas.microsoft.com/office/drawing/2017/decorative" val="0"/>
              </a:ext>
            </a:extLst>
          </p:cNvPr>
          <p:cNvSpPr/>
          <p:nvPr/>
        </p:nvSpPr>
        <p:spPr>
          <a:xfrm flipH="1">
            <a:off x="796451" y="1903800"/>
            <a:ext cx="5299541" cy="537843"/>
          </a:xfrm>
          <a:prstGeom prst="homePlate">
            <a:avLst>
              <a:gd name="adj" fmla="val 20973"/>
            </a:avLst>
          </a:prstGeom>
          <a:solidFill>
            <a:srgbClr val="3073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solidFill>
                  <a:srgbClr val="003C74"/>
                </a:solidFill>
              </a:rPr>
              <a:t>CURRENT STATE</a:t>
            </a:r>
          </a:p>
        </p:txBody>
      </p:sp>
      <p:grpSp>
        <p:nvGrpSpPr>
          <p:cNvPr id="7" name="Group 6" descr="Background slide color">
            <a:extLst>
              <a:ext uri="{FF2B5EF4-FFF2-40B4-BE49-F238E27FC236}">
                <a16:creationId xmlns:a16="http://schemas.microsoft.com/office/drawing/2014/main" id="{4395ADBD-5949-426A-812A-5D4E6D16A83A}"/>
              </a:ext>
              <a:ext uri="{C183D7F6-B498-43B3-948B-1728B52AA6E4}">
                <adec:decorative xmlns:adec="http://schemas.microsoft.com/office/drawing/2017/decorative" val="0"/>
              </a:ext>
            </a:extLst>
          </p:cNvPr>
          <p:cNvGrpSpPr/>
          <p:nvPr/>
        </p:nvGrpSpPr>
        <p:grpSpPr>
          <a:xfrm>
            <a:off x="6095992" y="1325563"/>
            <a:ext cx="6096008" cy="5532437"/>
            <a:chOff x="6095992" y="1325563"/>
            <a:chExt cx="6096008" cy="5532437"/>
          </a:xfrm>
          <a:solidFill>
            <a:schemeClr val="bg1">
              <a:lumMod val="95000"/>
            </a:schemeClr>
          </a:solidFill>
        </p:grpSpPr>
        <p:sp>
          <p:nvSpPr>
            <p:cNvPr id="8" name="Rectangle 7">
              <a:extLst>
                <a:ext uri="{FF2B5EF4-FFF2-40B4-BE49-F238E27FC236}">
                  <a16:creationId xmlns:a16="http://schemas.microsoft.com/office/drawing/2014/main" id="{9AD8E208-C721-4010-8027-9990C77D7B52}"/>
                </a:ext>
                <a:ext uri="{C183D7F6-B498-43B3-948B-1728B52AA6E4}">
                  <adec:decorative xmlns:adec="http://schemas.microsoft.com/office/drawing/2017/decorative" val="1"/>
                </a:ext>
              </a:extLst>
            </p:cNvPr>
            <p:cNvSpPr/>
            <p:nvPr/>
          </p:nvSpPr>
          <p:spPr>
            <a:xfrm flipH="1">
              <a:off x="6095992" y="1364030"/>
              <a:ext cx="6096008" cy="5493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2DB40910-8E41-4BDD-BF29-0FF14B066669}"/>
                </a:ext>
                <a:ext uri="{C183D7F6-B498-43B3-948B-1728B52AA6E4}">
                  <adec:decorative xmlns:adec="http://schemas.microsoft.com/office/drawing/2017/decorative" val="1"/>
                </a:ext>
              </a:extLst>
            </p:cNvPr>
            <p:cNvCxnSpPr>
              <a:cxnSpLocks/>
            </p:cNvCxnSpPr>
            <p:nvPr/>
          </p:nvCxnSpPr>
          <p:spPr>
            <a:xfrm>
              <a:off x="6096000" y="1325563"/>
              <a:ext cx="0" cy="5532437"/>
            </a:xfrm>
            <a:prstGeom prst="line">
              <a:avLst/>
            </a:prstGeom>
            <a:grpFill/>
            <a:ln w="254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11" name="Pentagon 83" descr="Header with text: Future State">
            <a:extLst>
              <a:ext uri="{FF2B5EF4-FFF2-40B4-BE49-F238E27FC236}">
                <a16:creationId xmlns:a16="http://schemas.microsoft.com/office/drawing/2014/main" id="{5A25F0AD-ABAD-443F-92AA-4C6E223B2B21}"/>
              </a:ext>
              <a:ext uri="{C183D7F6-B498-43B3-948B-1728B52AA6E4}">
                <adec:decorative xmlns:adec="http://schemas.microsoft.com/office/drawing/2017/decorative" val="0"/>
              </a:ext>
            </a:extLst>
          </p:cNvPr>
          <p:cNvSpPr/>
          <p:nvPr/>
        </p:nvSpPr>
        <p:spPr>
          <a:xfrm>
            <a:off x="6096002" y="1903800"/>
            <a:ext cx="5299548" cy="537843"/>
          </a:xfrm>
          <a:prstGeom prst="homePlate">
            <a:avLst>
              <a:gd name="adj" fmla="val 25120"/>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t>FUTURE STATE</a:t>
            </a:r>
          </a:p>
        </p:txBody>
      </p:sp>
      <p:sp>
        <p:nvSpPr>
          <p:cNvPr id="6" name="Content Placeholder 1">
            <a:extLst>
              <a:ext uri="{FF2B5EF4-FFF2-40B4-BE49-F238E27FC236}">
                <a16:creationId xmlns:a16="http://schemas.microsoft.com/office/drawing/2014/main" id="{D5803A89-8542-43F2-9DBC-2B4FD66CAC0D}"/>
              </a:ext>
            </a:extLst>
          </p:cNvPr>
          <p:cNvSpPr txBox="1">
            <a:spLocks/>
          </p:cNvSpPr>
          <p:nvPr/>
        </p:nvSpPr>
        <p:spPr>
          <a:xfrm>
            <a:off x="914400" y="2743200"/>
            <a:ext cx="4930422" cy="31466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spcAft>
                <a:spcPts val="600"/>
              </a:spcAft>
              <a:buClr>
                <a:srgbClr val="FFC000"/>
              </a:buClr>
              <a:buFont typeface="Arial" panose="020B0604020202020204" pitchFamily="34" charset="0"/>
              <a:buChar char="•"/>
            </a:pPr>
            <a:r>
              <a:rPr lang="en-US" sz="1800" dirty="0">
                <a:ea typeface="ＭＳ Ｐゴシック"/>
                <a:cs typeface="Arial"/>
              </a:rPr>
              <a:t>Program-, payer-, and setting-specific </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Strides toward interoperability </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Providers must support many measures</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Measures create burden for the provider</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Data are fragmented across capture systems, thereby limiting the feasibility of measures that capture the full patient course</a:t>
            </a:r>
          </a:p>
        </p:txBody>
      </p:sp>
      <p:pic>
        <p:nvPicPr>
          <p:cNvPr id="21" name="Picture 2" descr="Arrow icon">
            <a:extLst>
              <a:ext uri="{FF2B5EF4-FFF2-40B4-BE49-F238E27FC236}">
                <a16:creationId xmlns:a16="http://schemas.microsoft.com/office/drawing/2014/main" id="{EF7A95B3-5FB1-4C09-8F61-051A17A4EC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189" y="1672030"/>
            <a:ext cx="1373606" cy="1001382"/>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
            <a:extLst>
              <a:ext uri="{FF2B5EF4-FFF2-40B4-BE49-F238E27FC236}">
                <a16:creationId xmlns:a16="http://schemas.microsoft.com/office/drawing/2014/main" id="{E9D47E35-263B-4425-9188-FFFC42478289}"/>
              </a:ext>
            </a:extLst>
          </p:cNvPr>
          <p:cNvSpPr txBox="1">
            <a:spLocks/>
          </p:cNvSpPr>
          <p:nvPr/>
        </p:nvSpPr>
        <p:spPr>
          <a:xfrm>
            <a:off x="6430216" y="2739508"/>
            <a:ext cx="4930422" cy="31466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buClr>
                <a:srgbClr val="FFC000"/>
              </a:buClr>
              <a:buFont typeface="Arial" panose="020B0604020202020204" pitchFamily="34" charset="0"/>
              <a:buChar char="•"/>
            </a:pPr>
            <a:r>
              <a:rPr lang="en-US" sz="1800" dirty="0">
                <a:ea typeface="ＭＳ Ｐゴシック"/>
                <a:cs typeface="Arial"/>
              </a:rPr>
              <a:t>Common dQM portfolio across payers and agencies</a:t>
            </a:r>
          </a:p>
          <a:p>
            <a:pPr marL="971550" lvl="1" indent="-285750">
              <a:buClr>
                <a:srgbClr val="FFC000"/>
              </a:buClr>
              <a:buFont typeface="Courier New" panose="02070309020205020404" pitchFamily="49" charset="0"/>
              <a:buChar char="o"/>
            </a:pPr>
            <a:r>
              <a:rPr lang="en-US" sz="1400" dirty="0">
                <a:ea typeface="ＭＳ Ｐゴシック"/>
                <a:cs typeface="Arial"/>
              </a:rPr>
              <a:t>Aligned measures </a:t>
            </a:r>
          </a:p>
          <a:p>
            <a:pPr marL="971550" lvl="1" indent="-285750">
              <a:spcAft>
                <a:spcPts val="600"/>
              </a:spcAft>
              <a:buClr>
                <a:srgbClr val="FFC000"/>
              </a:buClr>
              <a:buFont typeface="Courier New" panose="02070309020205020404" pitchFamily="49" charset="0"/>
              <a:buChar char="o"/>
            </a:pPr>
            <a:r>
              <a:rPr lang="en-US" sz="1400" dirty="0">
                <a:ea typeface="ＭＳ Ｐゴシック"/>
                <a:cs typeface="Arial"/>
              </a:rPr>
              <a:t>Consistent data</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Data resources, standards, measures, and tools are shared across the healthcare ecosystem </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Reporting across payers is low burden</a:t>
            </a:r>
          </a:p>
          <a:p>
            <a:pPr marL="274320" indent="-274320">
              <a:spcAft>
                <a:spcPts val="600"/>
              </a:spcAft>
              <a:buClr>
                <a:srgbClr val="FFC000"/>
              </a:buClr>
              <a:buFont typeface="Arial" panose="020B0604020202020204" pitchFamily="34" charset="0"/>
              <a:buChar char="•"/>
            </a:pPr>
            <a:r>
              <a:rPr lang="en-US" sz="1800" dirty="0">
                <a:ea typeface="ＭＳ Ｐゴシック"/>
                <a:cs typeface="Arial"/>
              </a:rPr>
              <a:t>Health system learning is coordinated and shared, and promotes rapid-cycle feedback</a:t>
            </a:r>
          </a:p>
          <a:p>
            <a:pPr marL="274320" indent="-274320">
              <a:spcAft>
                <a:spcPts val="600"/>
              </a:spcAft>
              <a:buClr>
                <a:srgbClr val="FFC000"/>
              </a:buClr>
              <a:buFont typeface="Arial" panose="020B0604020202020204" pitchFamily="34" charset="0"/>
              <a:buChar char="•"/>
            </a:pPr>
            <a:endParaRPr lang="en-US" sz="1800" dirty="0">
              <a:ea typeface="ＭＳ Ｐゴシック"/>
              <a:cs typeface="Arial"/>
            </a:endParaRPr>
          </a:p>
        </p:txBody>
      </p:sp>
      <p:sp>
        <p:nvSpPr>
          <p:cNvPr id="5" name="Slide Number Placeholder 4">
            <a:extLst>
              <a:ext uri="{FF2B5EF4-FFF2-40B4-BE49-F238E27FC236}">
                <a16:creationId xmlns:a16="http://schemas.microsoft.com/office/drawing/2014/main" id="{4BC006C6-92D1-47DA-A90A-C9619FDAA2BB}"/>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
        <p:nvSpPr>
          <p:cNvPr id="4" name="Date Placeholder 3">
            <a:extLst>
              <a:ext uri="{FF2B5EF4-FFF2-40B4-BE49-F238E27FC236}">
                <a16:creationId xmlns:a16="http://schemas.microsoft.com/office/drawing/2014/main" id="{4D8CFE3C-FFE8-4AEE-AE7F-8502180FC161}"/>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17005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C166E-1A31-4012-A7EA-D7B7A4668024}"/>
              </a:ext>
            </a:extLst>
          </p:cNvPr>
          <p:cNvSpPr>
            <a:spLocks noGrp="1"/>
          </p:cNvSpPr>
          <p:nvPr>
            <p:ph type="title"/>
          </p:nvPr>
        </p:nvSpPr>
        <p:spPr>
          <a:xfrm>
            <a:off x="0" y="39328"/>
            <a:ext cx="12192000" cy="1371600"/>
          </a:xfrm>
        </p:spPr>
        <p:txBody>
          <a:bodyPr/>
          <a:lstStyle/>
          <a:p>
            <a:r>
              <a:rPr lang="en-US" sz="4000" dirty="0"/>
              <a:t>Overview of the Measures Management System</a:t>
            </a:r>
          </a:p>
        </p:txBody>
      </p:sp>
      <p:sp>
        <p:nvSpPr>
          <p:cNvPr id="2" name="Content Placeholder 1">
            <a:extLst>
              <a:ext uri="{FF2B5EF4-FFF2-40B4-BE49-F238E27FC236}">
                <a16:creationId xmlns:a16="http://schemas.microsoft.com/office/drawing/2014/main" id="{8AA8A232-534A-4697-8BE8-FE88A1E21EBF}"/>
              </a:ext>
            </a:extLst>
          </p:cNvPr>
          <p:cNvSpPr>
            <a:spLocks noGrp="1"/>
          </p:cNvSpPr>
          <p:nvPr>
            <p:ph idx="1"/>
          </p:nvPr>
        </p:nvSpPr>
        <p:spPr>
          <a:xfrm>
            <a:off x="457200" y="1981199"/>
            <a:ext cx="5305406" cy="4708525"/>
          </a:xfrm>
        </p:spPr>
        <p:txBody>
          <a:bodyPr>
            <a:normAutofit fontScale="70000" lnSpcReduction="20000"/>
          </a:bodyPr>
          <a:lstStyle/>
          <a:p>
            <a:pPr marL="285750" indent="-285750">
              <a:lnSpc>
                <a:spcPct val="120000"/>
              </a:lnSpc>
            </a:pPr>
            <a:r>
              <a:rPr lang="en-US" sz="3100" dirty="0"/>
              <a:t>CMS </a:t>
            </a:r>
            <a:r>
              <a:rPr lang="en-US" dirty="0"/>
              <a:t>developed the MMS to foster and support standardization, flexibility, and innovation in quality measurement through a series of channels</a:t>
            </a:r>
          </a:p>
          <a:p>
            <a:pPr marL="0" indent="0">
              <a:lnSpc>
                <a:spcPct val="120000"/>
              </a:lnSpc>
              <a:buNone/>
            </a:pPr>
            <a:endParaRPr lang="en-US" sz="3100" dirty="0"/>
          </a:p>
          <a:p>
            <a:pPr marL="285750" indent="-285750">
              <a:lnSpc>
                <a:spcPct val="120000"/>
              </a:lnSpc>
            </a:pPr>
            <a:r>
              <a:rPr lang="en-US" sz="3100" dirty="0"/>
              <a:t>The MMS conducts stakeholder outreach and education, which includes annual public webinars, monthly information sessions, a newsletter, and other ad hoc outreach activities</a:t>
            </a:r>
          </a:p>
          <a:p>
            <a:pPr marL="285750" indent="-285750"/>
            <a:endParaRPr lang="en-US" sz="2000" dirty="0"/>
          </a:p>
          <a:p>
            <a:pPr marL="0" indent="0">
              <a:buNone/>
            </a:pPr>
            <a:endParaRPr lang="en-US" sz="700" dirty="0">
              <a:solidFill>
                <a:srgbClr val="0000FF"/>
              </a:solidFill>
              <a:hlinkClick r:id="rId3">
                <a:extLst>
                  <a:ext uri="{A12FA001-AC4F-418D-AE19-62706E023703}">
                    <ahyp:hlinkClr xmlns:ahyp="http://schemas.microsoft.com/office/drawing/2018/hyperlinkcolor" val="tx"/>
                  </a:ext>
                </a:extLst>
              </a:hlinkClick>
            </a:endParaRPr>
          </a:p>
          <a:p>
            <a:pPr marL="0" indent="0">
              <a:buNone/>
            </a:pPr>
            <a:r>
              <a:rPr lang="en-US" sz="2000" dirty="0">
                <a:solidFill>
                  <a:srgbClr val="00529C"/>
                </a:solidFill>
                <a:hlinkClick r:id="rId3">
                  <a:extLst>
                    <a:ext uri="{A12FA001-AC4F-418D-AE19-62706E023703}">
                      <ahyp:hlinkClr xmlns:ahyp="http://schemas.microsoft.com/office/drawing/2018/hyperlinkcolor" val="tx"/>
                    </a:ext>
                  </a:extLst>
                </a:hlinkClick>
              </a:rPr>
              <a:t>https://www.cms.gov/Medicare/Quality-Initiatives-Patient-Assessment-Instruments/MMS/Index.html</a:t>
            </a:r>
            <a:endParaRPr lang="en-US" sz="2000" dirty="0">
              <a:solidFill>
                <a:srgbClr val="00529C"/>
              </a:solidFill>
            </a:endParaRPr>
          </a:p>
          <a:p>
            <a:pPr marL="285750" indent="-285750"/>
            <a:endParaRPr lang="en-US" sz="2000" dirty="0"/>
          </a:p>
          <a:p>
            <a:endParaRPr lang="en-US" dirty="0"/>
          </a:p>
        </p:txBody>
      </p:sp>
      <p:sp>
        <p:nvSpPr>
          <p:cNvPr id="5" name="Slide Number Placeholder 4">
            <a:extLst>
              <a:ext uri="{FF2B5EF4-FFF2-40B4-BE49-F238E27FC236}">
                <a16:creationId xmlns:a16="http://schemas.microsoft.com/office/drawing/2014/main" id="{F43D9B3E-6867-4989-B90F-9C2065E384EA}"/>
              </a:ext>
            </a:extLst>
          </p:cNvPr>
          <p:cNvSpPr>
            <a:spLocks noGrp="1"/>
          </p:cNvSpPr>
          <p:nvPr>
            <p:ph type="sldNum" sz="quarter" idx="12"/>
          </p:nvPr>
        </p:nvSpPr>
        <p:spPr/>
        <p:txBody>
          <a:bodyPr/>
          <a:lstStyle/>
          <a:p>
            <a:fld id="{F6B8A4A2-F29A-4651-AFA7-54DA4950AAC7}" type="slidenum">
              <a:rPr lang="en-US" smtClean="0"/>
              <a:pPr/>
              <a:t>2</a:t>
            </a:fld>
            <a:endParaRPr lang="en-US" dirty="0"/>
          </a:p>
        </p:txBody>
      </p:sp>
      <p:pic>
        <p:nvPicPr>
          <p:cNvPr id="6" name="Picture 5" descr="Graphic showing the various Measures Management System (MMS) activities including the MIDS Support, Blueprint, Stakeholder Engagement, Pre-Rulemaking support, CMS Inventory, and Cutting Edge Tools. ">
            <a:extLst>
              <a:ext uri="{FF2B5EF4-FFF2-40B4-BE49-F238E27FC236}">
                <a16:creationId xmlns:a16="http://schemas.microsoft.com/office/drawing/2014/main" id="{84AD3595-411F-494E-B0FC-E3C071FC97DC}"/>
              </a:ext>
            </a:extLst>
          </p:cNvPr>
          <p:cNvPicPr>
            <a:picLocks noChangeAspect="1"/>
          </p:cNvPicPr>
          <p:nvPr/>
        </p:nvPicPr>
        <p:blipFill>
          <a:blip r:embed="rId4"/>
          <a:stretch>
            <a:fillRect/>
          </a:stretch>
        </p:blipFill>
        <p:spPr>
          <a:xfrm>
            <a:off x="5782331" y="1442309"/>
            <a:ext cx="6028669" cy="5247415"/>
          </a:xfrm>
          <a:prstGeom prst="rect">
            <a:avLst/>
          </a:prstGeom>
        </p:spPr>
      </p:pic>
    </p:spTree>
    <p:extLst>
      <p:ext uri="{BB962C8B-B14F-4D97-AF65-F5344CB8AC3E}">
        <p14:creationId xmlns:p14="http://schemas.microsoft.com/office/powerpoint/2010/main" val="6914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35EE7-0AE5-4427-9E8C-07668D8F8B38}"/>
              </a:ext>
            </a:extLst>
          </p:cNvPr>
          <p:cNvSpPr>
            <a:spLocks noGrp="1"/>
          </p:cNvSpPr>
          <p:nvPr>
            <p:ph type="title"/>
          </p:nvPr>
        </p:nvSpPr>
        <p:spPr/>
        <p:txBody>
          <a:bodyPr/>
          <a:lstStyle/>
          <a:p>
            <a:r>
              <a:rPr lang="en-US" dirty="0"/>
              <a:t>Goals of the </a:t>
            </a:r>
            <a:br>
              <a:rPr lang="en-US" dirty="0"/>
            </a:br>
            <a:r>
              <a:rPr lang="en-US" dirty="0"/>
              <a:t>CMS Quality Measurement Action Plan</a:t>
            </a:r>
          </a:p>
        </p:txBody>
      </p:sp>
      <p:pic>
        <p:nvPicPr>
          <p:cNvPr id="6" name="Picture 5" descr="Graphic showing the goals of the CMS action plan including: using meaningful measures to streamline and align quality measurement, leveraging measures to drive improvement through public reporting, improving quality measure efficiency by transitioning to digital measure, empower consumers to make best healthcare choices, and leverage quality measures to promote equity and close gaps in care.  ">
            <a:extLst>
              <a:ext uri="{FF2B5EF4-FFF2-40B4-BE49-F238E27FC236}">
                <a16:creationId xmlns:a16="http://schemas.microsoft.com/office/drawing/2014/main" id="{47A6263B-BB52-4E06-BB3B-AB78AE43BA0D}"/>
              </a:ext>
            </a:extLst>
          </p:cNvPr>
          <p:cNvPicPr>
            <a:picLocks noChangeAspect="1"/>
          </p:cNvPicPr>
          <p:nvPr/>
        </p:nvPicPr>
        <p:blipFill>
          <a:blip r:embed="rId3"/>
          <a:stretch>
            <a:fillRect/>
          </a:stretch>
        </p:blipFill>
        <p:spPr>
          <a:xfrm>
            <a:off x="1560183" y="2185262"/>
            <a:ext cx="9071634" cy="3554276"/>
          </a:xfrm>
          <a:prstGeom prst="rect">
            <a:avLst/>
          </a:prstGeom>
        </p:spPr>
      </p:pic>
      <p:sp>
        <p:nvSpPr>
          <p:cNvPr id="5" name="Slide Number Placeholder 4">
            <a:extLst>
              <a:ext uri="{FF2B5EF4-FFF2-40B4-BE49-F238E27FC236}">
                <a16:creationId xmlns:a16="http://schemas.microsoft.com/office/drawing/2014/main" id="{C06A157F-E463-4BC7-B116-51F3A63E6848}"/>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
        <p:nvSpPr>
          <p:cNvPr id="4" name="Date Placeholder 3">
            <a:extLst>
              <a:ext uri="{FF2B5EF4-FFF2-40B4-BE49-F238E27FC236}">
                <a16:creationId xmlns:a16="http://schemas.microsoft.com/office/drawing/2014/main" id="{9E9B6924-3A10-4BD6-B113-2B83EF3C7C76}"/>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506272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1644D-A2D3-4DC8-8D24-C0E277B3EC95}"/>
              </a:ext>
            </a:extLst>
          </p:cNvPr>
          <p:cNvSpPr>
            <a:spLocks noGrp="1"/>
          </p:cNvSpPr>
          <p:nvPr>
            <p:ph type="title"/>
          </p:nvPr>
        </p:nvSpPr>
        <p:spPr>
          <a:xfrm>
            <a:off x="457200" y="76200"/>
            <a:ext cx="11277600" cy="1197503"/>
          </a:xfrm>
        </p:spPr>
        <p:txBody>
          <a:bodyPr/>
          <a:lstStyle/>
          <a:p>
            <a:r>
              <a:rPr lang="en-US" sz="3200" dirty="0"/>
              <a:t>CMS’s active engagement with a broad set of stakeholders is critical to the success of forming, operationalizing, and maintaining the dQM Blueprint</a:t>
            </a:r>
          </a:p>
        </p:txBody>
      </p:sp>
      <p:sp>
        <p:nvSpPr>
          <p:cNvPr id="2" name="Content Placeholder 1">
            <a:extLst>
              <a:ext uri="{FF2B5EF4-FFF2-40B4-BE49-F238E27FC236}">
                <a16:creationId xmlns:a16="http://schemas.microsoft.com/office/drawing/2014/main" id="{F6709753-CA50-4D65-A78A-646355E77474}"/>
              </a:ext>
            </a:extLst>
          </p:cNvPr>
          <p:cNvSpPr>
            <a:spLocks noGrp="1"/>
          </p:cNvSpPr>
          <p:nvPr>
            <p:ph idx="1"/>
          </p:nvPr>
        </p:nvSpPr>
        <p:spPr>
          <a:xfrm>
            <a:off x="457200" y="1752601"/>
            <a:ext cx="5056347" cy="4572000"/>
          </a:xfrm>
        </p:spPr>
        <p:txBody>
          <a:bodyPr>
            <a:normAutofit lnSpcReduction="10000"/>
          </a:bodyPr>
          <a:lstStyle/>
          <a:p>
            <a:r>
              <a:rPr lang="en-US" sz="2800" dirty="0"/>
              <a:t>Both the federal government and the private sector play key roles in accessing health data to improve care</a:t>
            </a:r>
          </a:p>
          <a:p>
            <a:pPr lvl="1"/>
            <a:r>
              <a:rPr lang="en-US" sz="2400" dirty="0"/>
              <a:t>For example, private sector develops technologies and measures</a:t>
            </a:r>
          </a:p>
          <a:p>
            <a:r>
              <a:rPr lang="en-US" sz="2800" dirty="0"/>
              <a:t>Alignment opportunities</a:t>
            </a:r>
          </a:p>
          <a:p>
            <a:pPr lvl="1"/>
            <a:r>
              <a:rPr lang="en-US" sz="2400" dirty="0"/>
              <a:t>Cross-agency</a:t>
            </a:r>
          </a:p>
          <a:p>
            <a:pPr lvl="1"/>
            <a:r>
              <a:rPr lang="en-US" sz="2400" dirty="0"/>
              <a:t>Federal/states</a:t>
            </a:r>
          </a:p>
          <a:p>
            <a:pPr lvl="1"/>
            <a:r>
              <a:rPr lang="en-US" sz="2400" dirty="0"/>
              <a:t>Federal/private sector</a:t>
            </a:r>
          </a:p>
          <a:p>
            <a:endParaRPr lang="en-US" sz="2800" dirty="0"/>
          </a:p>
        </p:txBody>
      </p:sp>
      <p:sp>
        <p:nvSpPr>
          <p:cNvPr id="5" name="Slide Number Placeholder 4">
            <a:extLst>
              <a:ext uri="{FF2B5EF4-FFF2-40B4-BE49-F238E27FC236}">
                <a16:creationId xmlns:a16="http://schemas.microsoft.com/office/drawing/2014/main" id="{F2B02B58-FA74-4B2D-A77B-CEAFCAF773EE}"/>
              </a:ext>
            </a:extLst>
          </p:cNvPr>
          <p:cNvSpPr>
            <a:spLocks noGrp="1"/>
          </p:cNvSpPr>
          <p:nvPr>
            <p:ph type="sldNum" sz="quarter" idx="12"/>
          </p:nvPr>
        </p:nvSpPr>
        <p:spPr>
          <a:xfrm>
            <a:off x="457200" y="6249137"/>
            <a:ext cx="1371600" cy="365125"/>
          </a:xfrm>
        </p:spPr>
        <p:txBody>
          <a:bodyPr/>
          <a:lstStyle/>
          <a:p>
            <a:fld id="{F6B8A4A2-F29A-4651-AFA7-54DA4950AAC7}" type="slidenum">
              <a:rPr lang="en-US" smtClean="0"/>
              <a:pPr/>
              <a:t>30</a:t>
            </a:fld>
            <a:endParaRPr lang="en-US" dirty="0"/>
          </a:p>
        </p:txBody>
      </p:sp>
      <p:sp>
        <p:nvSpPr>
          <p:cNvPr id="4" name="Date Placeholder 3">
            <a:extLst>
              <a:ext uri="{FF2B5EF4-FFF2-40B4-BE49-F238E27FC236}">
                <a16:creationId xmlns:a16="http://schemas.microsoft.com/office/drawing/2014/main" id="{B63BE2F9-05B9-4073-9A5A-05353F26B573}"/>
              </a:ext>
            </a:extLst>
          </p:cNvPr>
          <p:cNvSpPr>
            <a:spLocks noGrp="1"/>
          </p:cNvSpPr>
          <p:nvPr>
            <p:ph type="dt" sz="half" idx="10"/>
          </p:nvPr>
        </p:nvSpPr>
        <p:spPr/>
        <p:txBody>
          <a:bodyPr/>
          <a:lstStyle/>
          <a:p>
            <a:fld id="{3FFB6E61-D33C-43D6-8177-77963B92D708}" type="datetime1">
              <a:rPr lang="en-US" smtClean="0"/>
              <a:t>6/21/2021</a:t>
            </a:fld>
            <a:endParaRPr lang="en-US" dirty="0"/>
          </a:p>
        </p:txBody>
      </p:sp>
      <p:pic>
        <p:nvPicPr>
          <p:cNvPr id="7" name="Picture 6" descr="Graphic showing the different types of stakeholders. ">
            <a:extLst>
              <a:ext uri="{FF2B5EF4-FFF2-40B4-BE49-F238E27FC236}">
                <a16:creationId xmlns:a16="http://schemas.microsoft.com/office/drawing/2014/main" id="{3B13BC19-53E6-4F54-9516-7269060087E6}"/>
              </a:ext>
            </a:extLst>
          </p:cNvPr>
          <p:cNvPicPr>
            <a:picLocks noChangeAspect="1"/>
          </p:cNvPicPr>
          <p:nvPr/>
        </p:nvPicPr>
        <p:blipFill>
          <a:blip r:embed="rId3"/>
          <a:stretch>
            <a:fillRect/>
          </a:stretch>
        </p:blipFill>
        <p:spPr>
          <a:xfrm>
            <a:off x="5513547" y="1462940"/>
            <a:ext cx="6572058" cy="5340559"/>
          </a:xfrm>
          <a:prstGeom prst="rect">
            <a:avLst/>
          </a:prstGeom>
        </p:spPr>
      </p:pic>
    </p:spTree>
    <p:extLst>
      <p:ext uri="{BB962C8B-B14F-4D97-AF65-F5344CB8AC3E}">
        <p14:creationId xmlns:p14="http://schemas.microsoft.com/office/powerpoint/2010/main" val="200977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A9310-61DC-4430-974D-9FA77BBB7C74}"/>
              </a:ext>
            </a:extLst>
          </p:cNvPr>
          <p:cNvSpPr>
            <a:spLocks noGrp="1"/>
          </p:cNvSpPr>
          <p:nvPr>
            <p:ph type="title"/>
          </p:nvPr>
        </p:nvSpPr>
        <p:spPr/>
        <p:txBody>
          <a:bodyPr/>
          <a:lstStyle/>
          <a:p>
            <a:r>
              <a:rPr lang="en-US" sz="3600" dirty="0"/>
              <a:t>CMS is currently requesting comments on plans to modernize its quality measurement enterprise</a:t>
            </a:r>
          </a:p>
        </p:txBody>
      </p:sp>
      <p:sp>
        <p:nvSpPr>
          <p:cNvPr id="2" name="Content Placeholder 1">
            <a:extLst>
              <a:ext uri="{FF2B5EF4-FFF2-40B4-BE49-F238E27FC236}">
                <a16:creationId xmlns:a16="http://schemas.microsoft.com/office/drawing/2014/main" id="{52505642-6D5A-4595-B0A3-136E236EDC47}"/>
              </a:ext>
            </a:extLst>
          </p:cNvPr>
          <p:cNvSpPr>
            <a:spLocks noGrp="1"/>
          </p:cNvSpPr>
          <p:nvPr>
            <p:ph idx="1"/>
          </p:nvPr>
        </p:nvSpPr>
        <p:spPr/>
        <p:txBody>
          <a:bodyPr>
            <a:normAutofit fontScale="92500" lnSpcReduction="10000"/>
          </a:bodyPr>
          <a:lstStyle/>
          <a:p>
            <a:pPr marL="342900" indent="-342900" fontAlgn="base">
              <a:spcBef>
                <a:spcPts val="0"/>
              </a:spcBef>
              <a:spcAft>
                <a:spcPts val="600"/>
              </a:spcAft>
              <a:buClr>
                <a:srgbClr val="002060">
                  <a:lumMod val="90000"/>
                  <a:lumOff val="10000"/>
                </a:srgbClr>
              </a:buClr>
              <a:buFont typeface="Wingdings" panose="05000000000000000000" pitchFamily="2" charset="2"/>
              <a:buChar char="§"/>
              <a:defRPr/>
            </a:pPr>
            <a:r>
              <a:rPr lang="en-US" sz="2400" i="1" dirty="0">
                <a:ea typeface="ＭＳ Ｐゴシック"/>
                <a:cs typeface="Arial"/>
              </a:rPr>
              <a:t>Fiscal Year (FY) 2022 Medicare Hospital Inpatient Prospective Payment System (IPPS) and Long Term Care Hospital (LTCH) Rates Proposed Rule (CMS-1752-P)</a:t>
            </a:r>
          </a:p>
          <a:p>
            <a:pPr marL="342900" indent="-342900" fontAlgn="base">
              <a:spcBef>
                <a:spcPts val="600"/>
              </a:spcBef>
              <a:buClr>
                <a:srgbClr val="002060">
                  <a:lumMod val="90000"/>
                  <a:lumOff val="10000"/>
                </a:srgbClr>
              </a:buClr>
              <a:buFont typeface="Wingdings" panose="05000000000000000000" pitchFamily="2" charset="2"/>
              <a:buChar char="§"/>
              <a:defRPr/>
            </a:pPr>
            <a:r>
              <a:rPr lang="en-US" sz="2400" dirty="0">
                <a:ea typeface="ＭＳ Ｐゴシック"/>
                <a:cs typeface="Arial"/>
              </a:rPr>
              <a:t>Areas for comment</a:t>
            </a:r>
          </a:p>
          <a:p>
            <a:pPr lvl="1" fontAlgn="base">
              <a:spcBef>
                <a:spcPts val="0"/>
              </a:spcBef>
              <a:buClr>
                <a:srgbClr val="002060">
                  <a:lumMod val="90000"/>
                  <a:lumOff val="10000"/>
                </a:srgbClr>
              </a:buClr>
              <a:buFont typeface="Courier New" panose="02070309020205020404" pitchFamily="49" charset="0"/>
              <a:buChar char="o"/>
              <a:defRPr/>
            </a:pPr>
            <a:r>
              <a:rPr lang="en-US" sz="2000" dirty="0">
                <a:ea typeface="ＭＳ Ｐゴシック"/>
                <a:cs typeface="Arial"/>
              </a:rPr>
              <a:t>Definition of digital quality measures</a:t>
            </a:r>
          </a:p>
          <a:p>
            <a:pPr lvl="1" fontAlgn="base">
              <a:spcBef>
                <a:spcPts val="0"/>
              </a:spcBef>
              <a:buClr>
                <a:srgbClr val="002060">
                  <a:lumMod val="90000"/>
                  <a:lumOff val="10000"/>
                </a:srgbClr>
              </a:buClr>
              <a:buFont typeface="Courier New" panose="02070309020205020404" pitchFamily="49" charset="0"/>
              <a:buChar char="o"/>
              <a:defRPr/>
            </a:pPr>
            <a:r>
              <a:rPr lang="en-US" sz="2000" dirty="0">
                <a:ea typeface="ＭＳ Ｐゴシック"/>
                <a:cs typeface="Arial"/>
              </a:rPr>
              <a:t>Using the Fast Healthcare Interoperability Resources (FHIR®) standard for eCQMs</a:t>
            </a:r>
          </a:p>
          <a:p>
            <a:pPr lvl="1" fontAlgn="base">
              <a:spcBef>
                <a:spcPts val="0"/>
              </a:spcBef>
              <a:buClr>
                <a:srgbClr val="002060">
                  <a:lumMod val="90000"/>
                  <a:lumOff val="10000"/>
                </a:srgbClr>
              </a:buClr>
              <a:buFont typeface="Courier New" panose="02070309020205020404" pitchFamily="49" charset="0"/>
              <a:buChar char="o"/>
              <a:defRPr/>
            </a:pPr>
            <a:r>
              <a:rPr lang="en-US" sz="2000" dirty="0">
                <a:ea typeface="ＭＳ Ｐゴシック"/>
                <a:cs typeface="Arial"/>
              </a:rPr>
              <a:t>Standardizing data required for quality measures for collection via Application Programming Interfaces (APIs)</a:t>
            </a:r>
          </a:p>
          <a:p>
            <a:pPr lvl="1" fontAlgn="base">
              <a:spcBef>
                <a:spcPts val="0"/>
              </a:spcBef>
              <a:buClr>
                <a:srgbClr val="002060">
                  <a:lumMod val="90000"/>
                  <a:lumOff val="10000"/>
                </a:srgbClr>
              </a:buClr>
              <a:buFont typeface="Courier New" panose="02070309020205020404" pitchFamily="49" charset="0"/>
              <a:buChar char="o"/>
              <a:defRPr/>
            </a:pPr>
            <a:r>
              <a:rPr lang="en-US" sz="2000" dirty="0">
                <a:ea typeface="ＭＳ Ｐゴシック"/>
                <a:cs typeface="Arial"/>
              </a:rPr>
              <a:t>Leveraging technological opportunities to facilitate digital quality measurement</a:t>
            </a:r>
          </a:p>
          <a:p>
            <a:pPr lvl="1" fontAlgn="base">
              <a:spcBef>
                <a:spcPts val="0"/>
              </a:spcBef>
              <a:buClr>
                <a:srgbClr val="002060">
                  <a:lumMod val="90000"/>
                  <a:lumOff val="10000"/>
                </a:srgbClr>
              </a:buClr>
              <a:buFont typeface="Courier New" panose="02070309020205020404" pitchFamily="49" charset="0"/>
              <a:buChar char="o"/>
              <a:defRPr/>
            </a:pPr>
            <a:r>
              <a:rPr lang="en-US" sz="2000" dirty="0">
                <a:ea typeface="ＭＳ Ｐゴシック"/>
                <a:cs typeface="Arial"/>
              </a:rPr>
              <a:t>Supporting data aggregation</a:t>
            </a:r>
          </a:p>
          <a:p>
            <a:pPr lvl="1" fontAlgn="base">
              <a:spcBef>
                <a:spcPts val="0"/>
              </a:spcBef>
              <a:spcAft>
                <a:spcPts val="600"/>
              </a:spcAft>
              <a:buClr>
                <a:srgbClr val="002060">
                  <a:lumMod val="90000"/>
                  <a:lumOff val="10000"/>
                </a:srgbClr>
              </a:buClr>
              <a:buFont typeface="Courier New" panose="02070309020205020404" pitchFamily="49" charset="0"/>
              <a:buChar char="o"/>
              <a:defRPr/>
            </a:pPr>
            <a:r>
              <a:rPr lang="en-US" sz="2000" dirty="0">
                <a:ea typeface="ＭＳ Ｐゴシック"/>
                <a:cs typeface="Arial"/>
              </a:rPr>
              <a:t>Developing a common portfolio of measures for potential alignment </a:t>
            </a:r>
          </a:p>
          <a:p>
            <a:pPr marL="342900" indent="-342900" fontAlgn="base">
              <a:spcBef>
                <a:spcPts val="600"/>
              </a:spcBef>
              <a:buClr>
                <a:srgbClr val="002060">
                  <a:lumMod val="90000"/>
                  <a:lumOff val="10000"/>
                </a:srgbClr>
              </a:buClr>
              <a:buFont typeface="Wingdings" panose="05000000000000000000" pitchFamily="2" charset="2"/>
              <a:buChar char="§"/>
              <a:defRPr/>
            </a:pPr>
            <a:r>
              <a:rPr lang="en-US" sz="2400" dirty="0">
                <a:ea typeface="ＭＳ Ｐゴシック"/>
                <a:cs typeface="Arial"/>
              </a:rPr>
              <a:t>To learn more about this request, review the</a:t>
            </a:r>
          </a:p>
          <a:p>
            <a:pPr lvl="1" fontAlgn="base">
              <a:spcBef>
                <a:spcPts val="0"/>
              </a:spcBef>
              <a:buClr>
                <a:srgbClr val="002060">
                  <a:lumMod val="90000"/>
                  <a:lumOff val="10000"/>
                </a:srgbClr>
              </a:buClr>
              <a:buFont typeface="Courier New" panose="02070309020205020404" pitchFamily="49" charset="0"/>
              <a:buChar char="o"/>
              <a:defRPr/>
            </a:pPr>
            <a:r>
              <a:rPr lang="en-US" sz="2000" dirty="0">
                <a:ea typeface="ＭＳ Ｐゴシック"/>
                <a:cs typeface="Arial"/>
              </a:rPr>
              <a:t>Proposed rule: </a:t>
            </a:r>
            <a:r>
              <a:rPr lang="en-US" sz="2000" dirty="0">
                <a:ea typeface="ＭＳ Ｐゴシック"/>
                <a:cs typeface="Arial"/>
                <a:hlinkClick r:id="rId3"/>
              </a:rPr>
              <a:t>https://www.federalregister.gov/public-inspection/2021-08888/medicare-program-hospital-inpatient-prospective-payment-systems-for-acute-care-hospitals-and-the</a:t>
            </a:r>
            <a:r>
              <a:rPr lang="en-US" sz="2000" dirty="0">
                <a:ea typeface="ＭＳ Ｐゴシック"/>
                <a:cs typeface="Arial"/>
              </a:rPr>
              <a:t> </a:t>
            </a:r>
          </a:p>
          <a:p>
            <a:pPr lvl="1" fontAlgn="base">
              <a:spcBef>
                <a:spcPts val="0"/>
              </a:spcBef>
              <a:spcAft>
                <a:spcPts val="600"/>
              </a:spcAft>
              <a:buClr>
                <a:srgbClr val="002060">
                  <a:lumMod val="90000"/>
                  <a:lumOff val="10000"/>
                </a:srgbClr>
              </a:buClr>
              <a:buFont typeface="Courier New" panose="02070309020205020404" pitchFamily="49" charset="0"/>
              <a:buChar char="o"/>
              <a:defRPr/>
            </a:pPr>
            <a:r>
              <a:rPr lang="en-US" sz="2000" dirty="0">
                <a:ea typeface="ＭＳ Ｐゴシック"/>
                <a:cs typeface="Arial"/>
              </a:rPr>
              <a:t>Rule fact sheet: </a:t>
            </a:r>
            <a:r>
              <a:rPr lang="en-US" sz="2000" dirty="0">
                <a:ea typeface="ＭＳ Ｐゴシック"/>
                <a:cs typeface="Arial"/>
                <a:hlinkClick r:id="rId4"/>
              </a:rPr>
              <a:t>https://www.cms.gov/newsroom/fact-sheets/fiscal-year-fy-2022-medicare-hospital-inpatient-prospective-payment-system-ipps-and-long-term-care</a:t>
            </a:r>
            <a:r>
              <a:rPr lang="en-US" sz="2000" dirty="0">
                <a:ea typeface="ＭＳ Ｐゴシック"/>
                <a:cs typeface="Arial"/>
              </a:rPr>
              <a:t> </a:t>
            </a:r>
          </a:p>
        </p:txBody>
      </p:sp>
      <p:sp>
        <p:nvSpPr>
          <p:cNvPr id="5" name="Slide Number Placeholder 4">
            <a:extLst>
              <a:ext uri="{FF2B5EF4-FFF2-40B4-BE49-F238E27FC236}">
                <a16:creationId xmlns:a16="http://schemas.microsoft.com/office/drawing/2014/main" id="{EE001E93-BF41-4832-8289-6604854692CD}"/>
              </a:ext>
            </a:extLst>
          </p:cNvPr>
          <p:cNvSpPr>
            <a:spLocks noGrp="1"/>
          </p:cNvSpPr>
          <p:nvPr>
            <p:ph type="sldNum" sz="quarter" idx="12"/>
          </p:nvPr>
        </p:nvSpPr>
        <p:spPr/>
        <p:txBody>
          <a:bodyPr/>
          <a:lstStyle/>
          <a:p>
            <a:fld id="{F6B8A4A2-F29A-4651-AFA7-54DA4950AAC7}" type="slidenum">
              <a:rPr lang="en-US" smtClean="0"/>
              <a:pPr/>
              <a:t>31</a:t>
            </a:fld>
            <a:endParaRPr lang="en-US" dirty="0"/>
          </a:p>
        </p:txBody>
      </p:sp>
      <p:sp>
        <p:nvSpPr>
          <p:cNvPr id="4" name="Date Placeholder 3">
            <a:extLst>
              <a:ext uri="{FF2B5EF4-FFF2-40B4-BE49-F238E27FC236}">
                <a16:creationId xmlns:a16="http://schemas.microsoft.com/office/drawing/2014/main" id="{F425FD03-FCDC-484E-A833-2E4E7BD33602}"/>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50781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70DCA-A48E-4DD1-9440-6D5656BF3D01}"/>
              </a:ext>
            </a:extLst>
          </p:cNvPr>
          <p:cNvSpPr>
            <a:spLocks noGrp="1"/>
          </p:cNvSpPr>
          <p:nvPr>
            <p:ph type="title"/>
          </p:nvPr>
        </p:nvSpPr>
        <p:spPr/>
        <p:txBody>
          <a:bodyPr/>
          <a:lstStyle/>
          <a:p>
            <a:r>
              <a:rPr lang="en-US" sz="4400" dirty="0"/>
              <a:t>Challenges</a:t>
            </a:r>
            <a:endParaRPr lang="en-US" dirty="0"/>
          </a:p>
        </p:txBody>
      </p:sp>
      <p:sp>
        <p:nvSpPr>
          <p:cNvPr id="2" name="Content Placeholder 1">
            <a:extLst>
              <a:ext uri="{FF2B5EF4-FFF2-40B4-BE49-F238E27FC236}">
                <a16:creationId xmlns:a16="http://schemas.microsoft.com/office/drawing/2014/main" id="{048CFF07-C074-4BEB-AAE4-71BF32CC02E1}"/>
              </a:ext>
            </a:extLst>
          </p:cNvPr>
          <p:cNvSpPr>
            <a:spLocks noGrp="1"/>
          </p:cNvSpPr>
          <p:nvPr>
            <p:ph idx="1"/>
          </p:nvPr>
        </p:nvSpPr>
        <p:spPr/>
        <p:txBody>
          <a:bodyPr/>
          <a:lstStyle/>
          <a:p>
            <a:r>
              <a:rPr lang="en-US" dirty="0"/>
              <a:t>Systems, vendors and users need to adapt to new digital healthcare environment (Digital transition – Improves American Healthcare Infrastructure)</a:t>
            </a:r>
          </a:p>
          <a:p>
            <a:r>
              <a:rPr lang="en-US" dirty="0"/>
              <a:t>Need for public/private partnerships to accelerate improvement</a:t>
            </a:r>
          </a:p>
          <a:p>
            <a:r>
              <a:rPr lang="en-US" dirty="0"/>
              <a:t>Adequacy of workforce</a:t>
            </a:r>
          </a:p>
          <a:p>
            <a:r>
              <a:rPr lang="en-US" dirty="0"/>
              <a:t>Standardization of data elements; improvement of quality measurement</a:t>
            </a:r>
          </a:p>
        </p:txBody>
      </p:sp>
      <p:sp>
        <p:nvSpPr>
          <p:cNvPr id="5" name="Slide Number Placeholder 4">
            <a:extLst>
              <a:ext uri="{FF2B5EF4-FFF2-40B4-BE49-F238E27FC236}">
                <a16:creationId xmlns:a16="http://schemas.microsoft.com/office/drawing/2014/main" id="{82B35304-8FA5-47EC-B392-2C5030E0B690}"/>
              </a:ext>
            </a:extLst>
          </p:cNvPr>
          <p:cNvSpPr>
            <a:spLocks noGrp="1"/>
          </p:cNvSpPr>
          <p:nvPr>
            <p:ph type="sldNum" sz="quarter" idx="12"/>
          </p:nvPr>
        </p:nvSpPr>
        <p:spPr/>
        <p:txBody>
          <a:bodyPr/>
          <a:lstStyle/>
          <a:p>
            <a:fld id="{F6B8A4A2-F29A-4651-AFA7-54DA4950AAC7}" type="slidenum">
              <a:rPr lang="en-US" smtClean="0"/>
              <a:pPr/>
              <a:t>32</a:t>
            </a:fld>
            <a:endParaRPr lang="en-US" dirty="0"/>
          </a:p>
        </p:txBody>
      </p:sp>
      <p:sp>
        <p:nvSpPr>
          <p:cNvPr id="4" name="Date Placeholder 3">
            <a:extLst>
              <a:ext uri="{FF2B5EF4-FFF2-40B4-BE49-F238E27FC236}">
                <a16:creationId xmlns:a16="http://schemas.microsoft.com/office/drawing/2014/main" id="{9513BA44-E384-4E67-B6C1-88E483A9E869}"/>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261337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CFCF1-16FC-4BB1-80FD-F2B49A0AEDE0}"/>
              </a:ext>
            </a:extLst>
          </p:cNvPr>
          <p:cNvSpPr>
            <a:spLocks noGrp="1"/>
          </p:cNvSpPr>
          <p:nvPr>
            <p:ph type="title"/>
          </p:nvPr>
        </p:nvSpPr>
        <p:spPr>
          <a:xfrm>
            <a:off x="457200" y="76200"/>
            <a:ext cx="11277600" cy="1219200"/>
          </a:xfrm>
        </p:spPr>
        <p:txBody>
          <a:bodyPr lIns="91440" tIns="45720" rIns="91440" bIns="45720" anchor="ctr"/>
          <a:lstStyle/>
          <a:p>
            <a:r>
              <a:rPr lang="en-US" dirty="0">
                <a:latin typeface="Arial"/>
                <a:cs typeface="Arial"/>
              </a:rPr>
              <a:t>Announcements</a:t>
            </a:r>
            <a:endParaRPr lang="en-US" dirty="0"/>
          </a:p>
        </p:txBody>
      </p:sp>
      <p:sp>
        <p:nvSpPr>
          <p:cNvPr id="2" name="Content Placeholder 1">
            <a:extLst>
              <a:ext uri="{FF2B5EF4-FFF2-40B4-BE49-F238E27FC236}">
                <a16:creationId xmlns:a16="http://schemas.microsoft.com/office/drawing/2014/main" id="{14CFD2E1-D0C9-4524-A5C1-8E52CBE1F659}"/>
              </a:ext>
            </a:extLst>
          </p:cNvPr>
          <p:cNvSpPr>
            <a:spLocks noGrp="1"/>
          </p:cNvSpPr>
          <p:nvPr>
            <p:ph idx="1"/>
          </p:nvPr>
        </p:nvSpPr>
        <p:spPr>
          <a:xfrm>
            <a:off x="457200" y="1981199"/>
            <a:ext cx="11277600" cy="4343401"/>
          </a:xfrm>
        </p:spPr>
        <p:txBody>
          <a:bodyPr>
            <a:normAutofit/>
          </a:bodyPr>
          <a:lstStyle/>
          <a:p>
            <a:pPr>
              <a:spcBef>
                <a:spcPts val="1200"/>
              </a:spcBef>
            </a:pPr>
            <a:r>
              <a:rPr lang="en-US" b="1" dirty="0">
                <a:solidFill>
                  <a:schemeClr val="tx2"/>
                </a:solidFill>
              </a:rPr>
              <a:t>Round 2! </a:t>
            </a:r>
          </a:p>
          <a:p>
            <a:pPr lvl="1">
              <a:spcBef>
                <a:spcPts val="1200"/>
              </a:spcBef>
            </a:pPr>
            <a:r>
              <a:rPr lang="en-US" dirty="0"/>
              <a:t>Driving Quality in the US: How CMS Evaluates its Measure Portfolio</a:t>
            </a:r>
          </a:p>
          <a:p>
            <a:pPr lvl="2">
              <a:spcBef>
                <a:spcPts val="1200"/>
              </a:spcBef>
            </a:pPr>
            <a:r>
              <a:rPr lang="en-US" dirty="0"/>
              <a:t>Tuesday, July 13, 2021, from 1:00 – 2:00 pm ET (</a:t>
            </a:r>
            <a:r>
              <a:rPr lang="en-US" dirty="0">
                <a:hlinkClick r:id="rId2"/>
              </a:rPr>
              <a:t>Register here</a:t>
            </a:r>
            <a:r>
              <a:rPr lang="en-US" dirty="0"/>
              <a:t>)</a:t>
            </a:r>
          </a:p>
          <a:p>
            <a:pPr lvl="2">
              <a:spcBef>
                <a:spcPts val="1200"/>
              </a:spcBef>
            </a:pPr>
            <a:r>
              <a:rPr lang="en-US" dirty="0"/>
              <a:t>Wednesday, July 14, 2021, from 3:00 – 4:00 pm ET (</a:t>
            </a:r>
            <a:r>
              <a:rPr lang="en-US" dirty="0">
                <a:hlinkClick r:id="rId3"/>
              </a:rPr>
              <a:t>Register here</a:t>
            </a:r>
            <a:r>
              <a:rPr lang="en-US" dirty="0"/>
              <a:t>) </a:t>
            </a:r>
          </a:p>
          <a:p>
            <a:pPr>
              <a:spcBef>
                <a:spcPts val="1200"/>
              </a:spcBef>
            </a:pPr>
            <a:r>
              <a:rPr lang="en-US" b="1" dirty="0">
                <a:solidFill>
                  <a:schemeClr val="tx2"/>
                </a:solidFill>
              </a:rPr>
              <a:t>Additional webinars</a:t>
            </a:r>
          </a:p>
          <a:p>
            <a:pPr lvl="1"/>
            <a:r>
              <a:rPr lang="en-US" dirty="0"/>
              <a:t>June MMS Info Session, June 23, from 2:00 – 3:00 pm ET </a:t>
            </a:r>
          </a:p>
          <a:p>
            <a:pPr lvl="1"/>
            <a:r>
              <a:rPr lang="en-US" dirty="0"/>
              <a:t>July MMS Info Session, July 28, from 2:00 – 3:00 pm ET  </a:t>
            </a:r>
          </a:p>
        </p:txBody>
      </p:sp>
      <p:sp>
        <p:nvSpPr>
          <p:cNvPr id="5" name="Slide Number Placeholder 4">
            <a:extLst>
              <a:ext uri="{FF2B5EF4-FFF2-40B4-BE49-F238E27FC236}">
                <a16:creationId xmlns:a16="http://schemas.microsoft.com/office/drawing/2014/main" id="{88FF9503-1045-455F-838D-A7A2AE9C8DF2}"/>
              </a:ext>
            </a:extLst>
          </p:cNvPr>
          <p:cNvSpPr>
            <a:spLocks noGrp="1"/>
          </p:cNvSpPr>
          <p:nvPr>
            <p:ph type="sldNum" sz="quarter" idx="12"/>
          </p:nvPr>
        </p:nvSpPr>
        <p:spPr/>
        <p:txBody>
          <a:bodyPr/>
          <a:lstStyle/>
          <a:p>
            <a:fld id="{F6B8A4A2-F29A-4651-AFA7-54DA4950AAC7}" type="slidenum">
              <a:rPr lang="en-US" smtClean="0"/>
              <a:pPr/>
              <a:t>33</a:t>
            </a:fld>
            <a:endParaRPr lang="en-US" dirty="0"/>
          </a:p>
        </p:txBody>
      </p:sp>
      <p:sp>
        <p:nvSpPr>
          <p:cNvPr id="4" name="Date Placeholder 3">
            <a:extLst>
              <a:ext uri="{FF2B5EF4-FFF2-40B4-BE49-F238E27FC236}">
                <a16:creationId xmlns:a16="http://schemas.microsoft.com/office/drawing/2014/main" id="{7FE956AC-ACE5-4A7A-820B-3CC01A6DF94F}"/>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70526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5ED4-7B28-4829-B523-B77A2E04D4EE}"/>
              </a:ext>
            </a:extLst>
          </p:cNvPr>
          <p:cNvSpPr txBox="1">
            <a:spLocks noGrp="1"/>
          </p:cNvSpPr>
          <p:nvPr>
            <p:ph type="title" idx="4294967295"/>
          </p:nvPr>
        </p:nvSpPr>
        <p:spPr>
          <a:xfrm>
            <a:off x="1143000" y="5370493"/>
            <a:ext cx="416051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Battelle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Measures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MMSsupport@Battelle.org</a:t>
            </a:r>
          </a:p>
        </p:txBody>
      </p:sp>
      <p:sp>
        <p:nvSpPr>
          <p:cNvPr id="3" name="TextBox 2">
            <a:extLst>
              <a:ext uri="{FF2B5EF4-FFF2-40B4-BE49-F238E27FC236}">
                <a16:creationId xmlns:a16="http://schemas.microsoft.com/office/drawing/2014/main" id="{A236C949-B20E-4714-837B-7F5CF7D32262}"/>
              </a:ext>
            </a:extLst>
          </p:cNvPr>
          <p:cNvSpPr txBox="1"/>
          <p:nvPr/>
        </p:nvSpPr>
        <p:spPr>
          <a:xfrm>
            <a:off x="6553200" y="5370493"/>
            <a:ext cx="45720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Kimberly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Tree>
    <p:extLst>
      <p:ext uri="{BB962C8B-B14F-4D97-AF65-F5344CB8AC3E}">
        <p14:creationId xmlns:p14="http://schemas.microsoft.com/office/powerpoint/2010/main" val="4245773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E41B2-67A9-457C-AC16-B5BECAAD856D}"/>
              </a:ext>
            </a:extLst>
          </p:cNvPr>
          <p:cNvSpPr>
            <a:spLocks noGrp="1"/>
          </p:cNvSpPr>
          <p:nvPr>
            <p:ph type="title"/>
          </p:nvPr>
        </p:nvSpPr>
        <p:spPr/>
        <p:txBody>
          <a:bodyPr/>
          <a:lstStyle/>
          <a:p>
            <a:r>
              <a:rPr lang="en-US" dirty="0"/>
              <a:t>Contact Information</a:t>
            </a:r>
          </a:p>
        </p:txBody>
      </p:sp>
      <p:sp>
        <p:nvSpPr>
          <p:cNvPr id="2" name="Content Placeholder 1">
            <a:extLst>
              <a:ext uri="{FF2B5EF4-FFF2-40B4-BE49-F238E27FC236}">
                <a16:creationId xmlns:a16="http://schemas.microsoft.com/office/drawing/2014/main" id="{9537DA25-5DFA-4D5B-ABAA-8368EE0A1E4A}"/>
              </a:ext>
            </a:extLst>
          </p:cNvPr>
          <p:cNvSpPr>
            <a:spLocks noGrp="1"/>
          </p:cNvSpPr>
          <p:nvPr>
            <p:ph idx="1"/>
          </p:nvPr>
        </p:nvSpPr>
        <p:spPr>
          <a:xfrm>
            <a:off x="342900" y="1901492"/>
            <a:ext cx="11506200" cy="4572000"/>
          </a:xfrm>
        </p:spPr>
        <p:txBody>
          <a:bodyPr>
            <a:noAutofit/>
          </a:bodyPr>
          <a:lstStyle/>
          <a:p>
            <a:pPr>
              <a:spcBef>
                <a:spcPts val="0"/>
              </a:spcBef>
              <a:spcAft>
                <a:spcPts val="1400"/>
              </a:spcAft>
            </a:pPr>
            <a:r>
              <a:rPr lang="en-US" sz="2800" b="1" dirty="0"/>
              <a:t>Measures Manager: </a:t>
            </a:r>
            <a:r>
              <a:rPr lang="en-US" sz="2800" dirty="0">
                <a:solidFill>
                  <a:srgbClr val="00529C"/>
                </a:solidFill>
                <a:hlinkClick r:id="rId3">
                  <a:extLst>
                    <a:ext uri="{A12FA001-AC4F-418D-AE19-62706E023703}">
                      <ahyp:hlinkClr xmlns:ahyp="http://schemas.microsoft.com/office/drawing/2018/hyperlinkcolor" val="tx"/>
                    </a:ext>
                  </a:extLst>
                </a:hlinkClick>
              </a:rPr>
              <a:t>mmssupport@battelle.org</a:t>
            </a:r>
            <a:endParaRPr lang="en-US" sz="2800" dirty="0">
              <a:solidFill>
                <a:srgbClr val="00529C"/>
              </a:solidFill>
            </a:endParaRPr>
          </a:p>
          <a:p>
            <a:pPr>
              <a:spcBef>
                <a:spcPts val="0"/>
              </a:spcBef>
              <a:spcAft>
                <a:spcPts val="1400"/>
              </a:spcAft>
            </a:pPr>
            <a:r>
              <a:rPr lang="en-US" sz="2800" b="1" dirty="0"/>
              <a:t>eCQI Resource Center: </a:t>
            </a:r>
            <a:r>
              <a:rPr lang="en-US" sz="2800" dirty="0">
                <a:solidFill>
                  <a:srgbClr val="00529C"/>
                </a:solidFill>
                <a:hlinkClick r:id="rId4">
                  <a:extLst>
                    <a:ext uri="{A12FA001-AC4F-418D-AE19-62706E023703}">
                      <ahyp:hlinkClr xmlns:ahyp="http://schemas.microsoft.com/office/drawing/2018/hyperlinkcolor" val="tx"/>
                    </a:ext>
                  </a:extLst>
                </a:hlinkClick>
              </a:rPr>
              <a:t>ecqi-resource-center@hhs.gov</a:t>
            </a:r>
            <a:r>
              <a:rPr lang="en-US" sz="2800" dirty="0">
                <a:solidFill>
                  <a:srgbClr val="00529C"/>
                </a:solidFill>
              </a:rPr>
              <a:t> </a:t>
            </a:r>
            <a:r>
              <a:rPr lang="en-US" sz="2800" dirty="0"/>
              <a:t>or </a:t>
            </a:r>
            <a:r>
              <a:rPr lang="en-US" sz="2800" dirty="0">
                <a:solidFill>
                  <a:srgbClr val="00529C"/>
                </a:solidFill>
                <a:hlinkClick r:id="rId5" action="ppaction://hlinkfile">
                  <a:extLst>
                    <a:ext uri="{A12FA001-AC4F-418D-AE19-62706E023703}">
                      <ahyp:hlinkClr xmlns:ahyp="http://schemas.microsoft.com/office/drawing/2018/hyperlinkcolor" val="tx"/>
                    </a:ext>
                  </a:extLst>
                </a:hlinkClick>
              </a:rPr>
              <a:t>ecqi.healthit.gov</a:t>
            </a:r>
            <a:endParaRPr lang="en-US" sz="2800" dirty="0">
              <a:solidFill>
                <a:srgbClr val="00529C"/>
              </a:solidFill>
            </a:endParaRPr>
          </a:p>
          <a:p>
            <a:pPr>
              <a:spcBef>
                <a:spcPts val="0"/>
              </a:spcBef>
              <a:spcAft>
                <a:spcPts val="1400"/>
              </a:spcAft>
            </a:pPr>
            <a:r>
              <a:rPr lang="en-US" sz="2800" b="1" dirty="0"/>
              <a:t>QualityNet: </a:t>
            </a:r>
            <a:r>
              <a:rPr lang="en-US" sz="2800" dirty="0">
                <a:solidFill>
                  <a:srgbClr val="00529C"/>
                </a:solidFill>
                <a:hlinkClick r:id="rId6">
                  <a:extLst>
                    <a:ext uri="{A12FA001-AC4F-418D-AE19-62706E023703}">
                      <ahyp:hlinkClr xmlns:ahyp="http://schemas.microsoft.com/office/drawing/2018/hyperlinkcolor" val="tx"/>
                    </a:ext>
                  </a:extLst>
                </a:hlinkClick>
              </a:rPr>
              <a:t>qnetsupport@hcqis.org</a:t>
            </a:r>
            <a:endParaRPr lang="en-US" sz="2800" dirty="0">
              <a:solidFill>
                <a:srgbClr val="00529C"/>
              </a:solidFill>
            </a:endParaRPr>
          </a:p>
          <a:p>
            <a:pPr lvl="1">
              <a:spcBef>
                <a:spcPts val="0"/>
              </a:spcBef>
              <a:spcAft>
                <a:spcPts val="1400"/>
              </a:spcAft>
            </a:pPr>
            <a:r>
              <a:rPr lang="en-US" sz="2400" dirty="0"/>
              <a:t>This is also where the Hospital IQR program information can be found</a:t>
            </a:r>
          </a:p>
          <a:p>
            <a:pPr>
              <a:spcBef>
                <a:spcPts val="0"/>
              </a:spcBef>
              <a:spcAft>
                <a:spcPts val="1400"/>
              </a:spcAft>
            </a:pPr>
            <a:r>
              <a:rPr lang="en-US" sz="2800" b="1" dirty="0"/>
              <a:t>ONC Project Tracking System (Jira): </a:t>
            </a:r>
            <a:r>
              <a:rPr lang="en-US" sz="2800" dirty="0">
                <a:solidFill>
                  <a:srgbClr val="00529C"/>
                </a:solidFill>
                <a:hlinkClick r:id="rId7">
                  <a:extLst>
                    <a:ext uri="{A12FA001-AC4F-418D-AE19-62706E023703}">
                      <ahyp:hlinkClr xmlns:ahyp="http://schemas.microsoft.com/office/drawing/2018/hyperlinkcolor" val="tx"/>
                    </a:ext>
                  </a:extLst>
                </a:hlinkClick>
              </a:rPr>
              <a:t>https://oncprojectracking.healthit.gov/</a:t>
            </a:r>
            <a:endParaRPr lang="en-US" sz="2800" dirty="0">
              <a:solidFill>
                <a:srgbClr val="00529C"/>
              </a:solidFill>
            </a:endParaRPr>
          </a:p>
          <a:p>
            <a:pPr>
              <a:spcBef>
                <a:spcPts val="0"/>
              </a:spcBef>
              <a:spcAft>
                <a:spcPts val="1400"/>
              </a:spcAft>
            </a:pPr>
            <a:r>
              <a:rPr lang="en-US" sz="2800" b="1" dirty="0"/>
              <a:t>Meaningful Measures Hub: </a:t>
            </a:r>
            <a:r>
              <a:rPr lang="en-US" sz="2800" dirty="0">
                <a:solidFill>
                  <a:srgbClr val="00529C"/>
                </a:solidFill>
                <a:hlinkClick r:id="rId8">
                  <a:extLst>
                    <a:ext uri="{A12FA001-AC4F-418D-AE19-62706E023703}">
                      <ahyp:hlinkClr xmlns:ahyp="http://schemas.microsoft.com/office/drawing/2018/hyperlinkcolor" val="tx"/>
                    </a:ext>
                  </a:extLst>
                </a:hlinkClick>
              </a:rPr>
              <a:t>MeaningfulMeasuresQA@cms.hhs.gov</a:t>
            </a:r>
            <a:endParaRPr lang="en-US" sz="2800" dirty="0">
              <a:solidFill>
                <a:srgbClr val="00529C"/>
              </a:solidFill>
            </a:endParaRPr>
          </a:p>
        </p:txBody>
      </p:sp>
      <p:sp>
        <p:nvSpPr>
          <p:cNvPr id="5" name="Slide Number Placeholder 4">
            <a:extLst>
              <a:ext uri="{FF2B5EF4-FFF2-40B4-BE49-F238E27FC236}">
                <a16:creationId xmlns:a16="http://schemas.microsoft.com/office/drawing/2014/main" id="{88753278-7502-4D17-AF13-7750CED1F123}"/>
              </a:ext>
            </a:extLst>
          </p:cNvPr>
          <p:cNvSpPr>
            <a:spLocks noGrp="1"/>
          </p:cNvSpPr>
          <p:nvPr>
            <p:ph type="sldNum" sz="quarter" idx="12"/>
          </p:nvPr>
        </p:nvSpPr>
        <p:spPr/>
        <p:txBody>
          <a:bodyPr/>
          <a:lstStyle/>
          <a:p>
            <a:fld id="{F6B8A4A2-F29A-4651-AFA7-54DA4950AAC7}" type="slidenum">
              <a:rPr lang="en-US" smtClean="0"/>
              <a:pPr/>
              <a:t>35</a:t>
            </a:fld>
            <a:endParaRPr lang="en-US" dirty="0"/>
          </a:p>
        </p:txBody>
      </p:sp>
      <p:sp>
        <p:nvSpPr>
          <p:cNvPr id="4" name="Date Placeholder 3">
            <a:extLst>
              <a:ext uri="{FF2B5EF4-FFF2-40B4-BE49-F238E27FC236}">
                <a16:creationId xmlns:a16="http://schemas.microsoft.com/office/drawing/2014/main" id="{306977A0-9FDA-4391-A28B-EFA8ACFB8082}"/>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99128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6E84E1-F141-4292-A4C5-9F050148DB50}"/>
              </a:ext>
            </a:extLst>
          </p:cNvPr>
          <p:cNvSpPr>
            <a:spLocks noGrp="1"/>
          </p:cNvSpPr>
          <p:nvPr>
            <p:ph type="title"/>
          </p:nvPr>
        </p:nvSpPr>
        <p:spPr>
          <a:xfrm>
            <a:off x="457200" y="0"/>
            <a:ext cx="11277600" cy="1371600"/>
          </a:xfrm>
        </p:spPr>
        <p:txBody>
          <a:bodyPr/>
          <a:lstStyle/>
          <a:p>
            <a:r>
              <a:rPr lang="en-US" dirty="0"/>
              <a:t>MMS Blueprint</a:t>
            </a:r>
          </a:p>
        </p:txBody>
      </p:sp>
      <p:sp>
        <p:nvSpPr>
          <p:cNvPr id="6" name="Content Placeholder 5">
            <a:extLst>
              <a:ext uri="{FF2B5EF4-FFF2-40B4-BE49-F238E27FC236}">
                <a16:creationId xmlns:a16="http://schemas.microsoft.com/office/drawing/2014/main" id="{D2E781A1-7F89-4574-9707-A76E889C9792}"/>
              </a:ext>
            </a:extLst>
          </p:cNvPr>
          <p:cNvSpPr>
            <a:spLocks noGrp="1"/>
          </p:cNvSpPr>
          <p:nvPr>
            <p:ph sz="half" idx="1"/>
          </p:nvPr>
        </p:nvSpPr>
        <p:spPr>
          <a:xfrm>
            <a:off x="457200" y="1887794"/>
            <a:ext cx="6172200" cy="4953000"/>
          </a:xfrm>
        </p:spPr>
        <p:txBody>
          <a:bodyPr>
            <a:normAutofit fontScale="85000" lnSpcReduction="10000"/>
          </a:bodyPr>
          <a:lstStyle/>
          <a:p>
            <a:pPr>
              <a:lnSpc>
                <a:spcPct val="120000"/>
              </a:lnSpc>
              <a:spcAft>
                <a:spcPts val="1200"/>
              </a:spcAft>
            </a:pPr>
            <a:r>
              <a:rPr lang="en-US" sz="2800" dirty="0"/>
              <a:t>Documents processes and decision-making criteria for measure development, implementation, and maintenance</a:t>
            </a:r>
          </a:p>
          <a:p>
            <a:pPr>
              <a:lnSpc>
                <a:spcPct val="120000"/>
              </a:lnSpc>
              <a:spcAft>
                <a:spcPts val="1200"/>
              </a:spcAft>
            </a:pPr>
            <a:r>
              <a:rPr lang="en-US" sz="2800" dirty="0"/>
              <a:t>The processes outlined in the document ensure measure developers meet the evaluation criteria CMS requires</a:t>
            </a:r>
          </a:p>
          <a:p>
            <a:pPr>
              <a:lnSpc>
                <a:spcPct val="120000"/>
              </a:lnSpc>
              <a:spcAft>
                <a:spcPts val="1200"/>
              </a:spcAft>
            </a:pPr>
            <a:r>
              <a:rPr lang="en-US" sz="2800" dirty="0"/>
              <a:t>While required for CMS developers, it is useful for anyone developing measures, especially those submitting measures for consideration into CMS programs. </a:t>
            </a:r>
          </a:p>
          <a:p>
            <a:pPr marL="0" indent="0">
              <a:lnSpc>
                <a:spcPct val="120000"/>
              </a:lnSpc>
              <a:spcAft>
                <a:spcPts val="1200"/>
              </a:spcAft>
              <a:buNone/>
            </a:pPr>
            <a:endParaRPr lang="en-US" sz="2400" dirty="0"/>
          </a:p>
        </p:txBody>
      </p:sp>
      <p:pic>
        <p:nvPicPr>
          <p:cNvPr id="9" name="Content Placeholder 8" descr="Screenshot of the Blueprint document cover page. ">
            <a:extLst>
              <a:ext uri="{FF2B5EF4-FFF2-40B4-BE49-F238E27FC236}">
                <a16:creationId xmlns:a16="http://schemas.microsoft.com/office/drawing/2014/main" id="{6674B151-9109-4D13-8D94-5195A379D86C}"/>
              </a:ext>
            </a:extLst>
          </p:cNvPr>
          <p:cNvPicPr>
            <a:picLocks noGrp="1" noChangeAspect="1"/>
          </p:cNvPicPr>
          <p:nvPr>
            <p:ph sz="half" idx="2"/>
          </p:nvPr>
        </p:nvPicPr>
        <p:blipFill>
          <a:blip r:embed="rId3"/>
          <a:stretch>
            <a:fillRect/>
          </a:stretch>
        </p:blipFill>
        <p:spPr>
          <a:xfrm>
            <a:off x="7118499" y="1607200"/>
            <a:ext cx="3740055" cy="4773023"/>
          </a:xfrm>
          <a:ln>
            <a:solidFill>
              <a:srgbClr val="A9A5A5"/>
            </a:solidFill>
          </a:ln>
          <a:effectLst>
            <a:outerShdw blurRad="635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655764C2-5E23-4B72-8313-63AD5523741C}"/>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F22EB99F-BC41-49AD-92C2-9B5E5D535563}"/>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86286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1DC6B-06DD-4475-9F8A-B35944857E18}"/>
              </a:ext>
            </a:extLst>
          </p:cNvPr>
          <p:cNvSpPr>
            <a:spLocks noGrp="1"/>
          </p:cNvSpPr>
          <p:nvPr>
            <p:ph type="ctrTitle"/>
          </p:nvPr>
        </p:nvSpPr>
        <p:spPr/>
        <p:txBody>
          <a:bodyPr lIns="91440" tIns="45720" rIns="91440" bIns="45720" anchor="t"/>
          <a:lstStyle/>
          <a:p>
            <a:r>
              <a:rPr lang="en-US" dirty="0">
                <a:latin typeface="Arial"/>
                <a:cs typeface="Arial"/>
              </a:rPr>
              <a:t>Quality Measurement at CMS</a:t>
            </a:r>
            <a:endParaRPr lang="en-US" dirty="0"/>
          </a:p>
        </p:txBody>
      </p:sp>
      <p:sp>
        <p:nvSpPr>
          <p:cNvPr id="5" name="Slide Number Placeholder 4">
            <a:extLst>
              <a:ext uri="{FF2B5EF4-FFF2-40B4-BE49-F238E27FC236}">
                <a16:creationId xmlns:a16="http://schemas.microsoft.com/office/drawing/2014/main" id="{501DA2D0-184B-40B3-B45D-74A2664A308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A710FB7A-BDD2-40DD-8EEC-4DA2EAC3C944}"/>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09033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ckground slide color">
            <a:extLst>
              <a:ext uri="{FF2B5EF4-FFF2-40B4-BE49-F238E27FC236}">
                <a16:creationId xmlns:a16="http://schemas.microsoft.com/office/drawing/2014/main" id="{4DE073F5-2E73-410C-8F42-862D53F3BC7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89"/>
            <a:ext cx="12192000" cy="1876425"/>
          </a:xfrm>
          <a:prstGeom prst="rect">
            <a:avLst/>
          </a:prstGeom>
        </p:spPr>
      </p:pic>
      <p:cxnSp>
        <p:nvCxnSpPr>
          <p:cNvPr id="21" name="Straight Connector 20" descr="Straight connector">
            <a:extLst>
              <a:ext uri="{FF2B5EF4-FFF2-40B4-BE49-F238E27FC236}">
                <a16:creationId xmlns:a16="http://schemas.microsoft.com/office/drawing/2014/main" id="{5AC74C11-F1E0-40D6-820C-E285792C49AD}"/>
              </a:ext>
              <a:ext uri="{C183D7F6-B498-43B3-948B-1728B52AA6E4}">
                <adec:decorative xmlns:adec="http://schemas.microsoft.com/office/drawing/2017/decorative" val="0"/>
              </a:ext>
            </a:extLst>
          </p:cNvPr>
          <p:cNvCxnSpPr>
            <a:cxnSpLocks/>
          </p:cNvCxnSpPr>
          <p:nvPr/>
        </p:nvCxnSpPr>
        <p:spPr>
          <a:xfrm>
            <a:off x="6096000" y="1435100"/>
            <a:ext cx="0" cy="54102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0" name="Rectangle 9" descr="Background slide color">
            <a:extLst>
              <a:ext uri="{FF2B5EF4-FFF2-40B4-BE49-F238E27FC236}">
                <a16:creationId xmlns:a16="http://schemas.microsoft.com/office/drawing/2014/main" id="{A5B2BFB4-EAC0-484C-9D4A-76249BD4770F}"/>
              </a:ext>
              <a:ext uri="{C183D7F6-B498-43B3-948B-1728B52AA6E4}">
                <adec:decorative xmlns:adec="http://schemas.microsoft.com/office/drawing/2017/decorative" val="0"/>
              </a:ext>
            </a:extLst>
          </p:cNvPr>
          <p:cNvSpPr/>
          <p:nvPr/>
        </p:nvSpPr>
        <p:spPr>
          <a:xfrm>
            <a:off x="6106392" y="1295400"/>
            <a:ext cx="6085608" cy="5562600"/>
          </a:xfrm>
          <a:prstGeom prst="rect">
            <a:avLst/>
          </a:prstGeom>
          <a:solidFill>
            <a:srgbClr val="F7E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3DEA6C-66BF-4F70-BDC3-2DE2BFE69F42}"/>
              </a:ext>
            </a:extLst>
          </p:cNvPr>
          <p:cNvSpPr>
            <a:spLocks noGrp="1"/>
          </p:cNvSpPr>
          <p:nvPr>
            <p:ph type="title"/>
          </p:nvPr>
        </p:nvSpPr>
        <p:spPr/>
        <p:txBody>
          <a:bodyPr lIns="91440" tIns="45720" rIns="91440" bIns="45720" anchor="ctr"/>
          <a:lstStyle/>
          <a:p>
            <a:pPr algn="ctr"/>
            <a:r>
              <a:rPr kumimoji="0" lang="en-US" sz="4400" b="1" i="0" u="none" strike="noStrike" kern="1200" cap="none" spc="0" normalizeH="0" baseline="0" noProof="0" dirty="0">
                <a:ln>
                  <a:noFill/>
                </a:ln>
                <a:solidFill>
                  <a:prstClr val="white"/>
                </a:solidFill>
                <a:effectLst/>
                <a:uLnTx/>
                <a:uFillTx/>
                <a:latin typeface="Arial"/>
                <a:ea typeface="+mj-ea"/>
                <a:cs typeface="Arial"/>
              </a:rPr>
              <a:t>Impacts and Next Steps</a:t>
            </a:r>
            <a:endParaRPr lang="en-US" dirty="0">
              <a:solidFill>
                <a:schemeClr val="bg1"/>
              </a:solidFill>
            </a:endParaRPr>
          </a:p>
        </p:txBody>
      </p:sp>
      <p:sp>
        <p:nvSpPr>
          <p:cNvPr id="2" name="Text Placeholder 1" descr="Arrow with text: Meaningful Measures 1.0">
            <a:extLst>
              <a:ext uri="{FF2B5EF4-FFF2-40B4-BE49-F238E27FC236}">
                <a16:creationId xmlns:a16="http://schemas.microsoft.com/office/drawing/2014/main" id="{3C399C4B-097F-4175-87EF-4529E370A423}"/>
              </a:ext>
              <a:ext uri="{C183D7F6-B498-43B3-948B-1728B52AA6E4}">
                <adec:decorative xmlns:adec="http://schemas.microsoft.com/office/drawing/2017/decorative" val="0"/>
              </a:ext>
            </a:extLst>
          </p:cNvPr>
          <p:cNvSpPr>
            <a:spLocks noGrp="1"/>
          </p:cNvSpPr>
          <p:nvPr>
            <p:ph type="body" idx="4294967295"/>
          </p:nvPr>
        </p:nvSpPr>
        <p:spPr>
          <a:xfrm>
            <a:off x="0" y="1800765"/>
            <a:ext cx="6248400" cy="561435"/>
          </a:xfrm>
          <a:prstGeom prst="homePlate">
            <a:avLst/>
          </a:prstGeom>
          <a:solidFill>
            <a:schemeClr val="accent6">
              <a:lumMod val="40000"/>
              <a:lumOff val="60000"/>
            </a:schemeClr>
          </a:solidFill>
          <a:effectLst>
            <a:outerShdw blurRad="50800" dist="38100" dir="5400000" algn="t" rotWithShape="0">
              <a:prstClr val="black">
                <a:alpha val="40000"/>
              </a:prstClr>
            </a:outerShdw>
          </a:effectLst>
        </p:spPr>
        <p:txBody>
          <a:bodyPr lIns="1005840" anchor="ctr">
            <a:normAutofit/>
          </a:bodyPr>
          <a:lstStyle/>
          <a:p>
            <a:pPr marL="169863" indent="0">
              <a:buNone/>
            </a:pPr>
            <a:r>
              <a:rPr lang="en-US" sz="1800" b="1" cap="all" dirty="0">
                <a:solidFill>
                  <a:schemeClr val="tx1">
                    <a:lumMod val="65000"/>
                    <a:lumOff val="35000"/>
                  </a:schemeClr>
                </a:solidFill>
              </a:rPr>
              <a:t>Meaningful Measures 1.0</a:t>
            </a:r>
          </a:p>
        </p:txBody>
      </p:sp>
      <p:sp>
        <p:nvSpPr>
          <p:cNvPr id="17" name="Arrow: Chevron 16" descr="arrow">
            <a:extLst>
              <a:ext uri="{FF2B5EF4-FFF2-40B4-BE49-F238E27FC236}">
                <a16:creationId xmlns:a16="http://schemas.microsoft.com/office/drawing/2014/main" id="{68434F24-BD44-4ABA-8A26-F5702731C33D}"/>
              </a:ext>
              <a:ext uri="{C183D7F6-B498-43B3-948B-1728B52AA6E4}">
                <adec:decorative xmlns:adec="http://schemas.microsoft.com/office/drawing/2017/decorative" val="0"/>
              </a:ext>
            </a:extLst>
          </p:cNvPr>
          <p:cNvSpPr/>
          <p:nvPr/>
        </p:nvSpPr>
        <p:spPr>
          <a:xfrm>
            <a:off x="5685880" y="1688442"/>
            <a:ext cx="766696" cy="758065"/>
          </a:xfrm>
          <a:prstGeom prst="chevron">
            <a:avLst>
              <a:gd name="adj" fmla="val 61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descr="Arrow with text: Future State">
            <a:extLst>
              <a:ext uri="{FF2B5EF4-FFF2-40B4-BE49-F238E27FC236}">
                <a16:creationId xmlns:a16="http://schemas.microsoft.com/office/drawing/2014/main" id="{DF378FE9-0937-49E6-B4EE-7AEBF859F2A8}"/>
              </a:ext>
              <a:ext uri="{C183D7F6-B498-43B3-948B-1728B52AA6E4}">
                <adec:decorative xmlns:adec="http://schemas.microsoft.com/office/drawing/2017/decorative" val="0"/>
              </a:ext>
            </a:extLst>
          </p:cNvPr>
          <p:cNvSpPr>
            <a:spLocks noGrp="1"/>
          </p:cNvSpPr>
          <p:nvPr>
            <p:ph type="body" sz="quarter" idx="4294967295"/>
          </p:nvPr>
        </p:nvSpPr>
        <p:spPr>
          <a:xfrm>
            <a:off x="6096001" y="1800765"/>
            <a:ext cx="6019799" cy="561435"/>
          </a:xfrm>
          <a:prstGeom prst="homePlate">
            <a:avLst/>
          </a:prstGeom>
          <a:solidFill>
            <a:srgbClr val="A3811D"/>
          </a:solidFill>
          <a:effectLst>
            <a:outerShdw blurRad="50800" dist="38100" dir="5400000" algn="t" rotWithShape="0">
              <a:prstClr val="black">
                <a:alpha val="40000"/>
              </a:prstClr>
            </a:outerShdw>
          </a:effectLst>
        </p:spPr>
        <p:txBody>
          <a:bodyPr lIns="822960" anchor="ctr">
            <a:noAutofit/>
          </a:bodyPr>
          <a:lstStyle/>
          <a:p>
            <a:pPr marL="966788" indent="0">
              <a:buNone/>
            </a:pPr>
            <a:r>
              <a:rPr lang="en-US" sz="1800" b="1" cap="all" dirty="0">
                <a:solidFill>
                  <a:schemeClr val="bg1"/>
                </a:solidFill>
              </a:rPr>
              <a:t>Future State</a:t>
            </a:r>
          </a:p>
        </p:txBody>
      </p:sp>
      <p:sp>
        <p:nvSpPr>
          <p:cNvPr id="18" name="Arrow: Chevron 17" descr="arrow">
            <a:extLst>
              <a:ext uri="{FF2B5EF4-FFF2-40B4-BE49-F238E27FC236}">
                <a16:creationId xmlns:a16="http://schemas.microsoft.com/office/drawing/2014/main" id="{7D1C3DE9-B7F8-4392-BBC8-D1B014CD968F}"/>
              </a:ext>
              <a:ext uri="{C183D7F6-B498-43B3-948B-1728B52AA6E4}">
                <adec:decorative xmlns:adec="http://schemas.microsoft.com/office/drawing/2017/decorative" val="0"/>
              </a:ext>
            </a:extLst>
          </p:cNvPr>
          <p:cNvSpPr/>
          <p:nvPr/>
        </p:nvSpPr>
        <p:spPr>
          <a:xfrm>
            <a:off x="10946703" y="1625601"/>
            <a:ext cx="931102" cy="868073"/>
          </a:xfrm>
          <a:prstGeom prst="chevron">
            <a:avLst>
              <a:gd name="adj" fmla="val 6643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5">
            <a:extLst>
              <a:ext uri="{FF2B5EF4-FFF2-40B4-BE49-F238E27FC236}">
                <a16:creationId xmlns:a16="http://schemas.microsoft.com/office/drawing/2014/main" id="{092D58D2-CADD-491D-98D7-7B2BB0564E68}"/>
              </a:ext>
            </a:extLst>
          </p:cNvPr>
          <p:cNvSpPr txBox="1">
            <a:spLocks/>
          </p:cNvSpPr>
          <p:nvPr/>
        </p:nvSpPr>
        <p:spPr>
          <a:xfrm>
            <a:off x="145041" y="2484469"/>
            <a:ext cx="5845175" cy="375869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1200"/>
              </a:spcAft>
              <a:buNone/>
            </a:pPr>
            <a:r>
              <a:rPr lang="en-US" sz="1800" b="1" dirty="0">
                <a:solidFill>
                  <a:srgbClr val="00529C"/>
                </a:solidFill>
              </a:rPr>
              <a:t>Since 2017, CMS has made progress in streamlining measurement and reducing burden by:</a:t>
            </a:r>
          </a:p>
          <a:p>
            <a:pPr marL="233363" indent="-231775">
              <a:spcBef>
                <a:spcPts val="0"/>
              </a:spcBef>
              <a:spcAft>
                <a:spcPts val="1200"/>
              </a:spcAft>
            </a:pPr>
            <a:r>
              <a:rPr lang="en-US" sz="1800" dirty="0">
                <a:solidFill>
                  <a:prstClr val="black"/>
                </a:solidFill>
              </a:rPr>
              <a:t>Eliminating measures that are redundant, not clinically relevant, and/or low impact from our programs</a:t>
            </a:r>
          </a:p>
          <a:p>
            <a:pPr marL="233363" indent="-231775">
              <a:spcBef>
                <a:spcPts val="0"/>
              </a:spcBef>
              <a:spcAft>
                <a:spcPts val="1200"/>
              </a:spcAft>
            </a:pPr>
            <a:r>
              <a:rPr lang="en-US" sz="1800" dirty="0">
                <a:solidFill>
                  <a:prstClr val="black"/>
                </a:solidFill>
              </a:rPr>
              <a:t>Removing 15% of measures from CMS programs (IQR 60% reduction in inpatient quality reporting and 22% reduction in MIPS)</a:t>
            </a:r>
          </a:p>
          <a:p>
            <a:pPr marL="233363" indent="-231775">
              <a:spcBef>
                <a:spcPts val="0"/>
              </a:spcBef>
              <a:spcAft>
                <a:spcPts val="1200"/>
              </a:spcAft>
            </a:pPr>
            <a:r>
              <a:rPr lang="en-US" sz="1800" dirty="0">
                <a:solidFill>
                  <a:prstClr val="black"/>
                </a:solidFill>
              </a:rPr>
              <a:t>Identifying gap areas across programs</a:t>
            </a:r>
          </a:p>
          <a:p>
            <a:pPr marL="233363" indent="-231775">
              <a:spcBef>
                <a:spcPts val="0"/>
              </a:spcBef>
              <a:spcAft>
                <a:spcPts val="1200"/>
              </a:spcAft>
            </a:pPr>
            <a:r>
              <a:rPr lang="en-US" sz="1800" dirty="0">
                <a:solidFill>
                  <a:prstClr val="black"/>
                </a:solidFill>
              </a:rPr>
              <a:t>Prioritizing outcome (including patient reported) over process measures.</a:t>
            </a:r>
          </a:p>
        </p:txBody>
      </p:sp>
      <p:sp>
        <p:nvSpPr>
          <p:cNvPr id="20" name="Content Placeholder 6">
            <a:extLst>
              <a:ext uri="{FF2B5EF4-FFF2-40B4-BE49-F238E27FC236}">
                <a16:creationId xmlns:a16="http://schemas.microsoft.com/office/drawing/2014/main" id="{A0F51188-9613-4579-807F-FBB90BD3C359}"/>
              </a:ext>
            </a:extLst>
          </p:cNvPr>
          <p:cNvSpPr txBox="1">
            <a:spLocks/>
          </p:cNvSpPr>
          <p:nvPr/>
        </p:nvSpPr>
        <p:spPr>
          <a:xfrm>
            <a:off x="6193195" y="2646074"/>
            <a:ext cx="5845175" cy="3810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1200"/>
              </a:spcAft>
              <a:buNone/>
            </a:pPr>
            <a:r>
              <a:rPr lang="en-US" sz="1800" b="1" dirty="0">
                <a:solidFill>
                  <a:srgbClr val="00529C"/>
                </a:solidFill>
              </a:rPr>
              <a:t>Build on MM 1.0 to:</a:t>
            </a:r>
          </a:p>
          <a:p>
            <a:pPr indent="-228600">
              <a:spcBef>
                <a:spcPts val="0"/>
              </a:spcBef>
              <a:spcAft>
                <a:spcPts val="1200"/>
              </a:spcAft>
            </a:pPr>
            <a:r>
              <a:rPr lang="en-US" sz="1800" dirty="0"/>
              <a:t>Continue efforts to streamline quality measurement </a:t>
            </a:r>
          </a:p>
          <a:p>
            <a:pPr indent="-228600">
              <a:spcBef>
                <a:spcPts val="0"/>
              </a:spcBef>
              <a:spcAft>
                <a:spcPts val="1200"/>
              </a:spcAft>
            </a:pPr>
            <a:r>
              <a:rPr lang="en-US" sz="1800" dirty="0"/>
              <a:t>More effectively leverage measures to drive outcome improvement</a:t>
            </a:r>
          </a:p>
          <a:p>
            <a:pPr indent="-228600">
              <a:spcBef>
                <a:spcPts val="0"/>
              </a:spcBef>
              <a:spcAft>
                <a:spcPts val="1200"/>
              </a:spcAft>
            </a:pPr>
            <a:r>
              <a:rPr lang="en-US" sz="1800" dirty="0"/>
              <a:t>Transition to digital measures and use of advanced analytics</a:t>
            </a:r>
          </a:p>
          <a:p>
            <a:pPr indent="-228600">
              <a:spcBef>
                <a:spcPts val="0"/>
              </a:spcBef>
              <a:spcAft>
                <a:spcPts val="1200"/>
              </a:spcAft>
            </a:pPr>
            <a:r>
              <a:rPr lang="en-US" sz="1800" dirty="0"/>
              <a:t>Increase patient-centeredness through patient-direct quality measures and increased transparency</a:t>
            </a:r>
          </a:p>
          <a:p>
            <a:pPr indent="-228600">
              <a:spcBef>
                <a:spcPts val="0"/>
              </a:spcBef>
              <a:spcAft>
                <a:spcPts val="1200"/>
              </a:spcAft>
            </a:pPr>
            <a:r>
              <a:rPr lang="en-US" sz="1800" dirty="0"/>
              <a:t>Promote equity and close gaps in care via quality measures</a:t>
            </a:r>
          </a:p>
        </p:txBody>
      </p:sp>
      <p:sp>
        <p:nvSpPr>
          <p:cNvPr id="5" name="Slide Number Placeholder 4">
            <a:extLst>
              <a:ext uri="{FF2B5EF4-FFF2-40B4-BE49-F238E27FC236}">
                <a16:creationId xmlns:a16="http://schemas.microsoft.com/office/drawing/2014/main" id="{7569137A-9334-4893-83DD-3281934A28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2" name="Date Placeholder 3">
            <a:extLst>
              <a:ext uri="{FF2B5EF4-FFF2-40B4-BE49-F238E27FC236}">
                <a16:creationId xmlns:a16="http://schemas.microsoft.com/office/drawing/2014/main" id="{16707326-7D37-4670-855E-4F2A839B7089}"/>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325234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431A86-8ED9-431F-B8DC-AF319BF51037}"/>
              </a:ext>
            </a:extLst>
          </p:cNvPr>
          <p:cNvSpPr>
            <a:spLocks noGrp="1"/>
          </p:cNvSpPr>
          <p:nvPr>
            <p:ph type="title"/>
          </p:nvPr>
        </p:nvSpPr>
        <p:spPr/>
        <p:txBody>
          <a:bodyPr lIns="91440" tIns="45720" rIns="91440" bIns="45720" anchor="ctr"/>
          <a:lstStyle/>
          <a:p>
            <a:r>
              <a:rPr lang="en-US" dirty="0">
                <a:latin typeface="Arial"/>
                <a:cs typeface="Arial"/>
              </a:rPr>
              <a:t>Vision for the Next 5-10 Years</a:t>
            </a:r>
            <a:endParaRPr lang="en-US" dirty="0"/>
          </a:p>
        </p:txBody>
      </p:sp>
      <p:sp>
        <p:nvSpPr>
          <p:cNvPr id="21" name="Content Placeholder 1" descr="Use impactful quality measures to improve health outcomes and deliver value by&#10;">
            <a:extLst>
              <a:ext uri="{FF2B5EF4-FFF2-40B4-BE49-F238E27FC236}">
                <a16:creationId xmlns:a16="http://schemas.microsoft.com/office/drawing/2014/main" id="{7D29E089-617F-4831-9447-D1912BCA280B}"/>
              </a:ext>
            </a:extLst>
          </p:cNvPr>
          <p:cNvSpPr txBox="1">
            <a:spLocks/>
          </p:cNvSpPr>
          <p:nvPr/>
        </p:nvSpPr>
        <p:spPr>
          <a:xfrm>
            <a:off x="2709930" y="2029488"/>
            <a:ext cx="6273008" cy="154940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42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lumMod val="85000"/>
                    <a:lumOff val="15000"/>
                  </a:sysClr>
                </a:solidFill>
                <a:effectLst/>
                <a:uLnTx/>
                <a:uFillTx/>
                <a:latin typeface="Arial"/>
                <a:ea typeface="+mn-ea"/>
                <a:cs typeface="Arial"/>
              </a:rPr>
              <a:t>Use</a:t>
            </a:r>
            <a:r>
              <a:rPr kumimoji="0" lang="en-US" sz="3200" b="0" i="0" u="none" strike="noStrike" kern="1200" cap="none" spc="0" normalizeH="0" baseline="0" noProof="0" dirty="0">
                <a:ln>
                  <a:noFill/>
                </a:ln>
                <a:solidFill>
                  <a:sysClr val="windowText" lastClr="000000"/>
                </a:solidFill>
                <a:effectLst/>
                <a:uLnTx/>
                <a:uFillTx/>
                <a:latin typeface="Arial"/>
                <a:ea typeface="+mn-ea"/>
                <a:cs typeface="Arial"/>
              </a:rPr>
              <a:t> </a:t>
            </a:r>
            <a:r>
              <a:rPr kumimoji="0" lang="en-US" sz="3200" b="1" i="0" u="none" strike="noStrike" kern="1200" cap="none" spc="0" normalizeH="0" baseline="0" noProof="0" dirty="0">
                <a:ln>
                  <a:noFill/>
                </a:ln>
                <a:solidFill>
                  <a:srgbClr val="0D4B85"/>
                </a:solidFill>
                <a:effectLst/>
                <a:uLnTx/>
                <a:uFillTx/>
                <a:latin typeface="Arial"/>
                <a:ea typeface="+mn-ea"/>
                <a:cs typeface="Arial"/>
              </a:rPr>
              <a:t>impactful quality measures </a:t>
            </a:r>
            <a:r>
              <a:rPr kumimoji="0" lang="en-US" sz="3200" b="0" i="0" u="none" strike="noStrike" kern="1200" cap="none" spc="0" normalizeH="0" baseline="0" noProof="0" dirty="0">
                <a:ln>
                  <a:noFill/>
                </a:ln>
                <a:solidFill>
                  <a:sysClr val="windowText" lastClr="000000">
                    <a:lumMod val="85000"/>
                    <a:lumOff val="15000"/>
                  </a:sysClr>
                </a:solidFill>
                <a:effectLst/>
                <a:uLnTx/>
                <a:uFillTx/>
                <a:latin typeface="Arial"/>
                <a:ea typeface="+mn-ea"/>
                <a:cs typeface="Arial"/>
              </a:rPr>
              <a:t>to</a:t>
            </a: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Arial"/>
                <a:ea typeface="+mn-ea"/>
                <a:cs typeface="Arial"/>
              </a:rPr>
              <a:t> </a:t>
            </a:r>
            <a:r>
              <a:rPr kumimoji="0" lang="en-US" sz="3200" b="1" i="1" u="none" strike="noStrike" kern="1200" cap="none" spc="0" normalizeH="0" baseline="0" noProof="0" dirty="0">
                <a:ln>
                  <a:noFill/>
                </a:ln>
                <a:solidFill>
                  <a:srgbClr val="0D4B85"/>
                </a:solidFill>
                <a:effectLst/>
                <a:uLnTx/>
                <a:uFillTx/>
                <a:latin typeface="Arial"/>
                <a:ea typeface="+mn-ea"/>
                <a:cs typeface="Arial"/>
              </a:rPr>
              <a:t>improve health outcomes </a:t>
            </a:r>
            <a:r>
              <a:rPr kumimoji="0" lang="en-US" sz="3200" b="0" i="0" u="none" strike="noStrike" kern="1200" cap="none" spc="0" normalizeH="0" baseline="0" noProof="0" dirty="0">
                <a:ln>
                  <a:noFill/>
                </a:ln>
                <a:solidFill>
                  <a:sysClr val="windowText" lastClr="000000">
                    <a:lumMod val="85000"/>
                    <a:lumOff val="15000"/>
                  </a:sysClr>
                </a:solidFill>
                <a:effectLst/>
                <a:uLnTx/>
                <a:uFillTx/>
                <a:latin typeface="Arial"/>
                <a:ea typeface="+mn-ea"/>
                <a:cs typeface="Arial"/>
              </a:rPr>
              <a:t>and </a:t>
            </a:r>
            <a:r>
              <a:rPr kumimoji="0" lang="en-US" sz="3200" b="1" i="1" u="none" strike="noStrike" kern="1200" cap="none" spc="0" normalizeH="0" baseline="0" noProof="0" dirty="0">
                <a:ln>
                  <a:noFill/>
                </a:ln>
                <a:solidFill>
                  <a:srgbClr val="0D4B85"/>
                </a:solidFill>
                <a:effectLst/>
                <a:uLnTx/>
                <a:uFillTx/>
                <a:latin typeface="Arial"/>
                <a:ea typeface="+mn-ea"/>
                <a:cs typeface="Arial"/>
              </a:rPr>
              <a:t>deliver value </a:t>
            </a:r>
            <a:r>
              <a:rPr kumimoji="0" lang="en-US" sz="3200" b="0" i="0" u="none" strike="noStrike" kern="1200" cap="none" spc="0" normalizeH="0" baseline="0" noProof="0" dirty="0">
                <a:ln>
                  <a:noFill/>
                </a:ln>
                <a:solidFill>
                  <a:sysClr val="windowText" lastClr="000000">
                    <a:lumMod val="85000"/>
                    <a:lumOff val="15000"/>
                  </a:sysClr>
                </a:solidFill>
                <a:effectLst/>
                <a:uLnTx/>
                <a:uFillTx/>
                <a:latin typeface="Arial"/>
                <a:ea typeface="+mn-ea"/>
                <a:cs typeface="Arial"/>
              </a:rPr>
              <a:t>by</a:t>
            </a:r>
          </a:p>
        </p:txBody>
      </p:sp>
      <p:sp>
        <p:nvSpPr>
          <p:cNvPr id="20" name="Rectangle: Rounded Corners 19" descr="Empowering persons to make informed care decisions&#10;">
            <a:extLst>
              <a:ext uri="{FF2B5EF4-FFF2-40B4-BE49-F238E27FC236}">
                <a16:creationId xmlns:a16="http://schemas.microsoft.com/office/drawing/2014/main" id="{75F7BF37-F66E-484E-898F-1A1FCD2B5F3F}"/>
              </a:ext>
            </a:extLst>
          </p:cNvPr>
          <p:cNvSpPr/>
          <p:nvPr/>
        </p:nvSpPr>
        <p:spPr>
          <a:xfrm>
            <a:off x="993779" y="4160578"/>
            <a:ext cx="4852655" cy="2164022"/>
          </a:xfrm>
          <a:prstGeom prst="roundRect">
            <a:avLst>
              <a:gd name="adj" fmla="val 4925"/>
            </a:avLst>
          </a:prstGeom>
          <a:solidFill>
            <a:srgbClr val="A3811D"/>
          </a:solidFill>
          <a:ln w="25400" cap="flat" cmpd="sng" algn="ctr">
            <a:noFill/>
            <a:prstDash val="solid"/>
          </a:ln>
          <a:effectLst/>
        </p:spPr>
        <p:txBody>
          <a:bodyPr lIns="2103120" rIns="2743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a:ea typeface="+mn-ea"/>
                <a:cs typeface="Arial"/>
              </a:rPr>
              <a:t>Empowering persons to make informed care decisions</a:t>
            </a:r>
            <a:endParaRPr kumimoji="0" lang="en-US" sz="2400" b="1" i="0" u="none" strike="noStrike" kern="0" cap="none" spc="0" normalizeH="0" baseline="0" noProof="0" dirty="0">
              <a:ln>
                <a:noFill/>
              </a:ln>
              <a:solidFill>
                <a:prstClr val="white"/>
              </a:solidFill>
              <a:effectLst/>
              <a:uLnTx/>
              <a:uFillTx/>
              <a:latin typeface="Calibri"/>
              <a:ea typeface="+mn-ea"/>
              <a:cs typeface="+mn-cs"/>
            </a:endParaRPr>
          </a:p>
        </p:txBody>
      </p:sp>
      <p:pic>
        <p:nvPicPr>
          <p:cNvPr id="16" name="Graphic 15" descr="Icon of a man in a wheelchair holding a laptop">
            <a:extLst>
              <a:ext uri="{FF2B5EF4-FFF2-40B4-BE49-F238E27FC236}">
                <a16:creationId xmlns:a16="http://schemas.microsoft.com/office/drawing/2014/main" id="{E3B615F1-1710-49CB-8B24-150D30437F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979" y="2805114"/>
            <a:ext cx="1850425" cy="3688347"/>
          </a:xfrm>
          <a:prstGeom prst="rect">
            <a:avLst/>
          </a:prstGeom>
        </p:spPr>
      </p:pic>
      <p:sp>
        <p:nvSpPr>
          <p:cNvPr id="22" name="Rectangle: Rounded Corners 21" descr="While reducing burden to measured entities&#10;">
            <a:extLst>
              <a:ext uri="{FF2B5EF4-FFF2-40B4-BE49-F238E27FC236}">
                <a16:creationId xmlns:a16="http://schemas.microsoft.com/office/drawing/2014/main" id="{FC5F1A5B-BEDA-4255-BA0A-83FC9CEA91E1}"/>
              </a:ext>
            </a:extLst>
          </p:cNvPr>
          <p:cNvSpPr/>
          <p:nvPr/>
        </p:nvSpPr>
        <p:spPr>
          <a:xfrm>
            <a:off x="6247312" y="4160578"/>
            <a:ext cx="4649288" cy="2164022"/>
          </a:xfrm>
          <a:prstGeom prst="roundRect">
            <a:avLst>
              <a:gd name="adj" fmla="val 4925"/>
            </a:avLst>
          </a:prstGeom>
          <a:solidFill>
            <a:srgbClr val="6593B7"/>
          </a:solidFill>
          <a:ln w="25400" cap="flat" cmpd="sng" algn="ctr">
            <a:noFill/>
            <a:prstDash val="solid"/>
          </a:ln>
          <a:effectLst/>
        </p:spPr>
        <p:txBody>
          <a:bodyPr lIns="182880" rIns="19202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a:ea typeface="+mn-ea"/>
                <a:cs typeface="Arial"/>
              </a:rPr>
              <a:t>While reducing burden to measured entities</a:t>
            </a:r>
            <a:endParaRPr kumimoji="0" lang="en-US" sz="2400" b="1" i="0" u="none" strike="noStrike" kern="0" cap="none" spc="0" normalizeH="0" baseline="0" noProof="0" dirty="0">
              <a:ln>
                <a:noFill/>
              </a:ln>
              <a:solidFill>
                <a:prstClr val="white"/>
              </a:solidFill>
              <a:effectLst/>
              <a:uLnTx/>
              <a:uFillTx/>
              <a:latin typeface="Calibri"/>
              <a:ea typeface="+mn-ea"/>
              <a:cs typeface="+mn-cs"/>
            </a:endParaRPr>
          </a:p>
        </p:txBody>
      </p:sp>
      <p:pic>
        <p:nvPicPr>
          <p:cNvPr id="14" name="Graphic 13" descr="Icon of a clinician.">
            <a:extLst>
              <a:ext uri="{FF2B5EF4-FFF2-40B4-BE49-F238E27FC236}">
                <a16:creationId xmlns:a16="http://schemas.microsoft.com/office/drawing/2014/main" id="{9903CEFF-F91A-4D94-9105-4066D52093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3508" y="2771774"/>
            <a:ext cx="1144744" cy="3723308"/>
          </a:xfrm>
          <a:prstGeom prst="rect">
            <a:avLst/>
          </a:prstGeom>
        </p:spPr>
      </p:pic>
      <p:pic>
        <p:nvPicPr>
          <p:cNvPr id="24" name="Picture 23" descr="Icon of a hospital">
            <a:extLst>
              <a:ext uri="{FF2B5EF4-FFF2-40B4-BE49-F238E27FC236}">
                <a16:creationId xmlns:a16="http://schemas.microsoft.com/office/drawing/2014/main" id="{B07C5E48-EDB2-42BC-BBC6-79611851E648}"/>
              </a:ext>
            </a:extLst>
          </p:cNvPr>
          <p:cNvPicPr>
            <a:picLocks noChangeAspect="1"/>
          </p:cNvPicPr>
          <p:nvPr/>
        </p:nvPicPr>
        <p:blipFill rotWithShape="1">
          <a:blip r:embed="rId7">
            <a:duotone>
              <a:srgbClr val="0D4B85">
                <a:shade val="45000"/>
                <a:satMod val="135000"/>
              </a:srgbClr>
              <a:prstClr val="white"/>
            </a:duotone>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b="1197"/>
          <a:stretch/>
        </p:blipFill>
        <p:spPr>
          <a:xfrm>
            <a:off x="9387068" y="4635895"/>
            <a:ext cx="2502366" cy="1688705"/>
          </a:xfrm>
          <a:prstGeom prst="rect">
            <a:avLst/>
          </a:prstGeom>
        </p:spPr>
      </p:pic>
      <p:sp>
        <p:nvSpPr>
          <p:cNvPr id="5" name="Slide Number Placeholder 4">
            <a:extLst>
              <a:ext uri="{FF2B5EF4-FFF2-40B4-BE49-F238E27FC236}">
                <a16:creationId xmlns:a16="http://schemas.microsoft.com/office/drawing/2014/main" id="{AD9F3EC0-2D07-4781-98A7-94AD733DE7D1}"/>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4D89EFE1-75B0-4E94-B294-2B298BB53102}"/>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34207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FF933DD9-DE83-4A56-8DCA-EC5B53B62420}"/>
              </a:ext>
            </a:extLst>
          </p:cNvPr>
          <p:cNvSpPr txBox="1">
            <a:spLocks noGrp="1"/>
          </p:cNvSpPr>
          <p:nvPr>
            <p:ph type="title" idx="4294967295"/>
          </p:nvPr>
        </p:nvSpPr>
        <p:spPr>
          <a:xfrm>
            <a:off x="76200" y="0"/>
            <a:ext cx="119634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indent="0" algn="ctr" defTabSz="914400" rtl="0" eaLnBrk="1" latinLnBrk="0" hangingPunct="1">
              <a:spcBef>
                <a:spcPts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Known Challenges in Quality Measurement</a:t>
            </a:r>
          </a:p>
        </p:txBody>
      </p:sp>
      <p:pic>
        <p:nvPicPr>
          <p:cNvPr id="4" name="Picture 3" descr="Image of 2 figures, a hospital, and a stack of rulers.">
            <a:extLst>
              <a:ext uri="{FF2B5EF4-FFF2-40B4-BE49-F238E27FC236}">
                <a16:creationId xmlns:a16="http://schemas.microsoft.com/office/drawing/2014/main" id="{89ABFD07-73B9-4C24-8697-0C07443B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00"/>
            <a:ext cx="5798820" cy="2415661"/>
          </a:xfrm>
          <a:prstGeom prst="rect">
            <a:avLst/>
          </a:prstGeom>
        </p:spPr>
      </p:pic>
      <p:sp>
        <p:nvSpPr>
          <p:cNvPr id="8" name="Content Placeholder 1">
            <a:extLst>
              <a:ext uri="{FF2B5EF4-FFF2-40B4-BE49-F238E27FC236}">
                <a16:creationId xmlns:a16="http://schemas.microsoft.com/office/drawing/2014/main" id="{2EAA3DF7-EF30-48E7-87B6-E9929E024E2B}"/>
              </a:ext>
            </a:extLst>
          </p:cNvPr>
          <p:cNvSpPr txBox="1">
            <a:spLocks/>
          </p:cNvSpPr>
          <p:nvPr/>
        </p:nvSpPr>
        <p:spPr>
          <a:xfrm>
            <a:off x="114300" y="2895600"/>
            <a:ext cx="11963400" cy="2711984"/>
          </a:xfrm>
          <a:prstGeom prst="rect">
            <a:avLst/>
          </a:prstGeom>
        </p:spPr>
        <p:txBody>
          <a:bodyPr vert="horz" lIns="91440" tIns="45720" rIns="91440" bIns="45720" numCol="1" spcCol="45720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228600" algn="l" defTabSz="914400" rtl="0" eaLnBrk="1" fontAlgn="auto" latinLnBrk="0" hangingPunct="1">
              <a:spcBef>
                <a:spcPts val="0"/>
              </a:spcBef>
              <a:spcAft>
                <a:spcPts val="120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t>Burden on measured entities</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0" indent="-228600" algn="l" defTabSz="914400" rtl="0" eaLnBrk="1" fontAlgn="auto" latinLnBrk="0" hangingPunct="1">
              <a:spcBef>
                <a:spcPts val="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t>Large number of measures</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indent="-228600">
              <a:spcBef>
                <a:spcPts val="0"/>
              </a:spcBef>
              <a:spcAft>
                <a:spcPts val="1200"/>
              </a:spcAf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t>Perceived gap between quality measurement and quality improvement</a:t>
            </a:r>
          </a:p>
          <a:p>
            <a:pPr marL="457200" indent="-228600">
              <a:spcBef>
                <a:spcPts val="0"/>
              </a:spcBef>
              <a:spcAft>
                <a:spcPts val="1200"/>
              </a:spcAf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t>Challenges associated with EHR data for quality measurement</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0" indent="-228600" algn="l" defTabSz="914400" rtl="0" eaLnBrk="1" fontAlgn="auto" latinLnBrk="0" hangingPunct="1">
              <a:spcBef>
                <a:spcPts val="0"/>
              </a:spcBef>
              <a:spcAft>
                <a:spcPts val="120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t>Ensuring measures are meaningful and useful to patients</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0" indent="-228600" algn="l" defTabSz="914400" rtl="0" eaLnBrk="1" fontAlgn="auto" latinLnBrk="0" hangingPunct="1">
              <a:spcBef>
                <a:spcPts val="0"/>
              </a:spcBef>
              <a:spcAft>
                <a:spcPts val="120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t>Measuring disparities in social determinants of health to inform equity improvement</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11B9081-5303-46FE-B80F-A98B69AA9055}"/>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13" name="Date Placeholder 3">
            <a:extLst>
              <a:ext uri="{FF2B5EF4-FFF2-40B4-BE49-F238E27FC236}">
                <a16:creationId xmlns:a16="http://schemas.microsoft.com/office/drawing/2014/main" id="{6DCCA6BB-E7AB-4DD5-85CC-B6B6419DC88F}"/>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426681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E8946-7F14-4515-B39F-3CA58737C8E6}"/>
              </a:ext>
            </a:extLst>
          </p:cNvPr>
          <p:cNvSpPr>
            <a:spLocks noGrp="1"/>
          </p:cNvSpPr>
          <p:nvPr>
            <p:ph type="title"/>
          </p:nvPr>
        </p:nvSpPr>
        <p:spPr/>
        <p:txBody>
          <a:bodyPr lIns="91440" tIns="45720" rIns="91440" bIns="45720" anchor="ctr"/>
          <a:lstStyle/>
          <a:p>
            <a:r>
              <a:rPr lang="en-US" dirty="0">
                <a:latin typeface="Arial"/>
                <a:cs typeface="Arial"/>
              </a:rPr>
              <a:t>Major Goals</a:t>
            </a:r>
            <a:endParaRPr lang="en-US" dirty="0"/>
          </a:p>
        </p:txBody>
      </p:sp>
      <p:sp>
        <p:nvSpPr>
          <p:cNvPr id="14" name="Content Placeholder 1">
            <a:extLst>
              <a:ext uri="{FF2B5EF4-FFF2-40B4-BE49-F238E27FC236}">
                <a16:creationId xmlns:a16="http://schemas.microsoft.com/office/drawing/2014/main" id="{12C544D2-3346-429E-BEF6-E8E5C7EC01B4}"/>
              </a:ext>
            </a:extLst>
          </p:cNvPr>
          <p:cNvSpPr txBox="1">
            <a:spLocks/>
          </p:cNvSpPr>
          <p:nvPr/>
        </p:nvSpPr>
        <p:spPr>
          <a:xfrm>
            <a:off x="457200" y="1944022"/>
            <a:ext cx="11287432" cy="45720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Streamline quality measurement </a:t>
            </a: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Leverage measures to drive improvement in health outcomes more effectively</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Transition to digital measures and use of advanced analytics</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Increase patient-centeredness through patient-reported quality measures and increase transparency</a:t>
            </a: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Promote health equity and close gaps in care via quality measures</a:t>
            </a:r>
          </a:p>
        </p:txBody>
      </p:sp>
      <p:sp>
        <p:nvSpPr>
          <p:cNvPr id="15" name="Oval 14" descr="Circle with the number 1">
            <a:extLst>
              <a:ext uri="{FF2B5EF4-FFF2-40B4-BE49-F238E27FC236}">
                <a16:creationId xmlns:a16="http://schemas.microsoft.com/office/drawing/2014/main" id="{4DB1ED6A-5536-45FF-9844-BE55489A2A4D}"/>
              </a:ext>
            </a:extLst>
          </p:cNvPr>
          <p:cNvSpPr/>
          <p:nvPr/>
        </p:nvSpPr>
        <p:spPr>
          <a:xfrm>
            <a:off x="431800" y="1969115"/>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1</a:t>
            </a:r>
          </a:p>
        </p:txBody>
      </p:sp>
      <p:sp>
        <p:nvSpPr>
          <p:cNvPr id="16" name="Oval 15" descr="Circle with the number 2">
            <a:extLst>
              <a:ext uri="{FF2B5EF4-FFF2-40B4-BE49-F238E27FC236}">
                <a16:creationId xmlns:a16="http://schemas.microsoft.com/office/drawing/2014/main" id="{E8A76CCA-85CC-42E9-A98F-4C92DDFDEA4D}"/>
              </a:ext>
            </a:extLst>
          </p:cNvPr>
          <p:cNvSpPr/>
          <p:nvPr/>
        </p:nvSpPr>
        <p:spPr>
          <a:xfrm>
            <a:off x="431800" y="2777303"/>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2</a:t>
            </a:r>
          </a:p>
        </p:txBody>
      </p:sp>
      <p:sp>
        <p:nvSpPr>
          <p:cNvPr id="17" name="Oval 16" descr="Circle with the number 3">
            <a:extLst>
              <a:ext uri="{FF2B5EF4-FFF2-40B4-BE49-F238E27FC236}">
                <a16:creationId xmlns:a16="http://schemas.microsoft.com/office/drawing/2014/main" id="{84167562-C3AA-41A6-82F2-EE7A35155CB6}"/>
              </a:ext>
            </a:extLst>
          </p:cNvPr>
          <p:cNvSpPr/>
          <p:nvPr/>
        </p:nvSpPr>
        <p:spPr>
          <a:xfrm>
            <a:off x="431800" y="3859391"/>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3</a:t>
            </a:r>
          </a:p>
        </p:txBody>
      </p:sp>
      <p:sp>
        <p:nvSpPr>
          <p:cNvPr id="18" name="Oval 17" descr="Circle with the number 4">
            <a:extLst>
              <a:ext uri="{FF2B5EF4-FFF2-40B4-BE49-F238E27FC236}">
                <a16:creationId xmlns:a16="http://schemas.microsoft.com/office/drawing/2014/main" id="{48E1C791-BABA-4519-AF43-1166E2C0CECA}"/>
              </a:ext>
            </a:extLst>
          </p:cNvPr>
          <p:cNvSpPr/>
          <p:nvPr/>
        </p:nvSpPr>
        <p:spPr>
          <a:xfrm>
            <a:off x="431800" y="4604288"/>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4</a:t>
            </a:r>
          </a:p>
        </p:txBody>
      </p:sp>
      <p:sp>
        <p:nvSpPr>
          <p:cNvPr id="19" name="Oval 18" descr="Circle with the number 5">
            <a:extLst>
              <a:ext uri="{FF2B5EF4-FFF2-40B4-BE49-F238E27FC236}">
                <a16:creationId xmlns:a16="http://schemas.microsoft.com/office/drawing/2014/main" id="{1F7948FA-658E-420F-8817-08F03B41AD91}"/>
              </a:ext>
            </a:extLst>
          </p:cNvPr>
          <p:cNvSpPr/>
          <p:nvPr/>
        </p:nvSpPr>
        <p:spPr>
          <a:xfrm>
            <a:off x="431800" y="5774760"/>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5</a:t>
            </a:r>
          </a:p>
        </p:txBody>
      </p:sp>
      <p:sp>
        <p:nvSpPr>
          <p:cNvPr id="5" name="Slide Number Placeholder 4">
            <a:extLst>
              <a:ext uri="{FF2B5EF4-FFF2-40B4-BE49-F238E27FC236}">
                <a16:creationId xmlns:a16="http://schemas.microsoft.com/office/drawing/2014/main" id="{E8BD9D74-72D9-4DF6-BADB-F50B666177D5}"/>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4" name="Date Placeholder 3">
            <a:extLst>
              <a:ext uri="{FF2B5EF4-FFF2-40B4-BE49-F238E27FC236}">
                <a16:creationId xmlns:a16="http://schemas.microsoft.com/office/drawing/2014/main" id="{37828561-C21D-4C7F-BBB0-492D2996135A}"/>
              </a:ext>
            </a:extLst>
          </p:cNvPr>
          <p:cNvSpPr>
            <a:spLocks noGrp="1"/>
          </p:cNvSpPr>
          <p:nvPr>
            <p:ph type="dt" sz="half" idx="10"/>
          </p:nvPr>
        </p:nvSpPr>
        <p:spPr/>
        <p:txBody>
          <a:bodyPr/>
          <a:lstStyle/>
          <a:p>
            <a:fld id="{3FFB6E61-D33C-43D6-8177-77963B92D708}" type="datetime1">
              <a:rPr lang="en-US" smtClean="0"/>
              <a:t>6/21/2021</a:t>
            </a:fld>
            <a:endParaRPr lang="en-US" dirty="0"/>
          </a:p>
        </p:txBody>
      </p:sp>
    </p:spTree>
    <p:extLst>
      <p:ext uri="{BB962C8B-B14F-4D97-AF65-F5344CB8AC3E}">
        <p14:creationId xmlns:p14="http://schemas.microsoft.com/office/powerpoint/2010/main" val="19305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
                                            <p:txEl>
                                              <p:pRg st="0" end="0"/>
                                            </p:txEl>
                                          </p:spTgt>
                                        </p:tgtEl>
                                        <p:attrNameLst>
                                          <p:attrName>style.fontWeight</p:attrName>
                                        </p:attrNameLst>
                                      </p:cBhvr>
                                      <p:to>
                                        <p:strVal val="bold"/>
                                      </p:to>
                                    </p:set>
                                  </p:childTnLst>
                                </p:cTn>
                              </p:par>
                              <p:par>
                                <p:cTn id="7" presetID="3" presetClass="emph" presetSubtype="2" fill="hold" nodeType="withEffect">
                                  <p:stCondLst>
                                    <p:cond delay="0"/>
                                  </p:stCondLst>
                                  <p:childTnLst>
                                    <p:animClr clrSpc="rgb" dir="cw">
                                      <p:cBhvr override="childStyle">
                                        <p:cTn id="8" dur="250" fill="hold"/>
                                        <p:tgtEl>
                                          <p:spTgt spid="15"/>
                                        </p:tgtEl>
                                        <p:attrNameLst>
                                          <p:attrName>style.color</p:attrName>
                                        </p:attrNameLst>
                                      </p:cBhvr>
                                      <p:to>
                                        <a:srgbClr val="FFFFFF"/>
                                      </p:to>
                                    </p:animClr>
                                  </p:childTnLst>
                                </p:cTn>
                              </p:par>
                              <p:par>
                                <p:cTn id="9" presetID="1" presetClass="emph" presetSubtype="2" fill="hold" nodeType="withEffect">
                                  <p:stCondLst>
                                    <p:cond delay="0"/>
                                  </p:stCondLst>
                                  <p:childTnLst>
                                    <p:animClr clrSpc="rgb" dir="cw">
                                      <p:cBhvr>
                                        <p:cTn id="10" dur="250" fill="hold"/>
                                        <p:tgtEl>
                                          <p:spTgt spid="15"/>
                                        </p:tgtEl>
                                        <p:attrNameLst>
                                          <p:attrName>fillcolor</p:attrName>
                                        </p:attrNameLst>
                                      </p:cBhvr>
                                      <p:to>
                                        <a:srgbClr val="CBAD2B"/>
                                      </p:to>
                                    </p:animClr>
                                    <p:set>
                                      <p:cBhvr>
                                        <p:cTn id="11" dur="250" fill="hold"/>
                                        <p:tgtEl>
                                          <p:spTgt spid="15"/>
                                        </p:tgtEl>
                                        <p:attrNameLst>
                                          <p:attrName>fill.type</p:attrName>
                                        </p:attrNameLst>
                                      </p:cBhvr>
                                      <p:to>
                                        <p:strVal val="solid"/>
                                      </p:to>
                                    </p:set>
                                    <p:set>
                                      <p:cBhvr>
                                        <p:cTn id="12" dur="250" fill="hold"/>
                                        <p:tgtEl>
                                          <p:spTgt spid="1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14">
                                            <p:txEl>
                                              <p:pRg st="2" end="2"/>
                                            </p:txEl>
                                          </p:spTgt>
                                        </p:tgtEl>
                                        <p:attrNameLst>
                                          <p:attrName>style.fontWeight</p:attrName>
                                        </p:attrNameLst>
                                      </p:cBhvr>
                                      <p:to>
                                        <p:strVal val="bold"/>
                                      </p:to>
                                    </p:set>
                                  </p:childTnLst>
                                </p:cTn>
                              </p:par>
                              <p:par>
                                <p:cTn id="17" presetID="1" presetClass="emph" presetSubtype="2" fill="hold" nodeType="withEffect">
                                  <p:stCondLst>
                                    <p:cond delay="0"/>
                                  </p:stCondLst>
                                  <p:childTnLst>
                                    <p:animClr clrSpc="rgb" dir="cw">
                                      <p:cBhvr>
                                        <p:cTn id="18" dur="250" fill="hold"/>
                                        <p:tgtEl>
                                          <p:spTgt spid="17"/>
                                        </p:tgtEl>
                                        <p:attrNameLst>
                                          <p:attrName>fillcolor</p:attrName>
                                        </p:attrNameLst>
                                      </p:cBhvr>
                                      <p:to>
                                        <a:srgbClr val="D6A626"/>
                                      </p:to>
                                    </p:animClr>
                                    <p:set>
                                      <p:cBhvr>
                                        <p:cTn id="19" dur="250" fill="hold"/>
                                        <p:tgtEl>
                                          <p:spTgt spid="17"/>
                                        </p:tgtEl>
                                        <p:attrNameLst>
                                          <p:attrName>fill.type</p:attrName>
                                        </p:attrNameLst>
                                      </p:cBhvr>
                                      <p:to>
                                        <p:strVal val="solid"/>
                                      </p:to>
                                    </p:set>
                                    <p:set>
                                      <p:cBhvr>
                                        <p:cTn id="20" dur="250" fill="hold"/>
                                        <p:tgtEl>
                                          <p:spTgt spid="17"/>
                                        </p:tgtEl>
                                        <p:attrNameLst>
                                          <p:attrName>fill.on</p:attrName>
                                        </p:attrNameLst>
                                      </p:cBhvr>
                                      <p:to>
                                        <p:strVal val="true"/>
                                      </p:to>
                                    </p:set>
                                  </p:childTnLst>
                                </p:cTn>
                              </p:par>
                              <p:par>
                                <p:cTn id="21" presetID="3" presetClass="emph" presetSubtype="2" fill="hold" grpId="0" nodeType="withEffect">
                                  <p:stCondLst>
                                    <p:cond delay="0"/>
                                  </p:stCondLst>
                                  <p:childTnLst>
                                    <p:animClr clrSpc="rgb" dir="cw">
                                      <p:cBhvr override="childStyle">
                                        <p:cTn id="22" dur="250" fill="hold"/>
                                        <p:tgtEl>
                                          <p:spTgt spid="17"/>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CMS_template">
  <a:themeElements>
    <a:clrScheme name="CMS PP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MS_template">
  <a:themeElements>
    <a:clrScheme name="CMS QuickStart">
      <a:dk1>
        <a:sysClr val="windowText" lastClr="000000"/>
      </a:dk1>
      <a:lt1>
        <a:sysClr val="window" lastClr="FFFFFF"/>
      </a:lt1>
      <a:dk2>
        <a:srgbClr val="0D4B85"/>
      </a:dk2>
      <a:lt2>
        <a:srgbClr val="E9E6E7"/>
      </a:lt2>
      <a:accent1>
        <a:srgbClr val="0D4B85"/>
      </a:accent1>
      <a:accent2>
        <a:srgbClr val="2F88C7"/>
      </a:accent2>
      <a:accent3>
        <a:srgbClr val="F2F3F4"/>
      </a:accent3>
      <a:accent4>
        <a:srgbClr val="D8AB28"/>
      </a:accent4>
      <a:accent5>
        <a:srgbClr val="EBF0F7"/>
      </a:accent5>
      <a:accent6>
        <a:srgbClr val="AEABAB"/>
      </a:accent6>
      <a:hlink>
        <a:srgbClr val="2F88C7"/>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2.xml><?xml version="1.0" encoding="utf-8"?>
<?mso-contentType ?>
<SharedContentType xmlns="Microsoft.SharePoint.Taxonomy.ContentTypeSync" SourceId="86a8e296-5f29-4af2-954b-0de0d1e1f8bc"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11" ma:contentTypeDescription="Create a new document." ma:contentTypeScope="" ma:versionID="f0859ae43dc4edc98033a69f0ca2d875">
  <xsd:schema xmlns:xsd="http://www.w3.org/2001/XMLSchema" xmlns:xs="http://www.w3.org/2001/XMLSchema" xmlns:p="http://schemas.microsoft.com/office/2006/metadata/properties" xmlns:ns2="c85f45de-9781-4f9c-a476-faa529bf8047" xmlns:ns3="3975cba8-4a57-496a-aa93-d780dacf11e3" targetNamespace="http://schemas.microsoft.com/office/2006/metadata/properties" ma:root="true" ma:fieldsID="998a80c275f19004ea29bc1e0c648668" ns2:_="" ns3:_="">
    <xsd:import namespace="c85f45de-9781-4f9c-a476-faa529bf8047"/>
    <xsd:import namespace="3975cba8-4a57-496a-aa93-d780dacf11e3"/>
    <xsd:element name="properties">
      <xsd:complexType>
        <xsd:sequence>
          <xsd:element name="documentManagement">
            <xsd:complexType>
              <xsd:all>
                <xsd:element ref="ns2:Program" minOccurs="0"/>
                <xsd:element ref="ns2:Assigned" minOccurs="0"/>
                <xsd:element ref="ns2:Reviewed" minOccurs="0"/>
                <xsd:element ref="ns2:Comments_x0020_Due_x0020_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Program" ma:index="8"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9" nillable="true" ma:displayName="Assigned" ma:internalName="Assigned">
      <xsd:simpleType>
        <xsd:restriction base="dms:Note">
          <xsd:maxLength value="255"/>
        </xsd:restriction>
      </xsd:simpleType>
    </xsd:element>
    <xsd:element name="Reviewed" ma:index="10"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element name="Comments_x0020_Due_x0020_Date" ma:index="11" nillable="true" ma:displayName="Comments Due Date" ma:format="DateOnly" ma:internalName="Comments_x0020_Du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975cba8-4a57-496a-aa93-d780dacf11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2D517-FCF4-4B15-BD46-23B9AA4BB4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5f45de-9781-4f9c-a476-faa529bf8047"/>
    <ds:schemaRef ds:uri="http://purl.org/dc/elements/1.1/"/>
    <ds:schemaRef ds:uri="http://schemas.microsoft.com/office/2006/metadata/properties"/>
    <ds:schemaRef ds:uri="3975cba8-4a57-496a-aa93-d780dacf11e3"/>
    <ds:schemaRef ds:uri="http://www.w3.org/XML/1998/namespace"/>
    <ds:schemaRef ds:uri="http://purl.org/dc/dcmitype/"/>
  </ds:schemaRefs>
</ds:datastoreItem>
</file>

<file path=customXml/itemProps2.xml><?xml version="1.0" encoding="utf-8"?>
<ds:datastoreItem xmlns:ds="http://schemas.openxmlformats.org/officeDocument/2006/customXml" ds:itemID="{31F9F5CF-ACA4-4687-ADB9-23F3AA3C2202}">
  <ds:schemaRefs>
    <ds:schemaRef ds:uri="Microsoft.SharePoint.Taxonomy.ContentTypeSync"/>
  </ds:schemaRefs>
</ds:datastoreItem>
</file>

<file path=customXml/itemProps3.xml><?xml version="1.0" encoding="utf-8"?>
<ds:datastoreItem xmlns:ds="http://schemas.openxmlformats.org/officeDocument/2006/customXml" ds:itemID="{27BCED6C-F3E6-41A7-A6BB-18C344B3A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3975cba8-4a57-496a-aa93-d780dacf1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585CBEC-A503-46BF-AF4D-401CB55F2C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4351</Words>
  <Application>Microsoft Office PowerPoint</Application>
  <PresentationFormat>Widescreen</PresentationFormat>
  <Paragraphs>406</Paragraphs>
  <Slides>36</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Avenir Medium</vt:lpstr>
      <vt:lpstr>Calibri</vt:lpstr>
      <vt:lpstr>Courier New</vt:lpstr>
      <vt:lpstr>Wingdings</vt:lpstr>
      <vt:lpstr>CMS_template</vt:lpstr>
      <vt:lpstr>1_CMS_template</vt:lpstr>
      <vt:lpstr>PUBLIC WEBINAR CMS Quality Measurement</vt:lpstr>
      <vt:lpstr>Learning Objectives</vt:lpstr>
      <vt:lpstr>Overview of the Measures Management System</vt:lpstr>
      <vt:lpstr>MMS Blueprint</vt:lpstr>
      <vt:lpstr>Quality Measurement at CMS</vt:lpstr>
      <vt:lpstr>Impacts and Next Steps</vt:lpstr>
      <vt:lpstr>Vision for the Next 5-10 Years</vt:lpstr>
      <vt:lpstr>Known Challenges in Quality Measurement</vt:lpstr>
      <vt:lpstr>Major Goals</vt:lpstr>
      <vt:lpstr>Streamline Quality Measurement</vt:lpstr>
      <vt:lpstr>Meaningful Measures Framework 2.0</vt:lpstr>
      <vt:lpstr>Steps Toward Streamlining</vt:lpstr>
      <vt:lpstr>Prioritizing High Impact Measures</vt:lpstr>
      <vt:lpstr>Characterizing Burden</vt:lpstr>
      <vt:lpstr>Characterizing Burden: Whose Burden Is it?</vt:lpstr>
      <vt:lpstr>Reducing Burden</vt:lpstr>
      <vt:lpstr>The Journey from Paper to Digital</vt:lpstr>
      <vt:lpstr>Digital Quality Measurement Blueprint</vt:lpstr>
      <vt:lpstr>CMS has set the ambitious and critical goal of transitioning to digital quality measurement by 2025</vt:lpstr>
      <vt:lpstr>To achieve this vision, CMS needs a coordinated strategy that builds on recent and current activities</vt:lpstr>
      <vt:lpstr>Goals</vt:lpstr>
      <vt:lpstr>What is FHIR®?</vt:lpstr>
      <vt:lpstr>Digital quality measures (dQMs) defined</vt:lpstr>
      <vt:lpstr>CMS is developing a strategy for advancing dQM centered around four key domains</vt:lpstr>
      <vt:lpstr>Reduce collection burden with structured, standard data</vt:lpstr>
      <vt:lpstr>Leverage FHIR APIs to implement a low-burden measurement approach that facilitates learning</vt:lpstr>
      <vt:lpstr>Providers have to implement FHIR APIs that perform transformation functions for data interoperability</vt:lpstr>
      <vt:lpstr>Modular Measure Calculation Tools can bridge the gap between interoperable EHR data and dQM requests  </vt:lpstr>
      <vt:lpstr>Progress on other lanes  facilitates alignment</vt:lpstr>
      <vt:lpstr>Goals of the  CMS Quality Measurement Action Plan</vt:lpstr>
      <vt:lpstr>CMS’s active engagement with a broad set of stakeholders is critical to the success of forming, operationalizing, and maintaining the dQM Blueprint</vt:lpstr>
      <vt:lpstr>CMS is currently requesting comments on plans to modernize its quality measurement enterprise</vt:lpstr>
      <vt:lpstr>Challenges</vt:lpstr>
      <vt:lpstr>Announcements</vt:lpstr>
      <vt:lpstr>Battelle Measures Manager Contact: MMSsupport@Battelle.org</vt:lpstr>
      <vt:lpstr>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Webinar CMS Measure Development Education &amp; Outreach</dc:title>
  <dc:subject>Public Webinar CMS Measure Development Education &amp; Outreach</dc:subject>
  <dc:creator/>
  <cp:keywords>Public Webinar, CMS Measure Development, Education &amp; Outreach</cp:keywords>
  <cp:lastModifiedBy/>
  <cp:revision>216</cp:revision>
  <dcterms:created xsi:type="dcterms:W3CDTF">2020-08-23T14:35:06Z</dcterms:created>
  <dcterms:modified xsi:type="dcterms:W3CDTF">2021-06-22T05:59:53Z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ies>
</file>