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03" r:id="rId6"/>
    <p:sldMasterId id="2147483730" r:id="rId7"/>
  </p:sldMasterIdLst>
  <p:notesMasterIdLst>
    <p:notesMasterId r:id="rId59"/>
  </p:notesMasterIdLst>
  <p:sldIdLst>
    <p:sldId id="494" r:id="rId8"/>
    <p:sldId id="570" r:id="rId9"/>
    <p:sldId id="571" r:id="rId10"/>
    <p:sldId id="1977" r:id="rId11"/>
    <p:sldId id="475" r:id="rId12"/>
    <p:sldId id="515" r:id="rId13"/>
    <p:sldId id="495" r:id="rId14"/>
    <p:sldId id="496" r:id="rId15"/>
    <p:sldId id="497" r:id="rId16"/>
    <p:sldId id="498" r:id="rId17"/>
    <p:sldId id="499" r:id="rId18"/>
    <p:sldId id="500" r:id="rId19"/>
    <p:sldId id="501" r:id="rId20"/>
    <p:sldId id="1940" r:id="rId21"/>
    <p:sldId id="1941" r:id="rId22"/>
    <p:sldId id="1945" r:id="rId23"/>
    <p:sldId id="1946" r:id="rId24"/>
    <p:sldId id="1947" r:id="rId25"/>
    <p:sldId id="1948" r:id="rId26"/>
    <p:sldId id="1949" r:id="rId27"/>
    <p:sldId id="1950" r:id="rId28"/>
    <p:sldId id="1951" r:id="rId29"/>
    <p:sldId id="1952" r:id="rId30"/>
    <p:sldId id="1953" r:id="rId31"/>
    <p:sldId id="1954" r:id="rId32"/>
    <p:sldId id="1955" r:id="rId33"/>
    <p:sldId id="1956" r:id="rId34"/>
    <p:sldId id="1957" r:id="rId35"/>
    <p:sldId id="1958" r:id="rId36"/>
    <p:sldId id="1959" r:id="rId37"/>
    <p:sldId id="1960" r:id="rId38"/>
    <p:sldId id="1961" r:id="rId39"/>
    <p:sldId id="1962" r:id="rId40"/>
    <p:sldId id="1963" r:id="rId41"/>
    <p:sldId id="1964" r:id="rId42"/>
    <p:sldId id="1965" r:id="rId43"/>
    <p:sldId id="1966" r:id="rId44"/>
    <p:sldId id="1967" r:id="rId45"/>
    <p:sldId id="1968" r:id="rId46"/>
    <p:sldId id="1969" r:id="rId47"/>
    <p:sldId id="1970" r:id="rId48"/>
    <p:sldId id="1971" r:id="rId49"/>
    <p:sldId id="1972" r:id="rId50"/>
    <p:sldId id="1973" r:id="rId51"/>
    <p:sldId id="1974" r:id="rId52"/>
    <p:sldId id="1975" r:id="rId53"/>
    <p:sldId id="1976" r:id="rId54"/>
    <p:sldId id="697" r:id="rId55"/>
    <p:sldId id="524" r:id="rId56"/>
    <p:sldId id="1938" r:id="rId57"/>
    <p:sldId id="48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Andersen" initials="DA" lastIdx="47" clrIdx="0">
    <p:extLst>
      <p:ext uri="{19B8F6BF-5375-455C-9EA6-DF929625EA0E}">
        <p15:presenceInfo xmlns:p15="http://schemas.microsoft.com/office/powerpoint/2012/main" userId="S::dan.andersen@religroupinc.com::c7459cda-2fd4-4a19-81ac-25fd47d0c633" providerId="AD"/>
      </p:ext>
    </p:extLst>
  </p:cmAuthor>
  <p:cmAuthor id="2" name="Rabel, Brenna (US)" initials="RB(" lastIdx="1" clrIdx="1">
    <p:extLst>
      <p:ext uri="{19B8F6BF-5375-455C-9EA6-DF929625EA0E}">
        <p15:presenceInfo xmlns:p15="http://schemas.microsoft.com/office/powerpoint/2012/main" userId="S::rabel@battelle.org::cda84558-33dc-4f0a-a2ac-9dd488cec292" providerId="AD"/>
      </p:ext>
    </p:extLst>
  </p:cmAuthor>
  <p:cmAuthor id="3" name="Elhagmusa, Amira (US)" initials="EA(" lastIdx="7" clrIdx="2">
    <p:extLst>
      <p:ext uri="{19B8F6BF-5375-455C-9EA6-DF929625EA0E}">
        <p15:presenceInfo xmlns:p15="http://schemas.microsoft.com/office/powerpoint/2012/main" userId="S::elhagmusa@battelle.org::df8fb95c-1fbf-47d1-869d-8c0198e4146b" providerId="AD"/>
      </p:ext>
    </p:extLst>
  </p:cmAuthor>
  <p:cmAuthor id="4" name="Charles Amos" initials="CA" lastIdx="2" clrIdx="3">
    <p:extLst>
      <p:ext uri="{19B8F6BF-5375-455C-9EA6-DF929625EA0E}">
        <p15:presenceInfo xmlns:p15="http://schemas.microsoft.com/office/powerpoint/2012/main" userId="S::CAmos@qualityforum.org::9cdb5e1d-ffde-4a54-8648-e784ea9f3d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2E"/>
    <a:srgbClr val="8F6431"/>
    <a:srgbClr val="8F4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5226" autoAdjust="0"/>
  </p:normalViewPr>
  <p:slideViewPr>
    <p:cSldViewPr snapToGrid="0">
      <p:cViewPr varScale="1">
        <p:scale>
          <a:sx n="70" d="100"/>
          <a:sy n="70" d="100"/>
        </p:scale>
        <p:origin x="77" y="307"/>
      </p:cViewPr>
      <p:guideLst/>
    </p:cSldViewPr>
  </p:slideViewPr>
  <p:outlineViewPr>
    <p:cViewPr>
      <p:scale>
        <a:sx n="33" d="100"/>
        <a:sy n="33" d="100"/>
      </p:scale>
      <p:origin x="0" y="-82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www.qualityforum.org/ProjectDescription.aspx?projectID=93898" TargetMode="External"/><Relationship Id="rId7" Type="http://schemas.openxmlformats.org/officeDocument/2006/relationships/image" Target="../media/image37.svg"/><Relationship Id="rId2" Type="http://schemas.openxmlformats.org/officeDocument/2006/relationships/hyperlink" Target="http://www.qualityforum.org/Publications/2020/09/Patient-Reported_Outcomes__Best_Practices_on_Selection_and_Data_Collection_-_Final_Technical_Report.aspx" TargetMode="External"/><Relationship Id="rId1" Type="http://schemas.openxmlformats.org/officeDocument/2006/relationships/hyperlink" Target="mailto:propmroadmap@qualityforum.org" TargetMode="Externa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diagrams/_rels/drawing3.xml.rels><?xml version="1.0" encoding="UTF-8" standalone="yes"?>
<Relationships xmlns="http://schemas.openxmlformats.org/package/2006/relationships"><Relationship Id="rId8" Type="http://schemas.openxmlformats.org/officeDocument/2006/relationships/hyperlink" Target="http://www.qualityforum.org/Publications/2020/09/Patient-Reported_Outcomes__Best_Practices_on_Selection_and_Data_Collection_-_Final_Technical_Report.aspx" TargetMode="External"/><Relationship Id="rId3" Type="http://schemas.openxmlformats.org/officeDocument/2006/relationships/hyperlink" Target="mailto:propmroadmap@qualityforum.org" TargetMode="External"/><Relationship Id="rId7" Type="http://schemas.openxmlformats.org/officeDocument/2006/relationships/image" Target="../media/image39.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8.png"/><Relationship Id="rId11" Type="http://schemas.openxmlformats.org/officeDocument/2006/relationships/hyperlink" Target="http://www.qualityforum.org/ProjectDescription.aspx?projectID=93898" TargetMode="External"/><Relationship Id="rId5" Type="http://schemas.openxmlformats.org/officeDocument/2006/relationships/image" Target="../media/image37.svg"/><Relationship Id="rId10" Type="http://schemas.openxmlformats.org/officeDocument/2006/relationships/image" Target="../media/image41.svg"/><Relationship Id="rId4" Type="http://schemas.openxmlformats.org/officeDocument/2006/relationships/image" Target="../media/image36.pn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0C7F6-A698-45F4-B769-3AF035DDF5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2CE14A-9712-4117-AB55-33424A5C81AA}">
      <dgm:prSet phldrT="[Text]" custT="1"/>
      <dgm:spPr/>
      <dgm:t>
        <a:bodyPr/>
        <a:lstStyle/>
        <a:p>
          <a:r>
            <a:rPr lang="en-US" sz="2700"/>
            <a:t>Patient-Reported Outcomes</a:t>
          </a:r>
        </a:p>
      </dgm:t>
    </dgm:pt>
    <dgm:pt modelId="{BA8C22A0-1FA4-4C83-9F8C-8C5413E08475}" type="parTrans" cxnId="{165686C2-D45B-432B-8A1D-F5206632D946}">
      <dgm:prSet/>
      <dgm:spPr/>
      <dgm:t>
        <a:bodyPr/>
        <a:lstStyle/>
        <a:p>
          <a:endParaRPr lang="en-US"/>
        </a:p>
      </dgm:t>
    </dgm:pt>
    <dgm:pt modelId="{699E9CA9-1657-4ACE-9FE5-19E13F0B2795}" type="sibTrans" cxnId="{165686C2-D45B-432B-8A1D-F5206632D946}">
      <dgm:prSet/>
      <dgm:spPr/>
      <dgm:t>
        <a:bodyPr/>
        <a:lstStyle/>
        <a:p>
          <a:endParaRPr lang="en-US"/>
        </a:p>
      </dgm:t>
    </dgm:pt>
    <dgm:pt modelId="{1B068E81-7E86-4297-8417-6C47BAAF1F76}">
      <dgm:prSet phldrT="[Text]" custT="1"/>
      <dgm:spPr/>
      <dgm:t>
        <a:bodyPr/>
        <a:lstStyle/>
        <a:p>
          <a:r>
            <a:rPr lang="en-US" sz="1600"/>
            <a:t>How is the outcome meaningful for the patient?</a:t>
          </a:r>
        </a:p>
      </dgm:t>
    </dgm:pt>
    <dgm:pt modelId="{29FD31EC-D212-414B-807C-50B4AEFAB6FB}" type="parTrans" cxnId="{B7F8C331-985A-47A1-AAE6-C2387B4DAFD4}">
      <dgm:prSet/>
      <dgm:spPr/>
      <dgm:t>
        <a:bodyPr/>
        <a:lstStyle/>
        <a:p>
          <a:endParaRPr lang="en-US"/>
        </a:p>
      </dgm:t>
    </dgm:pt>
    <dgm:pt modelId="{114288E2-A699-4F03-8DEA-FF1937BD8006}" type="sibTrans" cxnId="{B7F8C331-985A-47A1-AAE6-C2387B4DAFD4}">
      <dgm:prSet/>
      <dgm:spPr/>
      <dgm:t>
        <a:bodyPr/>
        <a:lstStyle/>
        <a:p>
          <a:endParaRPr lang="en-US"/>
        </a:p>
      </dgm:t>
    </dgm:pt>
    <dgm:pt modelId="{16368FCA-B77B-427D-9196-CFDDD590A7F9}">
      <dgm:prSet phldrT="[Text]"/>
      <dgm:spPr/>
      <dgm:t>
        <a:bodyPr/>
        <a:lstStyle/>
        <a:p>
          <a:r>
            <a:rPr lang="en-US"/>
            <a:t>Data Collection Using PROMs</a:t>
          </a:r>
        </a:p>
      </dgm:t>
    </dgm:pt>
    <dgm:pt modelId="{9051D576-6BC9-4326-8C02-777C9705B96E}" type="parTrans" cxnId="{BE418FAF-7045-406F-A078-F7D11EDC8D0D}">
      <dgm:prSet/>
      <dgm:spPr/>
      <dgm:t>
        <a:bodyPr/>
        <a:lstStyle/>
        <a:p>
          <a:endParaRPr lang="en-US"/>
        </a:p>
      </dgm:t>
    </dgm:pt>
    <dgm:pt modelId="{9C3A8BBA-A662-4E44-B078-374E65CD59C4}" type="sibTrans" cxnId="{BE418FAF-7045-406F-A078-F7D11EDC8D0D}">
      <dgm:prSet/>
      <dgm:spPr/>
      <dgm:t>
        <a:bodyPr/>
        <a:lstStyle/>
        <a:p>
          <a:endParaRPr lang="en-US"/>
        </a:p>
      </dgm:t>
    </dgm:pt>
    <dgm:pt modelId="{61B68D2B-0F03-42D1-97FF-330A2844D888}">
      <dgm:prSet phldrT="[Text]" custT="1"/>
      <dgm:spPr/>
      <dgm:t>
        <a:bodyPr/>
        <a:lstStyle/>
        <a:p>
          <a:r>
            <a:rPr lang="en-US" sz="1600"/>
            <a:t>Is completing the questionnaire burdensome?</a:t>
          </a:r>
        </a:p>
      </dgm:t>
    </dgm:pt>
    <dgm:pt modelId="{5AC877AE-CE26-405A-A35B-195D14652F24}" type="parTrans" cxnId="{95F5D75F-C33F-4068-8201-4A733A3F7B19}">
      <dgm:prSet/>
      <dgm:spPr/>
      <dgm:t>
        <a:bodyPr/>
        <a:lstStyle/>
        <a:p>
          <a:endParaRPr lang="en-US"/>
        </a:p>
      </dgm:t>
    </dgm:pt>
    <dgm:pt modelId="{5DCBC72F-AA58-466F-B051-20B6777DCC0E}" type="sibTrans" cxnId="{95F5D75F-C33F-4068-8201-4A733A3F7B19}">
      <dgm:prSet/>
      <dgm:spPr/>
      <dgm:t>
        <a:bodyPr/>
        <a:lstStyle/>
        <a:p>
          <a:endParaRPr lang="en-US"/>
        </a:p>
      </dgm:t>
    </dgm:pt>
    <dgm:pt modelId="{3A15C387-D3D3-4B9A-94AA-7A2E93A6B476}">
      <dgm:prSet phldrT="[Text]" custT="1"/>
      <dgm:spPr/>
      <dgm:t>
        <a:bodyPr/>
        <a:lstStyle/>
        <a:p>
          <a:r>
            <a:rPr lang="en-US" sz="1600"/>
            <a:t>How ready is the patient to share PRO information digitally?</a:t>
          </a:r>
        </a:p>
      </dgm:t>
    </dgm:pt>
    <dgm:pt modelId="{08C9FC2B-1E29-4E48-AE51-D2EAC71F46AB}" type="parTrans" cxnId="{3EA63B40-B0EB-4A04-8854-8342537C96B1}">
      <dgm:prSet/>
      <dgm:spPr/>
      <dgm:t>
        <a:bodyPr/>
        <a:lstStyle/>
        <a:p>
          <a:endParaRPr lang="en-US"/>
        </a:p>
      </dgm:t>
    </dgm:pt>
    <dgm:pt modelId="{D74AD41C-EE0A-49B0-ACE4-99C89D7F6285}" type="sibTrans" cxnId="{3EA63B40-B0EB-4A04-8854-8342537C96B1}">
      <dgm:prSet/>
      <dgm:spPr/>
      <dgm:t>
        <a:bodyPr/>
        <a:lstStyle/>
        <a:p>
          <a:endParaRPr lang="en-US"/>
        </a:p>
      </dgm:t>
    </dgm:pt>
    <dgm:pt modelId="{4A6D0D0F-DE47-4199-B7F6-2A5863561A2B}">
      <dgm:prSet phldrT="[Text]"/>
      <dgm:spPr/>
      <dgm:t>
        <a:bodyPr/>
        <a:lstStyle/>
        <a:p>
          <a:r>
            <a:rPr lang="en-US"/>
            <a:t>Discussing Outcomes in a Clinical Setting</a:t>
          </a:r>
        </a:p>
      </dgm:t>
    </dgm:pt>
    <dgm:pt modelId="{03BD3318-68E6-46B1-A14D-A4EC9900EEC2}" type="parTrans" cxnId="{FEF29D14-B3B2-444C-BA85-E8A1CB59DC2E}">
      <dgm:prSet/>
      <dgm:spPr/>
      <dgm:t>
        <a:bodyPr/>
        <a:lstStyle/>
        <a:p>
          <a:endParaRPr lang="en-US"/>
        </a:p>
      </dgm:t>
    </dgm:pt>
    <dgm:pt modelId="{6BD15F12-1125-4C20-80F5-6D34700C7475}" type="sibTrans" cxnId="{FEF29D14-B3B2-444C-BA85-E8A1CB59DC2E}">
      <dgm:prSet/>
      <dgm:spPr/>
      <dgm:t>
        <a:bodyPr/>
        <a:lstStyle/>
        <a:p>
          <a:endParaRPr lang="en-US"/>
        </a:p>
      </dgm:t>
    </dgm:pt>
    <dgm:pt modelId="{C710B13B-4606-4E04-A3AF-25D081CF730B}">
      <dgm:prSet phldrT="[Text]" custT="1"/>
      <dgm:spPr/>
      <dgm:t>
        <a:bodyPr/>
        <a:lstStyle/>
        <a:p>
          <a:r>
            <a:rPr lang="en-US" sz="1600"/>
            <a:t>How well will the patient understand the score?</a:t>
          </a:r>
        </a:p>
      </dgm:t>
    </dgm:pt>
    <dgm:pt modelId="{81F8E1BE-75B3-417C-B5B1-378D40ECF057}" type="parTrans" cxnId="{8FDA1F02-707A-40A1-BC11-009F83FEFEA6}">
      <dgm:prSet/>
      <dgm:spPr/>
      <dgm:t>
        <a:bodyPr/>
        <a:lstStyle/>
        <a:p>
          <a:endParaRPr lang="en-US"/>
        </a:p>
      </dgm:t>
    </dgm:pt>
    <dgm:pt modelId="{E09D3982-2DBA-4CB2-AF36-AAB2D752855D}" type="sibTrans" cxnId="{8FDA1F02-707A-40A1-BC11-009F83FEFEA6}">
      <dgm:prSet/>
      <dgm:spPr/>
      <dgm:t>
        <a:bodyPr/>
        <a:lstStyle/>
        <a:p>
          <a:endParaRPr lang="en-US"/>
        </a:p>
      </dgm:t>
    </dgm:pt>
    <dgm:pt modelId="{06D98700-CFB7-4432-B081-8BC7A2875DB1}">
      <dgm:prSet/>
      <dgm:spPr/>
      <dgm:t>
        <a:bodyPr/>
        <a:lstStyle/>
        <a:p>
          <a:r>
            <a:rPr lang="en-US"/>
            <a:t>Decision-Making Points</a:t>
          </a:r>
        </a:p>
      </dgm:t>
    </dgm:pt>
    <dgm:pt modelId="{3F997D14-0D28-4B04-B945-E7997A6CF2D4}" type="parTrans" cxnId="{17E7257A-3D3A-4324-9C27-C586A9C2D61F}">
      <dgm:prSet/>
      <dgm:spPr/>
      <dgm:t>
        <a:bodyPr/>
        <a:lstStyle/>
        <a:p>
          <a:endParaRPr lang="en-US"/>
        </a:p>
      </dgm:t>
    </dgm:pt>
    <dgm:pt modelId="{0CEB1DD5-9DD1-4A66-954B-C6C59524ABAF}" type="sibTrans" cxnId="{17E7257A-3D3A-4324-9C27-C586A9C2D61F}">
      <dgm:prSet/>
      <dgm:spPr/>
      <dgm:t>
        <a:bodyPr/>
        <a:lstStyle/>
        <a:p>
          <a:endParaRPr lang="en-US"/>
        </a:p>
      </dgm:t>
    </dgm:pt>
    <dgm:pt modelId="{498F654F-1E00-488F-84A3-543D485D80C8}">
      <dgm:prSet custT="1"/>
      <dgm:spPr/>
      <dgm:t>
        <a:bodyPr/>
        <a:lstStyle/>
        <a:p>
          <a:r>
            <a:rPr lang="en-US" sz="1600"/>
            <a:t>What specific results would prompt a patient to contact a provider, for example, if a specific recovery goal is met?</a:t>
          </a:r>
        </a:p>
      </dgm:t>
    </dgm:pt>
    <dgm:pt modelId="{7575BD1F-2E43-45A7-89E1-A31F727405C1}" type="parTrans" cxnId="{B9A637FE-91B4-4E03-89C4-27166496D2F5}">
      <dgm:prSet/>
      <dgm:spPr/>
      <dgm:t>
        <a:bodyPr/>
        <a:lstStyle/>
        <a:p>
          <a:endParaRPr lang="en-US"/>
        </a:p>
      </dgm:t>
    </dgm:pt>
    <dgm:pt modelId="{2092CF35-D0F0-4E1D-8632-8541A25AFA19}" type="sibTrans" cxnId="{B9A637FE-91B4-4E03-89C4-27166496D2F5}">
      <dgm:prSet/>
      <dgm:spPr/>
      <dgm:t>
        <a:bodyPr/>
        <a:lstStyle/>
        <a:p>
          <a:endParaRPr lang="en-US"/>
        </a:p>
      </dgm:t>
    </dgm:pt>
    <dgm:pt modelId="{4C33DBF3-288B-4A37-8699-EC28E91B1BC6}">
      <dgm:prSet phldrT="[Text]" custT="1"/>
      <dgm:spPr/>
      <dgm:t>
        <a:bodyPr/>
        <a:lstStyle/>
        <a:p>
          <a:r>
            <a:rPr lang="en-US" sz="1600"/>
            <a:t>How does the outcome reflect patient goals?</a:t>
          </a:r>
        </a:p>
      </dgm:t>
    </dgm:pt>
    <dgm:pt modelId="{71AA4B2C-9EE8-44C1-9AA7-FB1D9EED3B79}" type="parTrans" cxnId="{AB371477-6680-4B11-9042-9B2F3E27A5C7}">
      <dgm:prSet/>
      <dgm:spPr/>
      <dgm:t>
        <a:bodyPr/>
        <a:lstStyle/>
        <a:p>
          <a:endParaRPr lang="en-US"/>
        </a:p>
      </dgm:t>
    </dgm:pt>
    <dgm:pt modelId="{D1E34983-9BD2-4DB1-8CA3-2E6EB042A0A7}" type="sibTrans" cxnId="{AB371477-6680-4B11-9042-9B2F3E27A5C7}">
      <dgm:prSet/>
      <dgm:spPr/>
      <dgm:t>
        <a:bodyPr/>
        <a:lstStyle/>
        <a:p>
          <a:endParaRPr lang="en-US"/>
        </a:p>
      </dgm:t>
    </dgm:pt>
    <dgm:pt modelId="{AB13968C-32DE-4A41-B656-0485960AA4DD}">
      <dgm:prSet phldrT="[Text]" custT="1"/>
      <dgm:spPr/>
      <dgm:t>
        <a:bodyPr/>
        <a:lstStyle/>
        <a:p>
          <a:r>
            <a:rPr lang="en-US" sz="1600"/>
            <a:t>What meaningful conversations will this outcome generate between patients and the clinical team?</a:t>
          </a:r>
        </a:p>
      </dgm:t>
    </dgm:pt>
    <dgm:pt modelId="{B6162D71-1C9E-4957-B3E5-67229BA73D69}" type="parTrans" cxnId="{44F01C15-FD1A-4AE3-A60A-C34F6865E7E1}">
      <dgm:prSet/>
      <dgm:spPr/>
      <dgm:t>
        <a:bodyPr/>
        <a:lstStyle/>
        <a:p>
          <a:endParaRPr lang="en-US"/>
        </a:p>
      </dgm:t>
    </dgm:pt>
    <dgm:pt modelId="{A53DD411-5CBF-43B2-B096-EB167A092DE0}" type="sibTrans" cxnId="{44F01C15-FD1A-4AE3-A60A-C34F6865E7E1}">
      <dgm:prSet/>
      <dgm:spPr/>
      <dgm:t>
        <a:bodyPr/>
        <a:lstStyle/>
        <a:p>
          <a:endParaRPr lang="en-US"/>
        </a:p>
      </dgm:t>
    </dgm:pt>
    <dgm:pt modelId="{E88C079C-A40E-413F-8FC5-91F8303BAD7B}" type="pres">
      <dgm:prSet presAssocID="{9160C7F6-A698-45F4-B769-3AF035DDF57B}" presName="Name0" presStyleCnt="0">
        <dgm:presLayoutVars>
          <dgm:dir/>
          <dgm:animLvl val="lvl"/>
          <dgm:resizeHandles val="exact"/>
        </dgm:presLayoutVars>
      </dgm:prSet>
      <dgm:spPr/>
    </dgm:pt>
    <dgm:pt modelId="{5654C233-2230-4284-9A12-784E80F7119C}" type="pres">
      <dgm:prSet presAssocID="{4C2CE14A-9712-4117-AB55-33424A5C81AA}" presName="linNode" presStyleCnt="0"/>
      <dgm:spPr/>
    </dgm:pt>
    <dgm:pt modelId="{1A3537AA-096E-49BB-8AE2-9A7C5FC314E9}" type="pres">
      <dgm:prSet presAssocID="{4C2CE14A-9712-4117-AB55-33424A5C81AA}" presName="parentText" presStyleLbl="node1" presStyleIdx="0" presStyleCnt="4">
        <dgm:presLayoutVars>
          <dgm:chMax val="1"/>
          <dgm:bulletEnabled val="1"/>
        </dgm:presLayoutVars>
      </dgm:prSet>
      <dgm:spPr/>
    </dgm:pt>
    <dgm:pt modelId="{747439D4-CACE-4B70-A882-BCD2BB96C5D8}" type="pres">
      <dgm:prSet presAssocID="{4C2CE14A-9712-4117-AB55-33424A5C81AA}" presName="descendantText" presStyleLbl="alignAccFollowNode1" presStyleIdx="0" presStyleCnt="4">
        <dgm:presLayoutVars>
          <dgm:bulletEnabled val="1"/>
        </dgm:presLayoutVars>
      </dgm:prSet>
      <dgm:spPr/>
    </dgm:pt>
    <dgm:pt modelId="{24765567-900D-41DA-9DDE-66272C9D4A04}" type="pres">
      <dgm:prSet presAssocID="{699E9CA9-1657-4ACE-9FE5-19E13F0B2795}" presName="sp" presStyleCnt="0"/>
      <dgm:spPr/>
    </dgm:pt>
    <dgm:pt modelId="{C95B06F8-5B32-4FCF-8C07-5BB1276CA198}" type="pres">
      <dgm:prSet presAssocID="{16368FCA-B77B-427D-9196-CFDDD590A7F9}" presName="linNode" presStyleCnt="0"/>
      <dgm:spPr/>
    </dgm:pt>
    <dgm:pt modelId="{0D852939-1A31-4C35-A07A-BC48E26566ED}" type="pres">
      <dgm:prSet presAssocID="{16368FCA-B77B-427D-9196-CFDDD590A7F9}" presName="parentText" presStyleLbl="node1" presStyleIdx="1" presStyleCnt="4">
        <dgm:presLayoutVars>
          <dgm:chMax val="1"/>
          <dgm:bulletEnabled val="1"/>
        </dgm:presLayoutVars>
      </dgm:prSet>
      <dgm:spPr/>
    </dgm:pt>
    <dgm:pt modelId="{BC81E452-6F4E-4A74-B133-5BE2E11258C7}" type="pres">
      <dgm:prSet presAssocID="{16368FCA-B77B-427D-9196-CFDDD590A7F9}" presName="descendantText" presStyleLbl="alignAccFollowNode1" presStyleIdx="1" presStyleCnt="4">
        <dgm:presLayoutVars>
          <dgm:bulletEnabled val="1"/>
        </dgm:presLayoutVars>
      </dgm:prSet>
      <dgm:spPr/>
    </dgm:pt>
    <dgm:pt modelId="{C17C3D9E-40BE-42F6-B863-F718B2931F5B}" type="pres">
      <dgm:prSet presAssocID="{9C3A8BBA-A662-4E44-B078-374E65CD59C4}" presName="sp" presStyleCnt="0"/>
      <dgm:spPr/>
    </dgm:pt>
    <dgm:pt modelId="{B684B760-0718-4962-83A8-3D03A438A3CC}" type="pres">
      <dgm:prSet presAssocID="{4A6D0D0F-DE47-4199-B7F6-2A5863561A2B}" presName="linNode" presStyleCnt="0"/>
      <dgm:spPr/>
    </dgm:pt>
    <dgm:pt modelId="{8A6E8CA0-3AC6-4CBF-97C7-9CD2D9EB605E}" type="pres">
      <dgm:prSet presAssocID="{4A6D0D0F-DE47-4199-B7F6-2A5863561A2B}" presName="parentText" presStyleLbl="node1" presStyleIdx="2" presStyleCnt="4">
        <dgm:presLayoutVars>
          <dgm:chMax val="1"/>
          <dgm:bulletEnabled val="1"/>
        </dgm:presLayoutVars>
      </dgm:prSet>
      <dgm:spPr/>
    </dgm:pt>
    <dgm:pt modelId="{5CA07D99-8B80-4DCE-8359-E44DB4B9934D}" type="pres">
      <dgm:prSet presAssocID="{4A6D0D0F-DE47-4199-B7F6-2A5863561A2B}" presName="descendantText" presStyleLbl="alignAccFollowNode1" presStyleIdx="2" presStyleCnt="4" custLinFactNeighborX="0" custLinFactNeighborY="1408">
        <dgm:presLayoutVars>
          <dgm:bulletEnabled val="1"/>
        </dgm:presLayoutVars>
      </dgm:prSet>
      <dgm:spPr/>
    </dgm:pt>
    <dgm:pt modelId="{5FBD4336-9CCE-4CB5-BF4B-009A3D128793}" type="pres">
      <dgm:prSet presAssocID="{6BD15F12-1125-4C20-80F5-6D34700C7475}" presName="sp" presStyleCnt="0"/>
      <dgm:spPr/>
    </dgm:pt>
    <dgm:pt modelId="{15D6C718-96E9-435B-8D4E-D837CE60BDC1}" type="pres">
      <dgm:prSet presAssocID="{06D98700-CFB7-4432-B081-8BC7A2875DB1}" presName="linNode" presStyleCnt="0"/>
      <dgm:spPr/>
    </dgm:pt>
    <dgm:pt modelId="{FBC767B8-6471-4F19-8E14-026DBFCEF4F6}" type="pres">
      <dgm:prSet presAssocID="{06D98700-CFB7-4432-B081-8BC7A2875DB1}" presName="parentText" presStyleLbl="node1" presStyleIdx="3" presStyleCnt="4">
        <dgm:presLayoutVars>
          <dgm:chMax val="1"/>
          <dgm:bulletEnabled val="1"/>
        </dgm:presLayoutVars>
      </dgm:prSet>
      <dgm:spPr/>
    </dgm:pt>
    <dgm:pt modelId="{A308266F-B596-40C8-9AD5-21CDDFAE58D1}" type="pres">
      <dgm:prSet presAssocID="{06D98700-CFB7-4432-B081-8BC7A2875DB1}" presName="descendantText" presStyleLbl="alignAccFollowNode1" presStyleIdx="3" presStyleCnt="4">
        <dgm:presLayoutVars>
          <dgm:bulletEnabled val="1"/>
        </dgm:presLayoutVars>
      </dgm:prSet>
      <dgm:spPr/>
    </dgm:pt>
  </dgm:ptLst>
  <dgm:cxnLst>
    <dgm:cxn modelId="{FB268A01-05FF-4A38-872C-F61FA34AE4F0}" type="presOf" srcId="{9160C7F6-A698-45F4-B769-3AF035DDF57B}" destId="{E88C079C-A40E-413F-8FC5-91F8303BAD7B}" srcOrd="0" destOrd="0" presId="urn:microsoft.com/office/officeart/2005/8/layout/vList5"/>
    <dgm:cxn modelId="{8FDA1F02-707A-40A1-BC11-009F83FEFEA6}" srcId="{4A6D0D0F-DE47-4199-B7F6-2A5863561A2B}" destId="{C710B13B-4606-4E04-A3AF-25D081CF730B}" srcOrd="0" destOrd="0" parTransId="{81F8E1BE-75B3-417C-B5B1-378D40ECF057}" sibTransId="{E09D3982-2DBA-4CB2-AF36-AAB2D752855D}"/>
    <dgm:cxn modelId="{DE01BB03-C63A-4A4B-9F48-069A4E157CED}" type="presOf" srcId="{498F654F-1E00-488F-84A3-543D485D80C8}" destId="{A308266F-B596-40C8-9AD5-21CDDFAE58D1}" srcOrd="0" destOrd="0" presId="urn:microsoft.com/office/officeart/2005/8/layout/vList5"/>
    <dgm:cxn modelId="{FEF29D14-B3B2-444C-BA85-E8A1CB59DC2E}" srcId="{9160C7F6-A698-45F4-B769-3AF035DDF57B}" destId="{4A6D0D0F-DE47-4199-B7F6-2A5863561A2B}" srcOrd="2" destOrd="0" parTransId="{03BD3318-68E6-46B1-A14D-A4EC9900EEC2}" sibTransId="{6BD15F12-1125-4C20-80F5-6D34700C7475}"/>
    <dgm:cxn modelId="{44F01C15-FD1A-4AE3-A60A-C34F6865E7E1}" srcId="{4A6D0D0F-DE47-4199-B7F6-2A5863561A2B}" destId="{AB13968C-32DE-4A41-B656-0485960AA4DD}" srcOrd="1" destOrd="0" parTransId="{B6162D71-1C9E-4957-B3E5-67229BA73D69}" sibTransId="{A53DD411-5CBF-43B2-B096-EB167A092DE0}"/>
    <dgm:cxn modelId="{C006161A-2766-4271-9C00-4B342DBEDA32}" type="presOf" srcId="{16368FCA-B77B-427D-9196-CFDDD590A7F9}" destId="{0D852939-1A31-4C35-A07A-BC48E26566ED}" srcOrd="0" destOrd="0" presId="urn:microsoft.com/office/officeart/2005/8/layout/vList5"/>
    <dgm:cxn modelId="{B7F8C331-985A-47A1-AAE6-C2387B4DAFD4}" srcId="{4C2CE14A-9712-4117-AB55-33424A5C81AA}" destId="{1B068E81-7E86-4297-8417-6C47BAAF1F76}" srcOrd="0" destOrd="0" parTransId="{29FD31EC-D212-414B-807C-50B4AEFAB6FB}" sibTransId="{114288E2-A699-4F03-8DEA-FF1937BD8006}"/>
    <dgm:cxn modelId="{A5066C3E-4006-47E2-B936-7DCF2C84F215}" type="presOf" srcId="{1B068E81-7E86-4297-8417-6C47BAAF1F76}" destId="{747439D4-CACE-4B70-A882-BCD2BB96C5D8}" srcOrd="0" destOrd="0" presId="urn:microsoft.com/office/officeart/2005/8/layout/vList5"/>
    <dgm:cxn modelId="{3EA63B40-B0EB-4A04-8854-8342537C96B1}" srcId="{16368FCA-B77B-427D-9196-CFDDD590A7F9}" destId="{3A15C387-D3D3-4B9A-94AA-7A2E93A6B476}" srcOrd="1" destOrd="0" parTransId="{08C9FC2B-1E29-4E48-AE51-D2EAC71F46AB}" sibTransId="{D74AD41C-EE0A-49B0-ACE4-99C89D7F6285}"/>
    <dgm:cxn modelId="{95F5D75F-C33F-4068-8201-4A733A3F7B19}" srcId="{16368FCA-B77B-427D-9196-CFDDD590A7F9}" destId="{61B68D2B-0F03-42D1-97FF-330A2844D888}" srcOrd="0" destOrd="0" parTransId="{5AC877AE-CE26-405A-A35B-195D14652F24}" sibTransId="{5DCBC72F-AA58-466F-B051-20B6777DCC0E}"/>
    <dgm:cxn modelId="{AB371477-6680-4B11-9042-9B2F3E27A5C7}" srcId="{4C2CE14A-9712-4117-AB55-33424A5C81AA}" destId="{4C33DBF3-288B-4A37-8699-EC28E91B1BC6}" srcOrd="1" destOrd="0" parTransId="{71AA4B2C-9EE8-44C1-9AA7-FB1D9EED3B79}" sibTransId="{D1E34983-9BD2-4DB1-8CA3-2E6EB042A0A7}"/>
    <dgm:cxn modelId="{A8C28977-C86F-47C4-A696-CAF7F1120558}" type="presOf" srcId="{06D98700-CFB7-4432-B081-8BC7A2875DB1}" destId="{FBC767B8-6471-4F19-8E14-026DBFCEF4F6}" srcOrd="0" destOrd="0" presId="urn:microsoft.com/office/officeart/2005/8/layout/vList5"/>
    <dgm:cxn modelId="{17E7257A-3D3A-4324-9C27-C586A9C2D61F}" srcId="{9160C7F6-A698-45F4-B769-3AF035DDF57B}" destId="{06D98700-CFB7-4432-B081-8BC7A2875DB1}" srcOrd="3" destOrd="0" parTransId="{3F997D14-0D28-4B04-B945-E7997A6CF2D4}" sibTransId="{0CEB1DD5-9DD1-4A66-954B-C6C59524ABAF}"/>
    <dgm:cxn modelId="{16D13E8C-8AD9-4CDA-872D-8398F15FCF6D}" type="presOf" srcId="{4C33DBF3-288B-4A37-8699-EC28E91B1BC6}" destId="{747439D4-CACE-4B70-A882-BCD2BB96C5D8}" srcOrd="0" destOrd="1" presId="urn:microsoft.com/office/officeart/2005/8/layout/vList5"/>
    <dgm:cxn modelId="{1D1EB890-1EA9-4AC7-AB0E-210AF64413A7}" type="presOf" srcId="{3A15C387-D3D3-4B9A-94AA-7A2E93A6B476}" destId="{BC81E452-6F4E-4A74-B133-5BE2E11258C7}" srcOrd="0" destOrd="1" presId="urn:microsoft.com/office/officeart/2005/8/layout/vList5"/>
    <dgm:cxn modelId="{BE418FAF-7045-406F-A078-F7D11EDC8D0D}" srcId="{9160C7F6-A698-45F4-B769-3AF035DDF57B}" destId="{16368FCA-B77B-427D-9196-CFDDD590A7F9}" srcOrd="1" destOrd="0" parTransId="{9051D576-6BC9-4326-8C02-777C9705B96E}" sibTransId="{9C3A8BBA-A662-4E44-B078-374E65CD59C4}"/>
    <dgm:cxn modelId="{0EACF4AF-D7A2-408D-89F6-E0CF80785804}" type="presOf" srcId="{61B68D2B-0F03-42D1-97FF-330A2844D888}" destId="{BC81E452-6F4E-4A74-B133-5BE2E11258C7}" srcOrd="0" destOrd="0" presId="urn:microsoft.com/office/officeart/2005/8/layout/vList5"/>
    <dgm:cxn modelId="{165686C2-D45B-432B-8A1D-F5206632D946}" srcId="{9160C7F6-A698-45F4-B769-3AF035DDF57B}" destId="{4C2CE14A-9712-4117-AB55-33424A5C81AA}" srcOrd="0" destOrd="0" parTransId="{BA8C22A0-1FA4-4C83-9F8C-8C5413E08475}" sibTransId="{699E9CA9-1657-4ACE-9FE5-19E13F0B2795}"/>
    <dgm:cxn modelId="{B93326C4-8E39-46B7-981D-E8862E22509F}" type="presOf" srcId="{4C2CE14A-9712-4117-AB55-33424A5C81AA}" destId="{1A3537AA-096E-49BB-8AE2-9A7C5FC314E9}" srcOrd="0" destOrd="0" presId="urn:microsoft.com/office/officeart/2005/8/layout/vList5"/>
    <dgm:cxn modelId="{7F39ACC4-F4D7-4A6B-A418-17260D7421FA}" type="presOf" srcId="{C710B13B-4606-4E04-A3AF-25D081CF730B}" destId="{5CA07D99-8B80-4DCE-8359-E44DB4B9934D}" srcOrd="0" destOrd="0" presId="urn:microsoft.com/office/officeart/2005/8/layout/vList5"/>
    <dgm:cxn modelId="{A0DAEAC6-3AA0-44C8-BDA0-D016D3E94DA2}" type="presOf" srcId="{4A6D0D0F-DE47-4199-B7F6-2A5863561A2B}" destId="{8A6E8CA0-3AC6-4CBF-97C7-9CD2D9EB605E}" srcOrd="0" destOrd="0" presId="urn:microsoft.com/office/officeart/2005/8/layout/vList5"/>
    <dgm:cxn modelId="{8D8ED7DC-B557-4919-8294-DAE919430FB2}" type="presOf" srcId="{AB13968C-32DE-4A41-B656-0485960AA4DD}" destId="{5CA07D99-8B80-4DCE-8359-E44DB4B9934D}" srcOrd="0" destOrd="1" presId="urn:microsoft.com/office/officeart/2005/8/layout/vList5"/>
    <dgm:cxn modelId="{B9A637FE-91B4-4E03-89C4-27166496D2F5}" srcId="{06D98700-CFB7-4432-B081-8BC7A2875DB1}" destId="{498F654F-1E00-488F-84A3-543D485D80C8}" srcOrd="0" destOrd="0" parTransId="{7575BD1F-2E43-45A7-89E1-A31F727405C1}" sibTransId="{2092CF35-D0F0-4E1D-8632-8541A25AFA19}"/>
    <dgm:cxn modelId="{97C69008-14E3-40F9-AEFC-D80B09B66EA0}" type="presParOf" srcId="{E88C079C-A40E-413F-8FC5-91F8303BAD7B}" destId="{5654C233-2230-4284-9A12-784E80F7119C}" srcOrd="0" destOrd="0" presId="urn:microsoft.com/office/officeart/2005/8/layout/vList5"/>
    <dgm:cxn modelId="{0C386F5A-E889-49ED-B07A-F7A0C801AD06}" type="presParOf" srcId="{5654C233-2230-4284-9A12-784E80F7119C}" destId="{1A3537AA-096E-49BB-8AE2-9A7C5FC314E9}" srcOrd="0" destOrd="0" presId="urn:microsoft.com/office/officeart/2005/8/layout/vList5"/>
    <dgm:cxn modelId="{AB5BD7A1-EFFC-4C1E-8470-5818593738AE}" type="presParOf" srcId="{5654C233-2230-4284-9A12-784E80F7119C}" destId="{747439D4-CACE-4B70-A882-BCD2BB96C5D8}" srcOrd="1" destOrd="0" presId="urn:microsoft.com/office/officeart/2005/8/layout/vList5"/>
    <dgm:cxn modelId="{1BDF28D7-3694-43B4-94FF-E8D99B23F9F5}" type="presParOf" srcId="{E88C079C-A40E-413F-8FC5-91F8303BAD7B}" destId="{24765567-900D-41DA-9DDE-66272C9D4A04}" srcOrd="1" destOrd="0" presId="urn:microsoft.com/office/officeart/2005/8/layout/vList5"/>
    <dgm:cxn modelId="{0DAF398C-82A5-4443-8C7B-29E8BF9257B5}" type="presParOf" srcId="{E88C079C-A40E-413F-8FC5-91F8303BAD7B}" destId="{C95B06F8-5B32-4FCF-8C07-5BB1276CA198}" srcOrd="2" destOrd="0" presId="urn:microsoft.com/office/officeart/2005/8/layout/vList5"/>
    <dgm:cxn modelId="{9A2639B3-7964-4C3F-9C99-7FC671EC4668}" type="presParOf" srcId="{C95B06F8-5B32-4FCF-8C07-5BB1276CA198}" destId="{0D852939-1A31-4C35-A07A-BC48E26566ED}" srcOrd="0" destOrd="0" presId="urn:microsoft.com/office/officeart/2005/8/layout/vList5"/>
    <dgm:cxn modelId="{DF4865EB-C7BE-471E-A6BC-C4ACC9C33933}" type="presParOf" srcId="{C95B06F8-5B32-4FCF-8C07-5BB1276CA198}" destId="{BC81E452-6F4E-4A74-B133-5BE2E11258C7}" srcOrd="1" destOrd="0" presId="urn:microsoft.com/office/officeart/2005/8/layout/vList5"/>
    <dgm:cxn modelId="{B8EF66A3-9A39-4BD1-B258-E6027A94A222}" type="presParOf" srcId="{E88C079C-A40E-413F-8FC5-91F8303BAD7B}" destId="{C17C3D9E-40BE-42F6-B863-F718B2931F5B}" srcOrd="3" destOrd="0" presId="urn:microsoft.com/office/officeart/2005/8/layout/vList5"/>
    <dgm:cxn modelId="{9EBE53E7-5C0B-452E-86F1-0F740E103F2A}" type="presParOf" srcId="{E88C079C-A40E-413F-8FC5-91F8303BAD7B}" destId="{B684B760-0718-4962-83A8-3D03A438A3CC}" srcOrd="4" destOrd="0" presId="urn:microsoft.com/office/officeart/2005/8/layout/vList5"/>
    <dgm:cxn modelId="{959D76FB-2520-4E31-B81A-F7A8BBFCDEFE}" type="presParOf" srcId="{B684B760-0718-4962-83A8-3D03A438A3CC}" destId="{8A6E8CA0-3AC6-4CBF-97C7-9CD2D9EB605E}" srcOrd="0" destOrd="0" presId="urn:microsoft.com/office/officeart/2005/8/layout/vList5"/>
    <dgm:cxn modelId="{F207936D-8D9A-4F54-A435-B2206F243458}" type="presParOf" srcId="{B684B760-0718-4962-83A8-3D03A438A3CC}" destId="{5CA07D99-8B80-4DCE-8359-E44DB4B9934D}" srcOrd="1" destOrd="0" presId="urn:microsoft.com/office/officeart/2005/8/layout/vList5"/>
    <dgm:cxn modelId="{485A4776-E21E-470D-8093-5DE27F4533FF}" type="presParOf" srcId="{E88C079C-A40E-413F-8FC5-91F8303BAD7B}" destId="{5FBD4336-9CCE-4CB5-BF4B-009A3D128793}" srcOrd="5" destOrd="0" presId="urn:microsoft.com/office/officeart/2005/8/layout/vList5"/>
    <dgm:cxn modelId="{C0E67118-CF13-412C-9F3F-CFA65939033E}" type="presParOf" srcId="{E88C079C-A40E-413F-8FC5-91F8303BAD7B}" destId="{15D6C718-96E9-435B-8D4E-D837CE60BDC1}" srcOrd="6" destOrd="0" presId="urn:microsoft.com/office/officeart/2005/8/layout/vList5"/>
    <dgm:cxn modelId="{9E3B85D7-38AA-4BD3-954E-2CCC55EC6419}" type="presParOf" srcId="{15D6C718-96E9-435B-8D4E-D837CE60BDC1}" destId="{FBC767B8-6471-4F19-8E14-026DBFCEF4F6}" srcOrd="0" destOrd="0" presId="urn:microsoft.com/office/officeart/2005/8/layout/vList5"/>
    <dgm:cxn modelId="{A241D29A-A5FC-4185-A877-CB9CC33CD8CE}" type="presParOf" srcId="{15D6C718-96E9-435B-8D4E-D837CE60BDC1}" destId="{A308266F-B596-40C8-9AD5-21CDDFAE58D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60C7F6-A698-45F4-B769-3AF035DDF57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2CE14A-9712-4117-AB55-33424A5C81AA}">
      <dgm:prSet phldrT="[Text]" custT="1"/>
      <dgm:spPr/>
      <dgm:t>
        <a:bodyPr/>
        <a:lstStyle/>
        <a:p>
          <a:r>
            <a:rPr lang="en-US" sz="2200"/>
            <a:t>Patient-Reported Outcomes</a:t>
          </a:r>
        </a:p>
      </dgm:t>
    </dgm:pt>
    <dgm:pt modelId="{BA8C22A0-1FA4-4C83-9F8C-8C5413E08475}" type="parTrans" cxnId="{165686C2-D45B-432B-8A1D-F5206632D946}">
      <dgm:prSet/>
      <dgm:spPr/>
      <dgm:t>
        <a:bodyPr/>
        <a:lstStyle/>
        <a:p>
          <a:endParaRPr lang="en-US"/>
        </a:p>
      </dgm:t>
    </dgm:pt>
    <dgm:pt modelId="{699E9CA9-1657-4ACE-9FE5-19E13F0B2795}" type="sibTrans" cxnId="{165686C2-D45B-432B-8A1D-F5206632D946}">
      <dgm:prSet/>
      <dgm:spPr/>
      <dgm:t>
        <a:bodyPr/>
        <a:lstStyle/>
        <a:p>
          <a:endParaRPr lang="en-US"/>
        </a:p>
      </dgm:t>
    </dgm:pt>
    <dgm:pt modelId="{1B068E81-7E86-4297-8417-6C47BAAF1F76}">
      <dgm:prSet phldrT="[Text]"/>
      <dgm:spPr/>
      <dgm:t>
        <a:bodyPr/>
        <a:lstStyle/>
        <a:p>
          <a:r>
            <a:rPr lang="en-US"/>
            <a:t>How is the outcome actionable by the provider?</a:t>
          </a:r>
        </a:p>
      </dgm:t>
    </dgm:pt>
    <dgm:pt modelId="{29FD31EC-D212-414B-807C-50B4AEFAB6FB}" type="parTrans" cxnId="{B7F8C331-985A-47A1-AAE6-C2387B4DAFD4}">
      <dgm:prSet/>
      <dgm:spPr/>
      <dgm:t>
        <a:bodyPr/>
        <a:lstStyle/>
        <a:p>
          <a:endParaRPr lang="en-US"/>
        </a:p>
      </dgm:t>
    </dgm:pt>
    <dgm:pt modelId="{114288E2-A699-4F03-8DEA-FF1937BD8006}" type="sibTrans" cxnId="{B7F8C331-985A-47A1-AAE6-C2387B4DAFD4}">
      <dgm:prSet/>
      <dgm:spPr/>
      <dgm:t>
        <a:bodyPr/>
        <a:lstStyle/>
        <a:p>
          <a:endParaRPr lang="en-US"/>
        </a:p>
      </dgm:t>
    </dgm:pt>
    <dgm:pt modelId="{16368FCA-B77B-427D-9196-CFDDD590A7F9}">
      <dgm:prSet phldrT="[Text]"/>
      <dgm:spPr/>
      <dgm:t>
        <a:bodyPr/>
        <a:lstStyle/>
        <a:p>
          <a:r>
            <a:rPr lang="en-US"/>
            <a:t>PROs in a Clinic Setting</a:t>
          </a:r>
        </a:p>
      </dgm:t>
    </dgm:pt>
    <dgm:pt modelId="{9051D576-6BC9-4326-8C02-777C9705B96E}" type="parTrans" cxnId="{BE418FAF-7045-406F-A078-F7D11EDC8D0D}">
      <dgm:prSet/>
      <dgm:spPr/>
      <dgm:t>
        <a:bodyPr/>
        <a:lstStyle/>
        <a:p>
          <a:endParaRPr lang="en-US"/>
        </a:p>
      </dgm:t>
    </dgm:pt>
    <dgm:pt modelId="{9C3A8BBA-A662-4E44-B078-374E65CD59C4}" type="sibTrans" cxnId="{BE418FAF-7045-406F-A078-F7D11EDC8D0D}">
      <dgm:prSet/>
      <dgm:spPr/>
      <dgm:t>
        <a:bodyPr/>
        <a:lstStyle/>
        <a:p>
          <a:endParaRPr lang="en-US"/>
        </a:p>
      </dgm:t>
    </dgm:pt>
    <dgm:pt modelId="{61B68D2B-0F03-42D1-97FF-330A2844D888}">
      <dgm:prSet phldrT="[Text]"/>
      <dgm:spPr/>
      <dgm:t>
        <a:bodyPr/>
        <a:lstStyle/>
        <a:p>
          <a:r>
            <a:rPr lang="en-US"/>
            <a:t>How does this PRO align with overarching strategic goals?</a:t>
          </a:r>
        </a:p>
      </dgm:t>
    </dgm:pt>
    <dgm:pt modelId="{5AC877AE-CE26-405A-A35B-195D14652F24}" type="parTrans" cxnId="{95F5D75F-C33F-4068-8201-4A733A3F7B19}">
      <dgm:prSet/>
      <dgm:spPr/>
      <dgm:t>
        <a:bodyPr/>
        <a:lstStyle/>
        <a:p>
          <a:endParaRPr lang="en-US"/>
        </a:p>
      </dgm:t>
    </dgm:pt>
    <dgm:pt modelId="{5DCBC72F-AA58-466F-B051-20B6777DCC0E}" type="sibTrans" cxnId="{95F5D75F-C33F-4068-8201-4A733A3F7B19}">
      <dgm:prSet/>
      <dgm:spPr/>
      <dgm:t>
        <a:bodyPr/>
        <a:lstStyle/>
        <a:p>
          <a:endParaRPr lang="en-US"/>
        </a:p>
      </dgm:t>
    </dgm:pt>
    <dgm:pt modelId="{4A6D0D0F-DE47-4199-B7F6-2A5863561A2B}">
      <dgm:prSet phldrT="[Text]"/>
      <dgm:spPr/>
      <dgm:t>
        <a:bodyPr/>
        <a:lstStyle/>
        <a:p>
          <a:r>
            <a:rPr lang="en-US"/>
            <a:t>Data Collection Using PROMs</a:t>
          </a:r>
        </a:p>
      </dgm:t>
    </dgm:pt>
    <dgm:pt modelId="{03BD3318-68E6-46B1-A14D-A4EC9900EEC2}" type="parTrans" cxnId="{FEF29D14-B3B2-444C-BA85-E8A1CB59DC2E}">
      <dgm:prSet/>
      <dgm:spPr/>
      <dgm:t>
        <a:bodyPr/>
        <a:lstStyle/>
        <a:p>
          <a:endParaRPr lang="en-US"/>
        </a:p>
      </dgm:t>
    </dgm:pt>
    <dgm:pt modelId="{6BD15F12-1125-4C20-80F5-6D34700C7475}" type="sibTrans" cxnId="{FEF29D14-B3B2-444C-BA85-E8A1CB59DC2E}">
      <dgm:prSet/>
      <dgm:spPr/>
      <dgm:t>
        <a:bodyPr/>
        <a:lstStyle/>
        <a:p>
          <a:endParaRPr lang="en-US"/>
        </a:p>
      </dgm:t>
    </dgm:pt>
    <dgm:pt modelId="{C710B13B-4606-4E04-A3AF-25D081CF730B}">
      <dgm:prSet phldrT="[Text]"/>
      <dgm:spPr/>
      <dgm:t>
        <a:bodyPr/>
        <a:lstStyle/>
        <a:p>
          <a:r>
            <a:rPr lang="en-US"/>
            <a:t>How can the clinic support a digital PROM implementation?</a:t>
          </a:r>
        </a:p>
      </dgm:t>
    </dgm:pt>
    <dgm:pt modelId="{81F8E1BE-75B3-417C-B5B1-378D40ECF057}" type="parTrans" cxnId="{8FDA1F02-707A-40A1-BC11-009F83FEFEA6}">
      <dgm:prSet/>
      <dgm:spPr/>
      <dgm:t>
        <a:bodyPr/>
        <a:lstStyle/>
        <a:p>
          <a:endParaRPr lang="en-US"/>
        </a:p>
      </dgm:t>
    </dgm:pt>
    <dgm:pt modelId="{E09D3982-2DBA-4CB2-AF36-AAB2D752855D}" type="sibTrans" cxnId="{8FDA1F02-707A-40A1-BC11-009F83FEFEA6}">
      <dgm:prSet/>
      <dgm:spPr/>
      <dgm:t>
        <a:bodyPr/>
        <a:lstStyle/>
        <a:p>
          <a:endParaRPr lang="en-US"/>
        </a:p>
      </dgm:t>
    </dgm:pt>
    <dgm:pt modelId="{1D1B3C81-BA93-4A02-8FF5-51179566DBD1}">
      <dgm:prSet phldrT="[Text]"/>
      <dgm:spPr/>
      <dgm:t>
        <a:bodyPr/>
        <a:lstStyle/>
        <a:p>
          <a:r>
            <a:rPr lang="en-US"/>
            <a:t>How can we ensure the collection is HIPAA compliant?</a:t>
          </a:r>
        </a:p>
      </dgm:t>
    </dgm:pt>
    <dgm:pt modelId="{453926EC-40F7-49A5-A427-9E35B21CD396}" type="parTrans" cxnId="{5166E9DC-337C-462A-815A-CC9142C4F8B3}">
      <dgm:prSet/>
      <dgm:spPr/>
      <dgm:t>
        <a:bodyPr/>
        <a:lstStyle/>
        <a:p>
          <a:endParaRPr lang="en-US"/>
        </a:p>
      </dgm:t>
    </dgm:pt>
    <dgm:pt modelId="{D8556C5A-E1C8-4618-AACE-DF1049A59F0E}" type="sibTrans" cxnId="{5166E9DC-337C-462A-815A-CC9142C4F8B3}">
      <dgm:prSet/>
      <dgm:spPr/>
      <dgm:t>
        <a:bodyPr/>
        <a:lstStyle/>
        <a:p>
          <a:endParaRPr lang="en-US"/>
        </a:p>
      </dgm:t>
    </dgm:pt>
    <dgm:pt modelId="{06D98700-CFB7-4432-B081-8BC7A2875DB1}">
      <dgm:prSet/>
      <dgm:spPr/>
      <dgm:t>
        <a:bodyPr/>
        <a:lstStyle/>
        <a:p>
          <a:r>
            <a:rPr lang="en-US"/>
            <a:t>Discussing Outcomes in a Clinical Setting</a:t>
          </a:r>
        </a:p>
      </dgm:t>
    </dgm:pt>
    <dgm:pt modelId="{3F997D14-0D28-4B04-B945-E7997A6CF2D4}" type="parTrans" cxnId="{17E7257A-3D3A-4324-9C27-C586A9C2D61F}">
      <dgm:prSet/>
      <dgm:spPr/>
      <dgm:t>
        <a:bodyPr/>
        <a:lstStyle/>
        <a:p>
          <a:endParaRPr lang="en-US"/>
        </a:p>
      </dgm:t>
    </dgm:pt>
    <dgm:pt modelId="{0CEB1DD5-9DD1-4A66-954B-C6C59524ABAF}" type="sibTrans" cxnId="{17E7257A-3D3A-4324-9C27-C586A9C2D61F}">
      <dgm:prSet/>
      <dgm:spPr/>
      <dgm:t>
        <a:bodyPr/>
        <a:lstStyle/>
        <a:p>
          <a:endParaRPr lang="en-US"/>
        </a:p>
      </dgm:t>
    </dgm:pt>
    <dgm:pt modelId="{498F654F-1E00-488F-84A3-543D485D80C8}">
      <dgm:prSet custT="1"/>
      <dgm:spPr/>
      <dgm:t>
        <a:bodyPr/>
        <a:lstStyle/>
        <a:p>
          <a:r>
            <a:rPr lang="en-US" sz="1400"/>
            <a:t>Can a provider meaningfully explain the results to a patient?</a:t>
          </a:r>
        </a:p>
      </dgm:t>
    </dgm:pt>
    <dgm:pt modelId="{7575BD1F-2E43-45A7-89E1-A31F727405C1}" type="parTrans" cxnId="{B9A637FE-91B4-4E03-89C4-27166496D2F5}">
      <dgm:prSet/>
      <dgm:spPr/>
      <dgm:t>
        <a:bodyPr/>
        <a:lstStyle/>
        <a:p>
          <a:endParaRPr lang="en-US"/>
        </a:p>
      </dgm:t>
    </dgm:pt>
    <dgm:pt modelId="{2092CF35-D0F0-4E1D-8632-8541A25AFA19}" type="sibTrans" cxnId="{B9A637FE-91B4-4E03-89C4-27166496D2F5}">
      <dgm:prSet/>
      <dgm:spPr/>
      <dgm:t>
        <a:bodyPr/>
        <a:lstStyle/>
        <a:p>
          <a:endParaRPr lang="en-US"/>
        </a:p>
      </dgm:t>
    </dgm:pt>
    <dgm:pt modelId="{A924FF48-DE3A-4B24-8327-7435DC30734A}">
      <dgm:prSet/>
      <dgm:spPr/>
      <dgm:t>
        <a:bodyPr/>
        <a:lstStyle/>
        <a:p>
          <a:r>
            <a:rPr lang="en-US"/>
            <a:t>Decision-Making Points</a:t>
          </a:r>
        </a:p>
      </dgm:t>
    </dgm:pt>
    <dgm:pt modelId="{74B38E60-18C8-4650-A8CC-EAB3CCA206E5}" type="parTrans" cxnId="{6C3F7846-4EA0-437C-BCEF-72DEFE49F138}">
      <dgm:prSet/>
      <dgm:spPr/>
      <dgm:t>
        <a:bodyPr/>
        <a:lstStyle/>
        <a:p>
          <a:endParaRPr lang="en-US"/>
        </a:p>
      </dgm:t>
    </dgm:pt>
    <dgm:pt modelId="{215C6B0E-3151-4827-86A8-8AAB6F63D6E0}" type="sibTrans" cxnId="{6C3F7846-4EA0-437C-BCEF-72DEFE49F138}">
      <dgm:prSet/>
      <dgm:spPr/>
      <dgm:t>
        <a:bodyPr/>
        <a:lstStyle/>
        <a:p>
          <a:endParaRPr lang="en-US"/>
        </a:p>
      </dgm:t>
    </dgm:pt>
    <dgm:pt modelId="{1C0A5D9D-FDF7-476A-B464-30FBFFA98BED}">
      <dgm:prSet custT="1"/>
      <dgm:spPr/>
      <dgm:t>
        <a:bodyPr/>
        <a:lstStyle/>
        <a:p>
          <a:r>
            <a:rPr lang="en-US" sz="1400"/>
            <a:t>Are there timeframes that can be automated for follow-up? </a:t>
          </a:r>
        </a:p>
      </dgm:t>
    </dgm:pt>
    <dgm:pt modelId="{5CC5CC65-CAC3-4F65-93C9-5EF7CD08CC1C}" type="parTrans" cxnId="{FB163702-B752-432C-9EF3-334D922D52C1}">
      <dgm:prSet/>
      <dgm:spPr/>
      <dgm:t>
        <a:bodyPr/>
        <a:lstStyle/>
        <a:p>
          <a:endParaRPr lang="en-US"/>
        </a:p>
      </dgm:t>
    </dgm:pt>
    <dgm:pt modelId="{006325E5-FDC3-4510-A9CD-0215A0FA0333}" type="sibTrans" cxnId="{FB163702-B752-432C-9EF3-334D922D52C1}">
      <dgm:prSet/>
      <dgm:spPr/>
      <dgm:t>
        <a:bodyPr/>
        <a:lstStyle/>
        <a:p>
          <a:endParaRPr lang="en-US"/>
        </a:p>
      </dgm:t>
    </dgm:pt>
    <dgm:pt modelId="{80DE5755-5BC3-4A5B-9308-7D39D7A064A3}">
      <dgm:prSet phldrT="[Text]"/>
      <dgm:spPr/>
      <dgm:t>
        <a:bodyPr/>
        <a:lstStyle/>
        <a:p>
          <a:r>
            <a:rPr lang="en-US"/>
            <a:t>How does the outcome reflect the recovery process?</a:t>
          </a:r>
        </a:p>
      </dgm:t>
    </dgm:pt>
    <dgm:pt modelId="{2A23DDC2-FE6B-461D-9673-A70D377235C2}" type="parTrans" cxnId="{4B8F66D2-224F-4038-94F2-49097C2DB56E}">
      <dgm:prSet/>
      <dgm:spPr/>
      <dgm:t>
        <a:bodyPr/>
        <a:lstStyle/>
        <a:p>
          <a:endParaRPr lang="en-US"/>
        </a:p>
      </dgm:t>
    </dgm:pt>
    <dgm:pt modelId="{498AEF9A-0755-41DD-8B99-E501B059FF20}" type="sibTrans" cxnId="{4B8F66D2-224F-4038-94F2-49097C2DB56E}">
      <dgm:prSet/>
      <dgm:spPr/>
      <dgm:t>
        <a:bodyPr/>
        <a:lstStyle/>
        <a:p>
          <a:endParaRPr lang="en-US"/>
        </a:p>
      </dgm:t>
    </dgm:pt>
    <dgm:pt modelId="{41858427-5275-4EBD-8317-C33FD2163C8D}">
      <dgm:prSet phldrT="[Text]"/>
      <dgm:spPr/>
      <dgm:t>
        <a:bodyPr/>
        <a:lstStyle/>
        <a:p>
          <a:r>
            <a:rPr lang="en-US"/>
            <a:t>What clinical resources will support this PRO?</a:t>
          </a:r>
        </a:p>
      </dgm:t>
    </dgm:pt>
    <dgm:pt modelId="{BBC06831-5F62-442E-A018-949D52ED800C}" type="parTrans" cxnId="{20529F70-0F5A-41E9-8B99-31EEBB365AD7}">
      <dgm:prSet/>
      <dgm:spPr/>
      <dgm:t>
        <a:bodyPr/>
        <a:lstStyle/>
        <a:p>
          <a:endParaRPr lang="en-US"/>
        </a:p>
      </dgm:t>
    </dgm:pt>
    <dgm:pt modelId="{8A14EAB2-9F73-4C71-8402-82E87857DCBC}" type="sibTrans" cxnId="{20529F70-0F5A-41E9-8B99-31EEBB365AD7}">
      <dgm:prSet/>
      <dgm:spPr/>
      <dgm:t>
        <a:bodyPr/>
        <a:lstStyle/>
        <a:p>
          <a:endParaRPr lang="en-US"/>
        </a:p>
      </dgm:t>
    </dgm:pt>
    <dgm:pt modelId="{041DEA1A-4CED-457F-BA77-7B3B1C5452EC}">
      <dgm:prSet custT="1"/>
      <dgm:spPr/>
      <dgm:t>
        <a:bodyPr/>
        <a:lstStyle/>
        <a:p>
          <a:r>
            <a:rPr lang="en-US" sz="1400"/>
            <a:t>How well does the provider understand the results?</a:t>
          </a:r>
        </a:p>
      </dgm:t>
    </dgm:pt>
    <dgm:pt modelId="{19BAC780-A941-4644-A649-0E230B9F6971}" type="parTrans" cxnId="{2BBC3D3C-E70B-4949-9A80-34DE0DE56FEC}">
      <dgm:prSet/>
      <dgm:spPr/>
      <dgm:t>
        <a:bodyPr/>
        <a:lstStyle/>
        <a:p>
          <a:endParaRPr lang="en-US"/>
        </a:p>
      </dgm:t>
    </dgm:pt>
    <dgm:pt modelId="{7B3A888C-582C-4720-8456-FBC4CC720E84}" type="sibTrans" cxnId="{2BBC3D3C-E70B-4949-9A80-34DE0DE56FEC}">
      <dgm:prSet/>
      <dgm:spPr/>
      <dgm:t>
        <a:bodyPr/>
        <a:lstStyle/>
        <a:p>
          <a:endParaRPr lang="en-US"/>
        </a:p>
      </dgm:t>
    </dgm:pt>
    <dgm:pt modelId="{B44C4CA4-E9C6-4EA8-A4D3-11C2B2CCA8F8}">
      <dgm:prSet custT="1"/>
      <dgm:spPr/>
      <dgm:t>
        <a:bodyPr/>
        <a:lstStyle/>
        <a:p>
          <a:r>
            <a:rPr lang="en-US" sz="1400"/>
            <a:t>What specific results would prompt action to a provider?</a:t>
          </a:r>
        </a:p>
      </dgm:t>
    </dgm:pt>
    <dgm:pt modelId="{1D20887B-67DD-4198-A533-4A36BDDB68AA}" type="parTrans" cxnId="{ABA915CC-CF00-44F6-B9C7-02AC66069098}">
      <dgm:prSet/>
      <dgm:spPr/>
      <dgm:t>
        <a:bodyPr/>
        <a:lstStyle/>
        <a:p>
          <a:endParaRPr lang="en-US"/>
        </a:p>
      </dgm:t>
    </dgm:pt>
    <dgm:pt modelId="{CCE438CE-FDA9-4923-85FC-2134A5E6DA5A}" type="sibTrans" cxnId="{ABA915CC-CF00-44F6-B9C7-02AC66069098}">
      <dgm:prSet/>
      <dgm:spPr/>
      <dgm:t>
        <a:bodyPr/>
        <a:lstStyle/>
        <a:p>
          <a:endParaRPr lang="en-US"/>
        </a:p>
      </dgm:t>
    </dgm:pt>
    <dgm:pt modelId="{E88C079C-A40E-413F-8FC5-91F8303BAD7B}" type="pres">
      <dgm:prSet presAssocID="{9160C7F6-A698-45F4-B769-3AF035DDF57B}" presName="Name0" presStyleCnt="0">
        <dgm:presLayoutVars>
          <dgm:dir/>
          <dgm:animLvl val="lvl"/>
          <dgm:resizeHandles val="exact"/>
        </dgm:presLayoutVars>
      </dgm:prSet>
      <dgm:spPr/>
    </dgm:pt>
    <dgm:pt modelId="{5654C233-2230-4284-9A12-784E80F7119C}" type="pres">
      <dgm:prSet presAssocID="{4C2CE14A-9712-4117-AB55-33424A5C81AA}" presName="linNode" presStyleCnt="0"/>
      <dgm:spPr/>
    </dgm:pt>
    <dgm:pt modelId="{1A3537AA-096E-49BB-8AE2-9A7C5FC314E9}" type="pres">
      <dgm:prSet presAssocID="{4C2CE14A-9712-4117-AB55-33424A5C81AA}" presName="parentText" presStyleLbl="node1" presStyleIdx="0" presStyleCnt="5">
        <dgm:presLayoutVars>
          <dgm:chMax val="1"/>
          <dgm:bulletEnabled val="1"/>
        </dgm:presLayoutVars>
      </dgm:prSet>
      <dgm:spPr/>
    </dgm:pt>
    <dgm:pt modelId="{747439D4-CACE-4B70-A882-BCD2BB96C5D8}" type="pres">
      <dgm:prSet presAssocID="{4C2CE14A-9712-4117-AB55-33424A5C81AA}" presName="descendantText" presStyleLbl="alignAccFollowNode1" presStyleIdx="0" presStyleCnt="5">
        <dgm:presLayoutVars>
          <dgm:bulletEnabled val="1"/>
        </dgm:presLayoutVars>
      </dgm:prSet>
      <dgm:spPr/>
    </dgm:pt>
    <dgm:pt modelId="{24765567-900D-41DA-9DDE-66272C9D4A04}" type="pres">
      <dgm:prSet presAssocID="{699E9CA9-1657-4ACE-9FE5-19E13F0B2795}" presName="sp" presStyleCnt="0"/>
      <dgm:spPr/>
    </dgm:pt>
    <dgm:pt modelId="{C95B06F8-5B32-4FCF-8C07-5BB1276CA198}" type="pres">
      <dgm:prSet presAssocID="{16368FCA-B77B-427D-9196-CFDDD590A7F9}" presName="linNode" presStyleCnt="0"/>
      <dgm:spPr/>
    </dgm:pt>
    <dgm:pt modelId="{0D852939-1A31-4C35-A07A-BC48E26566ED}" type="pres">
      <dgm:prSet presAssocID="{16368FCA-B77B-427D-9196-CFDDD590A7F9}" presName="parentText" presStyleLbl="node1" presStyleIdx="1" presStyleCnt="5">
        <dgm:presLayoutVars>
          <dgm:chMax val="1"/>
          <dgm:bulletEnabled val="1"/>
        </dgm:presLayoutVars>
      </dgm:prSet>
      <dgm:spPr/>
    </dgm:pt>
    <dgm:pt modelId="{BC81E452-6F4E-4A74-B133-5BE2E11258C7}" type="pres">
      <dgm:prSet presAssocID="{16368FCA-B77B-427D-9196-CFDDD590A7F9}" presName="descendantText" presStyleLbl="alignAccFollowNode1" presStyleIdx="1" presStyleCnt="5">
        <dgm:presLayoutVars>
          <dgm:bulletEnabled val="1"/>
        </dgm:presLayoutVars>
      </dgm:prSet>
      <dgm:spPr/>
    </dgm:pt>
    <dgm:pt modelId="{C17C3D9E-40BE-42F6-B863-F718B2931F5B}" type="pres">
      <dgm:prSet presAssocID="{9C3A8BBA-A662-4E44-B078-374E65CD59C4}" presName="sp" presStyleCnt="0"/>
      <dgm:spPr/>
    </dgm:pt>
    <dgm:pt modelId="{B684B760-0718-4962-83A8-3D03A438A3CC}" type="pres">
      <dgm:prSet presAssocID="{4A6D0D0F-DE47-4199-B7F6-2A5863561A2B}" presName="linNode" presStyleCnt="0"/>
      <dgm:spPr/>
    </dgm:pt>
    <dgm:pt modelId="{8A6E8CA0-3AC6-4CBF-97C7-9CD2D9EB605E}" type="pres">
      <dgm:prSet presAssocID="{4A6D0D0F-DE47-4199-B7F6-2A5863561A2B}" presName="parentText" presStyleLbl="node1" presStyleIdx="2" presStyleCnt="5">
        <dgm:presLayoutVars>
          <dgm:chMax val="1"/>
          <dgm:bulletEnabled val="1"/>
        </dgm:presLayoutVars>
      </dgm:prSet>
      <dgm:spPr/>
    </dgm:pt>
    <dgm:pt modelId="{5CA07D99-8B80-4DCE-8359-E44DB4B9934D}" type="pres">
      <dgm:prSet presAssocID="{4A6D0D0F-DE47-4199-B7F6-2A5863561A2B}" presName="descendantText" presStyleLbl="alignAccFollowNode1" presStyleIdx="2" presStyleCnt="5" custLinFactNeighborX="0" custLinFactNeighborY="1408">
        <dgm:presLayoutVars>
          <dgm:bulletEnabled val="1"/>
        </dgm:presLayoutVars>
      </dgm:prSet>
      <dgm:spPr/>
    </dgm:pt>
    <dgm:pt modelId="{5FBD4336-9CCE-4CB5-BF4B-009A3D128793}" type="pres">
      <dgm:prSet presAssocID="{6BD15F12-1125-4C20-80F5-6D34700C7475}" presName="sp" presStyleCnt="0"/>
      <dgm:spPr/>
    </dgm:pt>
    <dgm:pt modelId="{15D6C718-96E9-435B-8D4E-D837CE60BDC1}" type="pres">
      <dgm:prSet presAssocID="{06D98700-CFB7-4432-B081-8BC7A2875DB1}" presName="linNode" presStyleCnt="0"/>
      <dgm:spPr/>
    </dgm:pt>
    <dgm:pt modelId="{FBC767B8-6471-4F19-8E14-026DBFCEF4F6}" type="pres">
      <dgm:prSet presAssocID="{06D98700-CFB7-4432-B081-8BC7A2875DB1}" presName="parentText" presStyleLbl="node1" presStyleIdx="3" presStyleCnt="5">
        <dgm:presLayoutVars>
          <dgm:chMax val="1"/>
          <dgm:bulletEnabled val="1"/>
        </dgm:presLayoutVars>
      </dgm:prSet>
      <dgm:spPr/>
    </dgm:pt>
    <dgm:pt modelId="{A308266F-B596-40C8-9AD5-21CDDFAE58D1}" type="pres">
      <dgm:prSet presAssocID="{06D98700-CFB7-4432-B081-8BC7A2875DB1}" presName="descendantText" presStyleLbl="alignAccFollowNode1" presStyleIdx="3" presStyleCnt="5">
        <dgm:presLayoutVars>
          <dgm:bulletEnabled val="1"/>
        </dgm:presLayoutVars>
      </dgm:prSet>
      <dgm:spPr/>
    </dgm:pt>
    <dgm:pt modelId="{B62FAC60-B4C4-4498-9126-15ED40F870AA}" type="pres">
      <dgm:prSet presAssocID="{0CEB1DD5-9DD1-4A66-954B-C6C59524ABAF}" presName="sp" presStyleCnt="0"/>
      <dgm:spPr/>
    </dgm:pt>
    <dgm:pt modelId="{41B404BD-5C7C-4ED5-9311-D57B34680437}" type="pres">
      <dgm:prSet presAssocID="{A924FF48-DE3A-4B24-8327-7435DC30734A}" presName="linNode" presStyleCnt="0"/>
      <dgm:spPr/>
    </dgm:pt>
    <dgm:pt modelId="{93AE6E62-C922-4B93-A32C-94C94B4982A9}" type="pres">
      <dgm:prSet presAssocID="{A924FF48-DE3A-4B24-8327-7435DC30734A}" presName="parentText" presStyleLbl="node1" presStyleIdx="4" presStyleCnt="5">
        <dgm:presLayoutVars>
          <dgm:chMax val="1"/>
          <dgm:bulletEnabled val="1"/>
        </dgm:presLayoutVars>
      </dgm:prSet>
      <dgm:spPr/>
    </dgm:pt>
    <dgm:pt modelId="{12CF8DDE-2D79-4E51-9A9C-89DA9E2365C6}" type="pres">
      <dgm:prSet presAssocID="{A924FF48-DE3A-4B24-8327-7435DC30734A}" presName="descendantText" presStyleLbl="alignAccFollowNode1" presStyleIdx="4" presStyleCnt="5">
        <dgm:presLayoutVars>
          <dgm:bulletEnabled val="1"/>
        </dgm:presLayoutVars>
      </dgm:prSet>
      <dgm:spPr/>
    </dgm:pt>
  </dgm:ptLst>
  <dgm:cxnLst>
    <dgm:cxn modelId="{FB268A01-05FF-4A38-872C-F61FA34AE4F0}" type="presOf" srcId="{9160C7F6-A698-45F4-B769-3AF035DDF57B}" destId="{E88C079C-A40E-413F-8FC5-91F8303BAD7B}" srcOrd="0" destOrd="0" presId="urn:microsoft.com/office/officeart/2005/8/layout/vList5"/>
    <dgm:cxn modelId="{8FDA1F02-707A-40A1-BC11-009F83FEFEA6}" srcId="{4A6D0D0F-DE47-4199-B7F6-2A5863561A2B}" destId="{C710B13B-4606-4E04-A3AF-25D081CF730B}" srcOrd="0" destOrd="0" parTransId="{81F8E1BE-75B3-417C-B5B1-378D40ECF057}" sibTransId="{E09D3982-2DBA-4CB2-AF36-AAB2D752855D}"/>
    <dgm:cxn modelId="{FB163702-B752-432C-9EF3-334D922D52C1}" srcId="{A924FF48-DE3A-4B24-8327-7435DC30734A}" destId="{1C0A5D9D-FDF7-476A-B464-30FBFFA98BED}" srcOrd="0" destOrd="0" parTransId="{5CC5CC65-CAC3-4F65-93C9-5EF7CD08CC1C}" sibTransId="{006325E5-FDC3-4510-A9CD-0215A0FA0333}"/>
    <dgm:cxn modelId="{DE01BB03-C63A-4A4B-9F48-069A4E157CED}" type="presOf" srcId="{498F654F-1E00-488F-84A3-543D485D80C8}" destId="{A308266F-B596-40C8-9AD5-21CDDFAE58D1}" srcOrd="0" destOrd="0" presId="urn:microsoft.com/office/officeart/2005/8/layout/vList5"/>
    <dgm:cxn modelId="{FEF29D14-B3B2-444C-BA85-E8A1CB59DC2E}" srcId="{9160C7F6-A698-45F4-B769-3AF035DDF57B}" destId="{4A6D0D0F-DE47-4199-B7F6-2A5863561A2B}" srcOrd="2" destOrd="0" parTransId="{03BD3318-68E6-46B1-A14D-A4EC9900EEC2}" sibTransId="{6BD15F12-1125-4C20-80F5-6D34700C7475}"/>
    <dgm:cxn modelId="{C006161A-2766-4271-9C00-4B342DBEDA32}" type="presOf" srcId="{16368FCA-B77B-427D-9196-CFDDD590A7F9}" destId="{0D852939-1A31-4C35-A07A-BC48E26566ED}" srcOrd="0" destOrd="0" presId="urn:microsoft.com/office/officeart/2005/8/layout/vList5"/>
    <dgm:cxn modelId="{7ACEF726-A515-412D-9B28-C11EAC278E29}" type="presOf" srcId="{A924FF48-DE3A-4B24-8327-7435DC30734A}" destId="{93AE6E62-C922-4B93-A32C-94C94B4982A9}" srcOrd="0" destOrd="0" presId="urn:microsoft.com/office/officeart/2005/8/layout/vList5"/>
    <dgm:cxn modelId="{FEC2AA2D-56A6-44A4-A5FD-F95295E051E8}" type="presOf" srcId="{B44C4CA4-E9C6-4EA8-A4D3-11C2B2CCA8F8}" destId="{12CF8DDE-2D79-4E51-9A9C-89DA9E2365C6}" srcOrd="0" destOrd="1" presId="urn:microsoft.com/office/officeart/2005/8/layout/vList5"/>
    <dgm:cxn modelId="{B7F8C331-985A-47A1-AAE6-C2387B4DAFD4}" srcId="{4C2CE14A-9712-4117-AB55-33424A5C81AA}" destId="{1B068E81-7E86-4297-8417-6C47BAAF1F76}" srcOrd="0" destOrd="0" parTransId="{29FD31EC-D212-414B-807C-50B4AEFAB6FB}" sibTransId="{114288E2-A699-4F03-8DEA-FF1937BD8006}"/>
    <dgm:cxn modelId="{2BBC3D3C-E70B-4949-9A80-34DE0DE56FEC}" srcId="{06D98700-CFB7-4432-B081-8BC7A2875DB1}" destId="{041DEA1A-4CED-457F-BA77-7B3B1C5452EC}" srcOrd="1" destOrd="0" parTransId="{19BAC780-A941-4644-A649-0E230B9F6971}" sibTransId="{7B3A888C-582C-4720-8456-FBC4CC720E84}"/>
    <dgm:cxn modelId="{A5066C3E-4006-47E2-B936-7DCF2C84F215}" type="presOf" srcId="{1B068E81-7E86-4297-8417-6C47BAAF1F76}" destId="{747439D4-CACE-4B70-A882-BCD2BB96C5D8}" srcOrd="0" destOrd="0" presId="urn:microsoft.com/office/officeart/2005/8/layout/vList5"/>
    <dgm:cxn modelId="{AE67935B-B940-4584-8BDC-BDC98390B671}" type="presOf" srcId="{041DEA1A-4CED-457F-BA77-7B3B1C5452EC}" destId="{A308266F-B596-40C8-9AD5-21CDDFAE58D1}" srcOrd="0" destOrd="1" presId="urn:microsoft.com/office/officeart/2005/8/layout/vList5"/>
    <dgm:cxn modelId="{C4C89B5C-ADA8-48B8-BC3B-7F82636DF390}" type="presOf" srcId="{41858427-5275-4EBD-8317-C33FD2163C8D}" destId="{BC81E452-6F4E-4A74-B133-5BE2E11258C7}" srcOrd="0" destOrd="1" presId="urn:microsoft.com/office/officeart/2005/8/layout/vList5"/>
    <dgm:cxn modelId="{95F5D75F-C33F-4068-8201-4A733A3F7B19}" srcId="{16368FCA-B77B-427D-9196-CFDDD590A7F9}" destId="{61B68D2B-0F03-42D1-97FF-330A2844D888}" srcOrd="0" destOrd="0" parTransId="{5AC877AE-CE26-405A-A35B-195D14652F24}" sibTransId="{5DCBC72F-AA58-466F-B051-20B6777DCC0E}"/>
    <dgm:cxn modelId="{6C3F7846-4EA0-437C-BCEF-72DEFE49F138}" srcId="{9160C7F6-A698-45F4-B769-3AF035DDF57B}" destId="{A924FF48-DE3A-4B24-8327-7435DC30734A}" srcOrd="4" destOrd="0" parTransId="{74B38E60-18C8-4650-A8CC-EAB3CCA206E5}" sibTransId="{215C6B0E-3151-4827-86A8-8AAB6F63D6E0}"/>
    <dgm:cxn modelId="{20529F70-0F5A-41E9-8B99-31EEBB365AD7}" srcId="{16368FCA-B77B-427D-9196-CFDDD590A7F9}" destId="{41858427-5275-4EBD-8317-C33FD2163C8D}" srcOrd="1" destOrd="0" parTransId="{BBC06831-5F62-442E-A018-949D52ED800C}" sibTransId="{8A14EAB2-9F73-4C71-8402-82E87857DCBC}"/>
    <dgm:cxn modelId="{A8C28977-C86F-47C4-A696-CAF7F1120558}" type="presOf" srcId="{06D98700-CFB7-4432-B081-8BC7A2875DB1}" destId="{FBC767B8-6471-4F19-8E14-026DBFCEF4F6}" srcOrd="0" destOrd="0" presId="urn:microsoft.com/office/officeart/2005/8/layout/vList5"/>
    <dgm:cxn modelId="{17E7257A-3D3A-4324-9C27-C586A9C2D61F}" srcId="{9160C7F6-A698-45F4-B769-3AF035DDF57B}" destId="{06D98700-CFB7-4432-B081-8BC7A2875DB1}" srcOrd="3" destOrd="0" parTransId="{3F997D14-0D28-4B04-B945-E7997A6CF2D4}" sibTransId="{0CEB1DD5-9DD1-4A66-954B-C6C59524ABAF}"/>
    <dgm:cxn modelId="{07DDA67C-A745-4F87-8565-CDD3DE9556B5}" type="presOf" srcId="{1D1B3C81-BA93-4A02-8FF5-51179566DBD1}" destId="{5CA07D99-8B80-4DCE-8359-E44DB4B9934D}" srcOrd="0" destOrd="1" presId="urn:microsoft.com/office/officeart/2005/8/layout/vList5"/>
    <dgm:cxn modelId="{03CB28A1-FEE4-401A-A3FB-E3C6A2FA6179}" type="presOf" srcId="{1C0A5D9D-FDF7-476A-B464-30FBFFA98BED}" destId="{12CF8DDE-2D79-4E51-9A9C-89DA9E2365C6}" srcOrd="0" destOrd="0" presId="urn:microsoft.com/office/officeart/2005/8/layout/vList5"/>
    <dgm:cxn modelId="{8C844AAB-19FC-4D5C-9591-988A80940EBD}" type="presOf" srcId="{80DE5755-5BC3-4A5B-9308-7D39D7A064A3}" destId="{747439D4-CACE-4B70-A882-BCD2BB96C5D8}" srcOrd="0" destOrd="1" presId="urn:microsoft.com/office/officeart/2005/8/layout/vList5"/>
    <dgm:cxn modelId="{BE418FAF-7045-406F-A078-F7D11EDC8D0D}" srcId="{9160C7F6-A698-45F4-B769-3AF035DDF57B}" destId="{16368FCA-B77B-427D-9196-CFDDD590A7F9}" srcOrd="1" destOrd="0" parTransId="{9051D576-6BC9-4326-8C02-777C9705B96E}" sibTransId="{9C3A8BBA-A662-4E44-B078-374E65CD59C4}"/>
    <dgm:cxn modelId="{0EACF4AF-D7A2-408D-89F6-E0CF80785804}" type="presOf" srcId="{61B68D2B-0F03-42D1-97FF-330A2844D888}" destId="{BC81E452-6F4E-4A74-B133-5BE2E11258C7}" srcOrd="0" destOrd="0" presId="urn:microsoft.com/office/officeart/2005/8/layout/vList5"/>
    <dgm:cxn modelId="{165686C2-D45B-432B-8A1D-F5206632D946}" srcId="{9160C7F6-A698-45F4-B769-3AF035DDF57B}" destId="{4C2CE14A-9712-4117-AB55-33424A5C81AA}" srcOrd="0" destOrd="0" parTransId="{BA8C22A0-1FA4-4C83-9F8C-8C5413E08475}" sibTransId="{699E9CA9-1657-4ACE-9FE5-19E13F0B2795}"/>
    <dgm:cxn modelId="{B93326C4-8E39-46B7-981D-E8862E22509F}" type="presOf" srcId="{4C2CE14A-9712-4117-AB55-33424A5C81AA}" destId="{1A3537AA-096E-49BB-8AE2-9A7C5FC314E9}" srcOrd="0" destOrd="0" presId="urn:microsoft.com/office/officeart/2005/8/layout/vList5"/>
    <dgm:cxn modelId="{7F39ACC4-F4D7-4A6B-A418-17260D7421FA}" type="presOf" srcId="{C710B13B-4606-4E04-A3AF-25D081CF730B}" destId="{5CA07D99-8B80-4DCE-8359-E44DB4B9934D}" srcOrd="0" destOrd="0" presId="urn:microsoft.com/office/officeart/2005/8/layout/vList5"/>
    <dgm:cxn modelId="{A0DAEAC6-3AA0-44C8-BDA0-D016D3E94DA2}" type="presOf" srcId="{4A6D0D0F-DE47-4199-B7F6-2A5863561A2B}" destId="{8A6E8CA0-3AC6-4CBF-97C7-9CD2D9EB605E}" srcOrd="0" destOrd="0" presId="urn:microsoft.com/office/officeart/2005/8/layout/vList5"/>
    <dgm:cxn modelId="{ABA915CC-CF00-44F6-B9C7-02AC66069098}" srcId="{A924FF48-DE3A-4B24-8327-7435DC30734A}" destId="{B44C4CA4-E9C6-4EA8-A4D3-11C2B2CCA8F8}" srcOrd="1" destOrd="0" parTransId="{1D20887B-67DD-4198-A533-4A36BDDB68AA}" sibTransId="{CCE438CE-FDA9-4923-85FC-2134A5E6DA5A}"/>
    <dgm:cxn modelId="{4B8F66D2-224F-4038-94F2-49097C2DB56E}" srcId="{4C2CE14A-9712-4117-AB55-33424A5C81AA}" destId="{80DE5755-5BC3-4A5B-9308-7D39D7A064A3}" srcOrd="1" destOrd="0" parTransId="{2A23DDC2-FE6B-461D-9673-A70D377235C2}" sibTransId="{498AEF9A-0755-41DD-8B99-E501B059FF20}"/>
    <dgm:cxn modelId="{5166E9DC-337C-462A-815A-CC9142C4F8B3}" srcId="{4A6D0D0F-DE47-4199-B7F6-2A5863561A2B}" destId="{1D1B3C81-BA93-4A02-8FF5-51179566DBD1}" srcOrd="1" destOrd="0" parTransId="{453926EC-40F7-49A5-A427-9E35B21CD396}" sibTransId="{D8556C5A-E1C8-4618-AACE-DF1049A59F0E}"/>
    <dgm:cxn modelId="{B9A637FE-91B4-4E03-89C4-27166496D2F5}" srcId="{06D98700-CFB7-4432-B081-8BC7A2875DB1}" destId="{498F654F-1E00-488F-84A3-543D485D80C8}" srcOrd="0" destOrd="0" parTransId="{7575BD1F-2E43-45A7-89E1-A31F727405C1}" sibTransId="{2092CF35-D0F0-4E1D-8632-8541A25AFA19}"/>
    <dgm:cxn modelId="{97C69008-14E3-40F9-AEFC-D80B09B66EA0}" type="presParOf" srcId="{E88C079C-A40E-413F-8FC5-91F8303BAD7B}" destId="{5654C233-2230-4284-9A12-784E80F7119C}" srcOrd="0" destOrd="0" presId="urn:microsoft.com/office/officeart/2005/8/layout/vList5"/>
    <dgm:cxn modelId="{0C386F5A-E889-49ED-B07A-F7A0C801AD06}" type="presParOf" srcId="{5654C233-2230-4284-9A12-784E80F7119C}" destId="{1A3537AA-096E-49BB-8AE2-9A7C5FC314E9}" srcOrd="0" destOrd="0" presId="urn:microsoft.com/office/officeart/2005/8/layout/vList5"/>
    <dgm:cxn modelId="{AB5BD7A1-EFFC-4C1E-8470-5818593738AE}" type="presParOf" srcId="{5654C233-2230-4284-9A12-784E80F7119C}" destId="{747439D4-CACE-4B70-A882-BCD2BB96C5D8}" srcOrd="1" destOrd="0" presId="urn:microsoft.com/office/officeart/2005/8/layout/vList5"/>
    <dgm:cxn modelId="{1BDF28D7-3694-43B4-94FF-E8D99B23F9F5}" type="presParOf" srcId="{E88C079C-A40E-413F-8FC5-91F8303BAD7B}" destId="{24765567-900D-41DA-9DDE-66272C9D4A04}" srcOrd="1" destOrd="0" presId="urn:microsoft.com/office/officeart/2005/8/layout/vList5"/>
    <dgm:cxn modelId="{0DAF398C-82A5-4443-8C7B-29E8BF9257B5}" type="presParOf" srcId="{E88C079C-A40E-413F-8FC5-91F8303BAD7B}" destId="{C95B06F8-5B32-4FCF-8C07-5BB1276CA198}" srcOrd="2" destOrd="0" presId="urn:microsoft.com/office/officeart/2005/8/layout/vList5"/>
    <dgm:cxn modelId="{9A2639B3-7964-4C3F-9C99-7FC671EC4668}" type="presParOf" srcId="{C95B06F8-5B32-4FCF-8C07-5BB1276CA198}" destId="{0D852939-1A31-4C35-A07A-BC48E26566ED}" srcOrd="0" destOrd="0" presId="urn:microsoft.com/office/officeart/2005/8/layout/vList5"/>
    <dgm:cxn modelId="{DF4865EB-C7BE-471E-A6BC-C4ACC9C33933}" type="presParOf" srcId="{C95B06F8-5B32-4FCF-8C07-5BB1276CA198}" destId="{BC81E452-6F4E-4A74-B133-5BE2E11258C7}" srcOrd="1" destOrd="0" presId="urn:microsoft.com/office/officeart/2005/8/layout/vList5"/>
    <dgm:cxn modelId="{B8EF66A3-9A39-4BD1-B258-E6027A94A222}" type="presParOf" srcId="{E88C079C-A40E-413F-8FC5-91F8303BAD7B}" destId="{C17C3D9E-40BE-42F6-B863-F718B2931F5B}" srcOrd="3" destOrd="0" presId="urn:microsoft.com/office/officeart/2005/8/layout/vList5"/>
    <dgm:cxn modelId="{9EBE53E7-5C0B-452E-86F1-0F740E103F2A}" type="presParOf" srcId="{E88C079C-A40E-413F-8FC5-91F8303BAD7B}" destId="{B684B760-0718-4962-83A8-3D03A438A3CC}" srcOrd="4" destOrd="0" presId="urn:microsoft.com/office/officeart/2005/8/layout/vList5"/>
    <dgm:cxn modelId="{959D76FB-2520-4E31-B81A-F7A8BBFCDEFE}" type="presParOf" srcId="{B684B760-0718-4962-83A8-3D03A438A3CC}" destId="{8A6E8CA0-3AC6-4CBF-97C7-9CD2D9EB605E}" srcOrd="0" destOrd="0" presId="urn:microsoft.com/office/officeart/2005/8/layout/vList5"/>
    <dgm:cxn modelId="{F207936D-8D9A-4F54-A435-B2206F243458}" type="presParOf" srcId="{B684B760-0718-4962-83A8-3D03A438A3CC}" destId="{5CA07D99-8B80-4DCE-8359-E44DB4B9934D}" srcOrd="1" destOrd="0" presId="urn:microsoft.com/office/officeart/2005/8/layout/vList5"/>
    <dgm:cxn modelId="{485A4776-E21E-470D-8093-5DE27F4533FF}" type="presParOf" srcId="{E88C079C-A40E-413F-8FC5-91F8303BAD7B}" destId="{5FBD4336-9CCE-4CB5-BF4B-009A3D128793}" srcOrd="5" destOrd="0" presId="urn:microsoft.com/office/officeart/2005/8/layout/vList5"/>
    <dgm:cxn modelId="{C0E67118-CF13-412C-9F3F-CFA65939033E}" type="presParOf" srcId="{E88C079C-A40E-413F-8FC5-91F8303BAD7B}" destId="{15D6C718-96E9-435B-8D4E-D837CE60BDC1}" srcOrd="6" destOrd="0" presId="urn:microsoft.com/office/officeart/2005/8/layout/vList5"/>
    <dgm:cxn modelId="{9E3B85D7-38AA-4BD3-954E-2CCC55EC6419}" type="presParOf" srcId="{15D6C718-96E9-435B-8D4E-D837CE60BDC1}" destId="{FBC767B8-6471-4F19-8E14-026DBFCEF4F6}" srcOrd="0" destOrd="0" presId="urn:microsoft.com/office/officeart/2005/8/layout/vList5"/>
    <dgm:cxn modelId="{A241D29A-A5FC-4185-A877-CB9CC33CD8CE}" type="presParOf" srcId="{15D6C718-96E9-435B-8D4E-D837CE60BDC1}" destId="{A308266F-B596-40C8-9AD5-21CDDFAE58D1}" srcOrd="1" destOrd="0" presId="urn:microsoft.com/office/officeart/2005/8/layout/vList5"/>
    <dgm:cxn modelId="{E567734E-A5B8-428F-BFFB-C9AFB6A29222}" type="presParOf" srcId="{E88C079C-A40E-413F-8FC5-91F8303BAD7B}" destId="{B62FAC60-B4C4-4498-9126-15ED40F870AA}" srcOrd="7" destOrd="0" presId="urn:microsoft.com/office/officeart/2005/8/layout/vList5"/>
    <dgm:cxn modelId="{227DE552-2266-4A8B-AE91-1FAAA1B04E7A}" type="presParOf" srcId="{E88C079C-A40E-413F-8FC5-91F8303BAD7B}" destId="{41B404BD-5C7C-4ED5-9311-D57B34680437}" srcOrd="8" destOrd="0" presId="urn:microsoft.com/office/officeart/2005/8/layout/vList5"/>
    <dgm:cxn modelId="{842D76A7-680D-4AEC-B571-467C9F950E06}" type="presParOf" srcId="{41B404BD-5C7C-4ED5-9311-D57B34680437}" destId="{93AE6E62-C922-4B93-A32C-94C94B4982A9}" srcOrd="0" destOrd="0" presId="urn:microsoft.com/office/officeart/2005/8/layout/vList5"/>
    <dgm:cxn modelId="{D0A24835-74C9-4794-8159-7ADDE85E776C}" type="presParOf" srcId="{41B404BD-5C7C-4ED5-9311-D57B34680437}" destId="{12CF8DDE-2D79-4E51-9A9C-89DA9E23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6BE4A-5A3C-4F19-AFEA-72003DF6AEC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12C5DB-DF5B-41AA-91A2-7CA028895498}">
      <dgm:prSet custT="1"/>
      <dgm:spPr/>
      <dgm:t>
        <a:bodyPr/>
        <a:lstStyle/>
        <a:p>
          <a:pPr>
            <a:lnSpc>
              <a:spcPct val="100000"/>
            </a:lnSpc>
          </a:pPr>
          <a:r>
            <a:rPr lang="en-US" sz="2000"/>
            <a:t>Email:  </a:t>
          </a:r>
          <a:r>
            <a:rPr lang="en-US" sz="2000">
              <a:hlinkClick xmlns:r="http://schemas.openxmlformats.org/officeDocument/2006/relationships" r:id="rId1"/>
            </a:rPr>
            <a:t>camos@qualityforum.org</a:t>
          </a:r>
          <a:r>
            <a:rPr lang="en-US" sz="2000"/>
            <a:t> </a:t>
          </a:r>
        </a:p>
      </dgm:t>
    </dgm:pt>
    <dgm:pt modelId="{2498E60D-EF66-46BC-BC27-B4C179CC7892}" type="parTrans" cxnId="{14F90FBD-77FC-45EC-869B-B3E4BF5EF114}">
      <dgm:prSet/>
      <dgm:spPr/>
      <dgm:t>
        <a:bodyPr/>
        <a:lstStyle/>
        <a:p>
          <a:endParaRPr lang="en-US" sz="2000"/>
        </a:p>
      </dgm:t>
    </dgm:pt>
    <dgm:pt modelId="{8EFF71CE-F42B-4F3D-8A26-AA4E21270160}" type="sibTrans" cxnId="{14F90FBD-77FC-45EC-869B-B3E4BF5EF114}">
      <dgm:prSet/>
      <dgm:spPr/>
      <dgm:t>
        <a:bodyPr/>
        <a:lstStyle/>
        <a:p>
          <a:endParaRPr lang="en-US" sz="2000"/>
        </a:p>
      </dgm:t>
    </dgm:pt>
    <dgm:pt modelId="{02715F71-A8CA-4508-96D8-10DD4105178C}">
      <dgm:prSet custT="1"/>
      <dgm:spPr/>
      <dgm:t>
        <a:bodyPr/>
        <a:lstStyle/>
        <a:p>
          <a:pPr>
            <a:lnSpc>
              <a:spcPct val="100000"/>
            </a:lnSpc>
          </a:pPr>
          <a:r>
            <a:rPr lang="en-US" sz="2000"/>
            <a:t>NQF phone: (202) 783-1300</a:t>
          </a:r>
        </a:p>
      </dgm:t>
    </dgm:pt>
    <dgm:pt modelId="{9E0F00E4-CE1F-479B-A765-3D099C39768C}" type="parTrans" cxnId="{59771288-8D8F-4AA6-8515-8E305B273B14}">
      <dgm:prSet/>
      <dgm:spPr/>
      <dgm:t>
        <a:bodyPr/>
        <a:lstStyle/>
        <a:p>
          <a:endParaRPr lang="en-US" sz="2000"/>
        </a:p>
      </dgm:t>
    </dgm:pt>
    <dgm:pt modelId="{B25EF2B6-08B1-4487-8E46-FFB27B0FC42B}" type="sibTrans" cxnId="{59771288-8D8F-4AA6-8515-8E305B273B14}">
      <dgm:prSet/>
      <dgm:spPr/>
      <dgm:t>
        <a:bodyPr/>
        <a:lstStyle/>
        <a:p>
          <a:endParaRPr lang="en-US" sz="2000"/>
        </a:p>
      </dgm:t>
    </dgm:pt>
    <dgm:pt modelId="{FA305205-D182-484F-BBAA-18E602E4668B}">
      <dgm:prSet custT="1"/>
      <dgm:spPr/>
      <dgm:t>
        <a:bodyPr/>
        <a:lstStyle/>
        <a:p>
          <a:pPr>
            <a:lnSpc>
              <a:spcPct val="100000"/>
            </a:lnSpc>
          </a:pPr>
          <a:r>
            <a:rPr lang="en-US" sz="2000"/>
            <a:t>PRO Final </a:t>
          </a:r>
          <a:br>
            <a:rPr lang="en-US" sz="2000"/>
          </a:br>
          <a:r>
            <a:rPr lang="en-US" sz="2000"/>
            <a:t>Report:  </a:t>
          </a:r>
        </a:p>
      </dgm:t>
    </dgm:pt>
    <dgm:pt modelId="{141C572F-EA91-4F31-A216-114296F8BCA2}" type="parTrans" cxnId="{539DD592-90CF-49D9-AEE3-6D62C94F224E}">
      <dgm:prSet/>
      <dgm:spPr/>
      <dgm:t>
        <a:bodyPr/>
        <a:lstStyle/>
        <a:p>
          <a:endParaRPr lang="en-US" sz="2000"/>
        </a:p>
      </dgm:t>
    </dgm:pt>
    <dgm:pt modelId="{D48494B6-0363-464C-8FF7-8AEF3C7F4A48}" type="sibTrans" cxnId="{539DD592-90CF-49D9-AEE3-6D62C94F224E}">
      <dgm:prSet/>
      <dgm:spPr/>
      <dgm:t>
        <a:bodyPr/>
        <a:lstStyle/>
        <a:p>
          <a:endParaRPr lang="en-US" sz="2000"/>
        </a:p>
      </dgm:t>
    </dgm:pt>
    <dgm:pt modelId="{18DD84AA-3427-459E-8B97-9614583D38A3}">
      <dgm:prSet custT="1"/>
      <dgm:spPr/>
      <dgm:t>
        <a:bodyPr/>
        <a:lstStyle/>
        <a:p>
          <a:pPr>
            <a:lnSpc>
              <a:spcPct val="100000"/>
            </a:lnSpc>
          </a:pPr>
          <a:r>
            <a:rPr lang="en-US" sz="1800">
              <a:hlinkClick xmlns:r="http://schemas.openxmlformats.org/officeDocument/2006/relationships" r:id="rId2"/>
            </a:rPr>
            <a:t>Patient-Reported Outcomes: Best Practices on Selection and Data Collection</a:t>
          </a:r>
          <a:endParaRPr lang="en-US" sz="1800"/>
        </a:p>
      </dgm:t>
    </dgm:pt>
    <dgm:pt modelId="{8D9AFA29-940F-4AD2-AB62-30D8E2FC9190}" type="parTrans" cxnId="{3A23BCDB-003B-4F2A-B811-D535F10B4DC4}">
      <dgm:prSet/>
      <dgm:spPr/>
      <dgm:t>
        <a:bodyPr/>
        <a:lstStyle/>
        <a:p>
          <a:endParaRPr lang="en-US" sz="2000"/>
        </a:p>
      </dgm:t>
    </dgm:pt>
    <dgm:pt modelId="{96BE4567-6E69-4FDA-A20B-BF9EA3246C1F}" type="sibTrans" cxnId="{3A23BCDB-003B-4F2A-B811-D535F10B4DC4}">
      <dgm:prSet/>
      <dgm:spPr/>
      <dgm:t>
        <a:bodyPr/>
        <a:lstStyle/>
        <a:p>
          <a:endParaRPr lang="en-US" sz="2000"/>
        </a:p>
      </dgm:t>
    </dgm:pt>
    <dgm:pt modelId="{942D431F-09A4-4328-AF2C-FF55D3FADEFD}">
      <dgm:prSet custT="1"/>
      <dgm:spPr/>
      <dgm:t>
        <a:bodyPr/>
        <a:lstStyle/>
        <a:p>
          <a:pPr>
            <a:lnSpc>
              <a:spcPct val="100000"/>
            </a:lnSpc>
          </a:pPr>
          <a:r>
            <a:rPr lang="en-US" sz="2000"/>
            <a:t>PRO-PM project</a:t>
          </a:r>
          <a:br>
            <a:rPr lang="en-US" sz="2000"/>
          </a:br>
          <a:r>
            <a:rPr lang="en-US" sz="2000"/>
            <a:t>page:</a:t>
          </a:r>
        </a:p>
      </dgm:t>
    </dgm:pt>
    <dgm:pt modelId="{78E9F86F-BACE-44D8-889B-D9B017DC8057}" type="parTrans" cxnId="{581C9150-B8FB-4669-AC88-A17E461E0955}">
      <dgm:prSet/>
      <dgm:spPr/>
      <dgm:t>
        <a:bodyPr/>
        <a:lstStyle/>
        <a:p>
          <a:endParaRPr lang="en-US" sz="2000"/>
        </a:p>
      </dgm:t>
    </dgm:pt>
    <dgm:pt modelId="{DC2286A1-FB4A-4870-83A6-40ABBB9D180F}" type="sibTrans" cxnId="{581C9150-B8FB-4669-AC88-A17E461E0955}">
      <dgm:prSet/>
      <dgm:spPr/>
      <dgm:t>
        <a:bodyPr/>
        <a:lstStyle/>
        <a:p>
          <a:endParaRPr lang="en-US" sz="2000"/>
        </a:p>
      </dgm:t>
    </dgm:pt>
    <dgm:pt modelId="{3C2C34DD-BE6D-4F01-9DBF-54C2DA57178D}">
      <dgm:prSet custT="1"/>
      <dgm:spPr/>
      <dgm:t>
        <a:bodyPr/>
        <a:lstStyle/>
        <a:p>
          <a:pPr>
            <a:lnSpc>
              <a:spcPct val="100000"/>
            </a:lnSpc>
          </a:pPr>
          <a:r>
            <a:rPr lang="en-US" sz="1800" b="0">
              <a:hlinkClick xmlns:r="http://schemas.openxmlformats.org/officeDocument/2006/relationships" r:id="rId3"/>
            </a:rPr>
            <a:t>Building a Roadmap from Patient-Reported Outcome Measures to Patient-Reported Outcome Performance Measures</a:t>
          </a:r>
          <a:endParaRPr lang="en-US" sz="1800" b="0"/>
        </a:p>
      </dgm:t>
    </dgm:pt>
    <dgm:pt modelId="{2528734E-8305-453C-ABF3-B340B36385EC}" type="parTrans" cxnId="{00EF3C6E-FB78-4010-8275-D53868071E48}">
      <dgm:prSet/>
      <dgm:spPr/>
      <dgm:t>
        <a:bodyPr/>
        <a:lstStyle/>
        <a:p>
          <a:endParaRPr lang="en-US" sz="2000"/>
        </a:p>
      </dgm:t>
    </dgm:pt>
    <dgm:pt modelId="{4F23B73D-31C2-4BB4-AD4D-CAF6717371B3}" type="sibTrans" cxnId="{00EF3C6E-FB78-4010-8275-D53868071E48}">
      <dgm:prSet/>
      <dgm:spPr/>
      <dgm:t>
        <a:bodyPr/>
        <a:lstStyle/>
        <a:p>
          <a:endParaRPr lang="en-US" sz="2000"/>
        </a:p>
      </dgm:t>
    </dgm:pt>
    <dgm:pt modelId="{FC6C0F95-386F-4B23-BF80-FAE93CF427FF}" type="pres">
      <dgm:prSet presAssocID="{C066BE4A-5A3C-4F19-AFEA-72003DF6AECE}" presName="root" presStyleCnt="0">
        <dgm:presLayoutVars>
          <dgm:dir/>
          <dgm:resizeHandles val="exact"/>
        </dgm:presLayoutVars>
      </dgm:prSet>
      <dgm:spPr/>
    </dgm:pt>
    <dgm:pt modelId="{5BB763F1-C747-47B2-867E-653D100850F5}" type="pres">
      <dgm:prSet presAssocID="{6C12C5DB-DF5B-41AA-91A2-7CA028895498}" presName="compNode" presStyleCnt="0"/>
      <dgm:spPr/>
    </dgm:pt>
    <dgm:pt modelId="{09A04A51-D578-4D0F-8A1E-B64F273F29DE}" type="pres">
      <dgm:prSet presAssocID="{6C12C5DB-DF5B-41AA-91A2-7CA028895498}" presName="bgRect" presStyleLbl="bgShp" presStyleIdx="0" presStyleCnt="4"/>
      <dgm:spPr>
        <a:solidFill>
          <a:srgbClr val="002F6C">
            <a:alpha val="30000"/>
          </a:srgbClr>
        </a:solidFill>
      </dgm:spPr>
      <dgm:extLst>
        <a:ext uri="{E40237B7-FDA0-4F09-8148-C483321AD2D9}">
          <dgm14:cNvPr xmlns:dgm14="http://schemas.microsoft.com/office/drawing/2010/diagram" id="0" name="" descr="Email:  propmroadmap@qualityforum.org &#10;"/>
        </a:ext>
      </dgm:extLst>
    </dgm:pt>
    <dgm:pt modelId="{4C3CCE82-5643-4BFE-A766-0EABF10C5770}" type="pres">
      <dgm:prSet presAssocID="{6C12C5DB-DF5B-41AA-91A2-7CA028895498}"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end"/>
        </a:ext>
      </dgm:extLst>
    </dgm:pt>
    <dgm:pt modelId="{63E49FA3-AA02-4919-9562-A41CFA0F45C5}" type="pres">
      <dgm:prSet presAssocID="{6C12C5DB-DF5B-41AA-91A2-7CA028895498}" presName="spaceRect" presStyleCnt="0"/>
      <dgm:spPr/>
    </dgm:pt>
    <dgm:pt modelId="{5CA54804-57D4-4B25-8C27-226E49E777EF}" type="pres">
      <dgm:prSet presAssocID="{6C12C5DB-DF5B-41AA-91A2-7CA028895498}" presName="parTx" presStyleLbl="revTx" presStyleIdx="0" presStyleCnt="6">
        <dgm:presLayoutVars>
          <dgm:chMax val="0"/>
          <dgm:chPref val="0"/>
        </dgm:presLayoutVars>
      </dgm:prSet>
      <dgm:spPr/>
    </dgm:pt>
    <dgm:pt modelId="{F998EF6A-3FA0-4940-8D1F-15DF33134487}" type="pres">
      <dgm:prSet presAssocID="{8EFF71CE-F42B-4F3D-8A26-AA4E21270160}" presName="sibTrans" presStyleCnt="0"/>
      <dgm:spPr/>
    </dgm:pt>
    <dgm:pt modelId="{800E3FF3-449F-4CA2-A291-B1591269ACE0}" type="pres">
      <dgm:prSet presAssocID="{02715F71-A8CA-4508-96D8-10DD4105178C}" presName="compNode" presStyleCnt="0"/>
      <dgm:spPr/>
    </dgm:pt>
    <dgm:pt modelId="{B33CC7A7-49FD-4DE7-8A29-818147B13326}" type="pres">
      <dgm:prSet presAssocID="{02715F71-A8CA-4508-96D8-10DD4105178C}" presName="bgRect" presStyleLbl="bgShp" presStyleIdx="1" presStyleCnt="4"/>
      <dgm:spPr>
        <a:solidFill>
          <a:srgbClr val="002F6C">
            <a:alpha val="30000"/>
          </a:srgbClr>
        </a:solidFill>
      </dgm:spPr>
      <dgm:extLst>
        <a:ext uri="{E40237B7-FDA0-4F09-8148-C483321AD2D9}">
          <dgm14:cNvPr xmlns:dgm14="http://schemas.microsoft.com/office/drawing/2010/diagram" id="0" name="" descr="NQF phone: (202)783-1300&#10;"/>
        </a:ext>
      </dgm:extLst>
    </dgm:pt>
    <dgm:pt modelId="{F36622E1-4CDE-443D-8BEF-075760E8E676}" type="pres">
      <dgm:prSet presAssocID="{02715F71-A8CA-4508-96D8-10DD4105178C}"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Receiver"/>
        </a:ext>
      </dgm:extLst>
    </dgm:pt>
    <dgm:pt modelId="{91B6F2CD-D49E-48D9-A58B-31C3CFB19BEF}" type="pres">
      <dgm:prSet presAssocID="{02715F71-A8CA-4508-96D8-10DD4105178C}" presName="spaceRect" presStyleCnt="0"/>
      <dgm:spPr/>
    </dgm:pt>
    <dgm:pt modelId="{C9A455B0-EB1A-466E-B7DB-F65E8CAE2F8B}" type="pres">
      <dgm:prSet presAssocID="{02715F71-A8CA-4508-96D8-10DD4105178C}" presName="parTx" presStyleLbl="revTx" presStyleIdx="1" presStyleCnt="6">
        <dgm:presLayoutVars>
          <dgm:chMax val="0"/>
          <dgm:chPref val="0"/>
        </dgm:presLayoutVars>
      </dgm:prSet>
      <dgm:spPr/>
    </dgm:pt>
    <dgm:pt modelId="{213B417B-9ABC-4AEB-A69F-4795E16569D2}" type="pres">
      <dgm:prSet presAssocID="{B25EF2B6-08B1-4487-8E46-FFB27B0FC42B}" presName="sibTrans" presStyleCnt="0"/>
      <dgm:spPr/>
    </dgm:pt>
    <dgm:pt modelId="{018D7289-98C7-4400-B514-A908063CBA9D}" type="pres">
      <dgm:prSet presAssocID="{FA305205-D182-484F-BBAA-18E602E4668B}" presName="compNode" presStyleCnt="0"/>
      <dgm:spPr/>
    </dgm:pt>
    <dgm:pt modelId="{3B93AE1E-1382-4A6F-992D-DDB7DFEEE440}" type="pres">
      <dgm:prSet presAssocID="{FA305205-D182-484F-BBAA-18E602E4668B}" presName="bgRect" presStyleLbl="bgShp" presStyleIdx="2" presStyleCnt="4"/>
      <dgm:spPr>
        <a:solidFill>
          <a:srgbClr val="002F6C">
            <a:alpha val="30000"/>
          </a:srgbClr>
        </a:solidFill>
      </dgm:spPr>
      <dgm:extLst>
        <a:ext uri="{E40237B7-FDA0-4F09-8148-C483321AD2D9}">
          <dgm14:cNvPr xmlns:dgm14="http://schemas.microsoft.com/office/drawing/2010/diagram" id="0" name="" descr="Project page:  &#10;http://www.qualityforum.org/Building_a_Roadmap_from_Patient-Reported_Outcome_Measures_to_Patient-Reported_Outcome-Performance_Measures_.aspx"/>
        </a:ext>
      </dgm:extLst>
    </dgm:pt>
    <dgm:pt modelId="{E22E38A8-2F1C-4E17-BBE3-847107719955}" type="pres">
      <dgm:prSet presAssocID="{FA305205-D182-484F-BBAA-18E602E4668B}"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ocument"/>
        </a:ext>
      </dgm:extLst>
    </dgm:pt>
    <dgm:pt modelId="{287E05B3-CC38-464E-B7E4-01F927ECEF09}" type="pres">
      <dgm:prSet presAssocID="{FA305205-D182-484F-BBAA-18E602E4668B}" presName="spaceRect" presStyleCnt="0"/>
      <dgm:spPr/>
    </dgm:pt>
    <dgm:pt modelId="{74DA58C7-8913-4642-B741-19F4BBB725A1}" type="pres">
      <dgm:prSet presAssocID="{FA305205-D182-484F-BBAA-18E602E4668B}" presName="parTx" presStyleLbl="revTx" presStyleIdx="2" presStyleCnt="6">
        <dgm:presLayoutVars>
          <dgm:chMax val="0"/>
          <dgm:chPref val="0"/>
        </dgm:presLayoutVars>
      </dgm:prSet>
      <dgm:spPr/>
    </dgm:pt>
    <dgm:pt modelId="{606E2DFE-88D7-40D8-8F90-4248020817CF}" type="pres">
      <dgm:prSet presAssocID="{FA305205-D182-484F-BBAA-18E602E4668B}" presName="desTx" presStyleLbl="revTx" presStyleIdx="3" presStyleCnt="6" custScaleX="147603" custLinFactNeighborX="-26025" custLinFactNeighborY="-2119">
        <dgm:presLayoutVars/>
      </dgm:prSet>
      <dgm:spPr/>
    </dgm:pt>
    <dgm:pt modelId="{37DABC67-31FA-4792-9A19-66EA783DF080}" type="pres">
      <dgm:prSet presAssocID="{D48494B6-0363-464C-8FF7-8AEF3C7F4A48}" presName="sibTrans" presStyleCnt="0"/>
      <dgm:spPr/>
    </dgm:pt>
    <dgm:pt modelId="{DC82AD6D-6991-4EB1-B97E-9B8BF667FB35}" type="pres">
      <dgm:prSet presAssocID="{942D431F-09A4-4328-AF2C-FF55D3FADEFD}" presName="compNode" presStyleCnt="0"/>
      <dgm:spPr/>
    </dgm:pt>
    <dgm:pt modelId="{0DBC1471-FE7B-4612-A256-27746470B10B}" type="pres">
      <dgm:prSet presAssocID="{942D431F-09A4-4328-AF2C-FF55D3FADEFD}" presName="bgRect" presStyleLbl="bgShp" presStyleIdx="3" presStyleCnt="4"/>
      <dgm:spPr>
        <a:solidFill>
          <a:srgbClr val="002F6C">
            <a:alpha val="30000"/>
          </a:srgbClr>
        </a:solidFill>
      </dgm:spPr>
      <dgm:extLst>
        <a:ext uri="{E40237B7-FDA0-4F09-8148-C483321AD2D9}">
          <dgm14:cNvPr xmlns:dgm14="http://schemas.microsoft.com/office/drawing/2010/diagram" id="0" name="" descr="SharePoint site: https://share.qualityforum.org/portfolio/PRO-PMRoadmap/SitePages/Home.aspx"/>
        </a:ext>
      </dgm:extLst>
    </dgm:pt>
    <dgm:pt modelId="{5FCB3173-1D3A-45F8-A243-2A332C65825D}" type="pres">
      <dgm:prSet presAssocID="{942D431F-09A4-4328-AF2C-FF55D3FADEFD}"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Theatre"/>
        </a:ext>
      </dgm:extLst>
    </dgm:pt>
    <dgm:pt modelId="{71618663-2F8C-4FBD-818E-C31F0D1D2FED}" type="pres">
      <dgm:prSet presAssocID="{942D431F-09A4-4328-AF2C-FF55D3FADEFD}" presName="spaceRect" presStyleCnt="0"/>
      <dgm:spPr/>
    </dgm:pt>
    <dgm:pt modelId="{B7915A3C-D4D6-4F45-A521-B97521B31C37}" type="pres">
      <dgm:prSet presAssocID="{942D431F-09A4-4328-AF2C-FF55D3FADEFD}" presName="parTx" presStyleLbl="revTx" presStyleIdx="4" presStyleCnt="6">
        <dgm:presLayoutVars>
          <dgm:chMax val="0"/>
          <dgm:chPref val="0"/>
        </dgm:presLayoutVars>
      </dgm:prSet>
      <dgm:spPr/>
    </dgm:pt>
    <dgm:pt modelId="{2707ADCD-6791-45D7-AA06-906488CA1535}" type="pres">
      <dgm:prSet presAssocID="{942D431F-09A4-4328-AF2C-FF55D3FADEFD}" presName="desTx" presStyleLbl="revTx" presStyleIdx="5" presStyleCnt="6" custScaleX="155417" custLinFactNeighborX="-20678" custLinFactNeighborY="895">
        <dgm:presLayoutVars/>
      </dgm:prSet>
      <dgm:spPr/>
    </dgm:pt>
  </dgm:ptLst>
  <dgm:cxnLst>
    <dgm:cxn modelId="{62FF1206-1650-4A7A-A8F3-E55651AED151}" type="presOf" srcId="{6C12C5DB-DF5B-41AA-91A2-7CA028895498}" destId="{5CA54804-57D4-4B25-8C27-226E49E777EF}" srcOrd="0" destOrd="0" presId="urn:microsoft.com/office/officeart/2018/2/layout/IconVerticalSolidList"/>
    <dgm:cxn modelId="{B7C94106-D354-4C7A-BB69-799568043D87}" type="presOf" srcId="{3C2C34DD-BE6D-4F01-9DBF-54C2DA57178D}" destId="{2707ADCD-6791-45D7-AA06-906488CA1535}" srcOrd="0" destOrd="0" presId="urn:microsoft.com/office/officeart/2018/2/layout/IconVerticalSolidList"/>
    <dgm:cxn modelId="{00EF3C6E-FB78-4010-8275-D53868071E48}" srcId="{942D431F-09A4-4328-AF2C-FF55D3FADEFD}" destId="{3C2C34DD-BE6D-4F01-9DBF-54C2DA57178D}" srcOrd="0" destOrd="0" parTransId="{2528734E-8305-453C-ABF3-B340B36385EC}" sibTransId="{4F23B73D-31C2-4BB4-AD4D-CAF6717371B3}"/>
    <dgm:cxn modelId="{581C9150-B8FB-4669-AC88-A17E461E0955}" srcId="{C066BE4A-5A3C-4F19-AFEA-72003DF6AECE}" destId="{942D431F-09A4-4328-AF2C-FF55D3FADEFD}" srcOrd="3" destOrd="0" parTransId="{78E9F86F-BACE-44D8-889B-D9B017DC8057}" sibTransId="{DC2286A1-FB4A-4870-83A6-40ABBB9D180F}"/>
    <dgm:cxn modelId="{085C9F74-8263-42D7-9A94-FC2BF18079EA}" type="presOf" srcId="{02715F71-A8CA-4508-96D8-10DD4105178C}" destId="{C9A455B0-EB1A-466E-B7DB-F65E8CAE2F8B}" srcOrd="0" destOrd="0" presId="urn:microsoft.com/office/officeart/2018/2/layout/IconVerticalSolidList"/>
    <dgm:cxn modelId="{4F0E8576-7F1D-4293-BCA6-4BF8A247D5A0}" type="presOf" srcId="{18DD84AA-3427-459E-8B97-9614583D38A3}" destId="{606E2DFE-88D7-40D8-8F90-4248020817CF}" srcOrd="0" destOrd="0" presId="urn:microsoft.com/office/officeart/2018/2/layout/IconVerticalSolidList"/>
    <dgm:cxn modelId="{59771288-8D8F-4AA6-8515-8E305B273B14}" srcId="{C066BE4A-5A3C-4F19-AFEA-72003DF6AECE}" destId="{02715F71-A8CA-4508-96D8-10DD4105178C}" srcOrd="1" destOrd="0" parTransId="{9E0F00E4-CE1F-479B-A765-3D099C39768C}" sibTransId="{B25EF2B6-08B1-4487-8E46-FFB27B0FC42B}"/>
    <dgm:cxn modelId="{539DD592-90CF-49D9-AEE3-6D62C94F224E}" srcId="{C066BE4A-5A3C-4F19-AFEA-72003DF6AECE}" destId="{FA305205-D182-484F-BBAA-18E602E4668B}" srcOrd="2" destOrd="0" parTransId="{141C572F-EA91-4F31-A216-114296F8BCA2}" sibTransId="{D48494B6-0363-464C-8FF7-8AEF3C7F4A48}"/>
    <dgm:cxn modelId="{7A7E9C9C-9225-41E4-BE02-F519E0D5A733}" type="presOf" srcId="{FA305205-D182-484F-BBAA-18E602E4668B}" destId="{74DA58C7-8913-4642-B741-19F4BBB725A1}" srcOrd="0" destOrd="0" presId="urn:microsoft.com/office/officeart/2018/2/layout/IconVerticalSolidList"/>
    <dgm:cxn modelId="{6DDBED9F-023C-4200-BBDB-BA2255DA7166}" type="presOf" srcId="{942D431F-09A4-4328-AF2C-FF55D3FADEFD}" destId="{B7915A3C-D4D6-4F45-A521-B97521B31C37}" srcOrd="0" destOrd="0" presId="urn:microsoft.com/office/officeart/2018/2/layout/IconVerticalSolidList"/>
    <dgm:cxn modelId="{14F90FBD-77FC-45EC-869B-B3E4BF5EF114}" srcId="{C066BE4A-5A3C-4F19-AFEA-72003DF6AECE}" destId="{6C12C5DB-DF5B-41AA-91A2-7CA028895498}" srcOrd="0" destOrd="0" parTransId="{2498E60D-EF66-46BC-BC27-B4C179CC7892}" sibTransId="{8EFF71CE-F42B-4F3D-8A26-AA4E21270160}"/>
    <dgm:cxn modelId="{3A23BCDB-003B-4F2A-B811-D535F10B4DC4}" srcId="{FA305205-D182-484F-BBAA-18E602E4668B}" destId="{18DD84AA-3427-459E-8B97-9614583D38A3}" srcOrd="0" destOrd="0" parTransId="{8D9AFA29-940F-4AD2-AB62-30D8E2FC9190}" sibTransId="{96BE4567-6E69-4FDA-A20B-BF9EA3246C1F}"/>
    <dgm:cxn modelId="{A31664E4-6A2F-489B-A1EF-02F3C7A338FE}" type="presOf" srcId="{C066BE4A-5A3C-4F19-AFEA-72003DF6AECE}" destId="{FC6C0F95-386F-4B23-BF80-FAE93CF427FF}" srcOrd="0" destOrd="0" presId="urn:microsoft.com/office/officeart/2018/2/layout/IconVerticalSolidList"/>
    <dgm:cxn modelId="{877B6BCB-6118-4DD5-9724-689997AA98BC}" type="presParOf" srcId="{FC6C0F95-386F-4B23-BF80-FAE93CF427FF}" destId="{5BB763F1-C747-47B2-867E-653D100850F5}" srcOrd="0" destOrd="0" presId="urn:microsoft.com/office/officeart/2018/2/layout/IconVerticalSolidList"/>
    <dgm:cxn modelId="{4FA04D02-4CB5-4485-96AF-1A1B22F8B17B}" type="presParOf" srcId="{5BB763F1-C747-47B2-867E-653D100850F5}" destId="{09A04A51-D578-4D0F-8A1E-B64F273F29DE}" srcOrd="0" destOrd="0" presId="urn:microsoft.com/office/officeart/2018/2/layout/IconVerticalSolidList"/>
    <dgm:cxn modelId="{500A95B8-0F39-421F-AD3E-9ADAD74ACAF6}" type="presParOf" srcId="{5BB763F1-C747-47B2-867E-653D100850F5}" destId="{4C3CCE82-5643-4BFE-A766-0EABF10C5770}" srcOrd="1" destOrd="0" presId="urn:microsoft.com/office/officeart/2018/2/layout/IconVerticalSolidList"/>
    <dgm:cxn modelId="{2797C52D-229A-4B6C-ADDE-940238598A59}" type="presParOf" srcId="{5BB763F1-C747-47B2-867E-653D100850F5}" destId="{63E49FA3-AA02-4919-9562-A41CFA0F45C5}" srcOrd="2" destOrd="0" presId="urn:microsoft.com/office/officeart/2018/2/layout/IconVerticalSolidList"/>
    <dgm:cxn modelId="{A6BCD7C4-B82A-480A-BE3B-3096F88B1F6E}" type="presParOf" srcId="{5BB763F1-C747-47B2-867E-653D100850F5}" destId="{5CA54804-57D4-4B25-8C27-226E49E777EF}" srcOrd="3" destOrd="0" presId="urn:microsoft.com/office/officeart/2018/2/layout/IconVerticalSolidList"/>
    <dgm:cxn modelId="{60C817BB-3243-46C2-8B71-C26AB847E308}" type="presParOf" srcId="{FC6C0F95-386F-4B23-BF80-FAE93CF427FF}" destId="{F998EF6A-3FA0-4940-8D1F-15DF33134487}" srcOrd="1" destOrd="0" presId="urn:microsoft.com/office/officeart/2018/2/layout/IconVerticalSolidList"/>
    <dgm:cxn modelId="{D70FF3BE-8401-4256-8914-A13C724A2762}" type="presParOf" srcId="{FC6C0F95-386F-4B23-BF80-FAE93CF427FF}" destId="{800E3FF3-449F-4CA2-A291-B1591269ACE0}" srcOrd="2" destOrd="0" presId="urn:microsoft.com/office/officeart/2018/2/layout/IconVerticalSolidList"/>
    <dgm:cxn modelId="{EE0FF1EF-B39D-4103-9B8E-56F1C16F74F9}" type="presParOf" srcId="{800E3FF3-449F-4CA2-A291-B1591269ACE0}" destId="{B33CC7A7-49FD-4DE7-8A29-818147B13326}" srcOrd="0" destOrd="0" presId="urn:microsoft.com/office/officeart/2018/2/layout/IconVerticalSolidList"/>
    <dgm:cxn modelId="{D1110644-DCD2-4150-A8BA-4D36869D9ACC}" type="presParOf" srcId="{800E3FF3-449F-4CA2-A291-B1591269ACE0}" destId="{F36622E1-4CDE-443D-8BEF-075760E8E676}" srcOrd="1" destOrd="0" presId="urn:microsoft.com/office/officeart/2018/2/layout/IconVerticalSolidList"/>
    <dgm:cxn modelId="{8968860D-3887-4FC5-800A-554AC397D02A}" type="presParOf" srcId="{800E3FF3-449F-4CA2-A291-B1591269ACE0}" destId="{91B6F2CD-D49E-48D9-A58B-31C3CFB19BEF}" srcOrd="2" destOrd="0" presId="urn:microsoft.com/office/officeart/2018/2/layout/IconVerticalSolidList"/>
    <dgm:cxn modelId="{236BB114-4BF7-4E05-9665-B13F89B2DBE3}" type="presParOf" srcId="{800E3FF3-449F-4CA2-A291-B1591269ACE0}" destId="{C9A455B0-EB1A-466E-B7DB-F65E8CAE2F8B}" srcOrd="3" destOrd="0" presId="urn:microsoft.com/office/officeart/2018/2/layout/IconVerticalSolidList"/>
    <dgm:cxn modelId="{48995564-6E9E-46A4-A477-615908921E75}" type="presParOf" srcId="{FC6C0F95-386F-4B23-BF80-FAE93CF427FF}" destId="{213B417B-9ABC-4AEB-A69F-4795E16569D2}" srcOrd="3" destOrd="0" presId="urn:microsoft.com/office/officeart/2018/2/layout/IconVerticalSolidList"/>
    <dgm:cxn modelId="{47A95D8D-9BA6-4163-B937-E63CDE0B0322}" type="presParOf" srcId="{FC6C0F95-386F-4B23-BF80-FAE93CF427FF}" destId="{018D7289-98C7-4400-B514-A908063CBA9D}" srcOrd="4" destOrd="0" presId="urn:microsoft.com/office/officeart/2018/2/layout/IconVerticalSolidList"/>
    <dgm:cxn modelId="{C15C2A03-4E1A-4EEE-A66E-E836043A3784}" type="presParOf" srcId="{018D7289-98C7-4400-B514-A908063CBA9D}" destId="{3B93AE1E-1382-4A6F-992D-DDB7DFEEE440}" srcOrd="0" destOrd="0" presId="urn:microsoft.com/office/officeart/2018/2/layout/IconVerticalSolidList"/>
    <dgm:cxn modelId="{8DD76D50-E38E-4144-B03B-0C734443AC5E}" type="presParOf" srcId="{018D7289-98C7-4400-B514-A908063CBA9D}" destId="{E22E38A8-2F1C-4E17-BBE3-847107719955}" srcOrd="1" destOrd="0" presId="urn:microsoft.com/office/officeart/2018/2/layout/IconVerticalSolidList"/>
    <dgm:cxn modelId="{516AC431-A0E4-4626-AE1F-B6045736BD9C}" type="presParOf" srcId="{018D7289-98C7-4400-B514-A908063CBA9D}" destId="{287E05B3-CC38-464E-B7E4-01F927ECEF09}" srcOrd="2" destOrd="0" presId="urn:microsoft.com/office/officeart/2018/2/layout/IconVerticalSolidList"/>
    <dgm:cxn modelId="{62C79E1A-FDF4-4EE8-9B0B-4681ADDFC2F0}" type="presParOf" srcId="{018D7289-98C7-4400-B514-A908063CBA9D}" destId="{74DA58C7-8913-4642-B741-19F4BBB725A1}" srcOrd="3" destOrd="0" presId="urn:microsoft.com/office/officeart/2018/2/layout/IconVerticalSolidList"/>
    <dgm:cxn modelId="{1C213084-BE97-4D60-991B-02AACD4A23EB}" type="presParOf" srcId="{018D7289-98C7-4400-B514-A908063CBA9D}" destId="{606E2DFE-88D7-40D8-8F90-4248020817CF}" srcOrd="4" destOrd="0" presId="urn:microsoft.com/office/officeart/2018/2/layout/IconVerticalSolidList"/>
    <dgm:cxn modelId="{CB3EACBD-3CD4-4EC0-AEC0-A010B42CC600}" type="presParOf" srcId="{FC6C0F95-386F-4B23-BF80-FAE93CF427FF}" destId="{37DABC67-31FA-4792-9A19-66EA783DF080}" srcOrd="5" destOrd="0" presId="urn:microsoft.com/office/officeart/2018/2/layout/IconVerticalSolidList"/>
    <dgm:cxn modelId="{43DB7526-A76A-4E57-ABAF-393741F27AC6}" type="presParOf" srcId="{FC6C0F95-386F-4B23-BF80-FAE93CF427FF}" destId="{DC82AD6D-6991-4EB1-B97E-9B8BF667FB35}" srcOrd="6" destOrd="0" presId="urn:microsoft.com/office/officeart/2018/2/layout/IconVerticalSolidList"/>
    <dgm:cxn modelId="{8DC8F92B-3D4B-441E-9FEE-1A4235AA23B0}" type="presParOf" srcId="{DC82AD6D-6991-4EB1-B97E-9B8BF667FB35}" destId="{0DBC1471-FE7B-4612-A256-27746470B10B}" srcOrd="0" destOrd="0" presId="urn:microsoft.com/office/officeart/2018/2/layout/IconVerticalSolidList"/>
    <dgm:cxn modelId="{122F542E-41E1-427D-9570-CFC05EFBD8DE}" type="presParOf" srcId="{DC82AD6D-6991-4EB1-B97E-9B8BF667FB35}" destId="{5FCB3173-1D3A-45F8-A243-2A332C65825D}" srcOrd="1" destOrd="0" presId="urn:microsoft.com/office/officeart/2018/2/layout/IconVerticalSolidList"/>
    <dgm:cxn modelId="{4834C4D0-3B49-4DAF-B4DE-5E31BC10D905}" type="presParOf" srcId="{DC82AD6D-6991-4EB1-B97E-9B8BF667FB35}" destId="{71618663-2F8C-4FBD-818E-C31F0D1D2FED}" srcOrd="2" destOrd="0" presId="urn:microsoft.com/office/officeart/2018/2/layout/IconVerticalSolidList"/>
    <dgm:cxn modelId="{E971D09B-6E90-4EDC-A775-B3999028F7EE}" type="presParOf" srcId="{DC82AD6D-6991-4EB1-B97E-9B8BF667FB35}" destId="{B7915A3C-D4D6-4F45-A521-B97521B31C37}" srcOrd="3" destOrd="0" presId="urn:microsoft.com/office/officeart/2018/2/layout/IconVerticalSolidList"/>
    <dgm:cxn modelId="{3854BBB8-4E31-4582-A8CF-9E938B54C5A8}" type="presParOf" srcId="{DC82AD6D-6991-4EB1-B97E-9B8BF667FB35}" destId="{2707ADCD-6791-45D7-AA06-906488CA15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439D4-CACE-4B70-A882-BCD2BB96C5D8}">
      <dsp:nvSpPr>
        <dsp:cNvPr id="0" name=""/>
        <dsp:cNvSpPr/>
      </dsp:nvSpPr>
      <dsp:spPr>
        <a:xfrm rot="5400000">
          <a:off x="6393185" y="-2701405"/>
          <a:ext cx="782943"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How is the outcome meaningful for the patient?</a:t>
          </a:r>
        </a:p>
        <a:p>
          <a:pPr marL="171450" lvl="1" indent="-171450" algn="l" defTabSz="711200">
            <a:lnSpc>
              <a:spcPct val="90000"/>
            </a:lnSpc>
            <a:spcBef>
              <a:spcPct val="0"/>
            </a:spcBef>
            <a:spcAft>
              <a:spcPct val="15000"/>
            </a:spcAft>
            <a:buChar char="•"/>
          </a:pPr>
          <a:r>
            <a:rPr lang="en-US" sz="1600" kern="1200"/>
            <a:t>How does the outcome reflect patient goals?</a:t>
          </a:r>
        </a:p>
      </dsp:txBody>
      <dsp:txXfrm rot="-5400000">
        <a:off x="3591877" y="138123"/>
        <a:ext cx="6347339" cy="706503"/>
      </dsp:txXfrm>
    </dsp:sp>
    <dsp:sp modelId="{1A3537AA-096E-49BB-8AE2-9A7C5FC314E9}">
      <dsp:nvSpPr>
        <dsp:cNvPr id="0" name=""/>
        <dsp:cNvSpPr/>
      </dsp:nvSpPr>
      <dsp:spPr>
        <a:xfrm>
          <a:off x="0" y="2034"/>
          <a:ext cx="3591877" cy="978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Patient-Reported Outcomes</a:t>
          </a:r>
        </a:p>
      </dsp:txBody>
      <dsp:txXfrm>
        <a:off x="47775" y="49809"/>
        <a:ext cx="3496327" cy="883128"/>
      </dsp:txXfrm>
    </dsp:sp>
    <dsp:sp modelId="{BC81E452-6F4E-4A74-B133-5BE2E11258C7}">
      <dsp:nvSpPr>
        <dsp:cNvPr id="0" name=""/>
        <dsp:cNvSpPr/>
      </dsp:nvSpPr>
      <dsp:spPr>
        <a:xfrm rot="5400000">
          <a:off x="6393185" y="-1673792"/>
          <a:ext cx="782943"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Is completing the questionnaire burdensome?</a:t>
          </a:r>
        </a:p>
        <a:p>
          <a:pPr marL="171450" lvl="1" indent="-171450" algn="l" defTabSz="711200">
            <a:lnSpc>
              <a:spcPct val="90000"/>
            </a:lnSpc>
            <a:spcBef>
              <a:spcPct val="0"/>
            </a:spcBef>
            <a:spcAft>
              <a:spcPct val="15000"/>
            </a:spcAft>
            <a:buChar char="•"/>
          </a:pPr>
          <a:r>
            <a:rPr lang="en-US" sz="1600" kern="1200"/>
            <a:t>How ready is the patient to share PRO information digitally?</a:t>
          </a:r>
        </a:p>
      </dsp:txBody>
      <dsp:txXfrm rot="-5400000">
        <a:off x="3591877" y="1165736"/>
        <a:ext cx="6347339" cy="706503"/>
      </dsp:txXfrm>
    </dsp:sp>
    <dsp:sp modelId="{0D852939-1A31-4C35-A07A-BC48E26566ED}">
      <dsp:nvSpPr>
        <dsp:cNvPr id="0" name=""/>
        <dsp:cNvSpPr/>
      </dsp:nvSpPr>
      <dsp:spPr>
        <a:xfrm>
          <a:off x="0" y="1029647"/>
          <a:ext cx="3591877" cy="978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Data Collection Using PROMs</a:t>
          </a:r>
        </a:p>
      </dsp:txBody>
      <dsp:txXfrm>
        <a:off x="47775" y="1077422"/>
        <a:ext cx="3496327" cy="883128"/>
      </dsp:txXfrm>
    </dsp:sp>
    <dsp:sp modelId="{5CA07D99-8B80-4DCE-8359-E44DB4B9934D}">
      <dsp:nvSpPr>
        <dsp:cNvPr id="0" name=""/>
        <dsp:cNvSpPr/>
      </dsp:nvSpPr>
      <dsp:spPr>
        <a:xfrm rot="5400000">
          <a:off x="6393185" y="-635156"/>
          <a:ext cx="782943"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How well will the patient understand the score?</a:t>
          </a:r>
        </a:p>
        <a:p>
          <a:pPr marL="171450" lvl="1" indent="-171450" algn="l" defTabSz="711200">
            <a:lnSpc>
              <a:spcPct val="90000"/>
            </a:lnSpc>
            <a:spcBef>
              <a:spcPct val="0"/>
            </a:spcBef>
            <a:spcAft>
              <a:spcPct val="15000"/>
            </a:spcAft>
            <a:buChar char="•"/>
          </a:pPr>
          <a:r>
            <a:rPr lang="en-US" sz="1600" kern="1200"/>
            <a:t>What meaningful conversations will this outcome generate between patients and the clinical team?</a:t>
          </a:r>
        </a:p>
      </dsp:txBody>
      <dsp:txXfrm rot="-5400000">
        <a:off x="3591877" y="2204372"/>
        <a:ext cx="6347339" cy="706503"/>
      </dsp:txXfrm>
    </dsp:sp>
    <dsp:sp modelId="{8A6E8CA0-3AC6-4CBF-97C7-9CD2D9EB605E}">
      <dsp:nvSpPr>
        <dsp:cNvPr id="0" name=""/>
        <dsp:cNvSpPr/>
      </dsp:nvSpPr>
      <dsp:spPr>
        <a:xfrm>
          <a:off x="0" y="2057260"/>
          <a:ext cx="3591877" cy="978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Discussing Outcomes in a Clinical Setting</a:t>
          </a:r>
        </a:p>
      </dsp:txBody>
      <dsp:txXfrm>
        <a:off x="47775" y="2105035"/>
        <a:ext cx="3496327" cy="883128"/>
      </dsp:txXfrm>
    </dsp:sp>
    <dsp:sp modelId="{A308266F-B596-40C8-9AD5-21CDDFAE58D1}">
      <dsp:nvSpPr>
        <dsp:cNvPr id="0" name=""/>
        <dsp:cNvSpPr/>
      </dsp:nvSpPr>
      <dsp:spPr>
        <a:xfrm rot="5400000">
          <a:off x="6393185" y="381432"/>
          <a:ext cx="782943"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What specific results would prompt a patient to contact a provider, for example, if a specific recovery goal is met?</a:t>
          </a:r>
        </a:p>
      </dsp:txBody>
      <dsp:txXfrm rot="-5400000">
        <a:off x="3591877" y="3220960"/>
        <a:ext cx="6347339" cy="706503"/>
      </dsp:txXfrm>
    </dsp:sp>
    <dsp:sp modelId="{FBC767B8-6471-4F19-8E14-026DBFCEF4F6}">
      <dsp:nvSpPr>
        <dsp:cNvPr id="0" name=""/>
        <dsp:cNvSpPr/>
      </dsp:nvSpPr>
      <dsp:spPr>
        <a:xfrm>
          <a:off x="0" y="3084873"/>
          <a:ext cx="3591877" cy="978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Decision-Making Points</a:t>
          </a:r>
        </a:p>
      </dsp:txBody>
      <dsp:txXfrm>
        <a:off x="47775" y="3132648"/>
        <a:ext cx="3496327" cy="883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439D4-CACE-4B70-A882-BCD2BB96C5D8}">
      <dsp:nvSpPr>
        <dsp:cNvPr id="0" name=""/>
        <dsp:cNvSpPr/>
      </dsp:nvSpPr>
      <dsp:spPr>
        <a:xfrm rot="5400000">
          <a:off x="6472194" y="-2800414"/>
          <a:ext cx="624925"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How is the outcome actionable by the provider?</a:t>
          </a:r>
        </a:p>
        <a:p>
          <a:pPr marL="171450" lvl="1" indent="-171450" algn="l" defTabSz="711200">
            <a:lnSpc>
              <a:spcPct val="90000"/>
            </a:lnSpc>
            <a:spcBef>
              <a:spcPct val="0"/>
            </a:spcBef>
            <a:spcAft>
              <a:spcPct val="15000"/>
            </a:spcAft>
            <a:buChar char="•"/>
          </a:pPr>
          <a:r>
            <a:rPr lang="en-US" sz="1600" kern="1200"/>
            <a:t>How does the outcome reflect the recovery process?</a:t>
          </a:r>
        </a:p>
      </dsp:txBody>
      <dsp:txXfrm rot="-5400000">
        <a:off x="3591877" y="110409"/>
        <a:ext cx="6355053" cy="563913"/>
      </dsp:txXfrm>
    </dsp:sp>
    <dsp:sp modelId="{1A3537AA-096E-49BB-8AE2-9A7C5FC314E9}">
      <dsp:nvSpPr>
        <dsp:cNvPr id="0" name=""/>
        <dsp:cNvSpPr/>
      </dsp:nvSpPr>
      <dsp:spPr>
        <a:xfrm>
          <a:off x="0" y="1786"/>
          <a:ext cx="3591877" cy="781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Patient-Reported Outcomes</a:t>
          </a:r>
        </a:p>
      </dsp:txBody>
      <dsp:txXfrm>
        <a:off x="38133" y="39919"/>
        <a:ext cx="3515611" cy="704890"/>
      </dsp:txXfrm>
    </dsp:sp>
    <dsp:sp modelId="{BC81E452-6F4E-4A74-B133-5BE2E11258C7}">
      <dsp:nvSpPr>
        <dsp:cNvPr id="0" name=""/>
        <dsp:cNvSpPr/>
      </dsp:nvSpPr>
      <dsp:spPr>
        <a:xfrm rot="5400000">
          <a:off x="6472194" y="-1980200"/>
          <a:ext cx="624925"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How does this PRO align with overarching strategic goals?</a:t>
          </a:r>
        </a:p>
        <a:p>
          <a:pPr marL="171450" lvl="1" indent="-171450" algn="l" defTabSz="711200">
            <a:lnSpc>
              <a:spcPct val="90000"/>
            </a:lnSpc>
            <a:spcBef>
              <a:spcPct val="0"/>
            </a:spcBef>
            <a:spcAft>
              <a:spcPct val="15000"/>
            </a:spcAft>
            <a:buChar char="•"/>
          </a:pPr>
          <a:r>
            <a:rPr lang="en-US" sz="1600" kern="1200"/>
            <a:t>What clinical resources will support this PRO?</a:t>
          </a:r>
        </a:p>
      </dsp:txBody>
      <dsp:txXfrm rot="-5400000">
        <a:off x="3591877" y="930623"/>
        <a:ext cx="6355053" cy="563913"/>
      </dsp:txXfrm>
    </dsp:sp>
    <dsp:sp modelId="{0D852939-1A31-4C35-A07A-BC48E26566ED}">
      <dsp:nvSpPr>
        <dsp:cNvPr id="0" name=""/>
        <dsp:cNvSpPr/>
      </dsp:nvSpPr>
      <dsp:spPr>
        <a:xfrm>
          <a:off x="0" y="822000"/>
          <a:ext cx="3591877" cy="781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PROs in a Clinic Setting</a:t>
          </a:r>
        </a:p>
      </dsp:txBody>
      <dsp:txXfrm>
        <a:off x="38133" y="860133"/>
        <a:ext cx="3515611" cy="704890"/>
      </dsp:txXfrm>
    </dsp:sp>
    <dsp:sp modelId="{5CA07D99-8B80-4DCE-8359-E44DB4B9934D}">
      <dsp:nvSpPr>
        <dsp:cNvPr id="0" name=""/>
        <dsp:cNvSpPr/>
      </dsp:nvSpPr>
      <dsp:spPr>
        <a:xfrm rot="5400000">
          <a:off x="6472194" y="-1151187"/>
          <a:ext cx="624925"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How can the clinic support a digital PROM implementation?</a:t>
          </a:r>
        </a:p>
        <a:p>
          <a:pPr marL="171450" lvl="1" indent="-171450" algn="l" defTabSz="711200">
            <a:lnSpc>
              <a:spcPct val="90000"/>
            </a:lnSpc>
            <a:spcBef>
              <a:spcPct val="0"/>
            </a:spcBef>
            <a:spcAft>
              <a:spcPct val="15000"/>
            </a:spcAft>
            <a:buChar char="•"/>
          </a:pPr>
          <a:r>
            <a:rPr lang="en-US" sz="1600" kern="1200"/>
            <a:t>How can we ensure the collection is HIPAA compliant?</a:t>
          </a:r>
        </a:p>
      </dsp:txBody>
      <dsp:txXfrm rot="-5400000">
        <a:off x="3591877" y="1759636"/>
        <a:ext cx="6355053" cy="563913"/>
      </dsp:txXfrm>
    </dsp:sp>
    <dsp:sp modelId="{8A6E8CA0-3AC6-4CBF-97C7-9CD2D9EB605E}">
      <dsp:nvSpPr>
        <dsp:cNvPr id="0" name=""/>
        <dsp:cNvSpPr/>
      </dsp:nvSpPr>
      <dsp:spPr>
        <a:xfrm>
          <a:off x="0" y="1642215"/>
          <a:ext cx="3591877" cy="781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Data Collection Using PROMs</a:t>
          </a:r>
        </a:p>
      </dsp:txBody>
      <dsp:txXfrm>
        <a:off x="38133" y="1680348"/>
        <a:ext cx="3515611" cy="704890"/>
      </dsp:txXfrm>
    </dsp:sp>
    <dsp:sp modelId="{A308266F-B596-40C8-9AD5-21CDDFAE58D1}">
      <dsp:nvSpPr>
        <dsp:cNvPr id="0" name=""/>
        <dsp:cNvSpPr/>
      </dsp:nvSpPr>
      <dsp:spPr>
        <a:xfrm rot="5400000">
          <a:off x="6472194" y="-339772"/>
          <a:ext cx="624925"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4300" lvl="1" indent="-114300" algn="l" defTabSz="622300">
            <a:lnSpc>
              <a:spcPct val="90000"/>
            </a:lnSpc>
            <a:spcBef>
              <a:spcPct val="0"/>
            </a:spcBef>
            <a:spcAft>
              <a:spcPct val="15000"/>
            </a:spcAft>
            <a:buChar char="•"/>
          </a:pPr>
          <a:r>
            <a:rPr lang="en-US" sz="1400" kern="1200"/>
            <a:t>Can a provider meaningfully explain the results to a patient?</a:t>
          </a:r>
        </a:p>
        <a:p>
          <a:pPr marL="114300" lvl="1" indent="-114300" algn="l" defTabSz="622300">
            <a:lnSpc>
              <a:spcPct val="90000"/>
            </a:lnSpc>
            <a:spcBef>
              <a:spcPct val="0"/>
            </a:spcBef>
            <a:spcAft>
              <a:spcPct val="15000"/>
            </a:spcAft>
            <a:buChar char="•"/>
          </a:pPr>
          <a:r>
            <a:rPr lang="en-US" sz="1400" kern="1200"/>
            <a:t>How well does the provider understand the results?</a:t>
          </a:r>
        </a:p>
      </dsp:txBody>
      <dsp:txXfrm rot="-5400000">
        <a:off x="3591877" y="2571051"/>
        <a:ext cx="6355053" cy="563913"/>
      </dsp:txXfrm>
    </dsp:sp>
    <dsp:sp modelId="{FBC767B8-6471-4F19-8E14-026DBFCEF4F6}">
      <dsp:nvSpPr>
        <dsp:cNvPr id="0" name=""/>
        <dsp:cNvSpPr/>
      </dsp:nvSpPr>
      <dsp:spPr>
        <a:xfrm>
          <a:off x="0" y="2462429"/>
          <a:ext cx="3591877" cy="781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Discussing Outcomes in a Clinical Setting</a:t>
          </a:r>
        </a:p>
      </dsp:txBody>
      <dsp:txXfrm>
        <a:off x="38133" y="2500562"/>
        <a:ext cx="3515611" cy="704890"/>
      </dsp:txXfrm>
    </dsp:sp>
    <dsp:sp modelId="{12CF8DDE-2D79-4E51-9A9C-89DA9E2365C6}">
      <dsp:nvSpPr>
        <dsp:cNvPr id="0" name=""/>
        <dsp:cNvSpPr/>
      </dsp:nvSpPr>
      <dsp:spPr>
        <a:xfrm rot="5400000">
          <a:off x="6472194" y="480442"/>
          <a:ext cx="624925" cy="63855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4300" lvl="1" indent="-114300" algn="l" defTabSz="622300">
            <a:lnSpc>
              <a:spcPct val="90000"/>
            </a:lnSpc>
            <a:spcBef>
              <a:spcPct val="0"/>
            </a:spcBef>
            <a:spcAft>
              <a:spcPct val="15000"/>
            </a:spcAft>
            <a:buChar char="•"/>
          </a:pPr>
          <a:r>
            <a:rPr lang="en-US" sz="1400" kern="1200"/>
            <a:t>Are there timeframes that can be automated for follow-up? </a:t>
          </a:r>
        </a:p>
        <a:p>
          <a:pPr marL="114300" lvl="1" indent="-114300" algn="l" defTabSz="622300">
            <a:lnSpc>
              <a:spcPct val="90000"/>
            </a:lnSpc>
            <a:spcBef>
              <a:spcPct val="0"/>
            </a:spcBef>
            <a:spcAft>
              <a:spcPct val="15000"/>
            </a:spcAft>
            <a:buChar char="•"/>
          </a:pPr>
          <a:r>
            <a:rPr lang="en-US" sz="1400" kern="1200"/>
            <a:t>What specific results would prompt action to a provider?</a:t>
          </a:r>
        </a:p>
      </dsp:txBody>
      <dsp:txXfrm rot="-5400000">
        <a:off x="3591877" y="3391265"/>
        <a:ext cx="6355053" cy="563913"/>
      </dsp:txXfrm>
    </dsp:sp>
    <dsp:sp modelId="{93AE6E62-C922-4B93-A32C-94C94B4982A9}">
      <dsp:nvSpPr>
        <dsp:cNvPr id="0" name=""/>
        <dsp:cNvSpPr/>
      </dsp:nvSpPr>
      <dsp:spPr>
        <a:xfrm>
          <a:off x="0" y="3282643"/>
          <a:ext cx="3591877" cy="7811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t>Decision-Making Points</a:t>
          </a:r>
        </a:p>
      </dsp:txBody>
      <dsp:txXfrm>
        <a:off x="38133" y="3320776"/>
        <a:ext cx="3515611" cy="704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04A51-D578-4D0F-8A1E-B64F273F29DE}">
      <dsp:nvSpPr>
        <dsp:cNvPr id="0" name=""/>
        <dsp:cNvSpPr/>
      </dsp:nvSpPr>
      <dsp:spPr>
        <a:xfrm>
          <a:off x="-622588" y="7632"/>
          <a:ext cx="9977436" cy="852699"/>
        </a:xfrm>
        <a:prstGeom prst="roundRect">
          <a:avLst>
            <a:gd name="adj" fmla="val 10000"/>
          </a:avLst>
        </a:prstGeom>
        <a:solidFill>
          <a:srgbClr val="002F6C">
            <a:alpha val="30000"/>
          </a:srgbClr>
        </a:solidFill>
        <a:ln>
          <a:noFill/>
        </a:ln>
        <a:effectLst/>
      </dsp:spPr>
      <dsp:style>
        <a:lnRef idx="0">
          <a:scrgbClr r="0" g="0" b="0"/>
        </a:lnRef>
        <a:fillRef idx="1">
          <a:scrgbClr r="0" g="0" b="0"/>
        </a:fillRef>
        <a:effectRef idx="0">
          <a:scrgbClr r="0" g="0" b="0"/>
        </a:effectRef>
        <a:fontRef idx="minor"/>
      </dsp:style>
    </dsp:sp>
    <dsp:sp modelId="{4C3CCE82-5643-4BFE-A766-0EABF10C5770}">
      <dsp:nvSpPr>
        <dsp:cNvPr id="0" name=""/>
        <dsp:cNvSpPr/>
      </dsp:nvSpPr>
      <dsp:spPr>
        <a:xfrm>
          <a:off x="-364646" y="199489"/>
          <a:ext cx="468984" cy="468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A54804-57D4-4B25-8C27-226E49E777EF}">
      <dsp:nvSpPr>
        <dsp:cNvPr id="0" name=""/>
        <dsp:cNvSpPr/>
      </dsp:nvSpPr>
      <dsp:spPr>
        <a:xfrm>
          <a:off x="362279" y="7632"/>
          <a:ext cx="8990642" cy="85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4" tIns="90244" rIns="90244" bIns="90244" numCol="1" spcCol="1270" anchor="ctr" anchorCtr="0">
          <a:noAutofit/>
        </a:bodyPr>
        <a:lstStyle/>
        <a:p>
          <a:pPr marL="0" lvl="0" indent="0" algn="l" defTabSz="889000">
            <a:lnSpc>
              <a:spcPct val="100000"/>
            </a:lnSpc>
            <a:spcBef>
              <a:spcPct val="0"/>
            </a:spcBef>
            <a:spcAft>
              <a:spcPct val="35000"/>
            </a:spcAft>
            <a:buNone/>
          </a:pPr>
          <a:r>
            <a:rPr lang="en-US" sz="2000" kern="1200"/>
            <a:t>Email:  </a:t>
          </a:r>
          <a:r>
            <a:rPr lang="en-US" sz="2000" kern="1200">
              <a:hlinkClick xmlns:r="http://schemas.openxmlformats.org/officeDocument/2006/relationships" r:id="rId3"/>
            </a:rPr>
            <a:t>camos@qualityforum.org</a:t>
          </a:r>
          <a:r>
            <a:rPr lang="en-US" sz="2000" kern="1200"/>
            <a:t> </a:t>
          </a:r>
        </a:p>
      </dsp:txBody>
      <dsp:txXfrm>
        <a:off x="362279" y="7632"/>
        <a:ext cx="8990642" cy="852699"/>
      </dsp:txXfrm>
    </dsp:sp>
    <dsp:sp modelId="{B33CC7A7-49FD-4DE7-8A29-818147B13326}">
      <dsp:nvSpPr>
        <dsp:cNvPr id="0" name=""/>
        <dsp:cNvSpPr/>
      </dsp:nvSpPr>
      <dsp:spPr>
        <a:xfrm>
          <a:off x="-622588" y="1073506"/>
          <a:ext cx="9977436" cy="852699"/>
        </a:xfrm>
        <a:prstGeom prst="roundRect">
          <a:avLst>
            <a:gd name="adj" fmla="val 10000"/>
          </a:avLst>
        </a:prstGeom>
        <a:solidFill>
          <a:srgbClr val="002F6C">
            <a:alpha val="30000"/>
          </a:srgbClr>
        </a:solidFill>
        <a:ln>
          <a:noFill/>
        </a:ln>
        <a:effectLst/>
      </dsp:spPr>
      <dsp:style>
        <a:lnRef idx="0">
          <a:scrgbClr r="0" g="0" b="0"/>
        </a:lnRef>
        <a:fillRef idx="1">
          <a:scrgbClr r="0" g="0" b="0"/>
        </a:fillRef>
        <a:effectRef idx="0">
          <a:scrgbClr r="0" g="0" b="0"/>
        </a:effectRef>
        <a:fontRef idx="minor"/>
      </dsp:style>
    </dsp:sp>
    <dsp:sp modelId="{F36622E1-4CDE-443D-8BEF-075760E8E676}">
      <dsp:nvSpPr>
        <dsp:cNvPr id="0" name=""/>
        <dsp:cNvSpPr/>
      </dsp:nvSpPr>
      <dsp:spPr>
        <a:xfrm>
          <a:off x="-364646" y="1265363"/>
          <a:ext cx="468984" cy="46898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455B0-EB1A-466E-B7DB-F65E8CAE2F8B}">
      <dsp:nvSpPr>
        <dsp:cNvPr id="0" name=""/>
        <dsp:cNvSpPr/>
      </dsp:nvSpPr>
      <dsp:spPr>
        <a:xfrm>
          <a:off x="362279" y="1073506"/>
          <a:ext cx="8990642" cy="85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4" tIns="90244" rIns="90244" bIns="90244" numCol="1" spcCol="1270" anchor="ctr" anchorCtr="0">
          <a:noAutofit/>
        </a:bodyPr>
        <a:lstStyle/>
        <a:p>
          <a:pPr marL="0" lvl="0" indent="0" algn="l" defTabSz="889000">
            <a:lnSpc>
              <a:spcPct val="100000"/>
            </a:lnSpc>
            <a:spcBef>
              <a:spcPct val="0"/>
            </a:spcBef>
            <a:spcAft>
              <a:spcPct val="35000"/>
            </a:spcAft>
            <a:buNone/>
          </a:pPr>
          <a:r>
            <a:rPr lang="en-US" sz="2000" kern="1200"/>
            <a:t>NQF phone: (202) 783-1300</a:t>
          </a:r>
        </a:p>
      </dsp:txBody>
      <dsp:txXfrm>
        <a:off x="362279" y="1073506"/>
        <a:ext cx="8990642" cy="852699"/>
      </dsp:txXfrm>
    </dsp:sp>
    <dsp:sp modelId="{3B93AE1E-1382-4A6F-992D-DDB7DFEEE440}">
      <dsp:nvSpPr>
        <dsp:cNvPr id="0" name=""/>
        <dsp:cNvSpPr/>
      </dsp:nvSpPr>
      <dsp:spPr>
        <a:xfrm>
          <a:off x="-622588" y="2139380"/>
          <a:ext cx="9977436" cy="852699"/>
        </a:xfrm>
        <a:prstGeom prst="roundRect">
          <a:avLst>
            <a:gd name="adj" fmla="val 10000"/>
          </a:avLst>
        </a:prstGeom>
        <a:solidFill>
          <a:srgbClr val="002F6C">
            <a:alpha val="30000"/>
          </a:srgbClr>
        </a:solidFill>
        <a:ln>
          <a:noFill/>
        </a:ln>
        <a:effectLst/>
      </dsp:spPr>
      <dsp:style>
        <a:lnRef idx="0">
          <a:scrgbClr r="0" g="0" b="0"/>
        </a:lnRef>
        <a:fillRef idx="1">
          <a:scrgbClr r="0" g="0" b="0"/>
        </a:fillRef>
        <a:effectRef idx="0">
          <a:scrgbClr r="0" g="0" b="0"/>
        </a:effectRef>
        <a:fontRef idx="minor"/>
      </dsp:style>
    </dsp:sp>
    <dsp:sp modelId="{E22E38A8-2F1C-4E17-BBE3-847107719955}">
      <dsp:nvSpPr>
        <dsp:cNvPr id="0" name=""/>
        <dsp:cNvSpPr/>
      </dsp:nvSpPr>
      <dsp:spPr>
        <a:xfrm>
          <a:off x="-364646" y="2331238"/>
          <a:ext cx="468984" cy="46898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A58C7-8913-4642-B741-19F4BBB725A1}">
      <dsp:nvSpPr>
        <dsp:cNvPr id="0" name=""/>
        <dsp:cNvSpPr/>
      </dsp:nvSpPr>
      <dsp:spPr>
        <a:xfrm>
          <a:off x="362279" y="2139380"/>
          <a:ext cx="4489846" cy="85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4" tIns="90244" rIns="90244" bIns="90244" numCol="1" spcCol="1270" anchor="ctr" anchorCtr="0">
          <a:noAutofit/>
        </a:bodyPr>
        <a:lstStyle/>
        <a:p>
          <a:pPr marL="0" lvl="0" indent="0" algn="l" defTabSz="889000">
            <a:lnSpc>
              <a:spcPct val="100000"/>
            </a:lnSpc>
            <a:spcBef>
              <a:spcPct val="0"/>
            </a:spcBef>
            <a:spcAft>
              <a:spcPct val="35000"/>
            </a:spcAft>
            <a:buNone/>
          </a:pPr>
          <a:r>
            <a:rPr lang="en-US" sz="2000" kern="1200"/>
            <a:t>PRO Final </a:t>
          </a:r>
          <a:br>
            <a:rPr lang="en-US" sz="2000" kern="1200"/>
          </a:br>
          <a:r>
            <a:rPr lang="en-US" sz="2000" kern="1200"/>
            <a:t>Report:  </a:t>
          </a:r>
        </a:p>
      </dsp:txBody>
      <dsp:txXfrm>
        <a:off x="362279" y="2139380"/>
        <a:ext cx="4489846" cy="852699"/>
      </dsp:txXfrm>
    </dsp:sp>
    <dsp:sp modelId="{606E2DFE-88D7-40D8-8F90-4248020817CF}">
      <dsp:nvSpPr>
        <dsp:cNvPr id="0" name=""/>
        <dsp:cNvSpPr/>
      </dsp:nvSpPr>
      <dsp:spPr>
        <a:xfrm>
          <a:off x="2609537" y="2121312"/>
          <a:ext cx="6643309" cy="85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4" tIns="90244" rIns="90244" bIns="90244" numCol="1" spcCol="1270" anchor="ctr" anchorCtr="0">
          <a:noAutofit/>
        </a:bodyPr>
        <a:lstStyle/>
        <a:p>
          <a:pPr marL="0" lvl="0" indent="0" algn="l" defTabSz="800100">
            <a:lnSpc>
              <a:spcPct val="100000"/>
            </a:lnSpc>
            <a:spcBef>
              <a:spcPct val="0"/>
            </a:spcBef>
            <a:spcAft>
              <a:spcPct val="35000"/>
            </a:spcAft>
            <a:buNone/>
          </a:pPr>
          <a:r>
            <a:rPr lang="en-US" sz="1800" kern="1200">
              <a:hlinkClick xmlns:r="http://schemas.openxmlformats.org/officeDocument/2006/relationships" r:id="rId8"/>
            </a:rPr>
            <a:t>Patient-Reported Outcomes: Best Practices on Selection and Data Collection</a:t>
          </a:r>
          <a:endParaRPr lang="en-US" sz="1800" kern="1200"/>
        </a:p>
      </dsp:txBody>
      <dsp:txXfrm>
        <a:off x="2609537" y="2121312"/>
        <a:ext cx="6643309" cy="852699"/>
      </dsp:txXfrm>
    </dsp:sp>
    <dsp:sp modelId="{0DBC1471-FE7B-4612-A256-27746470B10B}">
      <dsp:nvSpPr>
        <dsp:cNvPr id="0" name=""/>
        <dsp:cNvSpPr/>
      </dsp:nvSpPr>
      <dsp:spPr>
        <a:xfrm>
          <a:off x="-622588" y="3205255"/>
          <a:ext cx="9977436" cy="852699"/>
        </a:xfrm>
        <a:prstGeom prst="roundRect">
          <a:avLst>
            <a:gd name="adj" fmla="val 10000"/>
          </a:avLst>
        </a:prstGeom>
        <a:solidFill>
          <a:srgbClr val="002F6C">
            <a:alpha val="30000"/>
          </a:srgbClr>
        </a:solidFill>
        <a:ln>
          <a:noFill/>
        </a:ln>
        <a:effectLst/>
      </dsp:spPr>
      <dsp:style>
        <a:lnRef idx="0">
          <a:scrgbClr r="0" g="0" b="0"/>
        </a:lnRef>
        <a:fillRef idx="1">
          <a:scrgbClr r="0" g="0" b="0"/>
        </a:fillRef>
        <a:effectRef idx="0">
          <a:scrgbClr r="0" g="0" b="0"/>
        </a:effectRef>
        <a:fontRef idx="minor"/>
      </dsp:style>
    </dsp:sp>
    <dsp:sp modelId="{5FCB3173-1D3A-45F8-A243-2A332C65825D}">
      <dsp:nvSpPr>
        <dsp:cNvPr id="0" name=""/>
        <dsp:cNvSpPr/>
      </dsp:nvSpPr>
      <dsp:spPr>
        <a:xfrm>
          <a:off x="-364646" y="3397112"/>
          <a:ext cx="468984" cy="4689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915A3C-D4D6-4F45-A521-B97521B31C37}">
      <dsp:nvSpPr>
        <dsp:cNvPr id="0" name=""/>
        <dsp:cNvSpPr/>
      </dsp:nvSpPr>
      <dsp:spPr>
        <a:xfrm>
          <a:off x="362279" y="3205255"/>
          <a:ext cx="4489846" cy="85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4" tIns="90244" rIns="90244" bIns="90244" numCol="1" spcCol="1270" anchor="ctr" anchorCtr="0">
          <a:noAutofit/>
        </a:bodyPr>
        <a:lstStyle/>
        <a:p>
          <a:pPr marL="0" lvl="0" indent="0" algn="l" defTabSz="889000">
            <a:lnSpc>
              <a:spcPct val="100000"/>
            </a:lnSpc>
            <a:spcBef>
              <a:spcPct val="0"/>
            </a:spcBef>
            <a:spcAft>
              <a:spcPct val="35000"/>
            </a:spcAft>
            <a:buNone/>
          </a:pPr>
          <a:r>
            <a:rPr lang="en-US" sz="2000" kern="1200"/>
            <a:t>PRO-PM project</a:t>
          </a:r>
          <a:br>
            <a:rPr lang="en-US" sz="2000" kern="1200"/>
          </a:br>
          <a:r>
            <a:rPr lang="en-US" sz="2000" kern="1200"/>
            <a:t>page:</a:t>
          </a:r>
        </a:p>
      </dsp:txBody>
      <dsp:txXfrm>
        <a:off x="362279" y="3205255"/>
        <a:ext cx="4489846" cy="852699"/>
      </dsp:txXfrm>
    </dsp:sp>
    <dsp:sp modelId="{2707ADCD-6791-45D7-AA06-906488CA1535}">
      <dsp:nvSpPr>
        <dsp:cNvPr id="0" name=""/>
        <dsp:cNvSpPr/>
      </dsp:nvSpPr>
      <dsp:spPr>
        <a:xfrm>
          <a:off x="2674348" y="3212887"/>
          <a:ext cx="6995002" cy="85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44" tIns="90244" rIns="90244" bIns="90244" numCol="1" spcCol="1270" anchor="ctr" anchorCtr="0">
          <a:noAutofit/>
        </a:bodyPr>
        <a:lstStyle/>
        <a:p>
          <a:pPr marL="0" lvl="0" indent="0" algn="l" defTabSz="800100">
            <a:lnSpc>
              <a:spcPct val="100000"/>
            </a:lnSpc>
            <a:spcBef>
              <a:spcPct val="0"/>
            </a:spcBef>
            <a:spcAft>
              <a:spcPct val="35000"/>
            </a:spcAft>
            <a:buNone/>
          </a:pPr>
          <a:r>
            <a:rPr lang="en-US" sz="1800" b="0" kern="1200">
              <a:hlinkClick xmlns:r="http://schemas.openxmlformats.org/officeDocument/2006/relationships" r:id="rId11"/>
            </a:rPr>
            <a:t>Building a Roadmap from Patient-Reported Outcome Measures to Patient-Reported Outcome Performance Measures</a:t>
          </a:r>
          <a:endParaRPr lang="en-US" sz="1800" b="0" kern="1200"/>
        </a:p>
      </dsp:txBody>
      <dsp:txXfrm>
        <a:off x="2674348" y="3212887"/>
        <a:ext cx="6995002" cy="8526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EB31-F155-4DD1-9038-297B992EA5DE}"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0D01E-2382-47DD-8F35-55AED8F21A52}" type="slidenum">
              <a:rPr lang="en-US" smtClean="0"/>
              <a:t>‹#›</a:t>
            </a:fld>
            <a:endParaRPr lang="en-US"/>
          </a:p>
        </p:txBody>
      </p:sp>
    </p:spTree>
    <p:extLst>
      <p:ext uri="{BB962C8B-B14F-4D97-AF65-F5344CB8AC3E}">
        <p14:creationId xmlns:p14="http://schemas.microsoft.com/office/powerpoint/2010/main" val="176665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a:p>
            <a:pPr marL="742950" marR="0" lvl="1" indent="-285750">
              <a:spcBef>
                <a:spcPts val="0"/>
              </a:spcBef>
              <a:spcAft>
                <a:spcPts val="0"/>
              </a:spcAft>
              <a:buFont typeface="Courier New" panose="02070309020205020404" pitchFamily="49" charset="0"/>
              <a:buChar char="o"/>
            </a:pPr>
            <a:r>
              <a:rPr lang="en-US" sz="1100" dirty="0">
                <a:solidFill>
                  <a:srgbClr val="1F497D"/>
                </a:solidFill>
                <a:effectLst/>
                <a:latin typeface="Calibri" panose="020F0502020204030204" pitchFamily="34" charset="0"/>
                <a:ea typeface="Times New Roman" panose="02020603050405020304" pitchFamily="18" charset="0"/>
              </a:rPr>
              <a:t>: 1) The value and potential uses of patient-reported outcome measures (PROMs), 2) Lessons learned from NQF's work; and 3) Recommendations about how to build a next generation of outcomes-oriented performance measures that can deliver on the promise of patient voice in value-based payment.</a:t>
            </a:r>
            <a:endParaRPr lang="en-US" sz="1100" dirty="0">
              <a:solidFill>
                <a:srgbClr val="1F497D"/>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4</a:t>
            </a:fld>
            <a:endParaRPr lang="en-US"/>
          </a:p>
        </p:txBody>
      </p:sp>
    </p:spTree>
    <p:extLst>
      <p:ext uri="{BB962C8B-B14F-4D97-AF65-F5344CB8AC3E}">
        <p14:creationId xmlns:p14="http://schemas.microsoft.com/office/powerpoint/2010/main" val="384064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Daniel comment for verbal discussion: </a:t>
            </a:r>
            <a:r>
              <a:rPr lang="en-US" sz="1800">
                <a:effectLst/>
                <a:latin typeface="Segoe UI" panose="020B0502040204020203" pitchFamily="34" charset="0"/>
              </a:rPr>
              <a:t>depending on the PRO, there may not be a suitable PROM, meaning new instruments may need to be developed. If a suitable PROM is not available for the PRO that the team has selected, they may need to return to the PRO selection process</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0D01E-2382-47DD-8F35-55AED8F21A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64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A0D01E-2382-47DD-8F35-55AED8F21A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82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mbria" panose="02040503050406030204" pitchFamily="18" charset="0"/>
                <a:cs typeface="Times New Roman" panose="02020603050405020304" pitchFamily="18" charset="0"/>
              </a:rPr>
              <a:t>Per Daniel/MS comment, mention that this is a critical best practice and was intentionally the first recommendation examined in the report.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33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Daniel/MS comment, tie previous slide to this slide, specifically the burden on the clinical side that is associated with the learning curve of implementing new processes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342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57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mbria" panose="02040503050406030204" pitchFamily="18" charset="0"/>
                <a:cs typeface="Times New Roman" panose="02020603050405020304" pitchFamily="18" charset="0"/>
              </a:rPr>
              <a:t>Daniel/MS: Be cognizant of discussion at PRO-PM TEP on how much clinicians/facilities need to be aware of cut-points, compared to PRO-PM developers.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8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37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731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145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Consider raising HOOS JR and Oxford Hip as examples of PROMs that are, respectively, free and have a cost.</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0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000000"/>
                </a:solidFill>
              </a:rPr>
              <a:t>A PRO-PM is a way to aggregate the information from patients into a reliable, valid measure of performance at the measured entity level, e.g., clinician. </a:t>
            </a:r>
          </a:p>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5</a:t>
            </a:fld>
            <a:endParaRPr lang="en-US"/>
          </a:p>
        </p:txBody>
      </p:sp>
    </p:spTree>
    <p:extLst>
      <p:ext uri="{BB962C8B-B14F-4D97-AF65-F5344CB8AC3E}">
        <p14:creationId xmlns:p14="http://schemas.microsoft.com/office/powerpoint/2010/main" val="27139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91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814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1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note: </a:t>
            </a:r>
          </a:p>
          <a:p>
            <a:pPr marL="171450" indent="-171450">
              <a:buFont typeface="Arial" panose="020B0604020202020204" pitchFamily="34" charset="0"/>
              <a:buChar char="•"/>
            </a:pPr>
            <a:r>
              <a:rPr lang="en-US" dirty="0"/>
              <a:t>CMS MERIT replaces Jira and the Word template used in 2020 and is the sole platform for submitting measures for the MUC List in 2021. </a:t>
            </a:r>
          </a:p>
          <a:p>
            <a:pPr marL="171450" indent="-171450">
              <a:buFont typeface="Arial" panose="020B0604020202020204" pitchFamily="34" charset="0"/>
              <a:buChar char="•"/>
            </a:pPr>
            <a:r>
              <a:rPr lang="en-US" dirty="0"/>
              <a:t>MERIT will close for measure submissions on May 27.</a:t>
            </a:r>
          </a:p>
          <a:p>
            <a:pPr marL="171450" indent="-171450">
              <a:buFont typeface="Arial" panose="020B0604020202020204" pitchFamily="34" charset="0"/>
              <a:buChar char="•"/>
            </a:pPr>
            <a:r>
              <a:rPr lang="en-US" dirty="0"/>
              <a:t>Features include save and return, use of comments to communicate with CMS, uploading attachments, and easy to use interface</a:t>
            </a:r>
          </a:p>
          <a:p>
            <a:pPr marL="171450" indent="-171450">
              <a:buFont typeface="Arial" panose="020B0604020202020204" pitchFamily="34" charset="0"/>
              <a:buChar char="•"/>
            </a:pPr>
            <a:r>
              <a:rPr lang="en-US" dirty="0"/>
              <a:t>Additional Pre-Rulemaking events, including the annual Pre-Rulemaking Kick-off Webinar, will be announced shortly.</a:t>
            </a:r>
          </a:p>
        </p:txBody>
      </p:sp>
      <p:sp>
        <p:nvSpPr>
          <p:cNvPr id="4" name="Slide Number Placeholder 3"/>
          <p:cNvSpPr>
            <a:spLocks noGrp="1"/>
          </p:cNvSpPr>
          <p:nvPr>
            <p:ph type="sldNum" sz="quarter" idx="5"/>
          </p:nvPr>
        </p:nvSpPr>
        <p:spPr/>
        <p:txBody>
          <a:bodyPr/>
          <a:lstStyle/>
          <a:p>
            <a:fld id="{84CF59D6-9921-454B-A2A3-EE25649E1B3B}" type="slidenum">
              <a:rPr lang="en-US" smtClean="0"/>
              <a:t>49</a:t>
            </a:fld>
            <a:endParaRPr lang="en-US"/>
          </a:p>
        </p:txBody>
      </p:sp>
    </p:spTree>
    <p:extLst>
      <p:ext uri="{BB962C8B-B14F-4D97-AF65-F5344CB8AC3E}">
        <p14:creationId xmlns:p14="http://schemas.microsoft.com/office/powerpoint/2010/main" val="313084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RELI: </a:t>
            </a:r>
            <a:r>
              <a:rPr lang="en-US" sz="1800" dirty="0">
                <a:effectLst/>
                <a:latin typeface="Segoe UI" panose="020B0502040204020203" pitchFamily="34" charset="0"/>
              </a:rPr>
              <a:t>suggest referencing additional resources that </a:t>
            </a:r>
            <a:r>
              <a:rPr lang="en-US" sz="1800" dirty="0" err="1">
                <a:effectLst/>
                <a:latin typeface="Segoe UI" panose="020B0502040204020203" pitchFamily="34" charset="0"/>
              </a:rPr>
              <a:t>meausre</a:t>
            </a:r>
            <a:r>
              <a:rPr lang="en-US" sz="1800" dirty="0">
                <a:effectLst/>
                <a:latin typeface="Segoe UI" panose="020B0502040204020203" pitchFamily="34" charset="0"/>
              </a:rPr>
              <a:t> developers can look at for assistance with PROM/PRO-PM development - BP, MDP, MDP Annual Reports, and Impact Assessment reports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DA0D01E-2382-47DD-8F35-55AED8F21A52}" type="slidenum">
              <a:rPr lang="en-US" smtClean="0"/>
              <a:t>13</a:t>
            </a:fld>
            <a:endParaRPr lang="en-US"/>
          </a:p>
        </p:txBody>
      </p:sp>
    </p:spTree>
    <p:extLst>
      <p:ext uri="{BB962C8B-B14F-4D97-AF65-F5344CB8AC3E}">
        <p14:creationId xmlns:p14="http://schemas.microsoft.com/office/powerpoint/2010/main" val="334833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40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39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40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9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43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1200"/>
              </a:spcAft>
              <a:buFont typeface="+mj-lt"/>
              <a:buNone/>
            </a:pPr>
            <a:endParaRPr lang="en-US" sz="120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89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Users/armbou/Dropbox%20(NC)/Artwork%20Files/national%20quality%20forum/logo%20development%202019/JEPGs/NQF_PowerPointCovers_2019.jpg" TargetMode="External"/><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08465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06382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87373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3/23/2021</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2424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3/23/2021</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28182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3/23/2021</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5565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3/23/2021</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835435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3/23/2021</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04605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3/23/2021</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988234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3/23/2021</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98046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3/23/2021</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0296239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285254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3/23/2021</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01072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3/23/2021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307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3/23/2021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200982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3/23/2021</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172610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3/23/2021</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12542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3/23/2021</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94503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ection Header 9: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6" name="Rectangle 5">
            <a:extLst>
              <a:ext uri="{FF2B5EF4-FFF2-40B4-BE49-F238E27FC236}">
                <a16:creationId xmlns:a16="http://schemas.microsoft.com/office/drawing/2014/main" id="{6B8F541F-59EB-45C1-836E-BDAB50BD80CB}"/>
              </a:ext>
            </a:extLst>
          </p:cNvPr>
          <p:cNvSpPr/>
          <p:nvPr userDrawn="1"/>
        </p:nvSpPr>
        <p:spPr>
          <a:xfrm>
            <a:off x="9753600" y="5562600"/>
            <a:ext cx="2286000" cy="114300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60F94EE-6983-4E58-82D4-AEC852659FA8}" type="datetime1">
              <a:rPr lang="en-US" smtClean="0"/>
              <a:t>3/23/2021</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818791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0C880-04D7-4BA1-B77A-699AD464BE40}"/>
              </a:ext>
            </a:extLst>
          </p:cNvPr>
          <p:cNvPicPr>
            <a:picLocks noChangeAspect="1"/>
          </p:cNvPicPr>
          <p:nvPr userDrawn="1"/>
        </p:nvPicPr>
        <p:blipFill>
          <a:blip r:embed="rId2" r:link="rId3"/>
          <a:stretch>
            <a:fillRect/>
          </a:stretch>
        </p:blipFill>
        <p:spPr>
          <a:xfrm>
            <a:off x="0" y="1371600"/>
            <a:ext cx="12192000" cy="5486400"/>
          </a:xfrm>
          <a:prstGeom prst="rect">
            <a:avLst/>
          </a:prstGeom>
        </p:spPr>
      </p:pic>
      <p:sp>
        <p:nvSpPr>
          <p:cNvPr id="2" name="Title 1"/>
          <p:cNvSpPr>
            <a:spLocks noGrp="1"/>
          </p:cNvSpPr>
          <p:nvPr>
            <p:ph type="ctrTitle"/>
          </p:nvPr>
        </p:nvSpPr>
        <p:spPr>
          <a:xfrm>
            <a:off x="1840846" y="2579688"/>
            <a:ext cx="9436753" cy="1363662"/>
          </a:xfrm>
        </p:spPr>
        <p:txBody>
          <a:bodyPr anchor="t" anchorCtr="0">
            <a:noAutofit/>
          </a:bodyPr>
          <a:lstStyle>
            <a:lvl1pPr algn="l">
              <a:defRPr sz="4000" spc="-4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53545" y="3943351"/>
            <a:ext cx="9436753" cy="809625"/>
          </a:xfrm>
        </p:spPr>
        <p:txBody>
          <a:bodyPr/>
          <a:lstStyle>
            <a:lvl1pPr marL="0" indent="0" algn="l">
              <a:spcBef>
                <a:spcPts val="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1828800" y="6356351"/>
            <a:ext cx="8509001" cy="274320"/>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dirty="0"/>
          </a:p>
        </p:txBody>
      </p:sp>
      <p:pic>
        <p:nvPicPr>
          <p:cNvPr id="7" name="Picture 6" descr="National Quality Forum logo with tagline: Driving measurable health improvements together.">
            <a:extLst>
              <a:ext uri="{FF2B5EF4-FFF2-40B4-BE49-F238E27FC236}">
                <a16:creationId xmlns:a16="http://schemas.microsoft.com/office/drawing/2014/main" id="{C9D3CD2F-B1F0-4B0E-97C3-792710C5D7EE}"/>
              </a:ext>
            </a:extLst>
          </p:cNvPr>
          <p:cNvPicPr/>
          <p:nvPr userDrawn="1"/>
        </p:nvPicPr>
        <p:blipFill>
          <a:blip r:embed="rId4"/>
          <a:stretch>
            <a:fillRect/>
          </a:stretch>
        </p:blipFill>
        <p:spPr>
          <a:xfrm>
            <a:off x="622300" y="333376"/>
            <a:ext cx="3657600" cy="813435"/>
          </a:xfrm>
          <a:prstGeom prst="rect">
            <a:avLst/>
          </a:prstGeom>
        </p:spPr>
      </p:pic>
      <p:sp>
        <p:nvSpPr>
          <p:cNvPr id="10" name="Text Placeholder 9">
            <a:extLst>
              <a:ext uri="{FF2B5EF4-FFF2-40B4-BE49-F238E27FC236}">
                <a16:creationId xmlns:a16="http://schemas.microsoft.com/office/drawing/2014/main" id="{0F4DB4E9-EFFC-49D0-936C-4EF3926790BA}"/>
              </a:ext>
            </a:extLst>
          </p:cNvPr>
          <p:cNvSpPr>
            <a:spLocks noGrp="1"/>
          </p:cNvSpPr>
          <p:nvPr>
            <p:ph type="body" sz="quarter" idx="13" hasCustomPrompt="1"/>
          </p:nvPr>
        </p:nvSpPr>
        <p:spPr>
          <a:xfrm>
            <a:off x="8534400" y="717905"/>
            <a:ext cx="2743200" cy="258408"/>
          </a:xfrm>
        </p:spPr>
        <p:txBody>
          <a:bodyPr/>
          <a:lstStyle>
            <a:lvl1pPr marL="0" indent="0" algn="r">
              <a:spcBef>
                <a:spcPts val="0"/>
              </a:spcBef>
              <a:buFontTx/>
              <a:buNone/>
              <a:defRPr sz="1200" b="1">
                <a:solidFill>
                  <a:schemeClr val="tx2"/>
                </a:solidFill>
              </a:defRPr>
            </a:lvl1pPr>
            <a:lvl2pPr marL="0" indent="0" algn="r">
              <a:spcBef>
                <a:spcPts val="0"/>
              </a:spcBef>
              <a:buFontTx/>
              <a:buNone/>
              <a:defRPr sz="1400">
                <a:solidFill>
                  <a:schemeClr val="tx2"/>
                </a:solidFill>
              </a:defRPr>
            </a:lvl2pPr>
            <a:lvl3pPr marL="0" indent="0" algn="r">
              <a:spcBef>
                <a:spcPts val="0"/>
              </a:spcBef>
              <a:buFontTx/>
              <a:buNone/>
              <a:defRPr sz="1400">
                <a:solidFill>
                  <a:schemeClr val="tx2"/>
                </a:solidFill>
              </a:defRPr>
            </a:lvl3pPr>
            <a:lvl4pPr marL="0" indent="0" algn="r">
              <a:spcBef>
                <a:spcPts val="0"/>
              </a:spcBef>
              <a:buFontTx/>
              <a:buNone/>
              <a:defRPr sz="1400">
                <a:solidFill>
                  <a:schemeClr val="tx2"/>
                </a:solidFill>
              </a:defRPr>
            </a:lvl4pPr>
            <a:lvl5pPr marL="0" indent="0" algn="r">
              <a:spcBef>
                <a:spcPts val="0"/>
              </a:spcBef>
              <a:buFontTx/>
              <a:buNone/>
              <a:defRPr sz="1400">
                <a:solidFill>
                  <a:schemeClr val="tx2"/>
                </a:solidFill>
              </a:defRPr>
            </a:lvl5pPr>
          </a:lstStyle>
          <a:p>
            <a:pPr lvl="0"/>
            <a:r>
              <a:rPr lang="en-US" dirty="0"/>
              <a:t>http://www.qualityforum.org</a:t>
            </a:r>
          </a:p>
        </p:txBody>
      </p:sp>
      <p:sp>
        <p:nvSpPr>
          <p:cNvPr id="11" name="Text Placeholder 10">
            <a:extLst>
              <a:ext uri="{FF2B5EF4-FFF2-40B4-BE49-F238E27FC236}">
                <a16:creationId xmlns:a16="http://schemas.microsoft.com/office/drawing/2014/main" id="{006A91C1-D375-439D-B75B-7BF00A79293B}"/>
              </a:ext>
            </a:extLst>
          </p:cNvPr>
          <p:cNvSpPr>
            <a:spLocks noGrp="1"/>
          </p:cNvSpPr>
          <p:nvPr>
            <p:ph type="body" sz="quarter" idx="14" hasCustomPrompt="1"/>
          </p:nvPr>
        </p:nvSpPr>
        <p:spPr>
          <a:xfrm>
            <a:off x="1841501" y="5395913"/>
            <a:ext cx="4110567" cy="461962"/>
          </a:xfrm>
        </p:spPr>
        <p:txBody>
          <a:bodyPr/>
          <a:lstStyle>
            <a:lvl1pPr marL="0" indent="0">
              <a:spcBef>
                <a:spcPts val="0"/>
              </a:spcBef>
              <a:buFontTx/>
              <a:buNone/>
              <a:defRPr lang="en-US" sz="2000" i="1" kern="1200" dirty="0" smtClean="0">
                <a:solidFill>
                  <a:schemeClr val="bg1"/>
                </a:solidFill>
                <a:latin typeface="+mn-lt"/>
                <a:ea typeface="+mn-ea"/>
                <a:cs typeface="+mn-cs"/>
              </a:defRPr>
            </a:lvl1pPr>
            <a:lvl2pPr marL="182880" indent="0">
              <a:buFontTx/>
              <a:buNone/>
              <a:defRPr i="1">
                <a:solidFill>
                  <a:schemeClr val="bg1"/>
                </a:solidFill>
              </a:defRPr>
            </a:lvl2pPr>
            <a:lvl3pPr marL="365760" indent="0">
              <a:buFontTx/>
              <a:buNone/>
              <a:defRPr i="1">
                <a:solidFill>
                  <a:schemeClr val="bg1"/>
                </a:solidFill>
              </a:defRPr>
            </a:lvl3pPr>
            <a:lvl4pPr marL="548640" indent="0">
              <a:buFontTx/>
              <a:buNone/>
              <a:defRPr i="1">
                <a:solidFill>
                  <a:schemeClr val="bg1"/>
                </a:solidFill>
              </a:defRPr>
            </a:lvl4pPr>
            <a:lvl5pPr marL="731520" indent="0">
              <a:buFontTx/>
              <a:buNone/>
              <a:defRPr i="1">
                <a:solidFill>
                  <a:schemeClr val="bg1"/>
                </a:solidFill>
              </a:defRPr>
            </a:lvl5pPr>
          </a:lstStyle>
          <a:p>
            <a:pPr lvl="0"/>
            <a:r>
              <a:rPr lang="en-US" dirty="0"/>
              <a:t>Month 0, 0000</a:t>
            </a:r>
          </a:p>
        </p:txBody>
      </p:sp>
    </p:spTree>
    <p:extLst>
      <p:ext uri="{BB962C8B-B14F-4D97-AF65-F5344CB8AC3E}">
        <p14:creationId xmlns:p14="http://schemas.microsoft.com/office/powerpoint/2010/main" val="2525051859"/>
      </p:ext>
    </p:extLst>
  </p:cSld>
  <p:clrMapOvr>
    <a:masterClrMapping/>
  </p:clrMapOvr>
  <p:extLst>
    <p:ext uri="{DCECCB84-F9BA-43D5-87BE-67443E8EF086}">
      <p15:sldGuideLst xmlns:p15="http://schemas.microsoft.com/office/powerpoint/2012/main">
        <p15:guide id="1" orient="horz" pos="528">
          <p15:clr>
            <a:srgbClr val="FBAE40"/>
          </p15:clr>
        </p15:guide>
        <p15:guide id="2" pos="8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noAutofit/>
          </a:bodyPr>
          <a:lstStyle>
            <a:lvl1pPr>
              <a:spcBef>
                <a:spcPts val="500"/>
              </a:spcBef>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Footer</a:t>
            </a:r>
          </a:p>
          <a:p>
            <a:endParaRPr lang="en-US" dirty="0"/>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dirty="0"/>
          </a:p>
        </p:txBody>
      </p:sp>
    </p:spTree>
    <p:extLst>
      <p:ext uri="{BB962C8B-B14F-4D97-AF65-F5344CB8AC3E}">
        <p14:creationId xmlns:p14="http://schemas.microsoft.com/office/powerpoint/2010/main" val="393590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 Callout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solidFill>
                  <a:schemeClr val="bg1"/>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A08067B-FC2E-4F2C-85F1-25A6D02D94C9}" type="slidenum">
              <a:rPr lang="en-US" smtClean="0"/>
              <a:pPr/>
              <a:t>‹#›</a:t>
            </a:fld>
            <a:endParaRPr lang="en-US" dirty="0"/>
          </a:p>
        </p:txBody>
      </p:sp>
      <p:pic>
        <p:nvPicPr>
          <p:cNvPr id="4" name="Picture 3" descr="National Quality Forum logo with tagline: Driving measurable health improvements together.">
            <a:extLst>
              <a:ext uri="{FF2B5EF4-FFF2-40B4-BE49-F238E27FC236}">
                <a16:creationId xmlns:a16="http://schemas.microsoft.com/office/drawing/2014/main" id="{29024C4E-E1D5-429B-9B47-8B53AE1F17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57201"/>
            <a:ext cx="2798069" cy="525781"/>
          </a:xfrm>
          <a:prstGeom prst="rect">
            <a:avLst/>
          </a:prstGeom>
        </p:spPr>
      </p:pic>
      <p:sp>
        <p:nvSpPr>
          <p:cNvPr id="9" name="Title 1">
            <a:extLst>
              <a:ext uri="{FF2B5EF4-FFF2-40B4-BE49-F238E27FC236}">
                <a16:creationId xmlns:a16="http://schemas.microsoft.com/office/drawing/2014/main" id="{4D0AA219-1C94-4397-B09E-EA6D9C94E720}"/>
              </a:ext>
            </a:extLst>
          </p:cNvPr>
          <p:cNvSpPr>
            <a:spLocks noGrp="1"/>
          </p:cNvSpPr>
          <p:nvPr>
            <p:ph type="title"/>
          </p:nvPr>
        </p:nvSpPr>
        <p:spPr>
          <a:xfrm>
            <a:off x="1524000" y="1371601"/>
            <a:ext cx="5694629" cy="676275"/>
          </a:xfrm>
        </p:spPr>
        <p:txBody>
          <a:bodyPr/>
          <a:lstStyle>
            <a:lvl1pPr>
              <a:defRPr>
                <a:solidFill>
                  <a:schemeClr val="accent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A81A90AF-F9B2-4E7E-97B4-7EDA8E056812}"/>
              </a:ext>
            </a:extLst>
          </p:cNvPr>
          <p:cNvSpPr>
            <a:spLocks noGrp="1"/>
          </p:cNvSpPr>
          <p:nvPr>
            <p:ph idx="1"/>
          </p:nvPr>
        </p:nvSpPr>
        <p:spPr>
          <a:xfrm>
            <a:off x="1524001" y="2116137"/>
            <a:ext cx="5356633"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5FD3FAF5-C4E2-489A-B795-0B93256FC9C2}"/>
              </a:ext>
            </a:extLst>
          </p:cNvPr>
          <p:cNvSpPr>
            <a:spLocks noGrp="1"/>
          </p:cNvSpPr>
          <p:nvPr>
            <p:ph type="pic" sz="quarter" idx="13"/>
          </p:nvPr>
        </p:nvSpPr>
        <p:spPr>
          <a:xfrm>
            <a:off x="7701880" y="1371600"/>
            <a:ext cx="3575720" cy="2394642"/>
          </a:xfrm>
        </p:spPr>
        <p:txBody>
          <a:bodyPr/>
          <a:lstStyle>
            <a:lvl1pPr marL="0" indent="0">
              <a:buFontTx/>
              <a:buNone/>
              <a:defRPr/>
            </a:lvl1pPr>
          </a:lstStyle>
          <a:p>
            <a:r>
              <a:rPr lang="en-US" dirty="0"/>
              <a:t>Click icon to add picture</a:t>
            </a:r>
          </a:p>
        </p:txBody>
      </p:sp>
      <p:sp>
        <p:nvSpPr>
          <p:cNvPr id="12" name="Text Placeholder 7">
            <a:extLst>
              <a:ext uri="{FF2B5EF4-FFF2-40B4-BE49-F238E27FC236}">
                <a16:creationId xmlns:a16="http://schemas.microsoft.com/office/drawing/2014/main" id="{ACA2EB63-FCCE-4293-8971-DEBF14F63253}"/>
              </a:ext>
            </a:extLst>
          </p:cNvPr>
          <p:cNvSpPr>
            <a:spLocks noGrp="1"/>
          </p:cNvSpPr>
          <p:nvPr>
            <p:ph type="body" sz="quarter" idx="14"/>
          </p:nvPr>
        </p:nvSpPr>
        <p:spPr>
          <a:xfrm>
            <a:off x="7702552" y="3838575"/>
            <a:ext cx="3891801" cy="1004888"/>
          </a:xfrm>
        </p:spPr>
        <p:txBody>
          <a:bodyPr/>
          <a:lstStyle>
            <a:lvl1pPr marL="0" indent="0">
              <a:buFontTx/>
              <a:buNone/>
              <a:defRPr sz="1800" b="1">
                <a:solidFill>
                  <a:schemeClr val="accent3"/>
                </a:solidFill>
              </a:defRPr>
            </a:lvl1pPr>
            <a:lvl2pPr marL="182880" indent="0">
              <a:buFontTx/>
              <a:buNone/>
              <a:defRPr sz="1800" b="1">
                <a:solidFill>
                  <a:schemeClr val="accent3"/>
                </a:solidFill>
              </a:defRPr>
            </a:lvl2pPr>
            <a:lvl3pPr marL="365760" indent="0">
              <a:buFontTx/>
              <a:buNone/>
              <a:defRPr sz="1800" b="1">
                <a:solidFill>
                  <a:schemeClr val="accent3"/>
                </a:solidFill>
              </a:defRPr>
            </a:lvl3pPr>
            <a:lvl4pPr marL="548640" indent="0">
              <a:buFontTx/>
              <a:buNone/>
              <a:defRPr sz="1800" b="1">
                <a:solidFill>
                  <a:schemeClr val="accent3"/>
                </a:solidFill>
              </a:defRPr>
            </a:lvl4pPr>
            <a:lvl5pPr marL="731520" indent="0">
              <a:buFontTx/>
              <a:buNone/>
              <a:defRPr sz="1800" b="1">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842656"/>
      </p:ext>
    </p:extLst>
  </p:cSld>
  <p:clrMapOvr>
    <a:masterClrMapping/>
  </p:clrMapOvr>
  <p:hf sldNum="0" hdr="0" ftr="0" dt="0"/>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6154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1"/>
            <a:ext cx="5694629" cy="67627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1524001" y="2116137"/>
            <a:ext cx="5356633"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Footer</a:t>
            </a:r>
          </a:p>
          <a:p>
            <a:endParaRPr lang="en-US" dirty="0"/>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dirty="0"/>
          </a:p>
        </p:txBody>
      </p:sp>
      <p:sp>
        <p:nvSpPr>
          <p:cNvPr id="7" name="Picture Placeholder 6">
            <a:extLst>
              <a:ext uri="{FF2B5EF4-FFF2-40B4-BE49-F238E27FC236}">
                <a16:creationId xmlns:a16="http://schemas.microsoft.com/office/drawing/2014/main" id="{514F78F4-1B36-448E-91CA-59749F08A229}"/>
              </a:ext>
            </a:extLst>
          </p:cNvPr>
          <p:cNvSpPr>
            <a:spLocks noGrp="1"/>
          </p:cNvSpPr>
          <p:nvPr>
            <p:ph type="pic" sz="quarter" idx="13"/>
          </p:nvPr>
        </p:nvSpPr>
        <p:spPr>
          <a:xfrm>
            <a:off x="7701880" y="1371600"/>
            <a:ext cx="3575720" cy="2394642"/>
          </a:xfrm>
        </p:spPr>
        <p:txBody>
          <a:bodyPr/>
          <a:lstStyle>
            <a:lvl1pPr marL="0" indent="0">
              <a:buFontTx/>
              <a:buNone/>
              <a:defRPr/>
            </a:lvl1pPr>
          </a:lstStyle>
          <a:p>
            <a:r>
              <a:rPr lang="en-US" dirty="0"/>
              <a:t>Click icon to add picture</a:t>
            </a:r>
          </a:p>
        </p:txBody>
      </p:sp>
      <p:sp>
        <p:nvSpPr>
          <p:cNvPr id="8" name="Text Placeholder 7">
            <a:extLst>
              <a:ext uri="{FF2B5EF4-FFF2-40B4-BE49-F238E27FC236}">
                <a16:creationId xmlns:a16="http://schemas.microsoft.com/office/drawing/2014/main" id="{0EA99AE0-3998-4C86-B75B-F7E38D922F91}"/>
              </a:ext>
            </a:extLst>
          </p:cNvPr>
          <p:cNvSpPr>
            <a:spLocks noGrp="1"/>
          </p:cNvSpPr>
          <p:nvPr>
            <p:ph type="body" sz="quarter" idx="14"/>
          </p:nvPr>
        </p:nvSpPr>
        <p:spPr>
          <a:xfrm>
            <a:off x="7702552" y="3838575"/>
            <a:ext cx="3891801" cy="1004888"/>
          </a:xfrm>
        </p:spPr>
        <p:txBody>
          <a:bodyPr/>
          <a:lstStyle>
            <a:lvl1pPr marL="0" indent="0">
              <a:buFontTx/>
              <a:buNone/>
              <a:defRPr sz="1800" b="1">
                <a:solidFill>
                  <a:schemeClr val="accent3"/>
                </a:solidFill>
              </a:defRPr>
            </a:lvl1pPr>
            <a:lvl2pPr marL="182880" indent="0">
              <a:buFontTx/>
              <a:buNone/>
              <a:defRPr sz="1800" b="1">
                <a:solidFill>
                  <a:schemeClr val="accent3"/>
                </a:solidFill>
              </a:defRPr>
            </a:lvl2pPr>
            <a:lvl3pPr marL="365760" indent="0">
              <a:buFontTx/>
              <a:buNone/>
              <a:defRPr sz="1800" b="1">
                <a:solidFill>
                  <a:schemeClr val="accent3"/>
                </a:solidFill>
              </a:defRPr>
            </a:lvl3pPr>
            <a:lvl4pPr marL="548640" indent="0">
              <a:buFontTx/>
              <a:buNone/>
              <a:defRPr sz="1800" b="1">
                <a:solidFill>
                  <a:schemeClr val="accent3"/>
                </a:solidFill>
              </a:defRPr>
            </a:lvl4pPr>
            <a:lvl5pPr marL="731520" indent="0">
              <a:buFontTx/>
              <a:buNone/>
              <a:defRPr sz="1800" b="1">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879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Footer</a:t>
            </a:r>
          </a:p>
          <a:p>
            <a:endParaRPr lang="en-US" dirty="0"/>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dirty="0"/>
          </a:p>
        </p:txBody>
      </p:sp>
      <p:sp>
        <p:nvSpPr>
          <p:cNvPr id="7" name="Title 1">
            <a:extLst>
              <a:ext uri="{FF2B5EF4-FFF2-40B4-BE49-F238E27FC236}">
                <a16:creationId xmlns:a16="http://schemas.microsoft.com/office/drawing/2014/main" id="{EC193783-30A1-45A0-B0D0-EFA626838E3A}"/>
              </a:ext>
            </a:extLst>
          </p:cNvPr>
          <p:cNvSpPr txBox="1">
            <a:spLocks/>
          </p:cNvSpPr>
          <p:nvPr userDrawn="1"/>
        </p:nvSpPr>
        <p:spPr>
          <a:xfrm>
            <a:off x="1606384" y="1371601"/>
            <a:ext cx="4489617"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1"/>
                </a:solidFill>
                <a:latin typeface="+mn-lt"/>
                <a:ea typeface="+mj-ea"/>
                <a:cs typeface="+mj-cs"/>
              </a:defRPr>
            </a:lvl1pPr>
          </a:lstStyle>
          <a:p>
            <a:r>
              <a:rPr lang="en-US" sz="2400" dirty="0"/>
              <a:t>Click to edit Master </a:t>
            </a:r>
            <a:br>
              <a:rPr lang="en-US" sz="2400" dirty="0"/>
            </a:br>
            <a:r>
              <a:rPr lang="en-US" sz="2400" dirty="0"/>
              <a:t>title style</a:t>
            </a:r>
          </a:p>
        </p:txBody>
      </p:sp>
      <p:sp>
        <p:nvSpPr>
          <p:cNvPr id="8" name="Content Placeholder 2">
            <a:extLst>
              <a:ext uri="{FF2B5EF4-FFF2-40B4-BE49-F238E27FC236}">
                <a16:creationId xmlns:a16="http://schemas.microsoft.com/office/drawing/2014/main" id="{2133EFE5-E620-4B8E-81C7-58B6D7FC50A2}"/>
              </a:ext>
            </a:extLst>
          </p:cNvPr>
          <p:cNvSpPr>
            <a:spLocks noGrp="1"/>
          </p:cNvSpPr>
          <p:nvPr>
            <p:ph idx="13"/>
          </p:nvPr>
        </p:nvSpPr>
        <p:spPr>
          <a:xfrm>
            <a:off x="1606384" y="2116137"/>
            <a:ext cx="4489617"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3C403600-C752-428F-86BA-BDB64B9E169B}"/>
              </a:ext>
            </a:extLst>
          </p:cNvPr>
          <p:cNvSpPr txBox="1">
            <a:spLocks/>
          </p:cNvSpPr>
          <p:nvPr userDrawn="1"/>
        </p:nvSpPr>
        <p:spPr>
          <a:xfrm>
            <a:off x="6776998" y="1377779"/>
            <a:ext cx="4489617"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1"/>
                </a:solidFill>
                <a:latin typeface="+mn-lt"/>
                <a:ea typeface="+mj-ea"/>
                <a:cs typeface="+mj-cs"/>
              </a:defRPr>
            </a:lvl1pPr>
          </a:lstStyle>
          <a:p>
            <a:r>
              <a:rPr lang="en-US" sz="2400" dirty="0"/>
              <a:t>Click to edit Master </a:t>
            </a:r>
            <a:br>
              <a:rPr lang="en-US" sz="2400" dirty="0"/>
            </a:br>
            <a:r>
              <a:rPr lang="en-US" sz="2400" dirty="0"/>
              <a:t>title style</a:t>
            </a:r>
          </a:p>
        </p:txBody>
      </p:sp>
      <p:sp>
        <p:nvSpPr>
          <p:cNvPr id="11" name="Content Placeholder 2">
            <a:extLst>
              <a:ext uri="{FF2B5EF4-FFF2-40B4-BE49-F238E27FC236}">
                <a16:creationId xmlns:a16="http://schemas.microsoft.com/office/drawing/2014/main" id="{02A2CD77-23E2-4492-A9F5-70F03FCBC1BD}"/>
              </a:ext>
            </a:extLst>
          </p:cNvPr>
          <p:cNvSpPr>
            <a:spLocks noGrp="1"/>
          </p:cNvSpPr>
          <p:nvPr>
            <p:ph idx="14"/>
          </p:nvPr>
        </p:nvSpPr>
        <p:spPr>
          <a:xfrm>
            <a:off x="6776998" y="2122315"/>
            <a:ext cx="4489617"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8304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u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100028"/>
            <a:ext cx="9753600" cy="1328973"/>
          </a:xfrm>
        </p:spPr>
        <p:txBody>
          <a:bodyPr/>
          <a:lstStyle>
            <a:lvl1pPr>
              <a:defRPr sz="4000" spc="-4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r>
              <a:rPr lang="en-US" dirty="0">
                <a:solidFill>
                  <a:schemeClr val="bg1"/>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3299888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urpl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US" dirty="0"/>
              <a:t>Footer</a:t>
            </a:r>
          </a:p>
          <a:p>
            <a:endParaRPr lang="en-US" dirty="0"/>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2311211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urpl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100028"/>
            <a:ext cx="9753600" cy="1328973"/>
          </a:xfrm>
        </p:spPr>
        <p:txBody>
          <a:bodyPr/>
          <a:lstStyle>
            <a:lvl1pPr>
              <a:defRPr sz="4000" spc="-4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r>
              <a:rPr lang="en-US" dirty="0">
                <a:solidFill>
                  <a:schemeClr val="bg1"/>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81010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US" dirty="0"/>
              <a:t>Footer</a:t>
            </a:r>
          </a:p>
          <a:p>
            <a:endParaRPr lang="en-US" dirty="0"/>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1436557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1" y="2090974"/>
            <a:ext cx="9753600" cy="1231649"/>
          </a:xfrm>
        </p:spPr>
        <p:txBody>
          <a:bodyPr/>
          <a:lstStyle>
            <a:lvl1pPr>
              <a:defRPr sz="4000" spc="-4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r>
              <a:rPr lang="en-US" dirty="0">
                <a:solidFill>
                  <a:schemeClr val="bg1"/>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344932193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solidFill>
                  <a:schemeClr val="accent5"/>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1498944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rang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9" y="2095500"/>
            <a:ext cx="9753600" cy="1333500"/>
          </a:xfrm>
        </p:spPr>
        <p:txBody>
          <a:bodyPr/>
          <a:lstStyle>
            <a:lvl1pPr>
              <a:defRPr sz="4000" spc="-40" baseline="0">
                <a:solidFill>
                  <a:schemeClr val="bg1"/>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r>
              <a:rPr lang="en-US" dirty="0">
                <a:solidFill>
                  <a:schemeClr val="bg1"/>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3281277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solidFill>
                  <a:schemeClr val="accent4"/>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accent4"/>
                </a:solidFill>
              </a:defRPr>
            </a:lvl1pPr>
          </a:lstStyle>
          <a:p>
            <a:fld id="{6A08067B-FC2E-4F2C-85F1-25A6D02D94C9}" type="slidenum">
              <a:rPr lang="en-US" smtClean="0"/>
              <a:pPr/>
              <a:t>‹#›</a:t>
            </a:fld>
            <a:endParaRPr lang="en-US" dirty="0"/>
          </a:p>
        </p:txBody>
      </p:sp>
    </p:spTree>
    <p:extLst>
      <p:ext uri="{BB962C8B-B14F-4D97-AF65-F5344CB8AC3E}">
        <p14:creationId xmlns:p14="http://schemas.microsoft.com/office/powerpoint/2010/main" val="16579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342167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hank you">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3451635"/>
            <a:ext cx="9753600" cy="586212"/>
          </a:xfrm>
        </p:spPr>
        <p:txBody>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524000" y="4572000"/>
            <a:ext cx="9753600" cy="1609724"/>
          </a:xfrm>
        </p:spPr>
        <p:txBody>
          <a:bodyPr/>
          <a:lstStyle>
            <a:lvl1pPr marL="0" indent="0">
              <a:spcBef>
                <a:spcPts val="400"/>
              </a:spcBef>
              <a:buFontTx/>
              <a:buNone/>
              <a:defRPr lang="en-US" sz="22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Footer</a:t>
            </a:r>
          </a:p>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dirty="0">
              <a:solidFill>
                <a:schemeClr val="bg1"/>
              </a:solidFill>
            </a:endParaRPr>
          </a:p>
        </p:txBody>
      </p:sp>
    </p:spTree>
    <p:extLst>
      <p:ext uri="{BB962C8B-B14F-4D97-AF65-F5344CB8AC3E}">
        <p14:creationId xmlns:p14="http://schemas.microsoft.com/office/powerpoint/2010/main" val="105454431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age Callout Righ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solidFill>
                  <a:schemeClr val="bg1"/>
                </a:solidFill>
              </a:rPr>
              <a:t>Footer</a:t>
            </a:r>
          </a:p>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A08067B-FC2E-4F2C-85F1-25A6D02D94C9}" type="slidenum">
              <a:rPr lang="en-US" smtClean="0"/>
              <a:pPr/>
              <a:t>‹#›</a:t>
            </a:fld>
            <a:endParaRPr lang="en-US" dirty="0"/>
          </a:p>
        </p:txBody>
      </p:sp>
      <p:pic>
        <p:nvPicPr>
          <p:cNvPr id="4" name="Picture 3" descr="National Quality Forum logo with tagline: Driving measurable health improvements together.">
            <a:extLst>
              <a:ext uri="{FF2B5EF4-FFF2-40B4-BE49-F238E27FC236}">
                <a16:creationId xmlns:a16="http://schemas.microsoft.com/office/drawing/2014/main" id="{4C356AEB-E73F-45FE-84FE-A90124A24B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57201"/>
            <a:ext cx="2798069" cy="525781"/>
          </a:xfrm>
          <a:prstGeom prst="rect">
            <a:avLst/>
          </a:prstGeom>
        </p:spPr>
      </p:pic>
    </p:spTree>
    <p:extLst>
      <p:ext uri="{BB962C8B-B14F-4D97-AF65-F5344CB8AC3E}">
        <p14:creationId xmlns:p14="http://schemas.microsoft.com/office/powerpoint/2010/main" val="2546194832"/>
      </p:ext>
    </p:extLst>
  </p:cSld>
  <p:clrMapOvr>
    <a:masterClrMapping/>
  </p:clrMapOvr>
  <p:hf sldNum="0" hdr="0" ftr="0" dt="0"/>
  <p:extLst>
    <p:ext uri="{DCECCB84-F9BA-43D5-87BE-67443E8EF086}">
      <p15:sldGuideLst xmlns:p15="http://schemas.microsoft.com/office/powerpoint/2012/main">
        <p15:guide id="1"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br>
              <a:rPr lang="en-US"/>
            </a:br>
            <a:r>
              <a:rPr lang="en-US"/>
              <a:t>Presenter</a:t>
            </a:r>
          </a:p>
          <a:p>
            <a:r>
              <a:rPr lang="en-US"/>
              <a:t>Date</a:t>
            </a:r>
          </a:p>
        </p:txBody>
      </p:sp>
    </p:spTree>
    <p:extLst>
      <p:ext uri="{BB962C8B-B14F-4D97-AF65-F5344CB8AC3E}">
        <p14:creationId xmlns:p14="http://schemas.microsoft.com/office/powerpoint/2010/main" val="4229778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br>
              <a:rPr lang="en-US"/>
            </a:br>
            <a:r>
              <a:rPr lang="en-US"/>
              <a:t>Presenter</a:t>
            </a:r>
          </a:p>
          <a:p>
            <a:r>
              <a:rPr lang="en-US"/>
              <a:t>Date</a:t>
            </a:r>
          </a:p>
        </p:txBody>
      </p:sp>
    </p:spTree>
    <p:extLst>
      <p:ext uri="{BB962C8B-B14F-4D97-AF65-F5344CB8AC3E}">
        <p14:creationId xmlns:p14="http://schemas.microsoft.com/office/powerpoint/2010/main" val="3895700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br>
              <a:rPr lang="en-US"/>
            </a:br>
            <a:r>
              <a:rPr lang="en-US"/>
              <a:t>Presenter</a:t>
            </a:r>
          </a:p>
          <a:p>
            <a:r>
              <a:rPr lang="en-US"/>
              <a:t>Date</a:t>
            </a:r>
          </a:p>
        </p:txBody>
      </p:sp>
    </p:spTree>
    <p:extLst>
      <p:ext uri="{BB962C8B-B14F-4D97-AF65-F5344CB8AC3E}">
        <p14:creationId xmlns:p14="http://schemas.microsoft.com/office/powerpoint/2010/main" val="1132069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br>
              <a:rPr lang="en-US"/>
            </a:br>
            <a:r>
              <a:rPr lang="en-US"/>
              <a:t>Presenter</a:t>
            </a:r>
          </a:p>
          <a:p>
            <a:r>
              <a:rPr lang="en-US"/>
              <a:t>Date</a:t>
            </a:r>
          </a:p>
        </p:txBody>
      </p:sp>
    </p:spTree>
    <p:extLst>
      <p:ext uri="{BB962C8B-B14F-4D97-AF65-F5344CB8AC3E}">
        <p14:creationId xmlns:p14="http://schemas.microsoft.com/office/powerpoint/2010/main" val="3210700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br>
              <a:rPr lang="en-US"/>
            </a:br>
            <a:r>
              <a:rPr lang="en-US"/>
              <a:t>Presenter</a:t>
            </a:r>
          </a:p>
          <a:p>
            <a:r>
              <a:rPr lang="en-US"/>
              <a:t>Date</a:t>
            </a:r>
          </a:p>
        </p:txBody>
      </p:sp>
    </p:spTree>
    <p:extLst>
      <p:ext uri="{BB962C8B-B14F-4D97-AF65-F5344CB8AC3E}">
        <p14:creationId xmlns:p14="http://schemas.microsoft.com/office/powerpoint/2010/main" val="3715347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br>
              <a:rPr lang="en-US"/>
            </a:br>
            <a:r>
              <a:rPr lang="en-US"/>
              <a:t>Presenter</a:t>
            </a:r>
          </a:p>
          <a:p>
            <a:r>
              <a:rPr lang="en-US"/>
              <a:t>Date</a:t>
            </a:r>
          </a:p>
        </p:txBody>
      </p:sp>
    </p:spTree>
    <p:extLst>
      <p:ext uri="{BB962C8B-B14F-4D97-AF65-F5344CB8AC3E}">
        <p14:creationId xmlns:p14="http://schemas.microsoft.com/office/powerpoint/2010/main" val="3554733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br>
              <a:rPr lang="en-US"/>
            </a:br>
            <a:r>
              <a:rPr lang="en-US"/>
              <a:t>Presenter</a:t>
            </a:r>
          </a:p>
          <a:p>
            <a:r>
              <a:rPr lang="en-US"/>
              <a:t>Date</a:t>
            </a:r>
          </a:p>
        </p:txBody>
      </p:sp>
    </p:spTree>
    <p:extLst>
      <p:ext uri="{BB962C8B-B14F-4D97-AF65-F5344CB8AC3E}">
        <p14:creationId xmlns:p14="http://schemas.microsoft.com/office/powerpoint/2010/main" val="3823698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a:t>Click to edit section header</a:t>
            </a:r>
          </a:p>
        </p:txBody>
      </p:sp>
    </p:spTree>
    <p:extLst>
      <p:ext uri="{BB962C8B-B14F-4D97-AF65-F5344CB8AC3E}">
        <p14:creationId xmlns:p14="http://schemas.microsoft.com/office/powerpoint/2010/main" val="163560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918729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a:t>Click to edit section header</a:t>
            </a:r>
          </a:p>
        </p:txBody>
      </p:sp>
    </p:spTree>
    <p:extLst>
      <p:ext uri="{BB962C8B-B14F-4D97-AF65-F5344CB8AC3E}">
        <p14:creationId xmlns:p14="http://schemas.microsoft.com/office/powerpoint/2010/main" val="1331270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a:t>Click to edit section header</a:t>
            </a:r>
          </a:p>
        </p:txBody>
      </p:sp>
    </p:spTree>
    <p:extLst>
      <p:ext uri="{BB962C8B-B14F-4D97-AF65-F5344CB8AC3E}">
        <p14:creationId xmlns:p14="http://schemas.microsoft.com/office/powerpoint/2010/main" val="357151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a:t>Click to edit section header</a:t>
            </a:r>
          </a:p>
        </p:txBody>
      </p:sp>
    </p:spTree>
    <p:extLst>
      <p:ext uri="{BB962C8B-B14F-4D97-AF65-F5344CB8AC3E}">
        <p14:creationId xmlns:p14="http://schemas.microsoft.com/office/powerpoint/2010/main" val="1079076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3/23/2021</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a:t>Presenter 1 name, degree(s)  |  Organization		Presenter 2 name, degree(s)  |  Organization</a:t>
            </a:r>
            <a:br>
              <a:rPr lang="en-US"/>
            </a:br>
            <a:r>
              <a:rPr lang="en-US"/>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00344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3/23/2021</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a:t>Presenter 1 name, degree(s)  |  Organization		Presenter 2 name, degree(s)  |  Organization</a:t>
            </a:r>
            <a:br>
              <a:rPr lang="en-US"/>
            </a:br>
            <a:r>
              <a:rPr lang="en-US"/>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subtitle</a:t>
            </a:r>
          </a:p>
        </p:txBody>
      </p:sp>
    </p:spTree>
    <p:extLst>
      <p:ext uri="{BB962C8B-B14F-4D97-AF65-F5344CB8AC3E}">
        <p14:creationId xmlns:p14="http://schemas.microsoft.com/office/powerpoint/2010/main" val="41886454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3/23/2021</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a:t>Presenter 1 name, degree(s)  |  Organization		Presenter 2 name, degree(s)  |  Organization</a:t>
            </a:r>
            <a:br>
              <a:rPr lang="en-US"/>
            </a:br>
            <a:r>
              <a:rPr lang="en-US"/>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subtitle</a:t>
            </a:r>
          </a:p>
        </p:txBody>
      </p:sp>
    </p:spTree>
    <p:extLst>
      <p:ext uri="{BB962C8B-B14F-4D97-AF65-F5344CB8AC3E}">
        <p14:creationId xmlns:p14="http://schemas.microsoft.com/office/powerpoint/2010/main" val="2150190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3/23/2021</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a:t>Presenter 1 name, degree(s)  |  Organization		Presenter 2 name, degree(s)  |  Organization</a:t>
            </a:r>
            <a:br>
              <a:rPr lang="en-US"/>
            </a:br>
            <a:r>
              <a:rPr lang="en-US"/>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subtitle</a:t>
            </a:r>
          </a:p>
        </p:txBody>
      </p:sp>
    </p:spTree>
    <p:extLst>
      <p:ext uri="{BB962C8B-B14F-4D97-AF65-F5344CB8AC3E}">
        <p14:creationId xmlns:p14="http://schemas.microsoft.com/office/powerpoint/2010/main" val="3127989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3/23/2021</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a:t>Presenter 1 name, degree(s)  |  Organization		Presenter 2 name, degree(s)  |  Organization</a:t>
            </a:r>
            <a:br>
              <a:rPr lang="en-US"/>
            </a:br>
            <a:r>
              <a:rPr lang="en-US"/>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subtitle</a:t>
            </a:r>
          </a:p>
        </p:txBody>
      </p:sp>
    </p:spTree>
    <p:extLst>
      <p:ext uri="{BB962C8B-B14F-4D97-AF65-F5344CB8AC3E}">
        <p14:creationId xmlns:p14="http://schemas.microsoft.com/office/powerpoint/2010/main" val="2059957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3/23/2021</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Tree>
    <p:extLst>
      <p:ext uri="{BB962C8B-B14F-4D97-AF65-F5344CB8AC3E}">
        <p14:creationId xmlns:p14="http://schemas.microsoft.com/office/powerpoint/2010/main" val="683168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3/23/2021</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Tree>
    <p:extLst>
      <p:ext uri="{BB962C8B-B14F-4D97-AF65-F5344CB8AC3E}">
        <p14:creationId xmlns:p14="http://schemas.microsoft.com/office/powerpoint/2010/main" val="100817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4812426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3/23/2021</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Tree>
    <p:extLst>
      <p:ext uri="{BB962C8B-B14F-4D97-AF65-F5344CB8AC3E}">
        <p14:creationId xmlns:p14="http://schemas.microsoft.com/office/powerpoint/2010/main" val="19335036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3/23/2021</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Tree>
    <p:extLst>
      <p:ext uri="{BB962C8B-B14F-4D97-AF65-F5344CB8AC3E}">
        <p14:creationId xmlns:p14="http://schemas.microsoft.com/office/powerpoint/2010/main" val="1815339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3/23/2021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54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3/23/2021</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602910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3/23/2021</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Tree>
    <p:extLst>
      <p:ext uri="{BB962C8B-B14F-4D97-AF65-F5344CB8AC3E}">
        <p14:creationId xmlns:p14="http://schemas.microsoft.com/office/powerpoint/2010/main" val="3540991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3/23/2021</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49161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3/23/2021</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03248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0C880-04D7-4BA1-B77A-699AD464BE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97000"/>
            <a:ext cx="12192000" cy="5486399"/>
          </a:xfrm>
          <a:prstGeom prst="rect">
            <a:avLst/>
          </a:prstGeom>
          <a:blipFill>
            <a:blip r:embed="rId2"/>
            <a:stretch>
              <a:fillRect/>
            </a:stretch>
          </a:blipFill>
        </p:spPr>
      </p:pic>
      <p:sp>
        <p:nvSpPr>
          <p:cNvPr id="2" name="Title 1"/>
          <p:cNvSpPr>
            <a:spLocks noGrp="1"/>
          </p:cNvSpPr>
          <p:nvPr>
            <p:ph type="ctrTitle"/>
          </p:nvPr>
        </p:nvSpPr>
        <p:spPr>
          <a:xfrm>
            <a:off x="1538932" y="2579688"/>
            <a:ext cx="9436753" cy="1363662"/>
          </a:xfrm>
        </p:spPr>
        <p:txBody>
          <a:bodyPr anchor="t" anchorCtr="0">
            <a:noAutofit/>
          </a:bodyPr>
          <a:lstStyle>
            <a:lvl1pPr algn="l">
              <a:defRPr sz="40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51631" y="3943351"/>
            <a:ext cx="9436753" cy="809625"/>
          </a:xfrm>
        </p:spPr>
        <p:txBody>
          <a:bodyPr/>
          <a:lstStyle>
            <a:lvl1pPr marL="0" indent="0" algn="l">
              <a:spcBef>
                <a:spcPts val="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526886" y="6356351"/>
            <a:ext cx="8509001" cy="274320"/>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665114" y="6356351"/>
            <a:ext cx="609601" cy="270510"/>
          </a:xfrm>
        </p:spPr>
        <p:txBody>
          <a:bodyPr/>
          <a:lstStyle>
            <a:lvl1pPr>
              <a:defRPr>
                <a:solidFill>
                  <a:schemeClr val="bg1"/>
                </a:solidFill>
              </a:defRPr>
            </a:lvl1pPr>
          </a:lstStyle>
          <a:p>
            <a:fld id="{6A08067B-FC2E-4F2C-85F1-25A6D02D94C9}" type="slidenum">
              <a:rPr lang="en-US" smtClean="0"/>
              <a:pPr/>
              <a:t>‹#›</a:t>
            </a:fld>
            <a:endParaRPr lang="en-US"/>
          </a:p>
        </p:txBody>
      </p:sp>
      <p:pic>
        <p:nvPicPr>
          <p:cNvPr id="7" name="Picture 6" descr="National Quality Forum logo with tagline: Driving measurable health improvements together.">
            <a:extLst>
              <a:ext uri="{FF2B5EF4-FFF2-40B4-BE49-F238E27FC236}">
                <a16:creationId xmlns:a16="http://schemas.microsoft.com/office/drawing/2014/main" id="{C9D3CD2F-B1F0-4B0E-97C3-792710C5D7EE}"/>
              </a:ext>
            </a:extLst>
          </p:cNvPr>
          <p:cNvPicPr/>
          <p:nvPr userDrawn="1"/>
        </p:nvPicPr>
        <p:blipFill>
          <a:blip r:embed="rId3"/>
          <a:stretch>
            <a:fillRect/>
          </a:stretch>
        </p:blipFill>
        <p:spPr>
          <a:xfrm>
            <a:off x="622300" y="333376"/>
            <a:ext cx="2743068" cy="813435"/>
          </a:xfrm>
          <a:prstGeom prst="rect">
            <a:avLst/>
          </a:prstGeom>
        </p:spPr>
      </p:pic>
      <p:sp>
        <p:nvSpPr>
          <p:cNvPr id="10" name="Text Placeholder 9">
            <a:extLst>
              <a:ext uri="{FF2B5EF4-FFF2-40B4-BE49-F238E27FC236}">
                <a16:creationId xmlns:a16="http://schemas.microsoft.com/office/drawing/2014/main" id="{0F4DB4E9-EFFC-49D0-936C-4EF3926790BA}"/>
              </a:ext>
            </a:extLst>
          </p:cNvPr>
          <p:cNvSpPr>
            <a:spLocks noGrp="1"/>
          </p:cNvSpPr>
          <p:nvPr>
            <p:ph type="body" sz="quarter" idx="13" hasCustomPrompt="1"/>
          </p:nvPr>
        </p:nvSpPr>
        <p:spPr>
          <a:xfrm>
            <a:off x="8534400" y="717905"/>
            <a:ext cx="2743200" cy="258408"/>
          </a:xfrm>
        </p:spPr>
        <p:txBody>
          <a:bodyPr/>
          <a:lstStyle>
            <a:lvl1pPr marL="0" indent="0" algn="r">
              <a:spcBef>
                <a:spcPts val="0"/>
              </a:spcBef>
              <a:buFontTx/>
              <a:buNone/>
              <a:defRPr sz="1200" b="1">
                <a:solidFill>
                  <a:schemeClr val="tx2"/>
                </a:solidFill>
              </a:defRPr>
            </a:lvl1pPr>
            <a:lvl2pPr marL="0" indent="0" algn="r">
              <a:spcBef>
                <a:spcPts val="0"/>
              </a:spcBef>
              <a:buFontTx/>
              <a:buNone/>
              <a:defRPr sz="1400">
                <a:solidFill>
                  <a:schemeClr val="tx2"/>
                </a:solidFill>
              </a:defRPr>
            </a:lvl2pPr>
            <a:lvl3pPr marL="0" indent="0" algn="r">
              <a:spcBef>
                <a:spcPts val="0"/>
              </a:spcBef>
              <a:buFontTx/>
              <a:buNone/>
              <a:defRPr sz="1400">
                <a:solidFill>
                  <a:schemeClr val="tx2"/>
                </a:solidFill>
              </a:defRPr>
            </a:lvl3pPr>
            <a:lvl4pPr marL="0" indent="0" algn="r">
              <a:spcBef>
                <a:spcPts val="0"/>
              </a:spcBef>
              <a:buFontTx/>
              <a:buNone/>
              <a:defRPr sz="1400">
                <a:solidFill>
                  <a:schemeClr val="tx2"/>
                </a:solidFill>
              </a:defRPr>
            </a:lvl4pPr>
            <a:lvl5pPr marL="0" indent="0" algn="r">
              <a:spcBef>
                <a:spcPts val="0"/>
              </a:spcBef>
              <a:buFontTx/>
              <a:buNone/>
              <a:defRPr sz="1400">
                <a:solidFill>
                  <a:schemeClr val="tx2"/>
                </a:solidFill>
              </a:defRPr>
            </a:lvl5pPr>
          </a:lstStyle>
          <a:p>
            <a:pPr lvl="0"/>
            <a:r>
              <a:rPr lang="en-US"/>
              <a:t>http://www.qualityforum.org</a:t>
            </a:r>
          </a:p>
        </p:txBody>
      </p:sp>
      <p:sp>
        <p:nvSpPr>
          <p:cNvPr id="11" name="Text Placeholder 10">
            <a:extLst>
              <a:ext uri="{FF2B5EF4-FFF2-40B4-BE49-F238E27FC236}">
                <a16:creationId xmlns:a16="http://schemas.microsoft.com/office/drawing/2014/main" id="{006A91C1-D375-439D-B75B-7BF00A79293B}"/>
              </a:ext>
            </a:extLst>
          </p:cNvPr>
          <p:cNvSpPr>
            <a:spLocks noGrp="1"/>
          </p:cNvSpPr>
          <p:nvPr>
            <p:ph type="body" sz="quarter" idx="14" hasCustomPrompt="1"/>
          </p:nvPr>
        </p:nvSpPr>
        <p:spPr>
          <a:xfrm>
            <a:off x="1539587" y="5395913"/>
            <a:ext cx="4110567" cy="461962"/>
          </a:xfrm>
        </p:spPr>
        <p:txBody>
          <a:bodyPr/>
          <a:lstStyle>
            <a:lvl1pPr marL="0" indent="0">
              <a:spcBef>
                <a:spcPts val="0"/>
              </a:spcBef>
              <a:buFontTx/>
              <a:buNone/>
              <a:defRPr lang="en-US" sz="2000" i="1" kern="1200" dirty="0" smtClean="0">
                <a:solidFill>
                  <a:schemeClr val="bg1"/>
                </a:solidFill>
                <a:latin typeface="+mn-lt"/>
                <a:ea typeface="+mn-ea"/>
                <a:cs typeface="+mn-cs"/>
              </a:defRPr>
            </a:lvl1pPr>
            <a:lvl2pPr marL="182880" indent="0">
              <a:buFontTx/>
              <a:buNone/>
              <a:defRPr i="1">
                <a:solidFill>
                  <a:schemeClr val="bg1"/>
                </a:solidFill>
              </a:defRPr>
            </a:lvl2pPr>
            <a:lvl3pPr marL="365760" indent="0">
              <a:buFontTx/>
              <a:buNone/>
              <a:defRPr i="1">
                <a:solidFill>
                  <a:schemeClr val="bg1"/>
                </a:solidFill>
              </a:defRPr>
            </a:lvl3pPr>
            <a:lvl4pPr marL="548640" indent="0">
              <a:buFontTx/>
              <a:buNone/>
              <a:defRPr i="1">
                <a:solidFill>
                  <a:schemeClr val="bg1"/>
                </a:solidFill>
              </a:defRPr>
            </a:lvl4pPr>
            <a:lvl5pPr marL="731520" indent="0">
              <a:buFontTx/>
              <a:buNone/>
              <a:defRPr i="1">
                <a:solidFill>
                  <a:schemeClr val="bg1"/>
                </a:solidFill>
              </a:defRPr>
            </a:lvl5pPr>
          </a:lstStyle>
          <a:p>
            <a:pPr lvl="0"/>
            <a:r>
              <a:rPr lang="en-US"/>
              <a:t>Month 0, 0000</a:t>
            </a:r>
          </a:p>
        </p:txBody>
      </p:sp>
    </p:spTree>
    <p:extLst>
      <p:ext uri="{BB962C8B-B14F-4D97-AF65-F5344CB8AC3E}">
        <p14:creationId xmlns:p14="http://schemas.microsoft.com/office/powerpoint/2010/main" val="1597779572"/>
      </p:ext>
    </p:extLst>
  </p:cSld>
  <p:clrMapOvr>
    <a:masterClrMapping/>
  </p:clrMapOvr>
  <p:extLst>
    <p:ext uri="{DCECCB84-F9BA-43D5-87BE-67443E8EF086}">
      <p15:sldGuideLst xmlns:p15="http://schemas.microsoft.com/office/powerpoint/2012/main">
        <p15:guide id="1" orient="horz" pos="528">
          <p15:clr>
            <a:srgbClr val="FBAE40"/>
          </p15:clr>
        </p15:guide>
        <p15:guide id="2" pos="9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0C880-04D7-4BA1-B77A-699AD464BE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97000"/>
            <a:ext cx="12192000" cy="5486399"/>
          </a:xfrm>
          <a:prstGeom prst="rect">
            <a:avLst/>
          </a:prstGeom>
          <a:blipFill>
            <a:blip r:embed="rId2"/>
            <a:stretch>
              <a:fillRect/>
            </a:stretch>
          </a:blipFill>
        </p:spPr>
      </p:pic>
      <p:sp>
        <p:nvSpPr>
          <p:cNvPr id="2" name="Title 1"/>
          <p:cNvSpPr>
            <a:spLocks noGrp="1"/>
          </p:cNvSpPr>
          <p:nvPr>
            <p:ph type="ctrTitle"/>
          </p:nvPr>
        </p:nvSpPr>
        <p:spPr>
          <a:xfrm>
            <a:off x="1538932" y="2579688"/>
            <a:ext cx="9436753" cy="1363662"/>
          </a:xfrm>
        </p:spPr>
        <p:txBody>
          <a:bodyPr anchor="t" anchorCtr="0">
            <a:noAutofit/>
          </a:bodyPr>
          <a:lstStyle>
            <a:lvl1pPr algn="l">
              <a:defRPr sz="40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51631" y="3943351"/>
            <a:ext cx="9436753" cy="809625"/>
          </a:xfrm>
        </p:spPr>
        <p:txBody>
          <a:bodyPr/>
          <a:lstStyle>
            <a:lvl1pPr marL="0" indent="0" algn="l">
              <a:spcBef>
                <a:spcPts val="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526886" y="6356351"/>
            <a:ext cx="8509001" cy="274320"/>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665114" y="6356351"/>
            <a:ext cx="609601" cy="270510"/>
          </a:xfrm>
        </p:spPr>
        <p:txBody>
          <a:bodyPr/>
          <a:lstStyle>
            <a:lvl1pPr>
              <a:defRPr>
                <a:solidFill>
                  <a:schemeClr val="bg1"/>
                </a:solidFill>
              </a:defRPr>
            </a:lvl1pPr>
          </a:lstStyle>
          <a:p>
            <a:fld id="{6A08067B-FC2E-4F2C-85F1-25A6D02D94C9}" type="slidenum">
              <a:rPr lang="en-US" smtClean="0"/>
              <a:pPr/>
              <a:t>‹#›</a:t>
            </a:fld>
            <a:endParaRPr lang="en-US"/>
          </a:p>
        </p:txBody>
      </p:sp>
      <p:pic>
        <p:nvPicPr>
          <p:cNvPr id="7" name="Picture 6" descr="National Quality Forum logo with tagline: Driving measurable health improvements together.">
            <a:extLst>
              <a:ext uri="{FF2B5EF4-FFF2-40B4-BE49-F238E27FC236}">
                <a16:creationId xmlns:a16="http://schemas.microsoft.com/office/drawing/2014/main" id="{C9D3CD2F-B1F0-4B0E-97C3-792710C5D7EE}"/>
              </a:ext>
            </a:extLst>
          </p:cNvPr>
          <p:cNvPicPr/>
          <p:nvPr userDrawn="1"/>
        </p:nvPicPr>
        <p:blipFill>
          <a:blip r:embed="rId3"/>
          <a:stretch>
            <a:fillRect/>
          </a:stretch>
        </p:blipFill>
        <p:spPr>
          <a:xfrm>
            <a:off x="622300" y="333376"/>
            <a:ext cx="2743068" cy="813435"/>
          </a:xfrm>
          <a:prstGeom prst="rect">
            <a:avLst/>
          </a:prstGeom>
        </p:spPr>
      </p:pic>
      <p:sp>
        <p:nvSpPr>
          <p:cNvPr id="10" name="Text Placeholder 9">
            <a:extLst>
              <a:ext uri="{FF2B5EF4-FFF2-40B4-BE49-F238E27FC236}">
                <a16:creationId xmlns:a16="http://schemas.microsoft.com/office/drawing/2014/main" id="{0F4DB4E9-EFFC-49D0-936C-4EF3926790BA}"/>
              </a:ext>
            </a:extLst>
          </p:cNvPr>
          <p:cNvSpPr>
            <a:spLocks noGrp="1"/>
          </p:cNvSpPr>
          <p:nvPr>
            <p:ph type="body" sz="quarter" idx="13" hasCustomPrompt="1"/>
          </p:nvPr>
        </p:nvSpPr>
        <p:spPr>
          <a:xfrm>
            <a:off x="8534400" y="717905"/>
            <a:ext cx="2743200" cy="258408"/>
          </a:xfrm>
        </p:spPr>
        <p:txBody>
          <a:bodyPr/>
          <a:lstStyle>
            <a:lvl1pPr marL="0" indent="0" algn="r">
              <a:spcBef>
                <a:spcPts val="0"/>
              </a:spcBef>
              <a:buFontTx/>
              <a:buNone/>
              <a:defRPr sz="1200" b="1">
                <a:solidFill>
                  <a:schemeClr val="tx2"/>
                </a:solidFill>
              </a:defRPr>
            </a:lvl1pPr>
            <a:lvl2pPr marL="0" indent="0" algn="r">
              <a:spcBef>
                <a:spcPts val="0"/>
              </a:spcBef>
              <a:buFontTx/>
              <a:buNone/>
              <a:defRPr sz="1400">
                <a:solidFill>
                  <a:schemeClr val="tx2"/>
                </a:solidFill>
              </a:defRPr>
            </a:lvl2pPr>
            <a:lvl3pPr marL="0" indent="0" algn="r">
              <a:spcBef>
                <a:spcPts val="0"/>
              </a:spcBef>
              <a:buFontTx/>
              <a:buNone/>
              <a:defRPr sz="1400">
                <a:solidFill>
                  <a:schemeClr val="tx2"/>
                </a:solidFill>
              </a:defRPr>
            </a:lvl3pPr>
            <a:lvl4pPr marL="0" indent="0" algn="r">
              <a:spcBef>
                <a:spcPts val="0"/>
              </a:spcBef>
              <a:buFontTx/>
              <a:buNone/>
              <a:defRPr sz="1400">
                <a:solidFill>
                  <a:schemeClr val="tx2"/>
                </a:solidFill>
              </a:defRPr>
            </a:lvl4pPr>
            <a:lvl5pPr marL="0" indent="0" algn="r">
              <a:spcBef>
                <a:spcPts val="0"/>
              </a:spcBef>
              <a:buFontTx/>
              <a:buNone/>
              <a:defRPr sz="1400">
                <a:solidFill>
                  <a:schemeClr val="tx2"/>
                </a:solidFill>
              </a:defRPr>
            </a:lvl5pPr>
          </a:lstStyle>
          <a:p>
            <a:pPr lvl="0"/>
            <a:r>
              <a:rPr lang="en-US"/>
              <a:t>http://www.qualityforum.org</a:t>
            </a:r>
          </a:p>
        </p:txBody>
      </p:sp>
      <p:sp>
        <p:nvSpPr>
          <p:cNvPr id="11" name="Text Placeholder 10">
            <a:extLst>
              <a:ext uri="{FF2B5EF4-FFF2-40B4-BE49-F238E27FC236}">
                <a16:creationId xmlns:a16="http://schemas.microsoft.com/office/drawing/2014/main" id="{006A91C1-D375-439D-B75B-7BF00A79293B}"/>
              </a:ext>
            </a:extLst>
          </p:cNvPr>
          <p:cNvSpPr>
            <a:spLocks noGrp="1"/>
          </p:cNvSpPr>
          <p:nvPr>
            <p:ph type="body" sz="quarter" idx="14" hasCustomPrompt="1"/>
          </p:nvPr>
        </p:nvSpPr>
        <p:spPr>
          <a:xfrm>
            <a:off x="1539587" y="5395913"/>
            <a:ext cx="4110567" cy="461962"/>
          </a:xfrm>
        </p:spPr>
        <p:txBody>
          <a:bodyPr/>
          <a:lstStyle>
            <a:lvl1pPr marL="0" indent="0">
              <a:spcBef>
                <a:spcPts val="0"/>
              </a:spcBef>
              <a:buFontTx/>
              <a:buNone/>
              <a:defRPr lang="en-US" sz="2000" i="1" kern="1200" dirty="0" smtClean="0">
                <a:solidFill>
                  <a:schemeClr val="bg1"/>
                </a:solidFill>
                <a:latin typeface="+mn-lt"/>
                <a:ea typeface="+mn-ea"/>
                <a:cs typeface="+mn-cs"/>
              </a:defRPr>
            </a:lvl1pPr>
            <a:lvl2pPr marL="182880" indent="0">
              <a:buFontTx/>
              <a:buNone/>
              <a:defRPr i="1">
                <a:solidFill>
                  <a:schemeClr val="bg1"/>
                </a:solidFill>
              </a:defRPr>
            </a:lvl2pPr>
            <a:lvl3pPr marL="365760" indent="0">
              <a:buFontTx/>
              <a:buNone/>
              <a:defRPr i="1">
                <a:solidFill>
                  <a:schemeClr val="bg1"/>
                </a:solidFill>
              </a:defRPr>
            </a:lvl3pPr>
            <a:lvl4pPr marL="548640" indent="0">
              <a:buFontTx/>
              <a:buNone/>
              <a:defRPr i="1">
                <a:solidFill>
                  <a:schemeClr val="bg1"/>
                </a:solidFill>
              </a:defRPr>
            </a:lvl4pPr>
            <a:lvl5pPr marL="731520" indent="0">
              <a:buFontTx/>
              <a:buNone/>
              <a:defRPr i="1">
                <a:solidFill>
                  <a:schemeClr val="bg1"/>
                </a:solidFill>
              </a:defRPr>
            </a:lvl5pPr>
          </a:lstStyle>
          <a:p>
            <a:pPr lvl="0"/>
            <a:r>
              <a:rPr lang="en-US"/>
              <a:t>Month 0, 0000</a:t>
            </a:r>
          </a:p>
        </p:txBody>
      </p:sp>
    </p:spTree>
    <p:extLst>
      <p:ext uri="{BB962C8B-B14F-4D97-AF65-F5344CB8AC3E}">
        <p14:creationId xmlns:p14="http://schemas.microsoft.com/office/powerpoint/2010/main" val="3897385491"/>
      </p:ext>
    </p:extLst>
  </p:cSld>
  <p:clrMapOvr>
    <a:masterClrMapping/>
  </p:clrMapOvr>
  <p:extLst>
    <p:ext uri="{DCECCB84-F9BA-43D5-87BE-67443E8EF086}">
      <p15:sldGuideLst xmlns:p15="http://schemas.microsoft.com/office/powerpoint/2012/main">
        <p15:guide id="1" orient="horz" pos="528">
          <p15:clr>
            <a:srgbClr val="FBAE40"/>
          </p15:clr>
        </p15:guide>
        <p15:guide id="2" pos="9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111540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9805195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Autofit/>
          </a:bodyPr>
          <a:lstStyle>
            <a:lvl1pPr>
              <a:spcBef>
                <a:spcPts val="500"/>
              </a:spcBef>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20908145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Callout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1809" y="6356351"/>
            <a:ext cx="9073640"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pic>
        <p:nvPicPr>
          <p:cNvPr id="4" name="Picture 3" descr="National Quality Forum logo with tagline: Driving measurable health improvements together.">
            <a:extLst>
              <a:ext uri="{FF2B5EF4-FFF2-40B4-BE49-F238E27FC236}">
                <a16:creationId xmlns:a16="http://schemas.microsoft.com/office/drawing/2014/main" id="{4EE45312-A558-4AFC-B7C6-26387060C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57201"/>
            <a:ext cx="2098552" cy="525781"/>
          </a:xfrm>
          <a:prstGeom prst="rect">
            <a:avLst/>
          </a:prstGeom>
        </p:spPr>
      </p:pic>
      <p:sp>
        <p:nvSpPr>
          <p:cNvPr id="9" name="Title 1">
            <a:extLst>
              <a:ext uri="{FF2B5EF4-FFF2-40B4-BE49-F238E27FC236}">
                <a16:creationId xmlns:a16="http://schemas.microsoft.com/office/drawing/2014/main" id="{119080F5-D313-4759-AEF1-65DAE427E9E4}"/>
              </a:ext>
            </a:extLst>
          </p:cNvPr>
          <p:cNvSpPr txBox="1">
            <a:spLocks/>
          </p:cNvSpPr>
          <p:nvPr userDrawn="1"/>
        </p:nvSpPr>
        <p:spPr>
          <a:xfrm>
            <a:off x="6220649" y="1371601"/>
            <a:ext cx="4389344"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3"/>
                </a:solidFill>
                <a:latin typeface="+mn-lt"/>
                <a:ea typeface="+mj-ea"/>
                <a:cs typeface="+mj-cs"/>
              </a:defRPr>
            </a:lvl1pPr>
          </a:lstStyle>
          <a:p>
            <a:r>
              <a:rPr lang="en-US">
                <a:solidFill>
                  <a:schemeClr val="accent1"/>
                </a:solidFill>
              </a:rPr>
              <a:t>Click to edit Master title style</a:t>
            </a:r>
          </a:p>
        </p:txBody>
      </p:sp>
      <p:sp>
        <p:nvSpPr>
          <p:cNvPr id="10" name="Content Placeholder 2">
            <a:extLst>
              <a:ext uri="{FF2B5EF4-FFF2-40B4-BE49-F238E27FC236}">
                <a16:creationId xmlns:a16="http://schemas.microsoft.com/office/drawing/2014/main" id="{D772A79B-9362-4CFC-9BE9-D3FC61488187}"/>
              </a:ext>
            </a:extLst>
          </p:cNvPr>
          <p:cNvSpPr>
            <a:spLocks noGrp="1"/>
          </p:cNvSpPr>
          <p:nvPr>
            <p:ph idx="13"/>
          </p:nvPr>
        </p:nvSpPr>
        <p:spPr>
          <a:xfrm>
            <a:off x="6220650" y="2116137"/>
            <a:ext cx="4389344"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0CEF85B-2B64-4CD1-8D52-990836F1A095}"/>
              </a:ext>
            </a:extLst>
          </p:cNvPr>
          <p:cNvSpPr txBox="1">
            <a:spLocks/>
          </p:cNvSpPr>
          <p:nvPr userDrawn="1"/>
        </p:nvSpPr>
        <p:spPr>
          <a:xfrm>
            <a:off x="1331809" y="1371601"/>
            <a:ext cx="5694629"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3"/>
                </a:solidFill>
                <a:latin typeface="+mn-lt"/>
                <a:ea typeface="+mj-ea"/>
                <a:cs typeface="+mj-cs"/>
              </a:defRPr>
            </a:lvl1pPr>
          </a:lstStyle>
          <a:p>
            <a:r>
              <a:rPr lang="en-US">
                <a:solidFill>
                  <a:schemeClr val="accent1"/>
                </a:solidFill>
              </a:rPr>
              <a:t>Click to edit Master title style</a:t>
            </a:r>
          </a:p>
        </p:txBody>
      </p:sp>
      <p:sp>
        <p:nvSpPr>
          <p:cNvPr id="12" name="Content Placeholder 2">
            <a:extLst>
              <a:ext uri="{FF2B5EF4-FFF2-40B4-BE49-F238E27FC236}">
                <a16:creationId xmlns:a16="http://schemas.microsoft.com/office/drawing/2014/main" id="{2DF80948-BE0B-4927-A6A8-72635B21AE36}"/>
              </a:ext>
            </a:extLst>
          </p:cNvPr>
          <p:cNvSpPr>
            <a:spLocks noGrp="1"/>
          </p:cNvSpPr>
          <p:nvPr>
            <p:ph idx="14"/>
          </p:nvPr>
        </p:nvSpPr>
        <p:spPr>
          <a:xfrm>
            <a:off x="1331810" y="2116137"/>
            <a:ext cx="4286937"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121894"/>
      </p:ext>
    </p:extLst>
  </p:cSld>
  <p:clrMapOvr>
    <a:masterClrMapping/>
  </p:clrMapOvr>
  <p:hf sldNum="0" hdr="0" ftr="0" dt="0"/>
  <p:extLst>
    <p:ext uri="{DCECCB84-F9BA-43D5-87BE-67443E8EF086}">
      <p15:sldGuideLst xmlns:p15="http://schemas.microsoft.com/office/powerpoint/2012/main">
        <p15:guide id="1"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age Callout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287694" y="6356351"/>
            <a:ext cx="9117755" cy="369302"/>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pic>
        <p:nvPicPr>
          <p:cNvPr id="4" name="Picture 3" descr="National Quality Forum logo with tagline: Driving measurable health improvements together.">
            <a:extLst>
              <a:ext uri="{FF2B5EF4-FFF2-40B4-BE49-F238E27FC236}">
                <a16:creationId xmlns:a16="http://schemas.microsoft.com/office/drawing/2014/main" id="{188385FA-BFCC-4C90-BB13-B1DDBBE05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57201"/>
            <a:ext cx="2098552" cy="525781"/>
          </a:xfrm>
          <a:prstGeom prst="rect">
            <a:avLst/>
          </a:prstGeom>
        </p:spPr>
      </p:pic>
      <p:sp>
        <p:nvSpPr>
          <p:cNvPr id="9" name="Title 1">
            <a:extLst>
              <a:ext uri="{FF2B5EF4-FFF2-40B4-BE49-F238E27FC236}">
                <a16:creationId xmlns:a16="http://schemas.microsoft.com/office/drawing/2014/main" id="{11112B90-AAEC-43AB-9A81-D4E281B6C737}"/>
              </a:ext>
            </a:extLst>
          </p:cNvPr>
          <p:cNvSpPr txBox="1">
            <a:spLocks/>
          </p:cNvSpPr>
          <p:nvPr userDrawn="1"/>
        </p:nvSpPr>
        <p:spPr>
          <a:xfrm>
            <a:off x="1287694" y="1371601"/>
            <a:ext cx="5694629"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3"/>
                </a:solidFill>
                <a:latin typeface="+mn-lt"/>
                <a:ea typeface="+mj-ea"/>
                <a:cs typeface="+mj-cs"/>
              </a:defRPr>
            </a:lvl1pPr>
          </a:lstStyle>
          <a:p>
            <a:r>
              <a:rPr lang="en-US">
                <a:solidFill>
                  <a:schemeClr val="accent1"/>
                </a:solidFill>
              </a:rPr>
              <a:t>Click to edit Master title style</a:t>
            </a:r>
          </a:p>
        </p:txBody>
      </p:sp>
      <p:sp>
        <p:nvSpPr>
          <p:cNvPr id="10" name="Content Placeholder 2">
            <a:extLst>
              <a:ext uri="{FF2B5EF4-FFF2-40B4-BE49-F238E27FC236}">
                <a16:creationId xmlns:a16="http://schemas.microsoft.com/office/drawing/2014/main" id="{38A90B43-692E-4856-BAF5-F6C854BCA7C2}"/>
              </a:ext>
            </a:extLst>
          </p:cNvPr>
          <p:cNvSpPr>
            <a:spLocks noGrp="1"/>
          </p:cNvSpPr>
          <p:nvPr>
            <p:ph idx="13"/>
          </p:nvPr>
        </p:nvSpPr>
        <p:spPr>
          <a:xfrm>
            <a:off x="1287695" y="2116137"/>
            <a:ext cx="5356633"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7AF621C7-3797-4600-B741-3FE47AF46584}"/>
              </a:ext>
            </a:extLst>
          </p:cNvPr>
          <p:cNvSpPr>
            <a:spLocks noGrp="1"/>
          </p:cNvSpPr>
          <p:nvPr>
            <p:ph type="pic" sz="quarter" idx="14"/>
          </p:nvPr>
        </p:nvSpPr>
        <p:spPr>
          <a:xfrm>
            <a:off x="7557502" y="2047876"/>
            <a:ext cx="3575720" cy="2394642"/>
          </a:xfrm>
        </p:spPr>
        <p:txBody>
          <a:bodyPr/>
          <a:lstStyle>
            <a:lvl1pPr marL="0" indent="0">
              <a:buFontTx/>
              <a:buNone/>
              <a:defRPr/>
            </a:lvl1pPr>
          </a:lstStyle>
          <a:p>
            <a:r>
              <a:rPr lang="en-US"/>
              <a:t>Click icon to add picture</a:t>
            </a:r>
          </a:p>
        </p:txBody>
      </p:sp>
      <p:sp>
        <p:nvSpPr>
          <p:cNvPr id="12" name="Text Placeholder 7">
            <a:extLst>
              <a:ext uri="{FF2B5EF4-FFF2-40B4-BE49-F238E27FC236}">
                <a16:creationId xmlns:a16="http://schemas.microsoft.com/office/drawing/2014/main" id="{B2ACBA7E-07FB-4D47-884E-5060884FBB5C}"/>
              </a:ext>
            </a:extLst>
          </p:cNvPr>
          <p:cNvSpPr>
            <a:spLocks noGrp="1"/>
          </p:cNvSpPr>
          <p:nvPr>
            <p:ph type="body" sz="quarter" idx="15"/>
          </p:nvPr>
        </p:nvSpPr>
        <p:spPr>
          <a:xfrm>
            <a:off x="7558174" y="4514851"/>
            <a:ext cx="3575049" cy="1004888"/>
          </a:xfrm>
        </p:spPr>
        <p:txBody>
          <a:bodyPr/>
          <a:lstStyle>
            <a:lvl1pPr marL="0" indent="0">
              <a:buFontTx/>
              <a:buNone/>
              <a:defRPr sz="1800" b="1">
                <a:solidFill>
                  <a:schemeClr val="accent3"/>
                </a:solidFill>
              </a:defRPr>
            </a:lvl1pPr>
            <a:lvl2pPr marL="182880" indent="0">
              <a:buFontTx/>
              <a:buNone/>
              <a:defRPr sz="1800" b="1">
                <a:solidFill>
                  <a:schemeClr val="accent3"/>
                </a:solidFill>
              </a:defRPr>
            </a:lvl2pPr>
            <a:lvl3pPr marL="365760" indent="0">
              <a:buFontTx/>
              <a:buNone/>
              <a:defRPr sz="1800" b="1">
                <a:solidFill>
                  <a:schemeClr val="accent3"/>
                </a:solidFill>
              </a:defRPr>
            </a:lvl3pPr>
            <a:lvl4pPr marL="548640" indent="0">
              <a:buFontTx/>
              <a:buNone/>
              <a:defRPr sz="1800" b="1">
                <a:solidFill>
                  <a:schemeClr val="accent3"/>
                </a:solidFill>
              </a:defRPr>
            </a:lvl4pPr>
            <a:lvl5pPr marL="731520" indent="0">
              <a:buFontTx/>
              <a:buNone/>
              <a:defRPr sz="1800" b="1">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966036"/>
      </p:ext>
    </p:extLst>
  </p:cSld>
  <p:clrMapOvr>
    <a:masterClrMapping/>
  </p:clrMapOvr>
  <p:hf sldNum="0" hdr="0" ftr="0" dt="0"/>
  <p:extLst>
    <p:ext uri="{DCECCB84-F9BA-43D5-87BE-67443E8EF086}">
      <p15:sldGuideLst xmlns:p15="http://schemas.microsoft.com/office/powerpoint/2012/main">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9722" y="1371601"/>
            <a:ext cx="5694629" cy="676275"/>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1299723" y="2116137"/>
            <a:ext cx="5356633"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9723" y="6356351"/>
            <a:ext cx="8881448" cy="274320"/>
          </a:xfrm>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
        <p:nvSpPr>
          <p:cNvPr id="7" name="Picture Placeholder 6">
            <a:extLst>
              <a:ext uri="{FF2B5EF4-FFF2-40B4-BE49-F238E27FC236}">
                <a16:creationId xmlns:a16="http://schemas.microsoft.com/office/drawing/2014/main" id="{514F78F4-1B36-448E-91CA-59749F08A229}"/>
              </a:ext>
            </a:extLst>
          </p:cNvPr>
          <p:cNvSpPr>
            <a:spLocks noGrp="1"/>
          </p:cNvSpPr>
          <p:nvPr>
            <p:ph type="pic" sz="quarter" idx="13"/>
          </p:nvPr>
        </p:nvSpPr>
        <p:spPr>
          <a:xfrm>
            <a:off x="7701880" y="1371600"/>
            <a:ext cx="3575720" cy="2394642"/>
          </a:xfrm>
        </p:spPr>
        <p:txBody>
          <a:bodyPr/>
          <a:lstStyle>
            <a:lvl1pPr marL="0" indent="0">
              <a:buFontTx/>
              <a:buNone/>
              <a:defRPr/>
            </a:lvl1pPr>
          </a:lstStyle>
          <a:p>
            <a:r>
              <a:rPr lang="en-US"/>
              <a:t>Click icon to add picture</a:t>
            </a:r>
          </a:p>
        </p:txBody>
      </p:sp>
      <p:sp>
        <p:nvSpPr>
          <p:cNvPr id="8" name="Text Placeholder 7">
            <a:extLst>
              <a:ext uri="{FF2B5EF4-FFF2-40B4-BE49-F238E27FC236}">
                <a16:creationId xmlns:a16="http://schemas.microsoft.com/office/drawing/2014/main" id="{0EA99AE0-3998-4C86-B75B-F7E38D922F91}"/>
              </a:ext>
            </a:extLst>
          </p:cNvPr>
          <p:cNvSpPr>
            <a:spLocks noGrp="1"/>
          </p:cNvSpPr>
          <p:nvPr>
            <p:ph type="body" sz="quarter" idx="14"/>
          </p:nvPr>
        </p:nvSpPr>
        <p:spPr>
          <a:xfrm>
            <a:off x="7702552" y="3838575"/>
            <a:ext cx="3575049" cy="1004888"/>
          </a:xfrm>
        </p:spPr>
        <p:txBody>
          <a:bodyPr/>
          <a:lstStyle>
            <a:lvl1pPr marL="0" indent="0">
              <a:buFontTx/>
              <a:buNone/>
              <a:defRPr sz="1800" b="1">
                <a:solidFill>
                  <a:schemeClr val="accent3"/>
                </a:solidFill>
              </a:defRPr>
            </a:lvl1pPr>
            <a:lvl2pPr marL="182880" indent="0">
              <a:buFontTx/>
              <a:buNone/>
              <a:defRPr sz="1800" b="1">
                <a:solidFill>
                  <a:schemeClr val="accent3"/>
                </a:solidFill>
              </a:defRPr>
            </a:lvl2pPr>
            <a:lvl3pPr marL="365760" indent="0">
              <a:buFontTx/>
              <a:buNone/>
              <a:defRPr sz="1800" b="1">
                <a:solidFill>
                  <a:schemeClr val="accent3"/>
                </a:solidFill>
              </a:defRPr>
            </a:lvl3pPr>
            <a:lvl4pPr marL="548640" indent="0">
              <a:buFontTx/>
              <a:buNone/>
              <a:defRPr sz="1800" b="1">
                <a:solidFill>
                  <a:schemeClr val="accent3"/>
                </a:solidFill>
              </a:defRPr>
            </a:lvl4pPr>
            <a:lvl5pPr marL="731520" indent="0">
              <a:buFontTx/>
              <a:buNone/>
              <a:defRPr sz="1800" b="1">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776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White backgroun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99721" y="6356351"/>
            <a:ext cx="8881448" cy="274320"/>
          </a:xfrm>
        </p:spPr>
        <p:txBody>
          <a:bodyPr/>
          <a:lstStyle/>
          <a:p>
            <a:endParaRPr lang="en-US"/>
          </a:p>
        </p:txBody>
      </p:sp>
      <p:sp>
        <p:nvSpPr>
          <p:cNvPr id="4" name="Slide Number Placeholder 3"/>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27141180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u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4781"/>
            <a:ext cx="9753600" cy="1328973"/>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0" y="6356351"/>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1867773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 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Autofit/>
          </a:bodyPr>
          <a:lstStyle>
            <a:lvl1pPr>
              <a:spcBef>
                <a:spcPts val="500"/>
              </a:spcBef>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3328375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urpl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406"/>
            <a:ext cx="9753600" cy="1328973"/>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1" y="6333851"/>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2242227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US"/>
              <a:t>Footer</a:t>
            </a:r>
          </a:p>
          <a:p>
            <a:endParaRPr lang="en-US"/>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1216512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5500"/>
            <a:ext cx="9753600" cy="1231649"/>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0" y="6360877"/>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22216369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4270670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solidFill>
                  <a:schemeClr val="accent5"/>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32740826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Orang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408"/>
            <a:ext cx="9753600" cy="1333500"/>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2" y="6364259"/>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25201830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9717" y="6356351"/>
            <a:ext cx="8881448" cy="274320"/>
          </a:xfrm>
        </p:spPr>
        <p:txBody>
          <a:bodyPr/>
          <a:lstStyle>
            <a:lvl1pPr>
              <a:defRPr/>
            </a:lvl1pPr>
          </a:lstStyle>
          <a:p>
            <a:r>
              <a:rPr lang="en-US">
                <a:solidFill>
                  <a:schemeClr val="accent4"/>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accent4"/>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36813233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9716" y="3451635"/>
            <a:ext cx="9753600" cy="586212"/>
          </a:xfrm>
        </p:spPr>
        <p:txBody>
          <a:bodyPr/>
          <a:lstStyle>
            <a:lvl1pPr>
              <a:defRPr sz="4000">
                <a:solidFill>
                  <a:schemeClr val="bg1"/>
                </a:solidFill>
              </a:defRPr>
            </a:lvl1pPr>
          </a:lstStyle>
          <a:p>
            <a:r>
              <a:rPr lang="en-US"/>
              <a:t>CLICK TO EDIT MASTER TITLE STYLE</a:t>
            </a:r>
          </a:p>
        </p:txBody>
      </p:sp>
      <p:sp>
        <p:nvSpPr>
          <p:cNvPr id="3" name="Content Placeholder 2"/>
          <p:cNvSpPr>
            <a:spLocks noGrp="1"/>
          </p:cNvSpPr>
          <p:nvPr>
            <p:ph idx="1"/>
          </p:nvPr>
        </p:nvSpPr>
        <p:spPr>
          <a:xfrm>
            <a:off x="1299716" y="4572000"/>
            <a:ext cx="9753600" cy="1609724"/>
          </a:xfrm>
        </p:spPr>
        <p:txBody>
          <a:bodyPr/>
          <a:lstStyle>
            <a:lvl1pPr marL="0" indent="0">
              <a:spcBef>
                <a:spcPts val="400"/>
              </a:spcBef>
              <a:buFontTx/>
              <a:buNone/>
              <a:defRPr lang="en-US" sz="22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9717" y="6356351"/>
            <a:ext cx="8881448" cy="274320"/>
          </a:xfrm>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218085483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3/23/2021</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8094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7.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6.png"/><Relationship Id="rId2" Type="http://schemas.openxmlformats.org/officeDocument/2006/relationships/slideLayout" Target="../slideLayouts/slideLayout28.xml"/><Relationship Id="rId16"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image" Target="../media/image1.jpeg"/><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20.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heme" Target="../theme/theme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7.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3/23/2021</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789089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747" r:id="rId26"/>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1371601"/>
            <a:ext cx="9753600" cy="67627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2116137"/>
            <a:ext cx="9753600" cy="40655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1" y="6356351"/>
            <a:ext cx="8881448" cy="274320"/>
          </a:xfrm>
          <a:prstGeom prst="rect">
            <a:avLst/>
          </a:prstGeom>
        </p:spPr>
        <p:txBody>
          <a:bodyPr vert="horz" lIns="0" tIns="0" rIns="0" bIns="0" rtlCol="0" anchor="t" anchorCtr="0"/>
          <a:lstStyle>
            <a:lvl1pPr algn="l">
              <a:defRPr sz="1200">
                <a:solidFill>
                  <a:schemeClr val="tx2"/>
                </a:solidFill>
              </a:defRPr>
            </a:lvl1pPr>
          </a:lstStyle>
          <a:p>
            <a:r>
              <a:rPr lang="en-US" dirty="0"/>
              <a:t>Footer</a:t>
            </a:r>
          </a:p>
        </p:txBody>
      </p:sp>
      <p:sp>
        <p:nvSpPr>
          <p:cNvPr id="6" name="Slide Number Placeholder 5"/>
          <p:cNvSpPr>
            <a:spLocks noGrp="1"/>
          </p:cNvSpPr>
          <p:nvPr>
            <p:ph type="sldNum" sz="quarter" idx="4"/>
          </p:nvPr>
        </p:nvSpPr>
        <p:spPr>
          <a:xfrm>
            <a:off x="10667998" y="6356351"/>
            <a:ext cx="609601" cy="274320"/>
          </a:xfrm>
          <a:prstGeom prst="rect">
            <a:avLst/>
          </a:prstGeom>
        </p:spPr>
        <p:txBody>
          <a:bodyPr vert="horz" lIns="0" tIns="0" rIns="0" bIns="0" rtlCol="0" anchor="t" anchorCtr="0"/>
          <a:lstStyle>
            <a:lvl1pPr algn="r">
              <a:defRPr sz="1200">
                <a:solidFill>
                  <a:schemeClr val="tx2"/>
                </a:solidFill>
              </a:defRPr>
            </a:lvl1pPr>
          </a:lstStyle>
          <a:p>
            <a:fld id="{6A08067B-FC2E-4F2C-85F1-25A6D02D94C9}" type="slidenum">
              <a:rPr lang="en-US" smtClean="0"/>
              <a:pPr/>
              <a:t>‹#›</a:t>
            </a:fld>
            <a:endParaRPr lang="en-US" dirty="0"/>
          </a:p>
        </p:txBody>
      </p:sp>
      <p:pic>
        <p:nvPicPr>
          <p:cNvPr id="10" name="Picture 9" descr="National Quality Forum logo with tagline: Driving measurable health improvements together.">
            <a:extLst>
              <a:ext uri="{FF2B5EF4-FFF2-40B4-BE49-F238E27FC236}">
                <a16:creationId xmlns:a16="http://schemas.microsoft.com/office/drawing/2014/main" id="{6927919B-FE5C-4B6C-A702-63F0A81D7B1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09600" y="457201"/>
            <a:ext cx="2798069" cy="525781"/>
          </a:xfrm>
          <a:prstGeom prst="rect">
            <a:avLst/>
          </a:prstGeom>
        </p:spPr>
      </p:pic>
    </p:spTree>
    <p:extLst>
      <p:ext uri="{BB962C8B-B14F-4D97-AF65-F5344CB8AC3E}">
        <p14:creationId xmlns:p14="http://schemas.microsoft.com/office/powerpoint/2010/main" val="31575490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ftr="0" dt="0"/>
  <p:txStyles>
    <p:titleStyle>
      <a:lvl1pPr algn="l" defTabSz="914400" rtl="0" eaLnBrk="1" latinLnBrk="0" hangingPunct="1">
        <a:lnSpc>
          <a:spcPct val="80000"/>
        </a:lnSpc>
        <a:spcBef>
          <a:spcPct val="0"/>
        </a:spcBef>
        <a:buNone/>
        <a:defRPr sz="2800" b="1" kern="1200" spc="-30" baseline="0">
          <a:solidFill>
            <a:schemeClr val="accent1"/>
          </a:solidFill>
          <a:latin typeface="+mn-lt"/>
          <a:ea typeface="+mj-ea"/>
          <a:cs typeface="+mj-cs"/>
        </a:defRPr>
      </a:lvl1pPr>
    </p:titleStyle>
    <p:bodyStyle>
      <a:lvl1pPr marL="182880" indent="-182880" algn="l" defTabSz="914400" rtl="0" eaLnBrk="1" latinLnBrk="0" hangingPunct="1">
        <a:lnSpc>
          <a:spcPct val="90000"/>
        </a:lnSpc>
        <a:spcBef>
          <a:spcPts val="1200"/>
        </a:spcBef>
        <a:buClr>
          <a:schemeClr val="accent3"/>
        </a:buClr>
        <a:buFont typeface="Wingdings" panose="05000000000000000000" pitchFamily="2" charset="2"/>
        <a:buChar char="§"/>
        <a:defRPr sz="2000"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Clr>
          <a:schemeClr val="accent3"/>
        </a:buClr>
        <a:buSzPct val="50000"/>
        <a:buFont typeface="Wingdings 2" panose="05020102010507070707" pitchFamily="18" charset="2"/>
        <a:buChar char=""/>
        <a:defRPr sz="1800"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Clr>
          <a:schemeClr val="accent3"/>
        </a:buClr>
        <a:buFont typeface="Calibri" panose="020F050202020403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Clr>
          <a:schemeClr val="accent3"/>
        </a:buClr>
        <a:buFont typeface="Arial" panose="020B0604020202020204" pitchFamily="34" charset="0"/>
        <a:buChar char="•"/>
        <a:defRPr sz="1800" i="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Clr>
          <a:schemeClr val="accent3"/>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720">
          <p15:clr>
            <a:srgbClr val="F26B43"/>
          </p15:clr>
        </p15:guide>
        <p15:guide id="3" orient="horz" pos="864">
          <p15:clr>
            <a:srgbClr val="F26B43"/>
          </p15:clr>
        </p15:guide>
        <p15:guide id="4" pos="288">
          <p15:clr>
            <a:srgbClr val="F26B43"/>
          </p15:clr>
        </p15:guide>
        <p15:guide id="5" pos="5328">
          <p15:clr>
            <a:srgbClr val="F26B43"/>
          </p15:clr>
        </p15:guide>
        <p15:guide id="6" orient="horz" pos="13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3/23/2021</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a:p>
        </p:txBody>
      </p:sp>
    </p:spTree>
    <p:extLst>
      <p:ext uri="{BB962C8B-B14F-4D97-AF65-F5344CB8AC3E}">
        <p14:creationId xmlns:p14="http://schemas.microsoft.com/office/powerpoint/2010/main" val="5482088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
          <p15:clr>
            <a:srgbClr val="F26B43"/>
          </p15:clr>
        </p15:guide>
        <p15:guide id="9" pos="7392">
          <p15:clr>
            <a:srgbClr val="F26B43"/>
          </p15:clr>
        </p15:guide>
        <p15:guide id="10" orient="horz" pos="3984">
          <p15:clr>
            <a:srgbClr val="F26B43"/>
          </p15:clr>
        </p15:guide>
        <p15:guide id="11" pos="3840">
          <p15:clr>
            <a:srgbClr val="F26B43"/>
          </p15:clr>
        </p15:guide>
        <p15:guide id="12" orient="horz" pos="11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9717" y="1371601"/>
            <a:ext cx="9977881" cy="676275"/>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1299718" y="2116137"/>
            <a:ext cx="9977882" cy="40655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1" y="6356351"/>
            <a:ext cx="8881448" cy="274320"/>
          </a:xfrm>
          <a:prstGeom prst="rect">
            <a:avLst/>
          </a:prstGeom>
        </p:spPr>
        <p:txBody>
          <a:bodyPr vert="horz" lIns="0" tIns="0" rIns="0" bIns="0" rtlCol="0" anchor="t" anchorCtr="0"/>
          <a:lstStyle>
            <a:lvl1pPr algn="l">
              <a:defRPr sz="1200">
                <a:solidFill>
                  <a:schemeClr val="tx2"/>
                </a:solidFill>
              </a:defRPr>
            </a:lvl1pPr>
          </a:lstStyle>
          <a:p>
            <a:r>
              <a:rPr lang="en-US"/>
              <a:t>Footer</a:t>
            </a:r>
          </a:p>
        </p:txBody>
      </p:sp>
      <p:sp>
        <p:nvSpPr>
          <p:cNvPr id="6" name="Slide Number Placeholder 5"/>
          <p:cNvSpPr>
            <a:spLocks noGrp="1"/>
          </p:cNvSpPr>
          <p:nvPr>
            <p:ph type="sldNum" sz="quarter" idx="4"/>
          </p:nvPr>
        </p:nvSpPr>
        <p:spPr>
          <a:xfrm>
            <a:off x="10667998" y="6356351"/>
            <a:ext cx="609601" cy="274320"/>
          </a:xfrm>
          <a:prstGeom prst="rect">
            <a:avLst/>
          </a:prstGeom>
        </p:spPr>
        <p:txBody>
          <a:bodyPr vert="horz" lIns="0" tIns="0" rIns="0" bIns="0" rtlCol="0" anchor="t" anchorCtr="0"/>
          <a:lstStyle>
            <a:lvl1pPr algn="r">
              <a:defRPr sz="1200">
                <a:solidFill>
                  <a:schemeClr val="tx2"/>
                </a:solidFill>
              </a:defRPr>
            </a:lvl1pPr>
          </a:lstStyle>
          <a:p>
            <a:fld id="{6A08067B-FC2E-4F2C-85F1-25A6D02D94C9}" type="slidenum">
              <a:rPr lang="en-US" smtClean="0"/>
              <a:pPr/>
              <a:t>‹#›</a:t>
            </a:fld>
            <a:endParaRPr lang="en-US"/>
          </a:p>
        </p:txBody>
      </p:sp>
      <p:pic>
        <p:nvPicPr>
          <p:cNvPr id="10" name="Picture 9" descr="National Quality Forum logo with tagline: Driving measurable health improvements together.">
            <a:extLst>
              <a:ext uri="{FF2B5EF4-FFF2-40B4-BE49-F238E27FC236}">
                <a16:creationId xmlns:a16="http://schemas.microsoft.com/office/drawing/2014/main" id="{6927919B-FE5C-4B6C-A702-63F0A81D7B1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09600" y="457201"/>
            <a:ext cx="2098552" cy="525781"/>
          </a:xfrm>
          <a:prstGeom prst="rect">
            <a:avLst/>
          </a:prstGeom>
        </p:spPr>
      </p:pic>
    </p:spTree>
    <p:extLst>
      <p:ext uri="{BB962C8B-B14F-4D97-AF65-F5344CB8AC3E}">
        <p14:creationId xmlns:p14="http://schemas.microsoft.com/office/powerpoint/2010/main" val="403859381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hf hdr="0" ftr="0" dt="0"/>
  <p:txStyles>
    <p:titleStyle>
      <a:lvl1pPr algn="l" defTabSz="914400" rtl="0" eaLnBrk="1" latinLnBrk="0" hangingPunct="1">
        <a:lnSpc>
          <a:spcPct val="80000"/>
        </a:lnSpc>
        <a:spcBef>
          <a:spcPct val="0"/>
        </a:spcBef>
        <a:buNone/>
        <a:defRPr sz="2800" b="1" kern="1200" spc="-30" baseline="0">
          <a:solidFill>
            <a:schemeClr val="accent1"/>
          </a:solidFill>
          <a:latin typeface="+mn-lt"/>
          <a:ea typeface="+mj-ea"/>
          <a:cs typeface="+mj-cs"/>
        </a:defRPr>
      </a:lvl1pPr>
    </p:titleStyle>
    <p:bodyStyle>
      <a:lvl1pPr marL="182880" indent="-182880" algn="l" defTabSz="914400" rtl="0" eaLnBrk="1" latinLnBrk="0" hangingPunct="1">
        <a:lnSpc>
          <a:spcPct val="90000"/>
        </a:lnSpc>
        <a:spcBef>
          <a:spcPts val="1200"/>
        </a:spcBef>
        <a:buClr>
          <a:schemeClr val="accent3"/>
        </a:buClr>
        <a:buFont typeface="Wingdings" panose="05000000000000000000" pitchFamily="2" charset="2"/>
        <a:buChar char="§"/>
        <a:defRPr sz="2000"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Clr>
          <a:schemeClr val="accent3"/>
        </a:buClr>
        <a:buSzPct val="50000"/>
        <a:buFont typeface="Wingdings 2" panose="05020102010507070707" pitchFamily="18" charset="2"/>
        <a:buChar char=""/>
        <a:defRPr sz="1800"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Clr>
          <a:schemeClr val="accent3"/>
        </a:buClr>
        <a:buFont typeface="Calibri" panose="020F050202020403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Clr>
          <a:schemeClr val="accent3"/>
        </a:buClr>
        <a:buFont typeface="Arial" panose="020B0604020202020204" pitchFamily="34" charset="0"/>
        <a:buChar char="•"/>
        <a:defRPr sz="1800" i="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Clr>
          <a:schemeClr val="accent3"/>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816">
          <p15:clr>
            <a:srgbClr val="F26B43"/>
          </p15:clr>
        </p15:guide>
        <p15:guide id="3" orient="horz" pos="864">
          <p15:clr>
            <a:srgbClr val="F26B43"/>
          </p15:clr>
        </p15:guide>
        <p15:guide id="4" pos="384">
          <p15:clr>
            <a:srgbClr val="F26B43"/>
          </p15:clr>
        </p15:guide>
        <p15:guide id="5" pos="7104">
          <p15:clr>
            <a:srgbClr val="F26B43"/>
          </p15:clr>
        </p15:guide>
        <p15:guide id="6" orient="horz" pos="1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files/document/blueprint-patient-reported-outcome-measures.pd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hqscreeners.com/" TargetMode="Externa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hyperlink" Target="http://www.qualityforum.org/WorkArea/linkit.aspx?LinkIdentifier=id&amp;ItemID=72157" TargetMode="External"/><Relationship Id="rId7" Type="http://schemas.openxmlformats.org/officeDocument/2006/relationships/hyperlink" Target="http://www.qualityforum.org/ProjectDescription.aspx?projectID=93898" TargetMode="External"/><Relationship Id="rId2" Type="http://schemas.openxmlformats.org/officeDocument/2006/relationships/hyperlink" Target="http://www.qualityforum.org/WorkArea/linkit.aspx?LinkIdentifier=id&amp;ItemID=72156" TargetMode="External"/><Relationship Id="rId1" Type="http://schemas.openxmlformats.org/officeDocument/2006/relationships/slideLayout" Target="../slideLayouts/slideLayout78.xml"/><Relationship Id="rId6" Type="http://schemas.openxmlformats.org/officeDocument/2006/relationships/hyperlink" Target="http://www.qualityforum.org/WorkArea/linkit.aspx?LinkIdentifier=id&amp;ItemID=93584" TargetMode="External"/><Relationship Id="rId5" Type="http://schemas.openxmlformats.org/officeDocument/2006/relationships/hyperlink" Target="https://pubmed.ncbi.nlm.nih.gov/28211667/" TargetMode="External"/><Relationship Id="rId4" Type="http://schemas.openxmlformats.org/officeDocument/2006/relationships/hyperlink" Target="http://www.qualityforum.org/WorkArea/linkit.aspx?LinkIdentifier=id&amp;ItemID=72537"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www.qualityforum.org/WorkArea/linkit.aspx?LinkIdentifier=id&amp;ItemID=93584" TargetMode="External"/><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8.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8.xml"/><Relationship Id="rId1" Type="http://schemas.openxmlformats.org/officeDocument/2006/relationships/themeOverride" Target="../theme/themeOverride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9.xml"/><Relationship Id="rId1" Type="http://schemas.openxmlformats.org/officeDocument/2006/relationships/themeOverride" Target="../theme/themeOverride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9.xml"/><Relationship Id="rId1" Type="http://schemas.openxmlformats.org/officeDocument/2006/relationships/themeOverride" Target="../theme/themeOverride4.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8.xml"/><Relationship Id="rId1" Type="http://schemas.openxmlformats.org/officeDocument/2006/relationships/themeOverride" Target="../theme/themeOverride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8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8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qualityforum.org/" TargetMode="Externa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battelle.webex.com/mw3300/mywebex/default.do?nomenu=true&amp;siteurl=battelle&amp;service=6&amp;rnd=0.29559577589668085&amp;main_url=https%3A%2F%2Fbattelle.webex.com%2Fec3300%2Feventcenter%2Fevent%2FeventAction.do%3FtheAction%3Ddetail%26%26%26EMK%3D4832534b0000000404dcab671e34a089b24b0aa9f0446039d4cae06e47f0873b38e3b0c7552baf32%26siteurl%3Dbattelle%26confViewID%3D187698107388005791%26encryptTicket%3DSDJTSwAAAASZMaHW45O-WESuWSIcTq2-rtJxjpct0B-L-XE5X_hBVg2%26" TargetMode="External"/><Relationship Id="rId7" Type="http://schemas.openxmlformats.org/officeDocument/2006/relationships/image" Target="../media/image44.sv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hyperlink" Target="https://battelle.webex.com/mw3300/mywebex/default.do?nomenu=true&amp;siteurl=battelle&amp;service=6&amp;rnd=0.4819472437241834&amp;main_url=https%3A%2F%2Fbattelle.webex.com%2Fec3300%2Feventcenter%2Fevent%2FeventAction.do%3FtheAction%3Ddetail%26%26%26EMK%3D4832534b00000004f4e55cf27ad9d9620dce5487450972ce84c60faeff7f0e2e0bbab1f0b635f91a%26siteurl%3Dbattelle%26confViewID%3D187699722716188291%26encryptTicket%3DSDJTSwAAAAQW14XUqmNAJnmGk6w1pgOROlGMbhJLQnAfXkFqVt4qqw2%26" TargetMode="External"/><Relationship Id="rId4" Type="http://schemas.openxmlformats.org/officeDocument/2006/relationships/hyperlink" Target="https://cmsmerit.cms.gov/" TargetMode="External"/><Relationship Id="rId9" Type="http://schemas.openxmlformats.org/officeDocument/2006/relationships/image" Target="../media/image4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iling doctor touches the arm of a smiling woman with a small child on her lap. CMS logo appears in the upper right corner.">
            <a:extLst>
              <a:ext uri="{FF2B5EF4-FFF2-40B4-BE49-F238E27FC236}">
                <a16:creationId xmlns:a16="http://schemas.microsoft.com/office/drawing/2014/main" id="{6CA06BAC-E078-4E6E-A266-5147FB487F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327660" y="152400"/>
            <a:ext cx="8869680" cy="2514600"/>
          </a:xfrm>
        </p:spPr>
        <p:txBody>
          <a:bodyPr/>
          <a:lstStyle/>
          <a:p>
            <a:r>
              <a:rPr lang="en-US" dirty="0"/>
              <a:t>MMS Info Session</a:t>
            </a:r>
            <a:br>
              <a:rPr lang="en-US" dirty="0"/>
            </a:br>
            <a:r>
              <a:rPr lang="en-US" sz="3600" dirty="0"/>
              <a:t>PROs, PROMs, and PRO-PMs: Demystifying Terminology and Best Practices around Patient-Reported Data </a:t>
            </a:r>
            <a:endParaRPr lang="en-US" dirty="0">
              <a:solidFill>
                <a:schemeClr val="tx2"/>
              </a:solidFill>
            </a:endParaRPr>
          </a:p>
        </p:txBody>
      </p:sp>
      <p:sp>
        <p:nvSpPr>
          <p:cNvPr id="4" name="Subtitle">
            <a:extLst>
              <a:ext uri="{FF2B5EF4-FFF2-40B4-BE49-F238E27FC236}">
                <a16:creationId xmlns:a16="http://schemas.microsoft.com/office/drawing/2014/main" id="{FB436B66-5398-40AA-B125-C22767CB8FA1}"/>
              </a:ext>
            </a:extLst>
          </p:cNvPr>
          <p:cNvSpPr txBox="1">
            <a:spLocks/>
          </p:cNvSpPr>
          <p:nvPr/>
        </p:nvSpPr>
        <p:spPr>
          <a:xfrm>
            <a:off x="533400" y="1752600"/>
            <a:ext cx="11201400" cy="914400"/>
          </a:xfrm>
          <a:prstGeom prst="rect">
            <a:avLst/>
          </a:prstGeom>
        </p:spPr>
        <p:txBody>
          <a:bodyPr>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Author">
            <a:extLst>
              <a:ext uri="{FF2B5EF4-FFF2-40B4-BE49-F238E27FC236}">
                <a16:creationId xmlns:a16="http://schemas.microsoft.com/office/drawing/2014/main" id="{14DC3BDE-F679-4967-AF7C-BF0DD311E0D7}"/>
              </a:ext>
            </a:extLst>
          </p:cNvPr>
          <p:cNvSpPr>
            <a:spLocks noGrp="1"/>
          </p:cNvSpPr>
          <p:nvPr>
            <p:ph type="subTitle" idx="1"/>
          </p:nvPr>
        </p:nvSpPr>
        <p:spPr>
          <a:xfrm>
            <a:off x="9403079" y="1554479"/>
            <a:ext cx="2696771" cy="1326943"/>
          </a:xfrm>
        </p:spPr>
        <p:txBody>
          <a:bodyPr>
            <a:noAutofit/>
          </a:bodyPr>
          <a:lstStyle/>
          <a:p>
            <a:r>
              <a:rPr lang="en-US" sz="1800" b="1" dirty="0">
                <a:solidFill>
                  <a:schemeClr val="tx2"/>
                </a:solidFill>
              </a:rPr>
              <a:t>March 24, 2021</a:t>
            </a:r>
          </a:p>
          <a:p>
            <a:r>
              <a:rPr lang="en-US" sz="1800" b="1" dirty="0">
                <a:solidFill>
                  <a:schemeClr val="tx2"/>
                </a:solidFill>
              </a:rPr>
              <a:t>Presenters:</a:t>
            </a:r>
          </a:p>
          <a:p>
            <a:r>
              <a:rPr lang="en-US" sz="1800" b="1" dirty="0">
                <a:solidFill>
                  <a:schemeClr val="tx2"/>
                </a:solidFill>
              </a:rPr>
              <a:t>Chuck Amos, NQF</a:t>
            </a:r>
          </a:p>
          <a:p>
            <a:r>
              <a:rPr lang="en-US" sz="1800" b="1" dirty="0">
                <a:solidFill>
                  <a:schemeClr val="tx2"/>
                </a:solidFill>
              </a:rPr>
              <a:t>Teresa Brown, NQF</a:t>
            </a:r>
          </a:p>
          <a:p>
            <a:r>
              <a:rPr lang="en-US" sz="1800" b="1" dirty="0">
                <a:solidFill>
                  <a:schemeClr val="tx2"/>
                </a:solidFill>
              </a:rPr>
              <a:t>Brenna Rabel, Battelle</a:t>
            </a:r>
          </a:p>
        </p:txBody>
      </p:sp>
    </p:spTree>
    <p:extLst>
      <p:ext uri="{BB962C8B-B14F-4D97-AF65-F5344CB8AC3E}">
        <p14:creationId xmlns:p14="http://schemas.microsoft.com/office/powerpoint/2010/main" val="245805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76200"/>
            <a:ext cx="11277600" cy="1378131"/>
          </a:xfrm>
        </p:spPr>
        <p:txBody>
          <a:bodyPr/>
          <a:lstStyle/>
          <a:p>
            <a:r>
              <a:rPr lang="en-US" dirty="0"/>
              <a:t>Unique Considerations when Evaluating PRO-PM</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sz="2800" dirty="0"/>
              <a:t>The measure developer should evaluate outcome measures, including those based on PROs against standard criteria in the same way that all measures under development must be evaluated. </a:t>
            </a:r>
          </a:p>
          <a:p>
            <a:r>
              <a:rPr lang="en-US" sz="2800" dirty="0"/>
              <a:t>Unique Considerations that apply to evaluating PRO-PM include:</a:t>
            </a:r>
          </a:p>
          <a:p>
            <a:pPr lvl="1"/>
            <a:r>
              <a:rPr lang="en-US" sz="2400" dirty="0"/>
              <a:t>Importance</a:t>
            </a:r>
            <a:r>
              <a:rPr lang="en-US" dirty="0"/>
              <a:t> </a:t>
            </a:r>
          </a:p>
          <a:p>
            <a:pPr lvl="2"/>
            <a:r>
              <a:rPr lang="en-US" sz="2000" dirty="0"/>
              <a:t>The measures must be patient-centered. Patients must be involved in identifying the PROs used for performance measurements</a:t>
            </a:r>
          </a:p>
          <a:p>
            <a:pPr lvl="1"/>
            <a:r>
              <a:rPr lang="en-US" sz="2400" dirty="0"/>
              <a:t>Feasibility</a:t>
            </a:r>
          </a:p>
          <a:p>
            <a:pPr lvl="2"/>
            <a:r>
              <a:rPr lang="en-US" sz="2000" dirty="0"/>
              <a:t>Minimize burden to respondents. Illness may complicate accessibility issues. Consider language literacy and cultural issues. </a:t>
            </a:r>
          </a:p>
          <a:p>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3/23/2021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733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4400" dirty="0"/>
              <a:t>Unique Considerations when Evaluating      PRO-PM Cont.</a:t>
            </a:r>
            <a:endParaRPr lang="en-US" dirty="0"/>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pPr lvl="1"/>
            <a:r>
              <a:rPr lang="en-US" sz="2400" dirty="0"/>
              <a:t>Scientific Acceptability </a:t>
            </a:r>
          </a:p>
          <a:p>
            <a:pPr lvl="2"/>
            <a:r>
              <a:rPr lang="en-US" sz="2000" dirty="0"/>
              <a:t>Specifications must include methods of administration, handling of proxy responses, response rate calculations, and how the responses affect results. Reliability and validity must be established not only for the data measurement instrument (PROM) but also for the derived performance measurement (PRO-PM)</a:t>
            </a:r>
          </a:p>
          <a:p>
            <a:pPr lvl="1"/>
            <a:r>
              <a:rPr lang="en-US" sz="2400" b="0" i="0" u="none" strike="noStrike" baseline="0" dirty="0">
                <a:solidFill>
                  <a:srgbClr val="000000"/>
                </a:solidFill>
              </a:rPr>
              <a:t>Usability and Use</a:t>
            </a:r>
          </a:p>
          <a:p>
            <a:pPr lvl="2"/>
            <a:r>
              <a:rPr lang="en-US" sz="2000" b="0" i="0" u="none" strike="noStrike" baseline="0" dirty="0">
                <a:solidFill>
                  <a:srgbClr val="000000"/>
                </a:solidFill>
              </a:rPr>
              <a:t>Not only must patients find the results of PRO-PMs useful, but providers must also be able to use the information to improve quality of care. </a:t>
            </a:r>
          </a:p>
          <a:p>
            <a:pPr lvl="1"/>
            <a:r>
              <a:rPr lang="en-US" sz="2400" b="0" i="0" u="none" strike="noStrike" baseline="0" dirty="0">
                <a:solidFill>
                  <a:srgbClr val="000000"/>
                </a:solidFill>
              </a:rPr>
              <a:t>Psychometrically sound</a:t>
            </a:r>
          </a:p>
          <a:p>
            <a:pPr lvl="2"/>
            <a:r>
              <a:rPr lang="en-US" sz="2000" b="0" i="0" u="none" strike="noStrike" baseline="0" dirty="0">
                <a:solidFill>
                  <a:srgbClr val="000000"/>
                </a:solidFill>
              </a:rPr>
              <a:t>In addition to the usual validity and reliability</a:t>
            </a:r>
            <a:r>
              <a:rPr lang="en-US" sz="2000" dirty="0">
                <a:solidFill>
                  <a:srgbClr val="000000"/>
                </a:solidFill>
              </a:rPr>
              <a:t> </a:t>
            </a:r>
            <a:r>
              <a:rPr lang="en-US" sz="2000" b="0" i="0" u="none" strike="noStrike" baseline="0" dirty="0">
                <a:solidFill>
                  <a:srgbClr val="000000"/>
                </a:solidFill>
              </a:rPr>
              <a:t>criteria, cultural and language considerations, and patients’ burden of responding should be considered. </a:t>
            </a:r>
          </a:p>
          <a:p>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3/23/2021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1760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4400" dirty="0"/>
              <a:t>Unique Considerations when Evaluating      PRO-PM Cont.</a:t>
            </a:r>
            <a:endParaRPr lang="en-US" dirty="0"/>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92500"/>
          </a:bodyPr>
          <a:lstStyle/>
          <a:p>
            <a:pPr lvl="1"/>
            <a:r>
              <a:rPr lang="en-US" sz="2600" b="0" i="0" u="none" strike="noStrike" baseline="0" dirty="0">
                <a:solidFill>
                  <a:srgbClr val="000000"/>
                </a:solidFill>
              </a:rPr>
              <a:t>Person-Centered</a:t>
            </a:r>
          </a:p>
          <a:p>
            <a:pPr lvl="2"/>
            <a:r>
              <a:rPr lang="en-US" sz="2000" b="0" i="0" u="none" strike="noStrike" baseline="0" dirty="0">
                <a:solidFill>
                  <a:srgbClr val="000000"/>
                </a:solidFill>
              </a:rPr>
              <a:t>Measures</a:t>
            </a:r>
            <a:r>
              <a:rPr lang="en-US" sz="2000" dirty="0">
                <a:solidFill>
                  <a:srgbClr val="000000"/>
                </a:solidFill>
              </a:rPr>
              <a:t> </a:t>
            </a:r>
            <a:r>
              <a:rPr lang="en-US" sz="2000" b="0" i="0" u="none" strike="noStrike" baseline="0" dirty="0">
                <a:solidFill>
                  <a:srgbClr val="000000"/>
                </a:solidFill>
              </a:rPr>
              <a:t>should reflect collaboration and shared decision-making with patients. Patients become more engaged when they can give feedback on outcomes important to them. </a:t>
            </a:r>
          </a:p>
          <a:p>
            <a:pPr lvl="1"/>
            <a:r>
              <a:rPr lang="en-US" sz="2600" b="0" i="0" u="none" strike="noStrike" baseline="0" dirty="0">
                <a:solidFill>
                  <a:srgbClr val="000000"/>
                </a:solidFill>
              </a:rPr>
              <a:t>Meaningful</a:t>
            </a:r>
          </a:p>
          <a:p>
            <a:pPr lvl="2"/>
            <a:r>
              <a:rPr lang="en-US" sz="2200" b="0" i="0" u="none" strike="noStrike" baseline="0" dirty="0">
                <a:solidFill>
                  <a:srgbClr val="000000"/>
                </a:solidFill>
              </a:rPr>
              <a:t>Measures should capture impact on health-related quality of life, symptom burden, experience with care, and achievement of personal goals</a:t>
            </a:r>
            <a:r>
              <a:rPr lang="en-US" sz="1600" b="0" i="0" u="none" strike="noStrike" baseline="0" dirty="0">
                <a:solidFill>
                  <a:srgbClr val="000000"/>
                </a:solidFill>
              </a:rPr>
              <a:t>. </a:t>
            </a:r>
          </a:p>
          <a:p>
            <a:pPr lvl="1"/>
            <a:r>
              <a:rPr lang="en-US" sz="2600" b="0" i="0" u="none" strike="noStrike" baseline="0" dirty="0">
                <a:solidFill>
                  <a:srgbClr val="000000"/>
                </a:solidFill>
              </a:rPr>
              <a:t>Amenable to Change</a:t>
            </a:r>
          </a:p>
          <a:p>
            <a:pPr lvl="2"/>
            <a:r>
              <a:rPr lang="en-US" sz="2200" b="0" i="0" u="none" strike="noStrike" baseline="0" dirty="0">
                <a:solidFill>
                  <a:srgbClr val="000000"/>
                </a:solidFill>
              </a:rPr>
              <a:t>Outcomes of interest must be responsive to specific healthcare services or intervention.</a:t>
            </a:r>
            <a:r>
              <a:rPr lang="en-US" sz="1600" b="0" i="0" u="none" strike="noStrike" baseline="0" dirty="0">
                <a:solidFill>
                  <a:srgbClr val="000000"/>
                </a:solidFill>
              </a:rPr>
              <a:t> </a:t>
            </a:r>
          </a:p>
          <a:p>
            <a:pPr lvl="1"/>
            <a:r>
              <a:rPr lang="en-US" sz="2600" b="0" i="0" u="none" strike="noStrike" baseline="0" dirty="0">
                <a:solidFill>
                  <a:srgbClr val="000000"/>
                </a:solidFill>
              </a:rPr>
              <a:t>Implementable</a:t>
            </a:r>
          </a:p>
          <a:p>
            <a:pPr lvl="2"/>
            <a:r>
              <a:rPr lang="en-US" sz="2200" b="0" i="0" u="none" strike="noStrike" baseline="0" dirty="0">
                <a:solidFill>
                  <a:srgbClr val="000000"/>
                </a:solidFill>
              </a:rPr>
              <a:t>Data collection directly from patients involves challenges of burden to patients, health literacy of patients, cultural competence of providers, and adaptation to computer-based platforms. Evaluation should address how to manage these challenges. </a:t>
            </a:r>
          </a:p>
          <a:p>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3/23/2021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560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Common Challenges Measure Developers Might Encounter </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fontScale="85000" lnSpcReduction="10000"/>
          </a:bodyPr>
          <a:lstStyle/>
          <a:p>
            <a:r>
              <a:rPr lang="en-US" sz="3200" dirty="0"/>
              <a:t>Lack of PRO data in extractable format </a:t>
            </a:r>
          </a:p>
          <a:p>
            <a:r>
              <a:rPr lang="en-US" sz="3200" dirty="0"/>
              <a:t>Insufficient pre- and post- data </a:t>
            </a:r>
          </a:p>
          <a:p>
            <a:r>
              <a:rPr lang="en-US" sz="3200" dirty="0"/>
              <a:t>Increased burden on patients and providers to collect necessary data</a:t>
            </a:r>
          </a:p>
          <a:p>
            <a:r>
              <a:rPr lang="en-US" sz="3200" dirty="0"/>
              <a:t>Complexity of developing a quality measure that allows for multiple tools to be used</a:t>
            </a:r>
          </a:p>
          <a:p>
            <a:r>
              <a:rPr lang="en-US" sz="3200" dirty="0"/>
              <a:t>Ensuring both the PROM and the PRO-PM are adequately validated </a:t>
            </a:r>
          </a:p>
          <a:p>
            <a:endParaRPr lang="en-US" dirty="0"/>
          </a:p>
          <a:p>
            <a:pPr marL="0" indent="0">
              <a:buNone/>
            </a:pPr>
            <a:r>
              <a:rPr lang="en-US" sz="3200" dirty="0"/>
              <a:t>Blueprint PROM resource for developers: </a:t>
            </a:r>
            <a:r>
              <a:rPr lang="en-US" dirty="0">
                <a:hlinkClick r:id="rId3"/>
              </a:rPr>
              <a:t>https://www.cms.gov/files/document/blueprint-patient-reported-outcome-measures.pdf</a:t>
            </a:r>
            <a:r>
              <a:rPr lang="en-US" dirty="0"/>
              <a:t> </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3/23/2021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091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86B3D1-0DBC-4719-A134-71D1509DACD7}"/>
              </a:ext>
            </a:extLst>
          </p:cNvPr>
          <p:cNvSpPr>
            <a:spLocks noGrp="1"/>
          </p:cNvSpPr>
          <p:nvPr>
            <p:ph type="ctrTitle"/>
          </p:nvPr>
        </p:nvSpPr>
        <p:spPr/>
        <p:txBody>
          <a:bodyPr/>
          <a:lstStyle/>
          <a:p>
            <a:r>
              <a:rPr lang="en-US"/>
              <a:t>Measure Management System Information Session</a:t>
            </a:r>
          </a:p>
        </p:txBody>
      </p:sp>
      <p:sp>
        <p:nvSpPr>
          <p:cNvPr id="9" name="Subtitle 8">
            <a:extLst>
              <a:ext uri="{FF2B5EF4-FFF2-40B4-BE49-F238E27FC236}">
                <a16:creationId xmlns:a16="http://schemas.microsoft.com/office/drawing/2014/main" id="{F018A9ED-74BF-4066-878F-C57AD7F7C826}"/>
              </a:ext>
            </a:extLst>
          </p:cNvPr>
          <p:cNvSpPr>
            <a:spLocks noGrp="1"/>
          </p:cNvSpPr>
          <p:nvPr>
            <p:ph type="subTitle" idx="1"/>
          </p:nvPr>
        </p:nvSpPr>
        <p:spPr/>
        <p:txBody>
          <a:bodyPr>
            <a:normAutofit lnSpcReduction="10000"/>
          </a:bodyPr>
          <a:lstStyle/>
          <a:p>
            <a:r>
              <a:rPr lang="en-US"/>
              <a:t>Patient-Reported Outcomes: Best Practices on Selection and Data Collection</a:t>
            </a:r>
          </a:p>
          <a:p>
            <a:endParaRPr lang="en-US"/>
          </a:p>
        </p:txBody>
      </p:sp>
      <p:sp>
        <p:nvSpPr>
          <p:cNvPr id="4" name="Text Placeholder 3">
            <a:extLst>
              <a:ext uri="{FF2B5EF4-FFF2-40B4-BE49-F238E27FC236}">
                <a16:creationId xmlns:a16="http://schemas.microsoft.com/office/drawing/2014/main" id="{BE4D299C-787A-48CA-8DB6-8CCE9BF6A269}"/>
              </a:ext>
            </a:extLst>
          </p:cNvPr>
          <p:cNvSpPr>
            <a:spLocks noGrp="1"/>
          </p:cNvSpPr>
          <p:nvPr>
            <p:ph type="body" sz="quarter" idx="13"/>
          </p:nvPr>
        </p:nvSpPr>
        <p:spPr/>
        <p:txBody>
          <a:bodyPr>
            <a:normAutofit lnSpcReduction="10000"/>
          </a:bodyPr>
          <a:lstStyle/>
          <a:p>
            <a:r>
              <a:rPr lang="en-US"/>
              <a:t>http://www.qualityforum.org</a:t>
            </a:r>
          </a:p>
        </p:txBody>
      </p:sp>
      <p:sp>
        <p:nvSpPr>
          <p:cNvPr id="10" name="Text Placeholder 9">
            <a:extLst>
              <a:ext uri="{FF2B5EF4-FFF2-40B4-BE49-F238E27FC236}">
                <a16:creationId xmlns:a16="http://schemas.microsoft.com/office/drawing/2014/main" id="{1287D7F8-25C5-4FDD-881A-842AC1FB92FC}"/>
              </a:ext>
            </a:extLst>
          </p:cNvPr>
          <p:cNvSpPr>
            <a:spLocks noGrp="1"/>
          </p:cNvSpPr>
          <p:nvPr>
            <p:ph type="body" sz="quarter" idx="14"/>
          </p:nvPr>
        </p:nvSpPr>
        <p:spPr/>
        <p:txBody>
          <a:bodyPr/>
          <a:lstStyle/>
          <a:p>
            <a:r>
              <a:rPr lang="en-US"/>
              <a:t>March 24, 2021</a:t>
            </a:r>
          </a:p>
          <a:p>
            <a:endParaRPr lang="en-US"/>
          </a:p>
        </p:txBody>
      </p:sp>
      <p:sp>
        <p:nvSpPr>
          <p:cNvPr id="18" name="Slide Number Placeholder 2">
            <a:extLst>
              <a:ext uri="{FF2B5EF4-FFF2-40B4-BE49-F238E27FC236}">
                <a16:creationId xmlns:a16="http://schemas.microsoft.com/office/drawing/2014/main" id="{B28A18A5-7B9D-454F-AEED-1A0BD5459E0E}"/>
              </a:ext>
            </a:extLst>
          </p:cNvPr>
          <p:cNvSpPr>
            <a:spLocks noGrp="1"/>
          </p:cNvSpPr>
          <p:nvPr>
            <p:ph type="sldNum" sz="quarter" idx="12"/>
          </p:nvPr>
        </p:nvSpPr>
        <p:spPr>
          <a:xfrm>
            <a:off x="10667998" y="6356351"/>
            <a:ext cx="609601"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9153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1862-73A6-482E-98AB-02CC6626F57F}"/>
              </a:ext>
            </a:extLst>
          </p:cNvPr>
          <p:cNvSpPr>
            <a:spLocks noGrp="1"/>
          </p:cNvSpPr>
          <p:nvPr>
            <p:ph type="title"/>
          </p:nvPr>
        </p:nvSpPr>
        <p:spPr/>
        <p:txBody>
          <a:bodyPr/>
          <a:lstStyle/>
          <a:p>
            <a:r>
              <a:rPr lang="en-US"/>
              <a:t>The National Quality Forum: A Unique Role</a:t>
            </a:r>
          </a:p>
        </p:txBody>
      </p:sp>
      <p:sp>
        <p:nvSpPr>
          <p:cNvPr id="3" name="Content Placeholder 2">
            <a:extLst>
              <a:ext uri="{FF2B5EF4-FFF2-40B4-BE49-F238E27FC236}">
                <a16:creationId xmlns:a16="http://schemas.microsoft.com/office/drawing/2014/main" id="{892F88C6-2931-4168-97E4-123F17F65F79}"/>
              </a:ext>
            </a:extLst>
          </p:cNvPr>
          <p:cNvSpPr>
            <a:spLocks noGrp="1"/>
          </p:cNvSpPr>
          <p:nvPr>
            <p:ph idx="1"/>
          </p:nvPr>
        </p:nvSpPr>
        <p:spPr/>
        <p:txBody>
          <a:bodyPr vert="horz" lIns="0" tIns="0" rIns="0" bIns="0" rtlCol="0" anchor="t">
            <a:noAutofit/>
          </a:bodyPr>
          <a:lstStyle/>
          <a:p>
            <a:pPr>
              <a:lnSpc>
                <a:spcPct val="100000"/>
              </a:lnSpc>
            </a:pPr>
            <a:r>
              <a:rPr lang="en-US" sz="2400" b="1">
                <a:effectLst/>
              </a:rPr>
              <a:t>History: </a:t>
            </a:r>
            <a:r>
              <a:rPr lang="en-US" sz="2400">
                <a:effectLst/>
              </a:rPr>
              <a:t>Established in 1999, NQF is a nonprofit, nonpartisan, membership-based organization. </a:t>
            </a:r>
            <a:endParaRPr lang="en-US" sz="2400">
              <a:solidFill>
                <a:srgbClr val="C00000"/>
              </a:solidFill>
              <a:effectLst/>
            </a:endParaRPr>
          </a:p>
          <a:p>
            <a:pPr>
              <a:lnSpc>
                <a:spcPct val="100000"/>
              </a:lnSpc>
            </a:pPr>
            <a:r>
              <a:rPr lang="en-US" sz="2400" b="1">
                <a:effectLst/>
              </a:rPr>
              <a:t>Consensus-Based Entity (CBE):</a:t>
            </a:r>
            <a:r>
              <a:rPr lang="en-US" sz="2400">
                <a:effectLst/>
              </a:rPr>
              <a:t> </a:t>
            </a:r>
            <a:r>
              <a:rPr lang="en-US" sz="2400"/>
              <a:t>NQF</a:t>
            </a:r>
            <a:r>
              <a:rPr lang="en-US" sz="2400">
                <a:effectLst/>
              </a:rPr>
              <a:t> brings together public and private sector stakeholders to reach consensus on healthcare performance measurement. The goal is to make healthcare in the U.S. better, safer, and more affordable.</a:t>
            </a:r>
            <a:r>
              <a:rPr lang="en-US" sz="2400"/>
              <a:t> </a:t>
            </a:r>
          </a:p>
          <a:p>
            <a:pPr>
              <a:lnSpc>
                <a:spcPct val="100000"/>
              </a:lnSpc>
            </a:pPr>
            <a:r>
              <a:rPr lang="en-US" sz="2400" b="1"/>
              <a:t>For the past 20 years, NQF and our members have been at the forefront of advancing healthcare quality while tackling the healthcare system’s most urgent needs.  </a:t>
            </a:r>
          </a:p>
        </p:txBody>
      </p:sp>
      <p:sp>
        <p:nvSpPr>
          <p:cNvPr id="4" name="Slide Number Placeholder 3">
            <a:extLst>
              <a:ext uri="{FF2B5EF4-FFF2-40B4-BE49-F238E27FC236}">
                <a16:creationId xmlns:a16="http://schemas.microsoft.com/office/drawing/2014/main" id="{D8694880-007A-4979-8A34-255712F45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55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C7E4-CC8E-400F-9F1C-2414A3311885}"/>
              </a:ext>
            </a:extLst>
          </p:cNvPr>
          <p:cNvSpPr>
            <a:spLocks noGrp="1"/>
          </p:cNvSpPr>
          <p:nvPr>
            <p:ph type="title"/>
          </p:nvPr>
        </p:nvSpPr>
        <p:spPr/>
        <p:txBody>
          <a:bodyPr/>
          <a:lstStyle/>
          <a:p>
            <a:r>
              <a:rPr lang="en-US"/>
              <a:t>Background</a:t>
            </a:r>
          </a:p>
        </p:txBody>
      </p:sp>
      <p:sp>
        <p:nvSpPr>
          <p:cNvPr id="3" name="Slide Number Placeholder 2">
            <a:extLst>
              <a:ext uri="{FF2B5EF4-FFF2-40B4-BE49-F238E27FC236}">
                <a16:creationId xmlns:a16="http://schemas.microsoft.com/office/drawing/2014/main" id="{15372C34-E20C-4520-B4A5-70A602A1DA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99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6FFA-A952-4D33-9CE4-621A4CB602A8}"/>
              </a:ext>
            </a:extLst>
          </p:cNvPr>
          <p:cNvSpPr>
            <a:spLocks noGrp="1"/>
          </p:cNvSpPr>
          <p:nvPr>
            <p:ph type="title"/>
          </p:nvPr>
        </p:nvSpPr>
        <p:spPr/>
        <p:txBody>
          <a:bodyPr/>
          <a:lstStyle/>
          <a:p>
            <a:r>
              <a:rPr lang="en-US"/>
              <a:t>Background: Terminology</a:t>
            </a:r>
          </a:p>
        </p:txBody>
      </p:sp>
      <p:sp>
        <p:nvSpPr>
          <p:cNvPr id="4" name="Slide Number Placeholder 3">
            <a:extLst>
              <a:ext uri="{FF2B5EF4-FFF2-40B4-BE49-F238E27FC236}">
                <a16:creationId xmlns:a16="http://schemas.microsoft.com/office/drawing/2014/main" id="{B7E84504-81F1-4813-A8F8-21D1615C64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03132168-C956-4C1F-B2E9-B7C4D7C1F964}"/>
              </a:ext>
            </a:extLst>
          </p:cNvPr>
          <p:cNvGraphicFramePr>
            <a:graphicFrameLocks noGrp="1"/>
          </p:cNvGraphicFramePr>
          <p:nvPr>
            <p:extLst>
              <p:ext uri="{D42A27DB-BD31-4B8C-83A1-F6EECF244321}">
                <p14:modId xmlns:p14="http://schemas.microsoft.com/office/powerpoint/2010/main" val="4246325472"/>
              </p:ext>
            </p:extLst>
          </p:nvPr>
        </p:nvGraphicFramePr>
        <p:xfrm>
          <a:off x="1051560" y="1837944"/>
          <a:ext cx="9997440" cy="4593336"/>
        </p:xfrm>
        <a:graphic>
          <a:graphicData uri="http://schemas.openxmlformats.org/drawingml/2006/table">
            <a:tbl>
              <a:tblPr firstRow="1"/>
              <a:tblGrid>
                <a:gridCol w="2207767">
                  <a:extLst>
                    <a:ext uri="{9D8B030D-6E8A-4147-A177-3AD203B41FA5}">
                      <a16:colId xmlns:a16="http://schemas.microsoft.com/office/drawing/2014/main" val="1568118631"/>
                    </a:ext>
                  </a:extLst>
                </a:gridCol>
                <a:gridCol w="4873755">
                  <a:extLst>
                    <a:ext uri="{9D8B030D-6E8A-4147-A177-3AD203B41FA5}">
                      <a16:colId xmlns:a16="http://schemas.microsoft.com/office/drawing/2014/main" val="785147157"/>
                    </a:ext>
                  </a:extLst>
                </a:gridCol>
                <a:gridCol w="2915918">
                  <a:extLst>
                    <a:ext uri="{9D8B030D-6E8A-4147-A177-3AD203B41FA5}">
                      <a16:colId xmlns:a16="http://schemas.microsoft.com/office/drawing/2014/main" val="1645628986"/>
                    </a:ext>
                  </a:extLst>
                </a:gridCol>
              </a:tblGrid>
              <a:tr h="276612">
                <a:tc>
                  <a:txBody>
                    <a:bodyPr/>
                    <a:lstStyle/>
                    <a:p>
                      <a:pPr algn="just" rtl="0" fontAlgn="base"/>
                      <a:r>
                        <a:rPr lang="en-US" sz="1800" b="1" i="0">
                          <a:solidFill>
                            <a:srgbClr val="FFFFFF"/>
                          </a:solidFill>
                          <a:effectLst/>
                          <a:latin typeface="Calibri" panose="020F0502020204030204" pitchFamily="34" charset="0"/>
                        </a:rPr>
                        <a:t>Concept </a:t>
                      </a:r>
                      <a:endParaRPr lang="en-US" sz="3200" b="1" i="0">
                        <a:solidFill>
                          <a:srgbClr val="FFFFFF"/>
                        </a:solidFill>
                        <a:effectLst/>
                      </a:endParaRPr>
                    </a:p>
                  </a:txBody>
                  <a:tcPr>
                    <a:lnL w="9525" cap="flat" cmpd="sng" algn="ctr">
                      <a:solidFill>
                        <a:srgbClr val="002F6C"/>
                      </a:solidFill>
                      <a:prstDash val="solid"/>
                      <a:round/>
                      <a:headEnd type="none" w="med" len="med"/>
                      <a:tailEnd type="none" w="med" len="med"/>
                    </a:lnL>
                    <a:lnR>
                      <a:noFill/>
                    </a:lnR>
                    <a:lnT w="9525" cap="flat" cmpd="sng" algn="ctr">
                      <a:solidFill>
                        <a:srgbClr val="002F6C"/>
                      </a:solidFill>
                      <a:prstDash val="solid"/>
                      <a:round/>
                      <a:headEnd type="none" w="med" len="med"/>
                      <a:tailEnd type="none" w="med" len="med"/>
                    </a:lnT>
                    <a:lnB w="9525" cap="flat" cmpd="sng" algn="ctr">
                      <a:solidFill>
                        <a:srgbClr val="002F6C"/>
                      </a:solidFill>
                      <a:prstDash val="solid"/>
                      <a:round/>
                      <a:headEnd type="none" w="med" len="med"/>
                      <a:tailEnd type="none" w="med" len="med"/>
                    </a:lnB>
                    <a:solidFill>
                      <a:srgbClr val="002F6C"/>
                    </a:solidFill>
                  </a:tcPr>
                </a:tc>
                <a:tc>
                  <a:txBody>
                    <a:bodyPr/>
                    <a:lstStyle/>
                    <a:p>
                      <a:pPr algn="just" rtl="0" fontAlgn="base"/>
                      <a:r>
                        <a:rPr lang="en-US" sz="1800" b="1" i="0">
                          <a:solidFill>
                            <a:srgbClr val="FFFFFF"/>
                          </a:solidFill>
                          <a:effectLst/>
                          <a:latin typeface="Calibri" panose="020F0502020204030204" pitchFamily="34" charset="0"/>
                        </a:rPr>
                        <a:t>Definition </a:t>
                      </a:r>
                      <a:endParaRPr lang="en-US" sz="3200" b="1" i="0">
                        <a:solidFill>
                          <a:srgbClr val="FFFFFF"/>
                        </a:solidFill>
                        <a:effectLst/>
                      </a:endParaRPr>
                    </a:p>
                  </a:txBody>
                  <a:tcPr>
                    <a:lnL>
                      <a:noFill/>
                    </a:lnL>
                    <a:lnR>
                      <a:noFill/>
                    </a:lnR>
                    <a:lnT w="9525" cap="flat" cmpd="sng" algn="ctr">
                      <a:solidFill>
                        <a:srgbClr val="002F6C"/>
                      </a:solidFill>
                      <a:prstDash val="solid"/>
                      <a:round/>
                      <a:headEnd type="none" w="med" len="med"/>
                      <a:tailEnd type="none" w="med" len="med"/>
                    </a:lnT>
                    <a:lnB w="9525" cap="flat" cmpd="sng" algn="ctr">
                      <a:solidFill>
                        <a:srgbClr val="002F6C"/>
                      </a:solidFill>
                      <a:prstDash val="solid"/>
                      <a:round/>
                      <a:headEnd type="none" w="med" len="med"/>
                      <a:tailEnd type="none" w="med" len="med"/>
                    </a:lnB>
                    <a:solidFill>
                      <a:srgbClr val="002F6C"/>
                    </a:solidFill>
                  </a:tcPr>
                </a:tc>
                <a:tc>
                  <a:txBody>
                    <a:bodyPr/>
                    <a:lstStyle/>
                    <a:p>
                      <a:pPr algn="just" rtl="0" fontAlgn="base"/>
                      <a:r>
                        <a:rPr lang="en-US" sz="1800" b="1" i="0">
                          <a:solidFill>
                            <a:srgbClr val="FFFFFF"/>
                          </a:solidFill>
                          <a:effectLst/>
                          <a:latin typeface="Calibri" panose="020F0502020204030204" pitchFamily="34" charset="0"/>
                        </a:rPr>
                        <a:t>Example </a:t>
                      </a:r>
                      <a:endParaRPr lang="en-US" sz="3200" b="1" i="0">
                        <a:solidFill>
                          <a:srgbClr val="FFFFFF"/>
                        </a:solidFill>
                        <a:effectLst/>
                      </a:endParaRPr>
                    </a:p>
                  </a:txBody>
                  <a:tcPr>
                    <a:lnL>
                      <a:noFill/>
                    </a:lnL>
                    <a:lnR w="9525" cap="flat" cmpd="sng" algn="ctr">
                      <a:solidFill>
                        <a:srgbClr val="002F6C"/>
                      </a:solidFill>
                      <a:prstDash val="solid"/>
                      <a:round/>
                      <a:headEnd type="none" w="med" len="med"/>
                      <a:tailEnd type="none" w="med" len="med"/>
                    </a:lnR>
                    <a:lnT w="9525" cap="flat" cmpd="sng" algn="ctr">
                      <a:solidFill>
                        <a:srgbClr val="002F6C"/>
                      </a:solidFill>
                      <a:prstDash val="solid"/>
                      <a:round/>
                      <a:headEnd type="none" w="med" len="med"/>
                      <a:tailEnd type="none" w="med" len="med"/>
                    </a:lnT>
                    <a:lnB w="9525" cap="flat" cmpd="sng" algn="ctr">
                      <a:solidFill>
                        <a:srgbClr val="002F6C"/>
                      </a:solidFill>
                      <a:prstDash val="solid"/>
                      <a:round/>
                      <a:headEnd type="none" w="med" len="med"/>
                      <a:tailEnd type="none" w="med" len="med"/>
                    </a:lnB>
                    <a:solidFill>
                      <a:srgbClr val="002F6C"/>
                    </a:solidFill>
                  </a:tcPr>
                </a:tc>
                <a:extLst>
                  <a:ext uri="{0D108BD9-81ED-4DB2-BD59-A6C34878D82A}">
                    <a16:rowId xmlns:a16="http://schemas.microsoft.com/office/drawing/2014/main" val="1535363798"/>
                  </a:ext>
                </a:extLst>
              </a:tr>
              <a:tr h="874776">
                <a:tc>
                  <a:txBody>
                    <a:bodyPr/>
                    <a:lstStyle/>
                    <a:p>
                      <a:pPr algn="l" rtl="0" fontAlgn="base"/>
                      <a:r>
                        <a:rPr lang="en-US" sz="1600" b="1" i="0" dirty="0">
                          <a:effectLst/>
                          <a:latin typeface="Calibri" panose="020F0502020204030204" pitchFamily="34" charset="0"/>
                        </a:rPr>
                        <a:t>PRO </a:t>
                      </a:r>
                      <a:endParaRPr lang="en-US" sz="2800" b="1" i="0" dirty="0">
                        <a:effectLst/>
                      </a:endParaRPr>
                    </a:p>
                    <a:p>
                      <a:pPr algn="l" rtl="0" fontAlgn="base"/>
                      <a:r>
                        <a:rPr lang="en-US" sz="1600" b="1" i="0" dirty="0">
                          <a:effectLst/>
                          <a:latin typeface="Calibri" panose="020F0502020204030204" pitchFamily="34" charset="0"/>
                        </a:rPr>
                        <a:t>(Patient-reported outcome) </a:t>
                      </a:r>
                      <a:endParaRPr lang="en-US" sz="2800" b="1" i="0" dirty="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02F6C"/>
                      </a:solidFill>
                      <a:prstDash val="solid"/>
                      <a:round/>
                      <a:headEnd type="none" w="med" len="med"/>
                      <a:tailEnd type="none" w="med" len="med"/>
                    </a:lnT>
                    <a:lnB w="9525" cap="flat" cmpd="sng" algn="ctr">
                      <a:solidFill>
                        <a:srgbClr val="0D75FF"/>
                      </a:solidFill>
                      <a:prstDash val="solid"/>
                      <a:round/>
                      <a:headEnd type="none" w="med" len="med"/>
                      <a:tailEnd type="none" w="med" len="med"/>
                    </a:lnB>
                    <a:solidFill>
                      <a:srgbClr val="AED1FF"/>
                    </a:solidFill>
                  </a:tcPr>
                </a:tc>
                <a:tc>
                  <a:txBody>
                    <a:bodyPr/>
                    <a:lstStyle/>
                    <a:p>
                      <a:pPr algn="l" rtl="0" fontAlgn="base"/>
                      <a:r>
                        <a:rPr lang="en-US" sz="1600" b="0" i="0">
                          <a:effectLst/>
                          <a:latin typeface="Calibri" panose="020F0502020204030204" pitchFamily="34" charset="0"/>
                        </a:rPr>
                        <a:t>Any information on the outcomes of healthcare obtained directly from patients without modification by clinicians or other healthcare professionals.</a:t>
                      </a:r>
                      <a:endParaRPr lang="en-US" sz="2800" b="0" i="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02F6C"/>
                      </a:solidFill>
                      <a:prstDash val="solid"/>
                      <a:round/>
                      <a:headEnd type="none" w="med" len="med"/>
                      <a:tailEnd type="none" w="med" len="med"/>
                    </a:lnT>
                    <a:lnB w="9525" cap="flat" cmpd="sng" algn="ctr">
                      <a:solidFill>
                        <a:srgbClr val="0D75FF"/>
                      </a:solidFill>
                      <a:prstDash val="solid"/>
                      <a:round/>
                      <a:headEnd type="none" w="med" len="med"/>
                      <a:tailEnd type="none" w="med" len="med"/>
                    </a:lnB>
                    <a:solidFill>
                      <a:srgbClr val="AED1FF"/>
                    </a:solidFill>
                  </a:tcPr>
                </a:tc>
                <a:tc>
                  <a:txBody>
                    <a:bodyPr/>
                    <a:lstStyle/>
                    <a:p>
                      <a:pPr algn="l" rtl="0" fontAlgn="base"/>
                      <a:r>
                        <a:rPr lang="en-US" sz="1600" b="0" i="0">
                          <a:solidFill>
                            <a:srgbClr val="000000"/>
                          </a:solidFill>
                          <a:effectLst/>
                          <a:latin typeface="Calibri" panose="020F0502020204030204" pitchFamily="34" charset="0"/>
                        </a:rPr>
                        <a:t>Symptom: depression  </a:t>
                      </a:r>
                      <a:endParaRPr lang="en-US" sz="2800" b="0" i="0">
                        <a:solidFill>
                          <a:srgbClr val="000000"/>
                        </a:solidFill>
                        <a:effectLst/>
                      </a:endParaRPr>
                    </a:p>
                    <a:p>
                      <a:pPr algn="l" rtl="0" fontAlgn="base"/>
                      <a:r>
                        <a:rPr lang="en-US" sz="1600" b="0" i="0">
                          <a:effectLst/>
                          <a:latin typeface="Calibri" panose="020F0502020204030204" pitchFamily="34" charset="0"/>
                        </a:rPr>
                        <a:t> </a:t>
                      </a:r>
                      <a:endParaRPr lang="en-US" sz="2800" b="0" i="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02F6C"/>
                      </a:solidFill>
                      <a:prstDash val="solid"/>
                      <a:round/>
                      <a:headEnd type="none" w="med" len="med"/>
                      <a:tailEnd type="none" w="med" len="med"/>
                    </a:lnT>
                    <a:lnB w="9525" cap="flat" cmpd="sng" algn="ctr">
                      <a:solidFill>
                        <a:srgbClr val="0D75FF"/>
                      </a:solidFill>
                      <a:prstDash val="solid"/>
                      <a:round/>
                      <a:headEnd type="none" w="med" len="med"/>
                      <a:tailEnd type="none" w="med" len="med"/>
                    </a:lnB>
                    <a:solidFill>
                      <a:srgbClr val="AED1FF"/>
                    </a:solidFill>
                  </a:tcPr>
                </a:tc>
                <a:extLst>
                  <a:ext uri="{0D108BD9-81ED-4DB2-BD59-A6C34878D82A}">
                    <a16:rowId xmlns:a16="http://schemas.microsoft.com/office/drawing/2014/main" val="3057033570"/>
                  </a:ext>
                </a:extLst>
              </a:tr>
              <a:tr h="1459568">
                <a:tc>
                  <a:txBody>
                    <a:bodyPr/>
                    <a:lstStyle/>
                    <a:p>
                      <a:pPr algn="l" rtl="0" fontAlgn="base"/>
                      <a:r>
                        <a:rPr lang="en-US" sz="1600" b="1" i="0">
                          <a:effectLst/>
                          <a:latin typeface="Calibri" panose="020F0502020204030204" pitchFamily="34" charset="0"/>
                        </a:rPr>
                        <a:t>PROM  </a:t>
                      </a:r>
                      <a:endParaRPr lang="en-US" sz="2800" b="1" i="0">
                        <a:effectLst/>
                      </a:endParaRPr>
                    </a:p>
                    <a:p>
                      <a:pPr algn="l" rtl="0" fontAlgn="base"/>
                      <a:r>
                        <a:rPr lang="en-US" sz="1600" b="1" i="0">
                          <a:effectLst/>
                          <a:latin typeface="Calibri" panose="020F0502020204030204" pitchFamily="34" charset="0"/>
                        </a:rPr>
                        <a:t>(Patient-reported outcome measure)  </a:t>
                      </a:r>
                      <a:endParaRPr lang="en-US" sz="2800" b="1" i="0">
                        <a:effectLst/>
                      </a:endParaRPr>
                    </a:p>
                    <a:p>
                      <a:pPr algn="l" rtl="0" fontAlgn="base"/>
                      <a:r>
                        <a:rPr lang="en-US" sz="1600" b="1" i="0">
                          <a:effectLst/>
                          <a:latin typeface="Calibri" panose="020F0502020204030204" pitchFamily="34" charset="0"/>
                        </a:rPr>
                        <a:t> </a:t>
                      </a:r>
                      <a:endParaRPr lang="en-US" sz="2800" b="1" i="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D75FF"/>
                      </a:solidFill>
                      <a:prstDash val="solid"/>
                      <a:round/>
                      <a:headEnd type="none" w="med" len="med"/>
                      <a:tailEnd type="none" w="med" len="med"/>
                    </a:lnT>
                    <a:lnB w="9525" cap="flat" cmpd="sng" algn="ctr">
                      <a:solidFill>
                        <a:srgbClr val="0D75FF"/>
                      </a:solidFill>
                      <a:prstDash val="solid"/>
                      <a:round/>
                      <a:headEnd type="none" w="med" len="med"/>
                      <a:tailEnd type="none" w="med" len="med"/>
                    </a:lnB>
                  </a:tcPr>
                </a:tc>
                <a:tc>
                  <a:txBody>
                    <a:bodyPr/>
                    <a:lstStyle/>
                    <a:p>
                      <a:pPr algn="l" rtl="0" fontAlgn="base"/>
                      <a:r>
                        <a:rPr lang="en-US" sz="1600" b="0" i="0">
                          <a:effectLst/>
                          <a:latin typeface="Calibri" panose="020F0502020204030204" pitchFamily="34" charset="0"/>
                        </a:rPr>
                        <a:t>Any standardized or structured questionnaire regarding the status of a patient’s health condition, health behavior, or experience with health care that comes directly from the patient (i.e., a PRO). The use of a structured, standardized tool such as a PROM will yield quantitative data that enables comparison of patient groups or providers.</a:t>
                      </a:r>
                      <a:endParaRPr lang="en-US" sz="2800" b="0" i="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D75FF"/>
                      </a:solidFill>
                      <a:prstDash val="solid"/>
                      <a:round/>
                      <a:headEnd type="none" w="med" len="med"/>
                      <a:tailEnd type="none" w="med" len="med"/>
                    </a:lnT>
                    <a:lnB w="9525" cap="flat" cmpd="sng" algn="ctr">
                      <a:solidFill>
                        <a:srgbClr val="0D75FF"/>
                      </a:solidFill>
                      <a:prstDash val="solid"/>
                      <a:round/>
                      <a:headEnd type="none" w="med" len="med"/>
                      <a:tailEnd type="none" w="med" len="med"/>
                    </a:lnB>
                  </a:tcPr>
                </a:tc>
                <a:tc>
                  <a:txBody>
                    <a:bodyPr/>
                    <a:lstStyle/>
                    <a:p>
                      <a:pPr algn="l" rtl="0" fontAlgn="base"/>
                      <a:r>
                        <a:rPr lang="en-US" sz="1600" b="0" i="0" dirty="0">
                          <a:solidFill>
                            <a:srgbClr val="000000"/>
                          </a:solidFill>
                          <a:effectLst/>
                          <a:latin typeface="Calibri" panose="020F0502020204030204" pitchFamily="34" charset="0"/>
                        </a:rPr>
                        <a:t>Patient Health Questionnaire 9 (</a:t>
                      </a:r>
                      <a:r>
                        <a:rPr lang="en-US" sz="1600" b="0" i="0" u="sng" strike="noStrike" dirty="0">
                          <a:solidFill>
                            <a:srgbClr val="007681"/>
                          </a:solidFill>
                          <a:effectLst/>
                          <a:latin typeface="Calibri" panose="020F0502020204030204" pitchFamily="34" charset="0"/>
                          <a:hlinkClick r:id="rId3"/>
                        </a:rPr>
                        <a:t>PHQ-9</a:t>
                      </a:r>
                      <a:r>
                        <a:rPr lang="en-US" sz="1600" b="0" i="0" u="sng" dirty="0">
                          <a:solidFill>
                            <a:srgbClr val="007681"/>
                          </a:solidFill>
                          <a:effectLst/>
                          <a:latin typeface="Calibri" panose="020F0502020204030204" pitchFamily="34" charset="0"/>
                        </a:rPr>
                        <a:t>)</a:t>
                      </a:r>
                      <a:r>
                        <a:rPr lang="en-US" sz="1050" b="0" i="0" baseline="30000" dirty="0">
                          <a:solidFill>
                            <a:srgbClr val="0000FF"/>
                          </a:solidFill>
                          <a:effectLst/>
                          <a:latin typeface="Calibri" panose="020F0502020204030204" pitchFamily="34" charset="0"/>
                        </a:rPr>
                        <a:t>©</a:t>
                      </a:r>
                      <a:r>
                        <a:rPr lang="en-US" sz="1600" b="0" i="0" dirty="0">
                          <a:solidFill>
                            <a:srgbClr val="000000"/>
                          </a:solidFill>
                          <a:effectLst/>
                          <a:latin typeface="Calibri" panose="020F0502020204030204" pitchFamily="34" charset="0"/>
                        </a:rPr>
                        <a:t>, a </a:t>
                      </a:r>
                      <a:r>
                        <a:rPr lang="en-US" sz="1600" b="0" i="0" dirty="0">
                          <a:solidFill>
                            <a:srgbClr val="342F13"/>
                          </a:solidFill>
                          <a:effectLst/>
                          <a:latin typeface="Calibri" panose="020F0502020204030204" pitchFamily="34" charset="0"/>
                        </a:rPr>
                        <a:t>standardized tool</a:t>
                      </a:r>
                      <a:r>
                        <a:rPr lang="en-US" sz="1600" b="0" i="1" dirty="0">
                          <a:solidFill>
                            <a:srgbClr val="342F13"/>
                          </a:solidFill>
                          <a:effectLst/>
                          <a:latin typeface="Calibri" panose="020F0502020204030204" pitchFamily="34" charset="0"/>
                        </a:rPr>
                        <a:t> </a:t>
                      </a:r>
                      <a:r>
                        <a:rPr lang="en-US" sz="1600" b="0" i="0" dirty="0">
                          <a:solidFill>
                            <a:srgbClr val="342F13"/>
                          </a:solidFill>
                          <a:effectLst/>
                          <a:latin typeface="Calibri" panose="020F0502020204030204" pitchFamily="34" charset="0"/>
                        </a:rPr>
                        <a:t>to assess depression  </a:t>
                      </a:r>
                      <a:endParaRPr lang="en-US" sz="2800" b="0" i="0" dirty="0">
                        <a:solidFill>
                          <a:srgbClr val="000000"/>
                        </a:solidFill>
                        <a:effectLst/>
                      </a:endParaRPr>
                    </a:p>
                    <a:p>
                      <a:pPr algn="l" rtl="0" fontAlgn="base"/>
                      <a:r>
                        <a:rPr lang="en-US" sz="1600" b="0" i="0" dirty="0">
                          <a:effectLst/>
                          <a:latin typeface="Calibri" panose="020F0502020204030204" pitchFamily="34" charset="0"/>
                        </a:rPr>
                        <a:t> </a:t>
                      </a:r>
                      <a:endParaRPr lang="en-US" sz="2800" b="0" i="0" dirty="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D75FF"/>
                      </a:solidFill>
                      <a:prstDash val="solid"/>
                      <a:round/>
                      <a:headEnd type="none" w="med" len="med"/>
                      <a:tailEnd type="none" w="med" len="med"/>
                    </a:lnT>
                    <a:lnB w="9525" cap="flat" cmpd="sng" algn="ctr">
                      <a:solidFill>
                        <a:srgbClr val="0D75FF"/>
                      </a:solidFill>
                      <a:prstDash val="solid"/>
                      <a:round/>
                      <a:headEnd type="none" w="med" len="med"/>
                      <a:tailEnd type="none" w="med" len="med"/>
                    </a:lnB>
                  </a:tcPr>
                </a:tc>
                <a:extLst>
                  <a:ext uri="{0D108BD9-81ED-4DB2-BD59-A6C34878D82A}">
                    <a16:rowId xmlns:a16="http://schemas.microsoft.com/office/drawing/2014/main" val="3685732990"/>
                  </a:ext>
                </a:extLst>
              </a:tr>
              <a:tr h="1171532">
                <a:tc>
                  <a:txBody>
                    <a:bodyPr/>
                    <a:lstStyle/>
                    <a:p>
                      <a:pPr algn="l" rtl="0" fontAlgn="base"/>
                      <a:r>
                        <a:rPr lang="en-US" sz="1600" b="1" i="0">
                          <a:effectLst/>
                          <a:latin typeface="Calibri" panose="020F0502020204030204" pitchFamily="34" charset="0"/>
                        </a:rPr>
                        <a:t>PRO-PM  </a:t>
                      </a:r>
                      <a:endParaRPr lang="en-US" sz="2800" b="1" i="0">
                        <a:effectLst/>
                      </a:endParaRPr>
                    </a:p>
                    <a:p>
                      <a:pPr algn="l" rtl="0" fontAlgn="base"/>
                      <a:r>
                        <a:rPr lang="en-US" sz="1600" b="1" i="0">
                          <a:effectLst/>
                          <a:latin typeface="Calibri" panose="020F0502020204030204" pitchFamily="34" charset="0"/>
                        </a:rPr>
                        <a:t>(Patient-reported outcome performance measure)  </a:t>
                      </a:r>
                      <a:endParaRPr lang="en-US" sz="2800" b="1" i="0">
                        <a:effectLst/>
                      </a:endParaRPr>
                    </a:p>
                    <a:p>
                      <a:pPr algn="l" rtl="0" fontAlgn="base"/>
                      <a:r>
                        <a:rPr lang="en-US" sz="1600" b="1" i="0">
                          <a:effectLst/>
                          <a:latin typeface="Calibri" panose="020F0502020204030204" pitchFamily="34" charset="0"/>
                        </a:rPr>
                        <a:t> </a:t>
                      </a:r>
                      <a:endParaRPr lang="en-US" sz="2800" b="1" i="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D75FF"/>
                      </a:solidFill>
                      <a:prstDash val="solid"/>
                      <a:round/>
                      <a:headEnd type="none" w="med" len="med"/>
                      <a:tailEnd type="none" w="med" len="med"/>
                    </a:lnT>
                    <a:lnB w="9525" cap="flat" cmpd="sng" algn="ctr">
                      <a:solidFill>
                        <a:srgbClr val="0D75FF"/>
                      </a:solidFill>
                      <a:prstDash val="solid"/>
                      <a:round/>
                      <a:headEnd type="none" w="med" len="med"/>
                      <a:tailEnd type="none" w="med" len="med"/>
                    </a:lnB>
                    <a:solidFill>
                      <a:srgbClr val="AED1FF"/>
                    </a:solidFill>
                  </a:tcPr>
                </a:tc>
                <a:tc>
                  <a:txBody>
                    <a:bodyPr/>
                    <a:lstStyle/>
                    <a:p>
                      <a:pPr algn="l" rtl="0" fontAlgn="base"/>
                      <a:r>
                        <a:rPr lang="en-US" sz="1600" b="0" i="0">
                          <a:effectLst/>
                          <a:latin typeface="Calibri" panose="020F0502020204030204" pitchFamily="34" charset="0"/>
                        </a:rPr>
                        <a:t>A performance measure that is based on patient-reported outcomes assessed through data often collected through a PROM and then aggregated for an accountable healthcare entity.</a:t>
                      </a:r>
                      <a:endParaRPr lang="en-US" sz="2800" b="0" i="0">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D75FF"/>
                      </a:solidFill>
                      <a:prstDash val="solid"/>
                      <a:round/>
                      <a:headEnd type="none" w="med" len="med"/>
                      <a:tailEnd type="none" w="med" len="med"/>
                    </a:lnT>
                    <a:lnB w="9525" cap="flat" cmpd="sng" algn="ctr">
                      <a:solidFill>
                        <a:srgbClr val="0D75FF"/>
                      </a:solidFill>
                      <a:prstDash val="solid"/>
                      <a:round/>
                      <a:headEnd type="none" w="med" len="med"/>
                      <a:tailEnd type="none" w="med" len="med"/>
                    </a:lnB>
                    <a:solidFill>
                      <a:srgbClr val="AED1FF"/>
                    </a:solidFill>
                  </a:tcPr>
                </a:tc>
                <a:tc>
                  <a:txBody>
                    <a:bodyPr/>
                    <a:lstStyle/>
                    <a:p>
                      <a:pPr algn="l" rtl="0" fontAlgn="base"/>
                      <a:r>
                        <a:rPr lang="en-US" sz="1600" b="0" i="0" dirty="0">
                          <a:solidFill>
                            <a:srgbClr val="000000"/>
                          </a:solidFill>
                          <a:effectLst/>
                          <a:latin typeface="Calibri" panose="020F0502020204030204" pitchFamily="34" charset="0"/>
                        </a:rPr>
                        <a:t>Percentage of patients with diagnosis of major depression or dysthymia and initial PHQ-9 score &gt;9 with a follow-up PHQ-9 score &lt;5 at 6 months (NQF #0711)  </a:t>
                      </a:r>
                      <a:endParaRPr lang="en-US" sz="2800" b="0" i="0" dirty="0">
                        <a:solidFill>
                          <a:srgbClr val="000000"/>
                        </a:solidFill>
                        <a:effectLst/>
                      </a:endParaRPr>
                    </a:p>
                  </a:txBody>
                  <a:tcPr>
                    <a:lnL w="9525" cap="flat" cmpd="sng" algn="ctr">
                      <a:solidFill>
                        <a:srgbClr val="0D75FF"/>
                      </a:solidFill>
                      <a:prstDash val="solid"/>
                      <a:round/>
                      <a:headEnd type="none" w="med" len="med"/>
                      <a:tailEnd type="none" w="med" len="med"/>
                    </a:lnL>
                    <a:lnR w="9525" cap="flat" cmpd="sng" algn="ctr">
                      <a:solidFill>
                        <a:srgbClr val="0D75FF"/>
                      </a:solidFill>
                      <a:prstDash val="solid"/>
                      <a:round/>
                      <a:headEnd type="none" w="med" len="med"/>
                      <a:tailEnd type="none" w="med" len="med"/>
                    </a:lnR>
                    <a:lnT w="9525" cap="flat" cmpd="sng" algn="ctr">
                      <a:solidFill>
                        <a:srgbClr val="0D75FF"/>
                      </a:solidFill>
                      <a:prstDash val="solid"/>
                      <a:round/>
                      <a:headEnd type="none" w="med" len="med"/>
                      <a:tailEnd type="none" w="med" len="med"/>
                    </a:lnT>
                    <a:lnB w="9525" cap="flat" cmpd="sng" algn="ctr">
                      <a:solidFill>
                        <a:srgbClr val="0D75FF"/>
                      </a:solidFill>
                      <a:prstDash val="solid"/>
                      <a:round/>
                      <a:headEnd type="none" w="med" len="med"/>
                      <a:tailEnd type="none" w="med" len="med"/>
                    </a:lnB>
                    <a:solidFill>
                      <a:srgbClr val="AED1FF"/>
                    </a:solidFill>
                  </a:tcPr>
                </a:tc>
                <a:extLst>
                  <a:ext uri="{0D108BD9-81ED-4DB2-BD59-A6C34878D82A}">
                    <a16:rowId xmlns:a16="http://schemas.microsoft.com/office/drawing/2014/main" val="3357068793"/>
                  </a:ext>
                </a:extLst>
              </a:tr>
            </a:tbl>
          </a:graphicData>
        </a:graphic>
      </p:graphicFrame>
    </p:spTree>
    <p:extLst>
      <p:ext uri="{BB962C8B-B14F-4D97-AF65-F5344CB8AC3E}">
        <p14:creationId xmlns:p14="http://schemas.microsoft.com/office/powerpoint/2010/main" val="44419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6FFA-A952-4D33-9CE4-621A4CB602A8}"/>
              </a:ext>
            </a:extLst>
          </p:cNvPr>
          <p:cNvSpPr>
            <a:spLocks noGrp="1"/>
          </p:cNvSpPr>
          <p:nvPr>
            <p:ph type="title"/>
          </p:nvPr>
        </p:nvSpPr>
        <p:spPr/>
        <p:txBody>
          <a:bodyPr/>
          <a:lstStyle/>
          <a:p>
            <a:r>
              <a:rPr lang="en-US"/>
              <a:t>Background: NQF’s previous PRO work</a:t>
            </a:r>
          </a:p>
        </p:txBody>
      </p:sp>
      <p:sp>
        <p:nvSpPr>
          <p:cNvPr id="3" name="Content Placeholder 2">
            <a:extLst>
              <a:ext uri="{FF2B5EF4-FFF2-40B4-BE49-F238E27FC236}">
                <a16:creationId xmlns:a16="http://schemas.microsoft.com/office/drawing/2014/main" id="{C0BFC1E6-4944-4C1C-B7E9-834888DEABDC}"/>
              </a:ext>
            </a:extLst>
          </p:cNvPr>
          <p:cNvSpPr>
            <a:spLocks noGrp="1"/>
          </p:cNvSpPr>
          <p:nvPr>
            <p:ph idx="1"/>
          </p:nvPr>
        </p:nvSpPr>
        <p:spPr/>
        <p:txBody>
          <a:bodyPr/>
          <a:lstStyle/>
          <a:p>
            <a:r>
              <a:rPr lang="en-US"/>
              <a:t>2012*: Two NQF-commissioned papers, one on </a:t>
            </a:r>
            <a:r>
              <a:rPr lang="en-US">
                <a:hlinkClick r:id="rId2"/>
              </a:rPr>
              <a:t>Patient-Level Reported Outcome Data </a:t>
            </a:r>
            <a:r>
              <a:rPr lang="en-US"/>
              <a:t>and one on </a:t>
            </a:r>
            <a:r>
              <a:rPr lang="en-US">
                <a:hlinkClick r:id="rId3"/>
              </a:rPr>
              <a:t>PRO-PMs for Healthcare Accountable Entities</a:t>
            </a:r>
            <a:endParaRPr lang="en-US"/>
          </a:p>
          <a:p>
            <a:r>
              <a:rPr lang="en-US"/>
              <a:t>2013*: </a:t>
            </a:r>
            <a:r>
              <a:rPr lang="en-US">
                <a:hlinkClick r:id="rId4"/>
              </a:rPr>
              <a:t>Final report </a:t>
            </a:r>
            <a:r>
              <a:rPr lang="en-US"/>
              <a:t>from NQF Technical Expert Panel (TEP) articulating guiding principles and a detailed pathway of taking a PRO to a PRO-PM, steering to a more person-centered approach</a:t>
            </a:r>
          </a:p>
          <a:p>
            <a:r>
              <a:rPr lang="en-US"/>
              <a:t>2015: </a:t>
            </a:r>
            <a:r>
              <a:rPr lang="en-US">
                <a:hlinkClick r:id="rId5"/>
              </a:rPr>
              <a:t>Methodological Issues report </a:t>
            </a:r>
            <a:r>
              <a:rPr lang="en-US"/>
              <a:t>updated by Cella, et. al., remaining an essential resource for the field’s understanding of PROs, PROMs, and PRO-PMs</a:t>
            </a:r>
          </a:p>
          <a:p>
            <a:r>
              <a:rPr lang="en-US"/>
              <a:t>2019*: </a:t>
            </a:r>
            <a:r>
              <a:rPr lang="en-US">
                <a:hlinkClick r:id="rId6"/>
              </a:rPr>
              <a:t>NQF TEP for PROs: Best Practices on Selection and Data Collection</a:t>
            </a:r>
            <a:endParaRPr lang="en-US"/>
          </a:p>
          <a:p>
            <a:r>
              <a:rPr lang="en-US"/>
              <a:t>2021*: </a:t>
            </a:r>
            <a:r>
              <a:rPr lang="en-US">
                <a:hlinkClick r:id="rId7"/>
              </a:rPr>
              <a:t>Building a Roadmap from Patient-Reported Outcome Measures to Patient-Reported Outcome Performance Measures</a:t>
            </a:r>
            <a:endParaRPr lang="en-US"/>
          </a:p>
        </p:txBody>
      </p:sp>
      <p:sp>
        <p:nvSpPr>
          <p:cNvPr id="5" name="TextBox 4">
            <a:extLst>
              <a:ext uri="{FF2B5EF4-FFF2-40B4-BE49-F238E27FC236}">
                <a16:creationId xmlns:a16="http://schemas.microsoft.com/office/drawing/2014/main" id="{206C0A9B-00F5-48A1-B95F-B2D4F3E5B097}"/>
              </a:ext>
            </a:extLst>
          </p:cNvPr>
          <p:cNvSpPr txBox="1"/>
          <p:nvPr/>
        </p:nvSpPr>
        <p:spPr>
          <a:xfrm>
            <a:off x="2577593" y="6476783"/>
            <a:ext cx="73741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This NQF-led work was supported by funding from the Centers for Medicare &amp; Medicaid Services.</a:t>
            </a:r>
          </a:p>
        </p:txBody>
      </p:sp>
      <p:sp>
        <p:nvSpPr>
          <p:cNvPr id="4" name="Slide Number Placeholder 3">
            <a:extLst>
              <a:ext uri="{FF2B5EF4-FFF2-40B4-BE49-F238E27FC236}">
                <a16:creationId xmlns:a16="http://schemas.microsoft.com/office/drawing/2014/main" id="{B7E84504-81F1-4813-A8F8-21D1615C64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68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38F3-1400-4A13-ADD7-DB318DD6595C}"/>
              </a:ext>
            </a:extLst>
          </p:cNvPr>
          <p:cNvSpPr>
            <a:spLocks noGrp="1"/>
          </p:cNvSpPr>
          <p:nvPr>
            <p:ph type="title"/>
          </p:nvPr>
        </p:nvSpPr>
        <p:spPr/>
        <p:txBody>
          <a:bodyPr/>
          <a:lstStyle/>
          <a:p>
            <a:r>
              <a:rPr lang="en-US"/>
              <a:t>Discussion of </a:t>
            </a:r>
            <a:r>
              <a:rPr lang="en-US" i="1"/>
              <a:t>PROs: Best Practices on Selection and Data Collection</a:t>
            </a:r>
            <a:r>
              <a:rPr lang="en-US"/>
              <a:t> Final Report</a:t>
            </a:r>
          </a:p>
        </p:txBody>
      </p:sp>
      <p:sp>
        <p:nvSpPr>
          <p:cNvPr id="3" name="Slide Number Placeholder 2">
            <a:extLst>
              <a:ext uri="{FF2B5EF4-FFF2-40B4-BE49-F238E27FC236}">
                <a16:creationId xmlns:a16="http://schemas.microsoft.com/office/drawing/2014/main" id="{ECE1967A-0688-4D3A-8C1E-B4FEA50BF3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482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19461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34640" y="418556"/>
            <a:ext cx="7315200" cy="677108"/>
          </a:xfrm>
          <a:prstGeom prst="rect">
            <a:avLst/>
          </a:prstGeom>
        </p:spPr>
        <p:txBody>
          <a:bodyPr vert="horz" wrap="square" lIns="0" tIns="0" rIns="0" bIns="0" rtlCol="0">
            <a:spAutoFit/>
          </a:bodyPr>
          <a:lstStyle/>
          <a:p>
            <a:pPr marL="12700">
              <a:lnSpc>
                <a:spcPct val="100000"/>
              </a:lnSpc>
            </a:pPr>
            <a:r>
              <a:rPr lang="en-US" spc="-15" dirty="0"/>
              <a:t>Info Session Goals</a:t>
            </a:r>
            <a:endParaRPr spc="-5" dirty="0"/>
          </a:p>
        </p:txBody>
      </p:sp>
      <p:sp>
        <p:nvSpPr>
          <p:cNvPr id="4" name="object 4"/>
          <p:cNvSpPr txBox="1"/>
          <p:nvPr/>
        </p:nvSpPr>
        <p:spPr>
          <a:xfrm>
            <a:off x="1021080" y="1946147"/>
            <a:ext cx="10637520" cy="2949525"/>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lang="en-US" sz="2000" spc="-5" dirty="0">
                <a:latin typeface="Arial"/>
                <a:cs typeface="Arial"/>
              </a:rPr>
              <a:t>Part of a larger effort t</a:t>
            </a:r>
            <a:r>
              <a:rPr sz="2000" dirty="0">
                <a:latin typeface="Arial"/>
                <a:cs typeface="Arial"/>
              </a:rPr>
              <a:t>o </a:t>
            </a:r>
            <a:r>
              <a:rPr sz="2000" spc="-10" dirty="0">
                <a:latin typeface="Arial"/>
                <a:cs typeface="Arial"/>
              </a:rPr>
              <a:t>engage</a:t>
            </a:r>
            <a:r>
              <a:rPr lang="en-US" sz="2000" spc="-10" dirty="0">
                <a:latin typeface="Arial"/>
                <a:cs typeface="Arial"/>
              </a:rPr>
              <a:t> stakeholders and</a:t>
            </a:r>
            <a:r>
              <a:rPr sz="2000" spc="-10" dirty="0">
                <a:latin typeface="Arial"/>
                <a:cs typeface="Arial"/>
              </a:rPr>
              <a:t> </a:t>
            </a:r>
            <a:r>
              <a:rPr sz="2000" spc="-5" dirty="0">
                <a:latin typeface="Arial"/>
                <a:cs typeface="Arial"/>
              </a:rPr>
              <a:t>the </a:t>
            </a:r>
            <a:r>
              <a:rPr sz="2000" spc="-10" dirty="0">
                <a:latin typeface="Arial"/>
                <a:cs typeface="Arial"/>
              </a:rPr>
              <a:t>public </a:t>
            </a:r>
            <a:r>
              <a:rPr sz="2000" spc="-5" dirty="0">
                <a:latin typeface="Arial"/>
                <a:cs typeface="Arial"/>
              </a:rPr>
              <a:t>in </a:t>
            </a:r>
            <a:r>
              <a:rPr sz="2000" spc="-10" dirty="0">
                <a:latin typeface="Arial"/>
                <a:cs typeface="Arial"/>
              </a:rPr>
              <a:t>quality </a:t>
            </a:r>
            <a:r>
              <a:rPr sz="2000" spc="-5" dirty="0">
                <a:latin typeface="Arial"/>
                <a:cs typeface="Arial"/>
              </a:rPr>
              <a:t>measure</a:t>
            </a:r>
            <a:r>
              <a:rPr sz="2000" spc="170" dirty="0">
                <a:latin typeface="Arial"/>
                <a:cs typeface="Arial"/>
              </a:rPr>
              <a:t> </a:t>
            </a:r>
            <a:r>
              <a:rPr sz="2000" spc="-10" dirty="0">
                <a:latin typeface="Arial"/>
                <a:cs typeface="Arial"/>
              </a:rPr>
              <a:t>development.</a:t>
            </a:r>
            <a:endParaRPr sz="2000" dirty="0">
              <a:latin typeface="Arial"/>
              <a:cs typeface="Arial"/>
            </a:endParaRPr>
          </a:p>
          <a:p>
            <a:pPr marL="355600" marR="5080" indent="-342900">
              <a:lnSpc>
                <a:spcPct val="100000"/>
              </a:lnSpc>
              <a:spcBef>
                <a:spcPts val="430"/>
              </a:spcBef>
              <a:buChar char="•"/>
              <a:tabLst>
                <a:tab pos="354965" algn="l"/>
                <a:tab pos="355600" algn="l"/>
              </a:tabLst>
            </a:pPr>
            <a:r>
              <a:rPr lang="en-US" sz="2000" spc="-5" dirty="0">
                <a:latin typeface="Arial"/>
                <a:cs typeface="Arial"/>
              </a:rPr>
              <a:t>Additional activities the MMS team leads:</a:t>
            </a:r>
            <a:endParaRPr sz="2000" dirty="0">
              <a:latin typeface="Arial"/>
              <a:cs typeface="Arial"/>
            </a:endParaRPr>
          </a:p>
          <a:p>
            <a:pPr marL="612775" lvl="1" indent="-257175">
              <a:lnSpc>
                <a:spcPct val="100000"/>
              </a:lnSpc>
              <a:spcBef>
                <a:spcPts val="200"/>
              </a:spcBef>
              <a:buChar char="•"/>
              <a:tabLst>
                <a:tab pos="612775" algn="l"/>
                <a:tab pos="613410" algn="l"/>
              </a:tabLst>
            </a:pPr>
            <a:r>
              <a:rPr lang="en-US" sz="2000" spc="-10" dirty="0">
                <a:latin typeface="Arial"/>
                <a:cs typeface="Arial"/>
              </a:rPr>
              <a:t>Annual public webinars on high-priority CMS topics</a:t>
            </a:r>
            <a:endParaRPr sz="2000" dirty="0">
              <a:latin typeface="Arial"/>
              <a:cs typeface="Arial"/>
            </a:endParaRPr>
          </a:p>
          <a:p>
            <a:pPr marL="612775" lvl="1" indent="-257175">
              <a:lnSpc>
                <a:spcPct val="100000"/>
              </a:lnSpc>
              <a:spcBef>
                <a:spcPts val="190"/>
              </a:spcBef>
              <a:buChar char="•"/>
              <a:tabLst>
                <a:tab pos="612775" algn="l"/>
                <a:tab pos="613410" algn="l"/>
              </a:tabLst>
            </a:pPr>
            <a:r>
              <a:rPr sz="2000" spc="-5" dirty="0">
                <a:latin typeface="Arial"/>
                <a:cs typeface="Arial"/>
              </a:rPr>
              <a:t>O</a:t>
            </a:r>
            <a:r>
              <a:rPr lang="en-US" sz="2000" spc="-5" dirty="0">
                <a:latin typeface="Arial"/>
                <a:cs typeface="Arial"/>
              </a:rPr>
              <a:t>utreach via our stakeholder listserv and the CMS MMS listserv</a:t>
            </a:r>
            <a:endParaRPr sz="2000" dirty="0">
              <a:latin typeface="Arial"/>
              <a:cs typeface="Arial"/>
            </a:endParaRPr>
          </a:p>
          <a:p>
            <a:pPr marL="612775" lvl="1" indent="-257175">
              <a:lnSpc>
                <a:spcPct val="100000"/>
              </a:lnSpc>
              <a:spcBef>
                <a:spcPts val="204"/>
              </a:spcBef>
              <a:buChar char="•"/>
              <a:tabLst>
                <a:tab pos="612775" algn="l"/>
                <a:tab pos="613410" algn="l"/>
              </a:tabLst>
            </a:pPr>
            <a:r>
              <a:rPr lang="en-US" sz="2000" spc="-10" dirty="0">
                <a:latin typeface="Arial"/>
                <a:cs typeface="Arial"/>
              </a:rPr>
              <a:t>MMS website updates and maintenance</a:t>
            </a:r>
            <a:endParaRPr sz="2000" dirty="0">
              <a:latin typeface="Arial"/>
              <a:cs typeface="Arial"/>
            </a:endParaRPr>
          </a:p>
          <a:p>
            <a:pPr marL="612775" marR="5160645" lvl="1" indent="-257175">
              <a:lnSpc>
                <a:spcPct val="100000"/>
              </a:lnSpc>
              <a:spcBef>
                <a:spcPts val="204"/>
              </a:spcBef>
              <a:buChar char="•"/>
              <a:tabLst>
                <a:tab pos="612775" algn="l"/>
                <a:tab pos="613410" algn="l"/>
              </a:tabLst>
            </a:pPr>
            <a:r>
              <a:rPr lang="en-US" sz="2000" spc="-5" dirty="0">
                <a:latin typeface="Arial"/>
                <a:cs typeface="Arial"/>
              </a:rPr>
              <a:t>Development and promotion of emerging tools and resources</a:t>
            </a:r>
            <a:endParaRPr sz="2000" dirty="0">
              <a:latin typeface="Arial"/>
              <a:cs typeface="Arial"/>
            </a:endParaRPr>
          </a:p>
          <a:p>
            <a:pPr marL="612775" lvl="1" indent="-257175">
              <a:lnSpc>
                <a:spcPct val="100000"/>
              </a:lnSpc>
              <a:spcBef>
                <a:spcPts val="190"/>
              </a:spcBef>
              <a:buChar char="•"/>
              <a:tabLst>
                <a:tab pos="612775" algn="l"/>
                <a:tab pos="613410" algn="l"/>
              </a:tabLst>
            </a:pPr>
            <a:r>
              <a:rPr lang="en-US" sz="2000" spc="-5" dirty="0">
                <a:latin typeface="Arial"/>
                <a:cs typeface="Arial"/>
              </a:rPr>
              <a:t>MACRA-specific education and outreach</a:t>
            </a:r>
            <a:endParaRPr sz="2000" dirty="0">
              <a:latin typeface="Arial"/>
              <a:cs typeface="Arial"/>
            </a:endParaRPr>
          </a:p>
        </p:txBody>
      </p:sp>
      <p:sp>
        <p:nvSpPr>
          <p:cNvPr id="6" name="object 6" descr="Graphic of a group of people together brainstorming."/>
          <p:cNvSpPr/>
          <p:nvPr/>
        </p:nvSpPr>
        <p:spPr>
          <a:xfrm>
            <a:off x="6824306" y="3875665"/>
            <a:ext cx="3554134" cy="235519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35940" y="6412885"/>
            <a:ext cx="110489"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1</a:t>
            </a:r>
            <a:endParaRPr sz="1200">
              <a:latin typeface="Arial"/>
              <a:cs typeface="Arial"/>
            </a:endParaRPr>
          </a:p>
        </p:txBody>
      </p:sp>
      <p:sp>
        <p:nvSpPr>
          <p:cNvPr id="9" name="Slide Number Placeholder 8">
            <a:extLst>
              <a:ext uri="{FF2B5EF4-FFF2-40B4-BE49-F238E27FC236}">
                <a16:creationId xmlns:a16="http://schemas.microsoft.com/office/drawing/2014/main" id="{974E3C23-B116-48FC-A107-0610A4992A6D}"/>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06D9-96F3-4CAE-8C46-D3286FA766F8}"/>
              </a:ext>
            </a:extLst>
          </p:cNvPr>
          <p:cNvSpPr>
            <a:spLocks noGrp="1"/>
          </p:cNvSpPr>
          <p:nvPr>
            <p:ph type="title"/>
          </p:nvPr>
        </p:nvSpPr>
        <p:spPr/>
        <p:txBody>
          <a:bodyPr/>
          <a:lstStyle/>
          <a:p>
            <a:r>
              <a:rPr lang="en-US"/>
              <a:t>PROs: Best Practices on Selection and Data Collection</a:t>
            </a:r>
          </a:p>
        </p:txBody>
      </p:sp>
      <p:sp>
        <p:nvSpPr>
          <p:cNvPr id="3" name="Content Placeholder 2">
            <a:extLst>
              <a:ext uri="{FF2B5EF4-FFF2-40B4-BE49-F238E27FC236}">
                <a16:creationId xmlns:a16="http://schemas.microsoft.com/office/drawing/2014/main" id="{947D6B05-0036-4405-8C03-2277458E1C0B}"/>
              </a:ext>
            </a:extLst>
          </p:cNvPr>
          <p:cNvSpPr>
            <a:spLocks noGrp="1"/>
          </p:cNvSpPr>
          <p:nvPr>
            <p:ph idx="1"/>
          </p:nvPr>
        </p:nvSpPr>
        <p:spPr/>
        <p:txBody>
          <a:bodyPr/>
          <a:lstStyle/>
          <a:p>
            <a:r>
              <a:rPr lang="en-US" dirty="0"/>
              <a:t>NQF convened TEP to elicit recommendations for best practices to address challenges in selecting and collecting PRO data through </a:t>
            </a:r>
            <a:r>
              <a:rPr lang="en-US" dirty="0" err="1"/>
              <a:t>PROMs</a:t>
            </a:r>
            <a:r>
              <a:rPr lang="en-US" dirty="0"/>
              <a:t> </a:t>
            </a:r>
          </a:p>
          <a:p>
            <a:r>
              <a:rPr lang="en-US" dirty="0" err="1"/>
              <a:t>PROMs</a:t>
            </a:r>
            <a:r>
              <a:rPr lang="en-US" dirty="0"/>
              <a:t> are the building blocks of PRO-PMs, crucial tools for strengthening patient-centered care</a:t>
            </a:r>
          </a:p>
          <a:p>
            <a:pPr lvl="1"/>
            <a:r>
              <a:rPr lang="en-US" sz="1800" b="0" i="0" dirty="0">
                <a:effectLst/>
                <a:latin typeface="Calibri" panose="020F0502020204030204" pitchFamily="34" charset="0"/>
              </a:rPr>
              <a:t>PROM is defined as any standardized or structured questionnaire regarding the status of a patient’s health condition, health behavior, or experience with health care that comes directly from the patient (i.e., a PRO). </a:t>
            </a:r>
            <a:endParaRPr lang="en-US" baseline="30000" dirty="0"/>
          </a:p>
          <a:p>
            <a:r>
              <a:rPr lang="en-US" dirty="0">
                <a:hlinkClick r:id="rId3"/>
              </a:rPr>
              <a:t>Final report</a:t>
            </a:r>
            <a:r>
              <a:rPr lang="en-US" dirty="0"/>
              <a:t> provided guidance on selecting PROs that are meaningful to a clinic’s or health system’s population, as well as selecting and implementing related </a:t>
            </a:r>
            <a:r>
              <a:rPr lang="en-US" dirty="0" err="1"/>
              <a:t>PROMs</a:t>
            </a:r>
            <a:endParaRPr lang="en-US" dirty="0"/>
          </a:p>
          <a:p>
            <a:r>
              <a:rPr lang="en-US" dirty="0"/>
              <a:t>Included use cases related to burns and trauma, heart failure, and joint replacement</a:t>
            </a:r>
          </a:p>
          <a:p>
            <a:endParaRPr lang="en-US" dirty="0"/>
          </a:p>
        </p:txBody>
      </p:sp>
      <p:sp>
        <p:nvSpPr>
          <p:cNvPr id="4" name="Slide Number Placeholder 3">
            <a:extLst>
              <a:ext uri="{FF2B5EF4-FFF2-40B4-BE49-F238E27FC236}">
                <a16:creationId xmlns:a16="http://schemas.microsoft.com/office/drawing/2014/main" id="{19D165D9-047A-4C1D-81FD-47B6C3F482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571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06D9-96F3-4CAE-8C46-D3286FA766F8}"/>
              </a:ext>
            </a:extLst>
          </p:cNvPr>
          <p:cNvSpPr>
            <a:spLocks noGrp="1"/>
          </p:cNvSpPr>
          <p:nvPr>
            <p:ph type="title"/>
          </p:nvPr>
        </p:nvSpPr>
        <p:spPr/>
        <p:txBody>
          <a:bodyPr/>
          <a:lstStyle/>
          <a:p>
            <a:r>
              <a:rPr lang="en-US"/>
              <a:t>Categories of PROs</a:t>
            </a:r>
          </a:p>
        </p:txBody>
      </p:sp>
      <p:sp>
        <p:nvSpPr>
          <p:cNvPr id="3" name="Content Placeholder 2">
            <a:extLst>
              <a:ext uri="{FF2B5EF4-FFF2-40B4-BE49-F238E27FC236}">
                <a16:creationId xmlns:a16="http://schemas.microsoft.com/office/drawing/2014/main" id="{947D6B05-0036-4405-8C03-2277458E1C0B}"/>
              </a:ext>
            </a:extLst>
          </p:cNvPr>
          <p:cNvSpPr>
            <a:spLocks noGrp="1"/>
          </p:cNvSpPr>
          <p:nvPr>
            <p:ph idx="1"/>
          </p:nvPr>
        </p:nvSpPr>
        <p:spPr/>
        <p:txBody>
          <a:bodyPr/>
          <a:lstStyle/>
          <a:p>
            <a:r>
              <a:rPr lang="en-US"/>
              <a:t>Health-related quality of life (</a:t>
            </a:r>
            <a:r>
              <a:rPr lang="en-US" err="1"/>
              <a:t>HRQoL</a:t>
            </a:r>
            <a:r>
              <a:rPr lang="en-US"/>
              <a:t>)</a:t>
            </a:r>
          </a:p>
          <a:p>
            <a:pPr lvl="1"/>
            <a:r>
              <a:rPr lang="en-US"/>
              <a:t>Includes an individual’s perception of their physical and mental health, such as energy or mood </a:t>
            </a:r>
          </a:p>
          <a:p>
            <a:r>
              <a:rPr lang="en-US"/>
              <a:t>Functional status</a:t>
            </a:r>
          </a:p>
          <a:p>
            <a:pPr lvl="1"/>
            <a:r>
              <a:rPr lang="en-US"/>
              <a:t>Focusing on daily activities (e.g., eating, transfers, bathing, and dressing)</a:t>
            </a:r>
          </a:p>
          <a:p>
            <a:r>
              <a:rPr lang="en-US"/>
              <a:t>Symptoms and symptom burden</a:t>
            </a:r>
          </a:p>
          <a:p>
            <a:pPr lvl="1"/>
            <a:r>
              <a:rPr lang="en-US"/>
              <a:t>Patient perceptions like pain, fatigue, and shortness of breath</a:t>
            </a:r>
          </a:p>
          <a:p>
            <a:r>
              <a:rPr lang="en-US"/>
              <a:t>Health behaviors</a:t>
            </a:r>
          </a:p>
          <a:p>
            <a:pPr lvl="1"/>
            <a:r>
              <a:rPr lang="en-US"/>
              <a:t>Individual behaviors that can influence health status (e.g., tobacco use, diet, and exercise)</a:t>
            </a:r>
          </a:p>
          <a:p>
            <a:r>
              <a:rPr lang="en-US"/>
              <a:t>Experience with care</a:t>
            </a:r>
            <a:endParaRPr lang="en-US" baseline="30000"/>
          </a:p>
          <a:p>
            <a:pPr lvl="1"/>
            <a:r>
              <a:rPr lang="en-US"/>
              <a:t>Assess patient experience or satisfaction with care</a:t>
            </a:r>
          </a:p>
        </p:txBody>
      </p:sp>
      <p:sp>
        <p:nvSpPr>
          <p:cNvPr id="4" name="Slide Number Placeholder 3">
            <a:extLst>
              <a:ext uri="{FF2B5EF4-FFF2-40B4-BE49-F238E27FC236}">
                <a16:creationId xmlns:a16="http://schemas.microsoft.com/office/drawing/2014/main" id="{19D165D9-047A-4C1D-81FD-47B6C3F482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968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06D9-96F3-4CAE-8C46-D3286FA766F8}"/>
              </a:ext>
            </a:extLst>
          </p:cNvPr>
          <p:cNvSpPr>
            <a:spLocks noGrp="1"/>
          </p:cNvSpPr>
          <p:nvPr>
            <p:ph type="title"/>
          </p:nvPr>
        </p:nvSpPr>
        <p:spPr/>
        <p:txBody>
          <a:bodyPr/>
          <a:lstStyle/>
          <a:p>
            <a:r>
              <a:rPr lang="en-US"/>
              <a:t>Continuum of Specificity</a:t>
            </a:r>
          </a:p>
        </p:txBody>
      </p:sp>
      <p:sp>
        <p:nvSpPr>
          <p:cNvPr id="3" name="Content Placeholder 2">
            <a:extLst>
              <a:ext uri="{FF2B5EF4-FFF2-40B4-BE49-F238E27FC236}">
                <a16:creationId xmlns:a16="http://schemas.microsoft.com/office/drawing/2014/main" id="{947D6B05-0036-4405-8C03-2277458E1C0B}"/>
              </a:ext>
            </a:extLst>
          </p:cNvPr>
          <p:cNvSpPr>
            <a:spLocks noGrp="1"/>
          </p:cNvSpPr>
          <p:nvPr>
            <p:ph idx="1"/>
          </p:nvPr>
        </p:nvSpPr>
        <p:spPr/>
        <p:txBody>
          <a:bodyPr/>
          <a:lstStyle/>
          <a:p>
            <a:r>
              <a:rPr lang="en-US">
                <a:effectLst/>
                <a:latin typeface="Calibri" panose="020F0502020204030204" pitchFamily="34" charset="0"/>
                <a:ea typeface="Cambria" panose="02040503050406030204" pitchFamily="18" charset="0"/>
                <a:cs typeface="Times New Roman" panose="02020603050405020304" pitchFamily="18" charset="0"/>
              </a:rPr>
              <a:t>When selecting PROMs, it is necessary to understand that they exist on a continuum of specificity, from disease-agnostic PROMs to those designed to measure outcomes related to a certain disease or condition</a:t>
            </a:r>
            <a:endParaRPr lang="en-US"/>
          </a:p>
          <a:p>
            <a:r>
              <a:rPr lang="en-US"/>
              <a:t>Disease-agnostic PROMs can be used across almost any disease or condition to help understand the wellness or functioning of a patient</a:t>
            </a:r>
          </a:p>
          <a:p>
            <a:r>
              <a:rPr lang="en-US"/>
              <a:t>Disease-specific PROMs are designed to capture data that pertain to a specific disease or condition </a:t>
            </a:r>
          </a:p>
        </p:txBody>
      </p:sp>
      <p:sp>
        <p:nvSpPr>
          <p:cNvPr id="4" name="Slide Number Placeholder 3">
            <a:extLst>
              <a:ext uri="{FF2B5EF4-FFF2-40B4-BE49-F238E27FC236}">
                <a16:creationId xmlns:a16="http://schemas.microsoft.com/office/drawing/2014/main" id="{19D165D9-047A-4C1D-81FD-47B6C3F482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05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95D5-5B0D-4C37-9F6B-67EBD42A96CC}"/>
              </a:ext>
            </a:extLst>
          </p:cNvPr>
          <p:cNvSpPr>
            <a:spLocks noGrp="1"/>
          </p:cNvSpPr>
          <p:nvPr>
            <p:ph type="title"/>
          </p:nvPr>
        </p:nvSpPr>
        <p:spPr/>
        <p:txBody>
          <a:bodyPr/>
          <a:lstStyle/>
          <a:p>
            <a:r>
              <a:rPr lang="en-US"/>
              <a:t>Best Practices on Selection of Patient-Reported Outcomes</a:t>
            </a:r>
          </a:p>
        </p:txBody>
      </p:sp>
      <p:sp>
        <p:nvSpPr>
          <p:cNvPr id="3" name="Slide Number Placeholder 2">
            <a:extLst>
              <a:ext uri="{FF2B5EF4-FFF2-40B4-BE49-F238E27FC236}">
                <a16:creationId xmlns:a16="http://schemas.microsoft.com/office/drawing/2014/main" id="{F26718F1-5740-49F0-8A7C-701719CD74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76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40CF-1200-4645-87FA-86D52512F3F0}"/>
              </a:ext>
            </a:extLst>
          </p:cNvPr>
          <p:cNvSpPr>
            <a:spLocks noGrp="1"/>
          </p:cNvSpPr>
          <p:nvPr>
            <p:ph type="title"/>
          </p:nvPr>
        </p:nvSpPr>
        <p:spPr/>
        <p:txBody>
          <a:bodyPr/>
          <a:lstStyle/>
          <a:p>
            <a:r>
              <a:rPr lang="en-US"/>
              <a:t>Best Practice Recommendations for Selecting PROs</a:t>
            </a:r>
          </a:p>
        </p:txBody>
      </p:sp>
      <p:sp>
        <p:nvSpPr>
          <p:cNvPr id="3" name="Content Placeholder 2">
            <a:extLst>
              <a:ext uri="{FF2B5EF4-FFF2-40B4-BE49-F238E27FC236}">
                <a16:creationId xmlns:a16="http://schemas.microsoft.com/office/drawing/2014/main" id="{28FC0DD7-52F0-4FC8-903A-95CA06A04C98}"/>
              </a:ext>
            </a:extLst>
          </p:cNvPr>
          <p:cNvSpPr>
            <a:spLocks noGrp="1"/>
          </p:cNvSpPr>
          <p:nvPr>
            <p:ph idx="1"/>
          </p:nvPr>
        </p:nvSpPr>
        <p:spPr/>
        <p:txBody>
          <a:bodyPr/>
          <a:lstStyle/>
          <a:p>
            <a:r>
              <a:rPr lang="en-US"/>
              <a:t>Engage patients, family members, and caregivers in the selection process</a:t>
            </a:r>
          </a:p>
          <a:p>
            <a:pPr lvl="1"/>
            <a:r>
              <a:rPr lang="en-US"/>
              <a:t>Promote alignment between patients and clinicians</a:t>
            </a:r>
          </a:p>
          <a:p>
            <a:pPr lvl="1"/>
            <a:r>
              <a:rPr lang="en-US"/>
              <a:t>Include patient input on goals and priority areas</a:t>
            </a:r>
          </a:p>
          <a:p>
            <a:r>
              <a:rPr lang="en-US"/>
              <a:t>Engage clinical experts, including provider champions</a:t>
            </a:r>
          </a:p>
          <a:p>
            <a:pPr lvl="1"/>
            <a:r>
              <a:rPr lang="en-US">
                <a:latin typeface="Calibri" panose="020F0502020204030204" pitchFamily="34" charset="0"/>
                <a:ea typeface="Cambria" panose="02040503050406030204" pitchFamily="18" charset="0"/>
                <a:cs typeface="Times New Roman" panose="02020603050405020304" pitchFamily="18" charset="0"/>
              </a:rPr>
              <a:t>Expert opinions can create a foundation that benefits patient engagement </a:t>
            </a:r>
          </a:p>
          <a:p>
            <a:r>
              <a:rPr lang="en-US"/>
              <a:t>Identify clinical goals</a:t>
            </a:r>
          </a:p>
          <a:p>
            <a:pPr lvl="1"/>
            <a:r>
              <a:rPr lang="en-US">
                <a:latin typeface="Calibri" panose="020F0502020204030204" pitchFamily="34" charset="0"/>
                <a:ea typeface="Calibri" panose="020F0502020204030204" pitchFamily="34" charset="0"/>
              </a:rPr>
              <a:t>Ass</a:t>
            </a:r>
            <a:r>
              <a:rPr lang="en-US" spc="5">
                <a:latin typeface="Calibri" panose="020F0502020204030204" pitchFamily="34" charset="0"/>
                <a:ea typeface="Calibri" panose="020F0502020204030204" pitchFamily="34" charset="0"/>
              </a:rPr>
              <a:t>e</a:t>
            </a:r>
            <a:r>
              <a:rPr lang="en-US">
                <a:latin typeface="Calibri" panose="020F0502020204030204" pitchFamily="34" charset="0"/>
                <a:ea typeface="Calibri" panose="020F0502020204030204" pitchFamily="34" charset="0"/>
              </a:rPr>
              <a:t>ss </a:t>
            </a:r>
            <a:r>
              <a:rPr lang="en-US" spc="-5">
                <a:latin typeface="Calibri" panose="020F0502020204030204" pitchFamily="34" charset="0"/>
                <a:ea typeface="Calibri" panose="020F0502020204030204" pitchFamily="34" charset="0"/>
              </a:rPr>
              <a:t>ho</a:t>
            </a:r>
            <a:r>
              <a:rPr lang="en-US">
                <a:latin typeface="Calibri" panose="020F0502020204030204" pitchFamily="34" charset="0"/>
                <a:ea typeface="Calibri" panose="020F0502020204030204" pitchFamily="34" charset="0"/>
              </a:rPr>
              <a:t>w</a:t>
            </a:r>
            <a:r>
              <a:rPr lang="en-US" spc="-5">
                <a:latin typeface="Calibri" panose="020F0502020204030204" pitchFamily="34" charset="0"/>
                <a:ea typeface="Calibri" panose="020F0502020204030204" pitchFamily="34" charset="0"/>
              </a:rPr>
              <a:t> </a:t>
            </a:r>
            <a:r>
              <a:rPr lang="en-US" spc="5">
                <a:latin typeface="Calibri" panose="020F0502020204030204" pitchFamily="34" charset="0"/>
                <a:ea typeface="Calibri" panose="020F0502020204030204" pitchFamily="34" charset="0"/>
              </a:rPr>
              <a:t>we</a:t>
            </a:r>
            <a:r>
              <a:rPr lang="en-US" spc="10">
                <a:latin typeface="Calibri" panose="020F0502020204030204" pitchFamily="34" charset="0"/>
                <a:ea typeface="Calibri" panose="020F0502020204030204" pitchFamily="34" charset="0"/>
              </a:rPr>
              <a:t>l</a:t>
            </a:r>
            <a:r>
              <a:rPr lang="en-US">
                <a:latin typeface="Calibri" panose="020F0502020204030204" pitchFamily="34" charset="0"/>
                <a:ea typeface="Calibri" panose="020F0502020204030204" pitchFamily="34" charset="0"/>
              </a:rPr>
              <a:t>l s</a:t>
            </a:r>
            <a:r>
              <a:rPr lang="en-US" spc="-5">
                <a:latin typeface="Calibri" panose="020F0502020204030204" pitchFamily="34" charset="0"/>
                <a:ea typeface="Calibri" panose="020F0502020204030204" pitchFamily="34" charset="0"/>
              </a:rPr>
              <a:t>p</a:t>
            </a:r>
            <a:r>
              <a:rPr lang="en-US" spc="5">
                <a:latin typeface="Calibri" panose="020F0502020204030204" pitchFamily="34" charset="0"/>
                <a:ea typeface="Calibri" panose="020F0502020204030204" pitchFamily="34" charset="0"/>
              </a:rPr>
              <a:t>e</a:t>
            </a:r>
            <a:r>
              <a:rPr lang="en-US" spc="-10">
                <a:latin typeface="Calibri" panose="020F0502020204030204" pitchFamily="34" charset="0"/>
                <a:ea typeface="Calibri" panose="020F0502020204030204" pitchFamily="34" charset="0"/>
              </a:rPr>
              <a:t>c</a:t>
            </a:r>
            <a:r>
              <a:rPr lang="en-US" spc="10">
                <a:latin typeface="Calibri" panose="020F0502020204030204" pitchFamily="34" charset="0"/>
                <a:ea typeface="Calibri" panose="020F0502020204030204" pitchFamily="34" charset="0"/>
              </a:rPr>
              <a:t>i</a:t>
            </a:r>
            <a:r>
              <a:rPr lang="en-US">
                <a:latin typeface="Calibri" panose="020F0502020204030204" pitchFamily="34" charset="0"/>
                <a:ea typeface="Calibri" panose="020F0502020204030204" pitchFamily="34" charset="0"/>
              </a:rPr>
              <a:t>f</a:t>
            </a:r>
            <a:r>
              <a:rPr lang="en-US" spc="10">
                <a:latin typeface="Calibri" panose="020F0502020204030204" pitchFamily="34" charset="0"/>
                <a:ea typeface="Calibri" panose="020F0502020204030204" pitchFamily="34" charset="0"/>
              </a:rPr>
              <a:t>i</a:t>
            </a:r>
            <a:r>
              <a:rPr lang="en-US">
                <a:latin typeface="Calibri" panose="020F0502020204030204" pitchFamily="34" charset="0"/>
                <a:ea typeface="Calibri" panose="020F0502020204030204" pitchFamily="34" charset="0"/>
              </a:rPr>
              <a:t>c</a:t>
            </a:r>
            <a:r>
              <a:rPr lang="en-US" spc="-20">
                <a:latin typeface="Calibri" panose="020F0502020204030204" pitchFamily="34" charset="0"/>
                <a:ea typeface="Calibri" panose="020F0502020204030204" pitchFamily="34" charset="0"/>
              </a:rPr>
              <a:t> </a:t>
            </a:r>
            <a:r>
              <a:rPr lang="en-US" spc="-5">
                <a:latin typeface="Calibri" panose="020F0502020204030204" pitchFamily="34" charset="0"/>
                <a:ea typeface="Calibri" panose="020F0502020204030204" pitchFamily="34" charset="0"/>
              </a:rPr>
              <a:t>ou</a:t>
            </a:r>
            <a:r>
              <a:rPr lang="en-US" spc="-10">
                <a:latin typeface="Calibri" panose="020F0502020204030204" pitchFamily="34" charset="0"/>
                <a:ea typeface="Calibri" panose="020F0502020204030204" pitchFamily="34" charset="0"/>
              </a:rPr>
              <a:t>tc</a:t>
            </a:r>
            <a:r>
              <a:rPr lang="en-US" spc="-5">
                <a:latin typeface="Calibri" panose="020F0502020204030204" pitchFamily="34" charset="0"/>
                <a:ea typeface="Calibri" panose="020F0502020204030204" pitchFamily="34" charset="0"/>
              </a:rPr>
              <a:t>o</a:t>
            </a:r>
            <a:r>
              <a:rPr lang="en-US" spc="5">
                <a:latin typeface="Calibri" panose="020F0502020204030204" pitchFamily="34" charset="0"/>
                <a:ea typeface="Calibri" panose="020F0502020204030204" pitchFamily="34" charset="0"/>
              </a:rPr>
              <a:t>me</a:t>
            </a:r>
            <a:r>
              <a:rPr lang="en-US">
                <a:latin typeface="Calibri" panose="020F0502020204030204" pitchFamily="34" charset="0"/>
                <a:ea typeface="Calibri" panose="020F0502020204030204" pitchFamily="34" charset="0"/>
              </a:rPr>
              <a:t>s</a:t>
            </a:r>
            <a:r>
              <a:rPr lang="en-US" spc="-10">
                <a:latin typeface="Calibri" panose="020F0502020204030204" pitchFamily="34" charset="0"/>
                <a:ea typeface="Calibri" panose="020F0502020204030204" pitchFamily="34" charset="0"/>
              </a:rPr>
              <a:t> </a:t>
            </a:r>
            <a:r>
              <a:rPr lang="en-US">
                <a:latin typeface="Calibri" panose="020F0502020204030204" pitchFamily="34" charset="0"/>
                <a:ea typeface="Calibri" panose="020F0502020204030204" pitchFamily="34" charset="0"/>
              </a:rPr>
              <a:t>a</a:t>
            </a:r>
            <a:r>
              <a:rPr lang="en-US" spc="10">
                <a:latin typeface="Calibri" panose="020F0502020204030204" pitchFamily="34" charset="0"/>
                <a:ea typeface="Calibri" panose="020F0502020204030204" pitchFamily="34" charset="0"/>
              </a:rPr>
              <a:t>li</a:t>
            </a:r>
            <a:r>
              <a:rPr lang="en-US" spc="5">
                <a:latin typeface="Calibri" panose="020F0502020204030204" pitchFamily="34" charset="0"/>
                <a:ea typeface="Calibri" panose="020F0502020204030204" pitchFamily="34" charset="0"/>
              </a:rPr>
              <a:t>g</a:t>
            </a:r>
            <a:r>
              <a:rPr lang="en-US">
                <a:latin typeface="Calibri" panose="020F0502020204030204" pitchFamily="34" charset="0"/>
                <a:ea typeface="Calibri" panose="020F0502020204030204" pitchFamily="34" charset="0"/>
              </a:rPr>
              <a:t>n</a:t>
            </a:r>
            <a:r>
              <a:rPr lang="en-US" spc="-15">
                <a:latin typeface="Calibri" panose="020F0502020204030204" pitchFamily="34" charset="0"/>
                <a:ea typeface="Calibri" panose="020F0502020204030204" pitchFamily="34" charset="0"/>
              </a:rPr>
              <a:t> </a:t>
            </a:r>
            <a:r>
              <a:rPr lang="en-US" spc="-20">
                <a:latin typeface="Calibri" panose="020F0502020204030204" pitchFamily="34" charset="0"/>
                <a:ea typeface="Calibri" panose="020F0502020204030204" pitchFamily="34" charset="0"/>
              </a:rPr>
              <a:t>w</a:t>
            </a:r>
            <a:r>
              <a:rPr lang="en-US" spc="10">
                <a:latin typeface="Calibri" panose="020F0502020204030204" pitchFamily="34" charset="0"/>
                <a:ea typeface="Calibri" panose="020F0502020204030204" pitchFamily="34" charset="0"/>
              </a:rPr>
              <a:t>i</a:t>
            </a:r>
            <a:r>
              <a:rPr lang="en-US" spc="-10">
                <a:latin typeface="Calibri" panose="020F0502020204030204" pitchFamily="34" charset="0"/>
                <a:ea typeface="Calibri" panose="020F0502020204030204" pitchFamily="34" charset="0"/>
              </a:rPr>
              <a:t>t</a:t>
            </a:r>
            <a:r>
              <a:rPr lang="en-US">
                <a:latin typeface="Calibri" panose="020F0502020204030204" pitchFamily="34" charset="0"/>
                <a:ea typeface="Calibri" panose="020F0502020204030204" pitchFamily="34" charset="0"/>
              </a:rPr>
              <a:t>h</a:t>
            </a:r>
            <a:r>
              <a:rPr lang="en-US" spc="-15">
                <a:latin typeface="Calibri" panose="020F0502020204030204" pitchFamily="34" charset="0"/>
                <a:ea typeface="Calibri" panose="020F0502020204030204" pitchFamily="34" charset="0"/>
              </a:rPr>
              <a:t> </a:t>
            </a:r>
            <a:r>
              <a:rPr lang="en-US" spc="-10">
                <a:latin typeface="Calibri" panose="020F0502020204030204" pitchFamily="34" charset="0"/>
                <a:ea typeface="Calibri" panose="020F0502020204030204" pitchFamily="34" charset="0"/>
              </a:rPr>
              <a:t>a</a:t>
            </a:r>
            <a:r>
              <a:rPr lang="en-US" spc="-5">
                <a:latin typeface="Calibri" panose="020F0502020204030204" pitchFamily="34" charset="0"/>
                <a:ea typeface="Calibri" panose="020F0502020204030204" pitchFamily="34" charset="0"/>
              </a:rPr>
              <a:t> </a:t>
            </a:r>
            <a:r>
              <a:rPr lang="en-US" spc="-10">
                <a:latin typeface="Calibri" panose="020F0502020204030204" pitchFamily="34" charset="0"/>
                <a:ea typeface="Calibri" panose="020F0502020204030204" pitchFamily="34" charset="0"/>
              </a:rPr>
              <a:t>c</a:t>
            </a:r>
            <a:r>
              <a:rPr lang="en-US" spc="10">
                <a:latin typeface="Calibri" panose="020F0502020204030204" pitchFamily="34" charset="0"/>
                <a:ea typeface="Calibri" panose="020F0502020204030204" pitchFamily="34" charset="0"/>
              </a:rPr>
              <a:t>li</a:t>
            </a:r>
            <a:r>
              <a:rPr lang="en-US" spc="-5">
                <a:latin typeface="Calibri" panose="020F0502020204030204" pitchFamily="34" charset="0"/>
                <a:ea typeface="Calibri" panose="020F0502020204030204" pitchFamily="34" charset="0"/>
              </a:rPr>
              <a:t>n</a:t>
            </a:r>
            <a:r>
              <a:rPr lang="en-US" spc="10">
                <a:latin typeface="Calibri" panose="020F0502020204030204" pitchFamily="34" charset="0"/>
                <a:ea typeface="Calibri" panose="020F0502020204030204" pitchFamily="34" charset="0"/>
              </a:rPr>
              <a:t>i</a:t>
            </a:r>
            <a:r>
              <a:rPr lang="en-US" spc="-10">
                <a:latin typeface="Calibri" panose="020F0502020204030204" pitchFamily="34" charset="0"/>
                <a:ea typeface="Calibri" panose="020F0502020204030204" pitchFamily="34" charset="0"/>
              </a:rPr>
              <a:t>c</a:t>
            </a:r>
            <a:r>
              <a:rPr lang="en-US" spc="15">
                <a:latin typeface="Calibri" panose="020F0502020204030204" pitchFamily="34" charset="0"/>
                <a:ea typeface="Calibri" panose="020F0502020204030204" pitchFamily="34" charset="0"/>
              </a:rPr>
              <a:t>’</a:t>
            </a:r>
            <a:r>
              <a:rPr lang="en-US">
                <a:latin typeface="Calibri" panose="020F0502020204030204" pitchFamily="34" charset="0"/>
                <a:ea typeface="Calibri" panose="020F0502020204030204" pitchFamily="34" charset="0"/>
              </a:rPr>
              <a:t>s</a:t>
            </a:r>
            <a:r>
              <a:rPr lang="en-US" spc="-10">
                <a:latin typeface="Calibri" panose="020F0502020204030204" pitchFamily="34" charset="0"/>
                <a:ea typeface="Calibri" panose="020F0502020204030204" pitchFamily="34" charset="0"/>
              </a:rPr>
              <a:t> </a:t>
            </a:r>
            <a:r>
              <a:rPr lang="en-US" spc="10">
                <a:latin typeface="Calibri" panose="020F0502020204030204" pitchFamily="34" charset="0"/>
                <a:ea typeface="Calibri" panose="020F0502020204030204" pitchFamily="34" charset="0"/>
              </a:rPr>
              <a:t>g</a:t>
            </a:r>
            <a:r>
              <a:rPr lang="en-US" spc="-5">
                <a:latin typeface="Calibri" panose="020F0502020204030204" pitchFamily="34" charset="0"/>
                <a:ea typeface="Calibri" panose="020F0502020204030204" pitchFamily="34" charset="0"/>
              </a:rPr>
              <a:t>o</a:t>
            </a:r>
            <a:r>
              <a:rPr lang="en-US">
                <a:latin typeface="Calibri" panose="020F0502020204030204" pitchFamily="34" charset="0"/>
                <a:ea typeface="Calibri" panose="020F0502020204030204" pitchFamily="34" charset="0"/>
              </a:rPr>
              <a:t>a</a:t>
            </a:r>
            <a:r>
              <a:rPr lang="en-US" spc="10">
                <a:latin typeface="Calibri" panose="020F0502020204030204" pitchFamily="34" charset="0"/>
                <a:ea typeface="Calibri" panose="020F0502020204030204" pitchFamily="34" charset="0"/>
              </a:rPr>
              <a:t>l</a:t>
            </a:r>
            <a:r>
              <a:rPr lang="en-US" spc="-20">
                <a:latin typeface="Calibri" panose="020F0502020204030204" pitchFamily="34" charset="0"/>
                <a:ea typeface="Calibri" panose="020F0502020204030204" pitchFamily="34" charset="0"/>
              </a:rPr>
              <a:t>s</a:t>
            </a:r>
            <a:endParaRPr lang="en-US"/>
          </a:p>
          <a:p>
            <a:r>
              <a:rPr lang="en-US"/>
              <a:t>Build consensus around actionable PROs with feasible workflows</a:t>
            </a:r>
          </a:p>
          <a:p>
            <a:pPr lvl="1"/>
            <a:r>
              <a:rPr lang="en-US">
                <a:latin typeface="Calibri" panose="020F0502020204030204" pitchFamily="34" charset="0"/>
                <a:ea typeface="Cambria" panose="02040503050406030204" pitchFamily="18" charset="0"/>
                <a:cs typeface="Times New Roman" panose="02020603050405020304" pitchFamily="18" charset="0"/>
              </a:rPr>
              <a:t>Clinicians should focus on PROs that are actionable, e.g., responsive to healthcare interventions</a:t>
            </a:r>
          </a:p>
          <a:p>
            <a:pPr lvl="1"/>
            <a:r>
              <a:rPr lang="en-US">
                <a:latin typeface="Calibri" panose="020F0502020204030204" pitchFamily="34" charset="0"/>
                <a:ea typeface="Cambria" panose="02040503050406030204" pitchFamily="18" charset="0"/>
                <a:cs typeface="Times New Roman" panose="02020603050405020304" pitchFamily="18" charset="0"/>
              </a:rPr>
              <a:t>Consider the specific barriers and facilitators that exist within the practice or system where the PROs will be implemented</a:t>
            </a:r>
          </a:p>
        </p:txBody>
      </p:sp>
      <p:sp>
        <p:nvSpPr>
          <p:cNvPr id="4" name="Slide Number Placeholder 3">
            <a:extLst>
              <a:ext uri="{FF2B5EF4-FFF2-40B4-BE49-F238E27FC236}">
                <a16:creationId xmlns:a16="http://schemas.microsoft.com/office/drawing/2014/main" id="{E245851A-6D59-4BAA-9A5D-20A4E8AEE8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78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CD1-C9FC-4FDA-A784-8268A2067AE0}"/>
              </a:ext>
            </a:extLst>
          </p:cNvPr>
          <p:cNvSpPr>
            <a:spLocks noGrp="1"/>
          </p:cNvSpPr>
          <p:nvPr>
            <p:ph type="title"/>
          </p:nvPr>
        </p:nvSpPr>
        <p:spPr/>
        <p:txBody>
          <a:bodyPr/>
          <a:lstStyle/>
          <a:p>
            <a:r>
              <a:rPr lang="en-US"/>
              <a:t>Best Practice Recommendations for Selecting PROMs</a:t>
            </a:r>
          </a:p>
        </p:txBody>
      </p:sp>
      <p:sp>
        <p:nvSpPr>
          <p:cNvPr id="3" name="Content Placeholder 2">
            <a:extLst>
              <a:ext uri="{FF2B5EF4-FFF2-40B4-BE49-F238E27FC236}">
                <a16:creationId xmlns:a16="http://schemas.microsoft.com/office/drawing/2014/main" id="{3363309B-4A9A-408B-A9AC-4C96844549C2}"/>
              </a:ext>
            </a:extLst>
          </p:cNvPr>
          <p:cNvSpPr>
            <a:spLocks noGrp="1"/>
          </p:cNvSpPr>
          <p:nvPr>
            <p:ph idx="1"/>
          </p:nvPr>
        </p:nvSpPr>
        <p:spPr/>
        <p:txBody>
          <a:bodyPr/>
          <a:lstStyle/>
          <a:p>
            <a:r>
              <a:rPr lang="en-US">
                <a:effectLst/>
                <a:latin typeface="Calibri" panose="020F0502020204030204" pitchFamily="34" charset="0"/>
                <a:ea typeface="Cambria" panose="02040503050406030204" pitchFamily="18" charset="0"/>
                <a:cs typeface="Times New Roman" panose="02020603050405020304" pitchFamily="18" charset="0"/>
              </a:rPr>
              <a:t>Engage a diverse selection of patients, family members, and </a:t>
            </a:r>
            <a:r>
              <a:rPr lang="en-US">
                <a:latin typeface="Calibri" panose="020F0502020204030204" pitchFamily="34" charset="0"/>
                <a:ea typeface="Cambria" panose="02040503050406030204" pitchFamily="18" charset="0"/>
                <a:cs typeface="Times New Roman" panose="02020603050405020304" pitchFamily="18" charset="0"/>
              </a:rPr>
              <a:t>caregivers alongside other expert stakeholders</a:t>
            </a:r>
          </a:p>
          <a:p>
            <a:r>
              <a:rPr lang="en-US">
                <a:latin typeface="Calibri" panose="020F0502020204030204" pitchFamily="34" charset="0"/>
                <a:ea typeface="Cambria" panose="02040503050406030204" pitchFamily="18" charset="0"/>
                <a:cs typeface="Times New Roman" panose="02020603050405020304" pitchFamily="18" charset="0"/>
              </a:rPr>
              <a:t>Identify PROMs used by others for similar patients, topics, and conditions</a:t>
            </a:r>
          </a:p>
          <a:p>
            <a:r>
              <a:rPr lang="en-US">
                <a:latin typeface="Calibri" panose="020F0502020204030204" pitchFamily="34" charset="0"/>
                <a:ea typeface="Cambria" panose="02040503050406030204" pitchFamily="18" charset="0"/>
                <a:cs typeface="Times New Roman" panose="02020603050405020304" pitchFamily="18" charset="0"/>
              </a:rPr>
              <a:t>Select PROMs that best capture outcomes that are most valuable to both patients and clinicians</a:t>
            </a:r>
          </a:p>
          <a:p>
            <a:r>
              <a:rPr lang="en-US">
                <a:latin typeface="Calibri" panose="020F0502020204030204" pitchFamily="34" charset="0"/>
                <a:ea typeface="Cambria" panose="02040503050406030204" pitchFamily="18" charset="0"/>
                <a:cs typeface="Times New Roman" panose="02020603050405020304" pitchFamily="18" charset="0"/>
              </a:rPr>
              <a:t>Evaluate various PROM selection criteria systematically and pragmatically</a:t>
            </a:r>
          </a:p>
          <a:p>
            <a:r>
              <a:rPr lang="en-US">
                <a:latin typeface="Calibri" panose="020F0502020204030204" pitchFamily="34" charset="0"/>
                <a:ea typeface="Cambria" panose="02040503050406030204" pitchFamily="18" charset="0"/>
                <a:cs typeface="Times New Roman" panose="02020603050405020304" pitchFamily="18" charset="0"/>
              </a:rPr>
              <a:t>Document the selection process: selecting a PROM is an iterative exercise and documenting the process is critical to establishing rationale for the final decision</a:t>
            </a:r>
            <a:endParaRPr lang="en-US">
              <a:effectLst/>
              <a:latin typeface="Calibri" panose="020F0502020204030204" pitchFamily="34" charset="0"/>
              <a:ea typeface="Cambria" panose="02040503050406030204" pitchFamily="18" charset="0"/>
              <a:cs typeface="Times New Roman" panose="02020603050405020304" pitchFamily="18" charset="0"/>
            </a:endParaRPr>
          </a:p>
          <a:p>
            <a:pPr lvl="1"/>
            <a:endParaRPr lang="en-US"/>
          </a:p>
        </p:txBody>
      </p:sp>
      <p:sp>
        <p:nvSpPr>
          <p:cNvPr id="4" name="Slide Number Placeholder 3">
            <a:extLst>
              <a:ext uri="{FF2B5EF4-FFF2-40B4-BE49-F238E27FC236}">
                <a16:creationId xmlns:a16="http://schemas.microsoft.com/office/drawing/2014/main" id="{C638551B-3D41-438D-A6C2-9A246E2660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774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CD1-C9FC-4FDA-A784-8268A2067AE0}"/>
              </a:ext>
            </a:extLst>
          </p:cNvPr>
          <p:cNvSpPr>
            <a:spLocks noGrp="1"/>
          </p:cNvSpPr>
          <p:nvPr>
            <p:ph type="title"/>
          </p:nvPr>
        </p:nvSpPr>
        <p:spPr/>
        <p:txBody>
          <a:bodyPr/>
          <a:lstStyle/>
          <a:p>
            <a:r>
              <a:rPr lang="en-US"/>
              <a:t>Identified Attributes for Selecting PROMs</a:t>
            </a:r>
          </a:p>
        </p:txBody>
      </p:sp>
      <p:sp>
        <p:nvSpPr>
          <p:cNvPr id="3" name="Content Placeholder 2">
            <a:extLst>
              <a:ext uri="{FF2B5EF4-FFF2-40B4-BE49-F238E27FC236}">
                <a16:creationId xmlns:a16="http://schemas.microsoft.com/office/drawing/2014/main" id="{3363309B-4A9A-408B-A9AC-4C96844549C2}"/>
              </a:ext>
            </a:extLst>
          </p:cNvPr>
          <p:cNvSpPr>
            <a:spLocks noGrp="1"/>
          </p:cNvSpPr>
          <p:nvPr>
            <p:ph idx="1"/>
          </p:nvPr>
        </p:nvSpPr>
        <p:spPr/>
        <p:txBody>
          <a:bodyPr/>
          <a:lstStyle/>
          <a:p>
            <a:pPr lvl="1"/>
            <a:r>
              <a:rPr lang="en-US"/>
              <a:t>Covers Desired PROs</a:t>
            </a:r>
          </a:p>
          <a:p>
            <a:pPr lvl="1"/>
            <a:r>
              <a:rPr lang="en-US"/>
              <a:t>Psychometric Soundness</a:t>
            </a:r>
          </a:p>
          <a:p>
            <a:pPr lvl="1"/>
            <a:r>
              <a:rPr lang="en-US"/>
              <a:t>Person-Centered</a:t>
            </a:r>
          </a:p>
          <a:p>
            <a:pPr lvl="1"/>
            <a:r>
              <a:rPr lang="en-US"/>
              <a:t>Meaningful</a:t>
            </a:r>
          </a:p>
          <a:p>
            <a:pPr lvl="1"/>
            <a:r>
              <a:rPr lang="en-US"/>
              <a:t>Actionable (i.e., Amenable to Change)</a:t>
            </a:r>
          </a:p>
          <a:p>
            <a:pPr lvl="1"/>
            <a:r>
              <a:rPr lang="en-US"/>
              <a:t>Implementable</a:t>
            </a:r>
          </a:p>
          <a:p>
            <a:pPr lvl="1"/>
            <a:r>
              <a:rPr lang="en-US"/>
              <a:t>Feasible</a:t>
            </a:r>
          </a:p>
          <a:p>
            <a:pPr lvl="1"/>
            <a:r>
              <a:rPr lang="en-US"/>
              <a:t>Recognizes Patient Burden</a:t>
            </a:r>
          </a:p>
          <a:p>
            <a:pPr lvl="1"/>
            <a:r>
              <a:rPr lang="en-US"/>
              <a:t>Multiple Languages Available</a:t>
            </a:r>
          </a:p>
          <a:p>
            <a:pPr lvl="1"/>
            <a:r>
              <a:rPr lang="en-US"/>
              <a:t>Cost (e.g., proprietary and/or licensing considerations)</a:t>
            </a:r>
          </a:p>
          <a:p>
            <a:pPr lvl="1"/>
            <a:r>
              <a:rPr lang="en-US"/>
              <a:t>Current Practices</a:t>
            </a:r>
          </a:p>
          <a:p>
            <a:pPr lvl="1"/>
            <a:r>
              <a:rPr lang="en-US"/>
              <a:t>Cross-Setting Data Alignment</a:t>
            </a:r>
          </a:p>
          <a:p>
            <a:pPr lvl="1"/>
            <a:endParaRPr lang="en-US"/>
          </a:p>
        </p:txBody>
      </p:sp>
      <p:sp>
        <p:nvSpPr>
          <p:cNvPr id="4" name="Slide Number Placeholder 3">
            <a:extLst>
              <a:ext uri="{FF2B5EF4-FFF2-40B4-BE49-F238E27FC236}">
                <a16:creationId xmlns:a16="http://schemas.microsoft.com/office/drawing/2014/main" id="{C638551B-3D41-438D-A6C2-9A246E2660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289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89835D-B0BD-4740-B1F8-227974D7C117}"/>
              </a:ext>
            </a:extLst>
          </p:cNvPr>
          <p:cNvSpPr>
            <a:spLocks noGrp="1"/>
          </p:cNvSpPr>
          <p:nvPr>
            <p:ph type="title"/>
          </p:nvPr>
        </p:nvSpPr>
        <p:spPr/>
        <p:txBody>
          <a:bodyPr/>
          <a:lstStyle/>
          <a:p>
            <a:r>
              <a:rPr lang="en-US"/>
              <a:t>Best and Promising Practices on Data Collection</a:t>
            </a:r>
          </a:p>
        </p:txBody>
      </p:sp>
      <p:sp>
        <p:nvSpPr>
          <p:cNvPr id="4" name="Slide Number Placeholder 3">
            <a:extLst>
              <a:ext uri="{FF2B5EF4-FFF2-40B4-BE49-F238E27FC236}">
                <a16:creationId xmlns:a16="http://schemas.microsoft.com/office/drawing/2014/main" id="{5DABABEA-E35A-48DF-A895-D8F3F68456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562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0750-EA05-452C-876F-BCBE4DEEF9FF}"/>
              </a:ext>
            </a:extLst>
          </p:cNvPr>
          <p:cNvSpPr>
            <a:spLocks noGrp="1"/>
          </p:cNvSpPr>
          <p:nvPr>
            <p:ph type="title"/>
          </p:nvPr>
        </p:nvSpPr>
        <p:spPr/>
        <p:txBody>
          <a:bodyPr/>
          <a:lstStyle/>
          <a:p>
            <a:r>
              <a:rPr lang="en-US"/>
              <a:t>Achieving Stakeholder Buy-In</a:t>
            </a:r>
          </a:p>
        </p:txBody>
      </p:sp>
      <p:sp>
        <p:nvSpPr>
          <p:cNvPr id="3" name="Content Placeholder 2">
            <a:extLst>
              <a:ext uri="{FF2B5EF4-FFF2-40B4-BE49-F238E27FC236}">
                <a16:creationId xmlns:a16="http://schemas.microsoft.com/office/drawing/2014/main" id="{851DBA99-C48E-48E4-96EC-CFF7B7408873}"/>
              </a:ext>
            </a:extLst>
          </p:cNvPr>
          <p:cNvSpPr>
            <a:spLocks noGrp="1"/>
          </p:cNvSpPr>
          <p:nvPr>
            <p:ph idx="1"/>
          </p:nvPr>
        </p:nvSpPr>
        <p:spPr/>
        <p:txBody>
          <a:bodyPr/>
          <a:lstStyle/>
          <a:p>
            <a:r>
              <a:rPr lang="en-US"/>
              <a:t>Identify and engage </a:t>
            </a:r>
            <a:r>
              <a:rPr lang="en-US" b="1"/>
              <a:t>clinical champions </a:t>
            </a:r>
            <a:r>
              <a:rPr lang="en-US"/>
              <a:t>to help ensure clinical adoption and success in improving care</a:t>
            </a:r>
          </a:p>
          <a:p>
            <a:r>
              <a:rPr lang="en-US">
                <a:latin typeface="Calibri" panose="020F0502020204030204" pitchFamily="34" charset="0"/>
                <a:ea typeface="Cambria" panose="02040503050406030204" pitchFamily="18" charset="0"/>
                <a:cs typeface="Times New Roman" panose="02020603050405020304" pitchFamily="18" charset="0"/>
              </a:rPr>
              <a:t>Understand that buy-in will follow an </a:t>
            </a:r>
            <a:r>
              <a:rPr lang="en-US" b="1">
                <a:latin typeface="Calibri" panose="020F0502020204030204" pitchFamily="34" charset="0"/>
                <a:ea typeface="Cambria" panose="02040503050406030204" pitchFamily="18" charset="0"/>
                <a:cs typeface="Times New Roman" panose="02020603050405020304" pitchFamily="18" charset="0"/>
              </a:rPr>
              <a:t>adoption curve</a:t>
            </a:r>
          </a:p>
          <a:p>
            <a:r>
              <a:rPr lang="en-US">
                <a:latin typeface="Calibri" panose="020F0502020204030204" pitchFamily="34" charset="0"/>
                <a:ea typeface="Cambria" panose="02040503050406030204" pitchFamily="18" charset="0"/>
                <a:cs typeface="Times New Roman" panose="02020603050405020304" pitchFamily="18" charset="0"/>
              </a:rPr>
              <a:t>Learn from </a:t>
            </a:r>
            <a:r>
              <a:rPr lang="en-US" b="1">
                <a:latin typeface="Calibri" panose="020F0502020204030204" pitchFamily="34" charset="0"/>
                <a:ea typeface="Cambria" panose="02040503050406030204" pitchFamily="18" charset="0"/>
                <a:cs typeface="Times New Roman" panose="02020603050405020304" pitchFamily="18" charset="0"/>
              </a:rPr>
              <a:t>peers and peer organizations </a:t>
            </a:r>
            <a:r>
              <a:rPr lang="en-US">
                <a:latin typeface="Calibri" panose="020F0502020204030204" pitchFamily="34" charset="0"/>
                <a:ea typeface="Cambria" panose="02040503050406030204" pitchFamily="18" charset="0"/>
                <a:cs typeface="Times New Roman" panose="02020603050405020304" pitchFamily="18" charset="0"/>
              </a:rPr>
              <a:t>who are implementing PROMs </a:t>
            </a:r>
          </a:p>
          <a:p>
            <a:r>
              <a:rPr lang="en-US">
                <a:latin typeface="Calibri" panose="020F0502020204030204" pitchFamily="34" charset="0"/>
                <a:ea typeface="Cambria" panose="02040503050406030204" pitchFamily="18" charset="0"/>
                <a:cs typeface="Times New Roman" panose="02020603050405020304" pitchFamily="18" charset="0"/>
              </a:rPr>
              <a:t>Increase </a:t>
            </a:r>
            <a:r>
              <a:rPr lang="en-US" b="1">
                <a:latin typeface="Calibri" panose="020F0502020204030204" pitchFamily="34" charset="0"/>
                <a:ea typeface="Cambria" panose="02040503050406030204" pitchFamily="18" charset="0"/>
                <a:cs typeface="Times New Roman" panose="02020603050405020304" pitchFamily="18" charset="0"/>
              </a:rPr>
              <a:t>cross-stakeholder buy-in </a:t>
            </a:r>
            <a:r>
              <a:rPr lang="en-US">
                <a:latin typeface="Calibri" panose="020F0502020204030204" pitchFamily="34" charset="0"/>
                <a:ea typeface="Cambria" panose="02040503050406030204" pitchFamily="18" charset="0"/>
                <a:cs typeface="Times New Roman" panose="02020603050405020304" pitchFamily="18" charset="0"/>
              </a:rPr>
              <a:t>whenever possible</a:t>
            </a:r>
          </a:p>
          <a:p>
            <a:endParaRPr lang="en-US"/>
          </a:p>
          <a:p>
            <a:pPr marL="0" indent="0">
              <a:buNone/>
            </a:pPr>
            <a:endParaRPr lang="en-US"/>
          </a:p>
        </p:txBody>
      </p:sp>
      <p:sp>
        <p:nvSpPr>
          <p:cNvPr id="4" name="Slide Number Placeholder 3">
            <a:extLst>
              <a:ext uri="{FF2B5EF4-FFF2-40B4-BE49-F238E27FC236}">
                <a16:creationId xmlns:a16="http://schemas.microsoft.com/office/drawing/2014/main" id="{EEDAAF91-E604-4D3D-B641-58436A33E9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866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0750-EA05-452C-876F-BCBE4DEEF9FF}"/>
              </a:ext>
            </a:extLst>
          </p:cNvPr>
          <p:cNvSpPr>
            <a:spLocks noGrp="1"/>
          </p:cNvSpPr>
          <p:nvPr>
            <p:ph type="title"/>
          </p:nvPr>
        </p:nvSpPr>
        <p:spPr/>
        <p:txBody>
          <a:bodyPr/>
          <a:lstStyle/>
          <a:p>
            <a:r>
              <a:rPr lang="en-US"/>
              <a:t>Data Collection Burden</a:t>
            </a:r>
          </a:p>
        </p:txBody>
      </p:sp>
      <p:sp>
        <p:nvSpPr>
          <p:cNvPr id="3" name="Content Placeholder 2">
            <a:extLst>
              <a:ext uri="{FF2B5EF4-FFF2-40B4-BE49-F238E27FC236}">
                <a16:creationId xmlns:a16="http://schemas.microsoft.com/office/drawing/2014/main" id="{851DBA99-C48E-48E4-96EC-CFF7B7408873}"/>
              </a:ext>
            </a:extLst>
          </p:cNvPr>
          <p:cNvSpPr>
            <a:spLocks noGrp="1"/>
          </p:cNvSpPr>
          <p:nvPr>
            <p:ph idx="1"/>
          </p:nvPr>
        </p:nvSpPr>
        <p:spPr/>
        <p:txBody>
          <a:bodyPr/>
          <a:lstStyle/>
          <a:p>
            <a:r>
              <a:rPr lang="en-US"/>
              <a:t>Prepare to address barriers raised by </a:t>
            </a:r>
            <a:r>
              <a:rPr lang="en-US" b="1"/>
              <a:t>real and perceived data collection burden</a:t>
            </a:r>
            <a:r>
              <a:rPr lang="en-US"/>
              <a:t> from clinicians or staff</a:t>
            </a:r>
          </a:p>
          <a:p>
            <a:r>
              <a:rPr lang="en-US"/>
              <a:t>Identify </a:t>
            </a:r>
            <a:r>
              <a:rPr lang="en-US" b="1"/>
              <a:t>inefficient workflows or technological challenges </a:t>
            </a:r>
            <a:r>
              <a:rPr lang="en-US"/>
              <a:t>that can exacerbate data collection burden</a:t>
            </a:r>
          </a:p>
          <a:p>
            <a:r>
              <a:rPr lang="en-US"/>
              <a:t>Reduce </a:t>
            </a:r>
            <a:r>
              <a:rPr lang="en-US" b="1"/>
              <a:t>patient burden </a:t>
            </a:r>
            <a:r>
              <a:rPr lang="en-US"/>
              <a:t>by addressing questionnaire length, technological challenges, potential bias, and other factors (e.g., medically complex patients, those with cognitive impairments, those without internet access, etc.)</a:t>
            </a:r>
          </a:p>
          <a:p>
            <a:r>
              <a:rPr lang="en-US"/>
              <a:t>Reduce </a:t>
            </a:r>
            <a:r>
              <a:rPr lang="en-US" b="1"/>
              <a:t>clinician burden </a:t>
            </a:r>
            <a:r>
              <a:rPr lang="en-US"/>
              <a:t>through education, well-designed workflows, and technology</a:t>
            </a:r>
          </a:p>
        </p:txBody>
      </p:sp>
      <p:sp>
        <p:nvSpPr>
          <p:cNvPr id="4" name="Slide Number Placeholder 3">
            <a:extLst>
              <a:ext uri="{FF2B5EF4-FFF2-40B4-BE49-F238E27FC236}">
                <a16:creationId xmlns:a16="http://schemas.microsoft.com/office/drawing/2014/main" id="{EEDAAF91-E604-4D3D-B641-58436A33E9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04020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103F39-9EEA-4E35-BB60-64C76DEAFE60}"/>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096B8800-0F40-4675-BBCC-F791C0415E8B}"/>
              </a:ext>
            </a:extLst>
          </p:cNvPr>
          <p:cNvSpPr>
            <a:spLocks noGrp="1"/>
          </p:cNvSpPr>
          <p:nvPr>
            <p:ph idx="1"/>
          </p:nvPr>
        </p:nvSpPr>
        <p:spPr/>
        <p:txBody>
          <a:bodyPr/>
          <a:lstStyle/>
          <a:p>
            <a:r>
              <a:rPr lang="en-US" sz="2800" dirty="0"/>
              <a:t>Considerations for developing and testing PRO-PMs</a:t>
            </a:r>
          </a:p>
          <a:p>
            <a:pPr lvl="1"/>
            <a:r>
              <a:rPr lang="en-US" sz="2400" dirty="0"/>
              <a:t>Brenna Rabel, MPH, Senior Social Scientist and MMS Stakeholder Engagement Task Lead, Battelle</a:t>
            </a:r>
          </a:p>
          <a:p>
            <a:r>
              <a:rPr lang="en-US" sz="2800" dirty="0"/>
              <a:t>Patient-Reported Outcomes: Best Practices on Selection and Data Collection</a:t>
            </a:r>
          </a:p>
          <a:p>
            <a:pPr lvl="1"/>
            <a:r>
              <a:rPr lang="en-US" sz="2400" dirty="0"/>
              <a:t>Chuck Amos, MBA, Director, Quality Innovation, National Quality Forum</a:t>
            </a:r>
          </a:p>
          <a:p>
            <a:pPr lvl="1"/>
            <a:r>
              <a:rPr lang="en-US" sz="2400" dirty="0"/>
              <a:t>Teresa Brown, MHA, MA, Senior Manager, Quality Measurement, National Quality Forum</a:t>
            </a:r>
          </a:p>
          <a:p>
            <a:pPr marL="0" indent="0">
              <a:buNone/>
            </a:pPr>
            <a:endParaRPr lang="en-US" sz="2800" dirty="0"/>
          </a:p>
          <a:p>
            <a:endParaRPr lang="en-US" dirty="0"/>
          </a:p>
        </p:txBody>
      </p:sp>
      <p:sp>
        <p:nvSpPr>
          <p:cNvPr id="5" name="Slide Number Placeholder 4">
            <a:extLst>
              <a:ext uri="{FF2B5EF4-FFF2-40B4-BE49-F238E27FC236}">
                <a16:creationId xmlns:a16="http://schemas.microsoft.com/office/drawing/2014/main" id="{DA63033C-F861-401E-8599-B2145ACC9BF4}"/>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4" name="Date Placeholder 3">
            <a:extLst>
              <a:ext uri="{FF2B5EF4-FFF2-40B4-BE49-F238E27FC236}">
                <a16:creationId xmlns:a16="http://schemas.microsoft.com/office/drawing/2014/main" id="{83EBC2CB-D0D4-4D16-AE40-CFC51E980AFE}"/>
              </a:ext>
            </a:extLst>
          </p:cNvPr>
          <p:cNvSpPr>
            <a:spLocks noGrp="1"/>
          </p:cNvSpPr>
          <p:nvPr>
            <p:ph type="dt" sz="half" idx="10"/>
          </p:nvPr>
        </p:nvSpPr>
        <p:spPr/>
        <p:txBody>
          <a:bodyPr/>
          <a:lstStyle/>
          <a:p>
            <a:fld id="{097C0194-4FDA-43AF-9F3B-BE4B0F1060EB}" type="datetime1">
              <a:rPr lang="en-US" smtClean="0"/>
              <a:t>3/23/2021</a:t>
            </a:fld>
            <a:endParaRPr lang="en-US" dirty="0"/>
          </a:p>
        </p:txBody>
      </p:sp>
    </p:spTree>
    <p:extLst>
      <p:ext uri="{BB962C8B-B14F-4D97-AF65-F5344CB8AC3E}">
        <p14:creationId xmlns:p14="http://schemas.microsoft.com/office/powerpoint/2010/main" val="4294698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0750-EA05-452C-876F-BCBE4DEEF9FF}"/>
              </a:ext>
            </a:extLst>
          </p:cNvPr>
          <p:cNvSpPr>
            <a:spLocks noGrp="1"/>
          </p:cNvSpPr>
          <p:nvPr>
            <p:ph type="title"/>
          </p:nvPr>
        </p:nvSpPr>
        <p:spPr/>
        <p:txBody>
          <a:bodyPr/>
          <a:lstStyle/>
          <a:p>
            <a:r>
              <a:rPr lang="en-US"/>
              <a:t>Workflow</a:t>
            </a:r>
          </a:p>
        </p:txBody>
      </p:sp>
      <p:sp>
        <p:nvSpPr>
          <p:cNvPr id="3" name="Content Placeholder 2">
            <a:extLst>
              <a:ext uri="{FF2B5EF4-FFF2-40B4-BE49-F238E27FC236}">
                <a16:creationId xmlns:a16="http://schemas.microsoft.com/office/drawing/2014/main" id="{851DBA99-C48E-48E4-96EC-CFF7B7408873}"/>
              </a:ext>
            </a:extLst>
          </p:cNvPr>
          <p:cNvSpPr>
            <a:spLocks noGrp="1"/>
          </p:cNvSpPr>
          <p:nvPr>
            <p:ph idx="1"/>
          </p:nvPr>
        </p:nvSpPr>
        <p:spPr/>
        <p:txBody>
          <a:bodyPr/>
          <a:lstStyle/>
          <a:p>
            <a:r>
              <a:rPr lang="en-US"/>
              <a:t>Identify </a:t>
            </a:r>
            <a:r>
              <a:rPr lang="en-US" b="1"/>
              <a:t>key stakeholders</a:t>
            </a:r>
            <a:r>
              <a:rPr lang="en-US"/>
              <a:t> and engage them early in the design process</a:t>
            </a:r>
          </a:p>
          <a:p>
            <a:r>
              <a:rPr lang="en-US"/>
              <a:t>Ensure both </a:t>
            </a:r>
            <a:r>
              <a:rPr lang="en-US" b="1"/>
              <a:t>patient completion and clinical integration </a:t>
            </a:r>
            <a:r>
              <a:rPr lang="en-US"/>
              <a:t>are considered in workflow</a:t>
            </a:r>
          </a:p>
          <a:p>
            <a:r>
              <a:rPr lang="en-US"/>
              <a:t>Utilize </a:t>
            </a:r>
            <a:r>
              <a:rPr lang="en-US" b="1"/>
              <a:t>technology</a:t>
            </a:r>
            <a:r>
              <a:rPr lang="en-US"/>
              <a:t> (e.g., asynchronous data collection via patient portal tools, tablets in waiting room for data collection upon appointment arrival) as much as possible </a:t>
            </a:r>
          </a:p>
          <a:p>
            <a:r>
              <a:rPr lang="en-US"/>
              <a:t>Continuously monitor workflow and staff input for opportunities to </a:t>
            </a:r>
            <a:r>
              <a:rPr lang="en-US" b="1"/>
              <a:t>improve efficiency</a:t>
            </a:r>
          </a:p>
          <a:p>
            <a:endParaRPr lang="en-US"/>
          </a:p>
          <a:p>
            <a:endParaRPr lang="en-US"/>
          </a:p>
          <a:p>
            <a:endParaRPr lang="en-US"/>
          </a:p>
        </p:txBody>
      </p:sp>
      <p:sp>
        <p:nvSpPr>
          <p:cNvPr id="4" name="Slide Number Placeholder 3">
            <a:extLst>
              <a:ext uri="{FF2B5EF4-FFF2-40B4-BE49-F238E27FC236}">
                <a16:creationId xmlns:a16="http://schemas.microsoft.com/office/drawing/2014/main" id="{EEDAAF91-E604-4D3D-B641-58436A33E9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96319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768F-C43E-4618-A169-330DC715AE5D}"/>
              </a:ext>
            </a:extLst>
          </p:cNvPr>
          <p:cNvSpPr>
            <a:spLocks noGrp="1"/>
          </p:cNvSpPr>
          <p:nvPr>
            <p:ph type="title"/>
          </p:nvPr>
        </p:nvSpPr>
        <p:spPr/>
        <p:txBody>
          <a:bodyPr/>
          <a:lstStyle/>
          <a:p>
            <a:r>
              <a:rPr lang="en-US"/>
              <a:t>Interpretability of Scores</a:t>
            </a:r>
          </a:p>
        </p:txBody>
      </p:sp>
      <p:sp>
        <p:nvSpPr>
          <p:cNvPr id="3" name="Content Placeholder 2">
            <a:extLst>
              <a:ext uri="{FF2B5EF4-FFF2-40B4-BE49-F238E27FC236}">
                <a16:creationId xmlns:a16="http://schemas.microsoft.com/office/drawing/2014/main" id="{ECD936B8-2CAB-4842-A40B-B6ACDAF05219}"/>
              </a:ext>
            </a:extLst>
          </p:cNvPr>
          <p:cNvSpPr>
            <a:spLocks noGrp="1"/>
          </p:cNvSpPr>
          <p:nvPr>
            <p:ph idx="1"/>
          </p:nvPr>
        </p:nvSpPr>
        <p:spPr/>
        <p:txBody>
          <a:bodyPr/>
          <a:lstStyle/>
          <a:p>
            <a:r>
              <a:rPr lang="en-US">
                <a:effectLst/>
                <a:latin typeface="Calibri" panose="020F0502020204030204" pitchFamily="34" charset="0"/>
                <a:ea typeface="Cambria" panose="02040503050406030204" pitchFamily="18" charset="0"/>
                <a:cs typeface="Times New Roman" panose="02020603050405020304" pitchFamily="18" charset="0"/>
              </a:rPr>
              <a:t>Ensure </a:t>
            </a:r>
            <a:r>
              <a:rPr lang="en-US" b="1">
                <a:effectLst/>
                <a:latin typeface="Calibri" panose="020F0502020204030204" pitchFamily="34" charset="0"/>
                <a:ea typeface="Cambria" panose="02040503050406030204" pitchFamily="18" charset="0"/>
                <a:cs typeface="Times New Roman" panose="02020603050405020304" pitchFamily="18" charset="0"/>
              </a:rPr>
              <a:t>clinicians understand and can discuss </a:t>
            </a:r>
            <a:r>
              <a:rPr lang="en-US">
                <a:effectLst/>
                <a:latin typeface="Calibri" panose="020F0502020204030204" pitchFamily="34" charset="0"/>
                <a:ea typeface="Cambria" panose="02040503050406030204" pitchFamily="18" charset="0"/>
                <a:cs typeface="Times New Roman" panose="02020603050405020304" pitchFamily="18" charset="0"/>
              </a:rPr>
              <a:t>each PROM’s scoring and cut-points as easily as they </a:t>
            </a:r>
            <a:r>
              <a:rPr lang="en-US" spc="-5">
                <a:latin typeface="Calibri" panose="020F0502020204030204" pitchFamily="34" charset="0"/>
                <a:ea typeface="Calibri" panose="020F0502020204030204" pitchFamily="34" charset="0"/>
              </a:rPr>
              <a:t>und</a:t>
            </a:r>
            <a:r>
              <a:rPr lang="en-US" spc="5">
                <a:latin typeface="Calibri" panose="020F0502020204030204" pitchFamily="34" charset="0"/>
                <a:ea typeface="Calibri" panose="020F0502020204030204" pitchFamily="34" charset="0"/>
              </a:rPr>
              <a:t>e</a:t>
            </a:r>
            <a:r>
              <a:rPr lang="en-US">
                <a:effectLst/>
                <a:latin typeface="Calibri" panose="020F0502020204030204" pitchFamily="34" charset="0"/>
                <a:ea typeface="Calibri" panose="020F0502020204030204" pitchFamily="34" charset="0"/>
              </a:rPr>
              <a:t>rs</a:t>
            </a:r>
            <a:r>
              <a:rPr lang="en-US" spc="-10">
                <a:latin typeface="Calibri" panose="020F0502020204030204" pitchFamily="34" charset="0"/>
                <a:ea typeface="Calibri" panose="020F0502020204030204" pitchFamily="34" charset="0"/>
              </a:rPr>
              <a:t>t</a:t>
            </a:r>
            <a:r>
              <a:rPr lang="en-US">
                <a:effectLst/>
                <a:latin typeface="Calibri" panose="020F0502020204030204" pitchFamily="34" charset="0"/>
                <a:ea typeface="Calibri" panose="020F0502020204030204" pitchFamily="34" charset="0"/>
              </a:rPr>
              <a:t>a</a:t>
            </a:r>
            <a:r>
              <a:rPr lang="en-US" spc="-5">
                <a:latin typeface="Calibri" panose="020F0502020204030204" pitchFamily="34" charset="0"/>
                <a:ea typeface="Calibri" panose="020F0502020204030204" pitchFamily="34" charset="0"/>
              </a:rPr>
              <a:t>n</a:t>
            </a:r>
            <a:r>
              <a:rPr lang="en-US">
                <a:effectLst/>
                <a:latin typeface="Calibri" panose="020F0502020204030204" pitchFamily="34" charset="0"/>
                <a:ea typeface="Calibri" panose="020F0502020204030204" pitchFamily="34" charset="0"/>
              </a:rPr>
              <a:t>d</a:t>
            </a:r>
            <a:r>
              <a:rPr lang="en-US" spc="-10">
                <a:latin typeface="Calibri" panose="020F0502020204030204" pitchFamily="34" charset="0"/>
                <a:ea typeface="Calibri" panose="020F0502020204030204" pitchFamily="34" charset="0"/>
              </a:rPr>
              <a:t> </a:t>
            </a:r>
            <a:r>
              <a:rPr lang="en-US">
                <a:effectLst/>
                <a:latin typeface="Calibri" panose="020F0502020204030204" pitchFamily="34" charset="0"/>
                <a:ea typeface="Calibri" panose="020F0502020204030204" pitchFamily="34" charset="0"/>
              </a:rPr>
              <a:t>a</a:t>
            </a:r>
            <a:r>
              <a:rPr lang="en-US" spc="-10">
                <a:latin typeface="Calibri" panose="020F0502020204030204" pitchFamily="34" charset="0"/>
                <a:ea typeface="Calibri" panose="020F0502020204030204" pitchFamily="34" charset="0"/>
              </a:rPr>
              <a:t> </a:t>
            </a:r>
            <a:r>
              <a:rPr lang="en-US" spc="-5">
                <a:latin typeface="Calibri" panose="020F0502020204030204" pitchFamily="34" charset="0"/>
                <a:ea typeface="Calibri" panose="020F0502020204030204" pitchFamily="34" charset="0"/>
              </a:rPr>
              <a:t>h</a:t>
            </a:r>
            <a:r>
              <a:rPr lang="en-US" spc="10">
                <a:latin typeface="Calibri" panose="020F0502020204030204" pitchFamily="34" charset="0"/>
                <a:ea typeface="Calibri" panose="020F0502020204030204" pitchFamily="34" charset="0"/>
              </a:rPr>
              <a:t>ig</a:t>
            </a:r>
            <a:r>
              <a:rPr lang="en-US">
                <a:effectLst/>
                <a:latin typeface="Calibri" panose="020F0502020204030204" pitchFamily="34" charset="0"/>
                <a:ea typeface="Calibri" panose="020F0502020204030204" pitchFamily="34" charset="0"/>
              </a:rPr>
              <a:t>h</a:t>
            </a:r>
            <a:r>
              <a:rPr lang="en-US" spc="-15">
                <a:latin typeface="Calibri" panose="020F0502020204030204" pitchFamily="34" charset="0"/>
                <a:ea typeface="Calibri" panose="020F0502020204030204" pitchFamily="34" charset="0"/>
              </a:rPr>
              <a:t> </a:t>
            </a:r>
            <a:r>
              <a:rPr lang="en-US" spc="-5">
                <a:latin typeface="Calibri" panose="020F0502020204030204" pitchFamily="34" charset="0"/>
                <a:ea typeface="Calibri" panose="020F0502020204030204" pitchFamily="34" charset="0"/>
              </a:rPr>
              <a:t>b</a:t>
            </a:r>
            <a:r>
              <a:rPr lang="en-US" spc="10">
                <a:latin typeface="Calibri" panose="020F0502020204030204" pitchFamily="34" charset="0"/>
                <a:ea typeface="Calibri" panose="020F0502020204030204" pitchFamily="34" charset="0"/>
              </a:rPr>
              <a:t>l</a:t>
            </a:r>
            <a:r>
              <a:rPr lang="en-US" spc="-5">
                <a:latin typeface="Calibri" panose="020F0502020204030204" pitchFamily="34" charset="0"/>
                <a:ea typeface="Calibri" panose="020F0502020204030204" pitchFamily="34" charset="0"/>
              </a:rPr>
              <a:t>oo</a:t>
            </a:r>
            <a:r>
              <a:rPr lang="en-US">
                <a:effectLst/>
                <a:latin typeface="Calibri" panose="020F0502020204030204" pitchFamily="34" charset="0"/>
                <a:ea typeface="Calibri" panose="020F0502020204030204" pitchFamily="34" charset="0"/>
              </a:rPr>
              <a:t>d</a:t>
            </a:r>
            <a:r>
              <a:rPr lang="en-US" spc="-15">
                <a:latin typeface="Calibri" panose="020F0502020204030204" pitchFamily="34" charset="0"/>
                <a:ea typeface="Calibri" panose="020F0502020204030204" pitchFamily="34" charset="0"/>
              </a:rPr>
              <a:t> </a:t>
            </a:r>
            <a:r>
              <a:rPr lang="en-US" spc="-5">
                <a:latin typeface="Calibri" panose="020F0502020204030204" pitchFamily="34" charset="0"/>
                <a:ea typeface="Calibri" panose="020F0502020204030204" pitchFamily="34" charset="0"/>
              </a:rPr>
              <a:t>p</a:t>
            </a:r>
            <a:r>
              <a:rPr lang="en-US">
                <a:effectLst/>
                <a:latin typeface="Calibri" panose="020F0502020204030204" pitchFamily="34" charset="0"/>
                <a:ea typeface="Calibri" panose="020F0502020204030204" pitchFamily="34" charset="0"/>
              </a:rPr>
              <a:t>r</a:t>
            </a:r>
            <a:r>
              <a:rPr lang="en-US" spc="5">
                <a:latin typeface="Calibri" panose="020F0502020204030204" pitchFamily="34" charset="0"/>
                <a:ea typeface="Calibri" panose="020F0502020204030204" pitchFamily="34" charset="0"/>
              </a:rPr>
              <a:t>e</a:t>
            </a:r>
            <a:r>
              <a:rPr lang="en-US">
                <a:effectLst/>
                <a:latin typeface="Calibri" panose="020F0502020204030204" pitchFamily="34" charset="0"/>
                <a:ea typeface="Calibri" panose="020F0502020204030204" pitchFamily="34" charset="0"/>
              </a:rPr>
              <a:t>ss</a:t>
            </a:r>
            <a:r>
              <a:rPr lang="en-US" spc="-5">
                <a:latin typeface="Calibri" panose="020F0502020204030204" pitchFamily="34" charset="0"/>
                <a:ea typeface="Calibri" panose="020F0502020204030204" pitchFamily="34" charset="0"/>
              </a:rPr>
              <a:t>u</a:t>
            </a:r>
            <a:r>
              <a:rPr lang="en-US">
                <a:effectLst/>
                <a:latin typeface="Calibri" panose="020F0502020204030204" pitchFamily="34" charset="0"/>
                <a:ea typeface="Calibri" panose="020F0502020204030204" pitchFamily="34" charset="0"/>
              </a:rPr>
              <a:t>re</a:t>
            </a:r>
            <a:r>
              <a:rPr lang="en-US" spc="-5">
                <a:latin typeface="Calibri" panose="020F0502020204030204" pitchFamily="34" charset="0"/>
                <a:ea typeface="Calibri" panose="020F0502020204030204" pitchFamily="34" charset="0"/>
              </a:rPr>
              <a:t> </a:t>
            </a:r>
            <a:r>
              <a:rPr lang="en-US">
                <a:effectLst/>
                <a:latin typeface="Calibri" panose="020F0502020204030204" pitchFamily="34" charset="0"/>
                <a:ea typeface="Calibri" panose="020F0502020204030204" pitchFamily="34" charset="0"/>
              </a:rPr>
              <a:t>r</a:t>
            </a:r>
            <a:r>
              <a:rPr lang="en-US" spc="5">
                <a:latin typeface="Calibri" panose="020F0502020204030204" pitchFamily="34" charset="0"/>
                <a:ea typeface="Calibri" panose="020F0502020204030204" pitchFamily="34" charset="0"/>
              </a:rPr>
              <a:t>e</a:t>
            </a:r>
            <a:r>
              <a:rPr lang="en-US">
                <a:effectLst/>
                <a:latin typeface="Calibri" panose="020F0502020204030204" pitchFamily="34" charset="0"/>
                <a:ea typeface="Calibri" panose="020F0502020204030204" pitchFamily="34" charset="0"/>
              </a:rPr>
              <a:t>a</a:t>
            </a:r>
            <a:r>
              <a:rPr lang="en-US" spc="-5">
                <a:latin typeface="Calibri" panose="020F0502020204030204" pitchFamily="34" charset="0"/>
                <a:ea typeface="Calibri" panose="020F0502020204030204" pitchFamily="34" charset="0"/>
              </a:rPr>
              <a:t>d</a:t>
            </a:r>
            <a:r>
              <a:rPr lang="en-US" spc="10">
                <a:latin typeface="Calibri" panose="020F0502020204030204" pitchFamily="34" charset="0"/>
                <a:ea typeface="Calibri" panose="020F0502020204030204" pitchFamily="34" charset="0"/>
              </a:rPr>
              <a:t>i</a:t>
            </a:r>
            <a:r>
              <a:rPr lang="en-US" spc="-5">
                <a:latin typeface="Calibri" panose="020F0502020204030204" pitchFamily="34" charset="0"/>
                <a:ea typeface="Calibri" panose="020F0502020204030204" pitchFamily="34" charset="0"/>
              </a:rPr>
              <a:t>n</a:t>
            </a:r>
            <a:r>
              <a:rPr lang="en-US">
                <a:effectLst/>
                <a:latin typeface="Calibri" panose="020F0502020204030204" pitchFamily="34" charset="0"/>
                <a:ea typeface="Calibri" panose="020F0502020204030204" pitchFamily="34" charset="0"/>
              </a:rPr>
              <a:t>g </a:t>
            </a:r>
            <a:r>
              <a:rPr lang="en-US">
                <a:effectLst/>
                <a:latin typeface="Calibri" panose="020F0502020204030204" pitchFamily="34" charset="0"/>
                <a:ea typeface="Cambria" panose="02040503050406030204" pitchFamily="18" charset="0"/>
                <a:cs typeface="Times New Roman" panose="02020603050405020304" pitchFamily="18" charset="0"/>
              </a:rPr>
              <a:t>or a low-density lipoprotein (LDL) result</a:t>
            </a:r>
          </a:p>
          <a:p>
            <a:r>
              <a:rPr lang="en-US">
                <a:latin typeface="Calibri" panose="020F0502020204030204" pitchFamily="34" charset="0"/>
                <a:ea typeface="Cambria" panose="02040503050406030204" pitchFamily="18" charset="0"/>
                <a:cs typeface="Times New Roman" panose="02020603050405020304" pitchFamily="18" charset="0"/>
              </a:rPr>
              <a:t>Provide </a:t>
            </a:r>
            <a:r>
              <a:rPr lang="en-US" b="1">
                <a:latin typeface="Calibri" panose="020F0502020204030204" pitchFamily="34" charset="0"/>
                <a:ea typeface="Cambria" panose="02040503050406030204" pitchFamily="18" charset="0"/>
                <a:cs typeface="Times New Roman" panose="02020603050405020304" pitchFamily="18" charset="0"/>
              </a:rPr>
              <a:t>training to clinicians and staff </a:t>
            </a:r>
            <a:r>
              <a:rPr lang="en-US">
                <a:latin typeface="Calibri" panose="020F0502020204030204" pitchFamily="34" charset="0"/>
                <a:ea typeface="Cambria" panose="02040503050406030204" pitchFamily="18" charset="0"/>
                <a:cs typeface="Times New Roman" panose="02020603050405020304" pitchFamily="18" charset="0"/>
              </a:rPr>
              <a:t>so results are easily understood and actionable</a:t>
            </a:r>
          </a:p>
          <a:p>
            <a:r>
              <a:rPr lang="en-US">
                <a:effectLst/>
                <a:latin typeface="Calibri" panose="020F0502020204030204" pitchFamily="34" charset="0"/>
                <a:ea typeface="Cambria" panose="02040503050406030204" pitchFamily="18" charset="0"/>
                <a:cs typeface="Times New Roman" panose="02020603050405020304" pitchFamily="18" charset="0"/>
              </a:rPr>
              <a:t>Use the Attribute Grid in the PRO Best Practices report to select PROMs with </a:t>
            </a:r>
            <a:r>
              <a:rPr lang="en-US" b="1">
                <a:effectLst/>
                <a:latin typeface="Calibri" panose="020F0502020204030204" pitchFamily="34" charset="0"/>
                <a:ea typeface="Cambria" panose="02040503050406030204" pitchFamily="18" charset="0"/>
                <a:cs typeface="Times New Roman" panose="02020603050405020304" pitchFamily="18" charset="0"/>
              </a:rPr>
              <a:t>clear scoring and cut-points</a:t>
            </a:r>
            <a:endParaRPr lang="en-US">
              <a:effectLst/>
              <a:latin typeface="Calibri" panose="020F0502020204030204" pitchFamily="34" charset="0"/>
              <a:ea typeface="Cambria" panose="02040503050406030204" pitchFamily="18" charset="0"/>
              <a:cs typeface="Times New Roman" panose="02020603050405020304" pitchFamily="18" charset="0"/>
            </a:endParaRPr>
          </a:p>
          <a:p>
            <a:pPr marL="0" indent="0">
              <a:buNone/>
            </a:pPr>
            <a:endParaRPr lang="en-US">
              <a:effectLst/>
              <a:latin typeface="Calibri" panose="020F0502020204030204" pitchFamily="34" charset="0"/>
              <a:ea typeface="Cambria" panose="02040503050406030204" pitchFamily="18"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9E90EE1F-1F7D-4A74-ACED-22815FC14A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73690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768F-C43E-4618-A169-330DC715AE5D}"/>
              </a:ext>
            </a:extLst>
          </p:cNvPr>
          <p:cNvSpPr>
            <a:spLocks noGrp="1"/>
          </p:cNvSpPr>
          <p:nvPr>
            <p:ph type="title"/>
          </p:nvPr>
        </p:nvSpPr>
        <p:spPr/>
        <p:txBody>
          <a:bodyPr/>
          <a:lstStyle/>
          <a:p>
            <a:r>
              <a:rPr lang="en-US"/>
              <a:t>Integration into EHRs</a:t>
            </a:r>
          </a:p>
        </p:txBody>
      </p:sp>
      <p:sp>
        <p:nvSpPr>
          <p:cNvPr id="3" name="Content Placeholder 2">
            <a:extLst>
              <a:ext uri="{FF2B5EF4-FFF2-40B4-BE49-F238E27FC236}">
                <a16:creationId xmlns:a16="http://schemas.microsoft.com/office/drawing/2014/main" id="{ECD936B8-2CAB-4842-A40B-B6ACDAF05219}"/>
              </a:ext>
            </a:extLst>
          </p:cNvPr>
          <p:cNvSpPr>
            <a:spLocks noGrp="1"/>
          </p:cNvSpPr>
          <p:nvPr>
            <p:ph idx="1"/>
          </p:nvPr>
        </p:nvSpPr>
        <p:spPr/>
        <p:txBody>
          <a:bodyPr/>
          <a:lstStyle/>
          <a:p>
            <a:r>
              <a:rPr lang="en-US">
                <a:latin typeface="Calibri" panose="020F0502020204030204" pitchFamily="34" charset="0"/>
                <a:ea typeface="Cambria" panose="02040503050406030204" pitchFamily="18" charset="0"/>
                <a:cs typeface="Times New Roman" panose="02020603050405020304" pitchFamily="18" charset="0"/>
              </a:rPr>
              <a:t>Understand and develop action plans to address </a:t>
            </a:r>
            <a:r>
              <a:rPr lang="en-US" b="1">
                <a:latin typeface="Calibri" panose="020F0502020204030204" pitchFamily="34" charset="0"/>
                <a:ea typeface="Cambria" panose="02040503050406030204" pitchFamily="18" charset="0"/>
                <a:cs typeface="Times New Roman" panose="02020603050405020304" pitchFamily="18" charset="0"/>
              </a:rPr>
              <a:t>interoperability challenges</a:t>
            </a:r>
            <a:r>
              <a:rPr lang="en-US">
                <a:latin typeface="Calibri" panose="020F0502020204030204" pitchFamily="34" charset="0"/>
                <a:ea typeface="Cambria" panose="02040503050406030204" pitchFamily="18" charset="0"/>
                <a:cs typeface="Times New Roman" panose="02020603050405020304" pitchFamily="18" charset="0"/>
              </a:rPr>
              <a:t> across different systems, accounting for possible extended timelines for complex data and workflows</a:t>
            </a:r>
          </a:p>
          <a:p>
            <a:r>
              <a:rPr lang="en-US">
                <a:latin typeface="Calibri" panose="020F0502020204030204" pitchFamily="34" charset="0"/>
                <a:ea typeface="Cambria" panose="02040503050406030204" pitchFamily="18" charset="0"/>
                <a:cs typeface="Times New Roman" panose="02020603050405020304" pitchFamily="18" charset="0"/>
              </a:rPr>
              <a:t>Select vendors who have </a:t>
            </a:r>
            <a:r>
              <a:rPr lang="en-US" b="1">
                <a:latin typeface="Calibri" panose="020F0502020204030204" pitchFamily="34" charset="0"/>
                <a:ea typeface="Cambria" panose="02040503050406030204" pitchFamily="18" charset="0"/>
                <a:cs typeface="Times New Roman" panose="02020603050405020304" pitchFamily="18" charset="0"/>
              </a:rPr>
              <a:t>PROMs built into systems </a:t>
            </a:r>
            <a:r>
              <a:rPr lang="en-US">
                <a:latin typeface="Calibri" panose="020F0502020204030204" pitchFamily="34" charset="0"/>
                <a:ea typeface="Cambria" panose="02040503050406030204" pitchFamily="18" charset="0"/>
                <a:cs typeface="Times New Roman" panose="02020603050405020304" pitchFamily="18" charset="0"/>
              </a:rPr>
              <a:t>or can provide the capability to add them</a:t>
            </a:r>
          </a:p>
          <a:p>
            <a:r>
              <a:rPr lang="en-US"/>
              <a:t>Utilize third-party applications as needed to </a:t>
            </a:r>
            <a:r>
              <a:rPr lang="en-US" b="1"/>
              <a:t>asynchronously provide PROMs to patients</a:t>
            </a:r>
            <a:r>
              <a:rPr lang="en-US"/>
              <a:t> via patient portals</a:t>
            </a:r>
          </a:p>
          <a:p>
            <a:r>
              <a:rPr lang="en-US"/>
              <a:t>Store and visualize data in a meaningful way that allows clinicians and patients to </a:t>
            </a:r>
            <a:r>
              <a:rPr lang="en-US" b="1"/>
              <a:t>track progress over time</a:t>
            </a:r>
            <a:r>
              <a:rPr lang="en-US"/>
              <a:t> (e.g., dashboards for trending outcomes)</a:t>
            </a:r>
            <a:endParaRPr lang="en-US" b="1"/>
          </a:p>
        </p:txBody>
      </p:sp>
      <p:sp>
        <p:nvSpPr>
          <p:cNvPr id="4" name="Slide Number Placeholder 3">
            <a:extLst>
              <a:ext uri="{FF2B5EF4-FFF2-40B4-BE49-F238E27FC236}">
                <a16:creationId xmlns:a16="http://schemas.microsoft.com/office/drawing/2014/main" id="{9E90EE1F-1F7D-4A74-ACED-22815FC14A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11715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46B9-1499-471A-B840-A8215BCE1D31}"/>
              </a:ext>
            </a:extLst>
          </p:cNvPr>
          <p:cNvSpPr>
            <a:spLocks noGrp="1"/>
          </p:cNvSpPr>
          <p:nvPr>
            <p:ph type="title"/>
          </p:nvPr>
        </p:nvSpPr>
        <p:spPr/>
        <p:txBody>
          <a:bodyPr/>
          <a:lstStyle/>
          <a:p>
            <a:r>
              <a:rPr lang="en-US"/>
              <a:t>Additional Considerations</a:t>
            </a:r>
          </a:p>
        </p:txBody>
      </p:sp>
      <p:sp>
        <p:nvSpPr>
          <p:cNvPr id="3" name="Content Placeholder 2">
            <a:extLst>
              <a:ext uri="{FF2B5EF4-FFF2-40B4-BE49-F238E27FC236}">
                <a16:creationId xmlns:a16="http://schemas.microsoft.com/office/drawing/2014/main" id="{03F6E8F2-6014-43A1-A8EA-A82C523A3933}"/>
              </a:ext>
            </a:extLst>
          </p:cNvPr>
          <p:cNvSpPr>
            <a:spLocks noGrp="1"/>
          </p:cNvSpPr>
          <p:nvPr>
            <p:ph idx="1"/>
          </p:nvPr>
        </p:nvSpPr>
        <p:spPr/>
        <p:txBody>
          <a:bodyPr/>
          <a:lstStyle/>
          <a:p>
            <a:r>
              <a:rPr lang="en-US"/>
              <a:t>Resource Availability</a:t>
            </a:r>
          </a:p>
          <a:p>
            <a:r>
              <a:rPr lang="en-US"/>
              <a:t>Population Demographics</a:t>
            </a:r>
          </a:p>
          <a:p>
            <a:r>
              <a:rPr lang="en-US"/>
              <a:t>Return on Investment</a:t>
            </a:r>
          </a:p>
          <a:p>
            <a:r>
              <a:rPr lang="en-US"/>
              <a:t>Patient and Physician Incentives</a:t>
            </a:r>
          </a:p>
          <a:p>
            <a:r>
              <a:rPr lang="en-US"/>
              <a:t>Oversight and Governance of Implementation Activities</a:t>
            </a:r>
          </a:p>
          <a:p>
            <a:r>
              <a:rPr lang="en-US"/>
              <a:t>Ethical and Legal Considerations</a:t>
            </a:r>
          </a:p>
          <a:p>
            <a:endParaRPr lang="en-US"/>
          </a:p>
          <a:p>
            <a:endParaRPr lang="en-US"/>
          </a:p>
        </p:txBody>
      </p:sp>
      <p:sp>
        <p:nvSpPr>
          <p:cNvPr id="4" name="Slide Number Placeholder 3">
            <a:extLst>
              <a:ext uri="{FF2B5EF4-FFF2-40B4-BE49-F238E27FC236}">
                <a16:creationId xmlns:a16="http://schemas.microsoft.com/office/drawing/2014/main" id="{7E2B76A7-CE6C-41FA-BF4A-A0535E2A86C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14368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4092-B491-474E-BD38-3FDA839D1897}"/>
              </a:ext>
            </a:extLst>
          </p:cNvPr>
          <p:cNvSpPr>
            <a:spLocks noGrp="1"/>
          </p:cNvSpPr>
          <p:nvPr>
            <p:ph type="title"/>
          </p:nvPr>
        </p:nvSpPr>
        <p:spPr/>
        <p:txBody>
          <a:bodyPr/>
          <a:lstStyle/>
          <a:p>
            <a:r>
              <a:rPr lang="en-US"/>
              <a:t>Use Case Example</a:t>
            </a:r>
          </a:p>
        </p:txBody>
      </p:sp>
      <p:sp>
        <p:nvSpPr>
          <p:cNvPr id="3" name="Slide Number Placeholder 2">
            <a:extLst>
              <a:ext uri="{FF2B5EF4-FFF2-40B4-BE49-F238E27FC236}">
                <a16:creationId xmlns:a16="http://schemas.microsoft.com/office/drawing/2014/main" id="{7CE18E55-4DB1-4C75-A33C-38C550C92F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756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FBE5-26D8-4C19-83C0-F7D314092CE4}"/>
              </a:ext>
            </a:extLst>
          </p:cNvPr>
          <p:cNvSpPr>
            <a:spLocks noGrp="1"/>
          </p:cNvSpPr>
          <p:nvPr>
            <p:ph type="title"/>
          </p:nvPr>
        </p:nvSpPr>
        <p:spPr/>
        <p:txBody>
          <a:bodyPr/>
          <a:lstStyle/>
          <a:p>
            <a:r>
              <a:rPr lang="en-US"/>
              <a:t>Joint Replacement Use Case</a:t>
            </a:r>
          </a:p>
        </p:txBody>
      </p:sp>
      <p:sp>
        <p:nvSpPr>
          <p:cNvPr id="3" name="Content Placeholder 2">
            <a:extLst>
              <a:ext uri="{FF2B5EF4-FFF2-40B4-BE49-F238E27FC236}">
                <a16:creationId xmlns:a16="http://schemas.microsoft.com/office/drawing/2014/main" id="{860D3EFE-F9E6-4018-AC6B-A7DF254562A7}"/>
              </a:ext>
            </a:extLst>
          </p:cNvPr>
          <p:cNvSpPr>
            <a:spLocks noGrp="1"/>
          </p:cNvSpPr>
          <p:nvPr>
            <p:ph idx="1"/>
          </p:nvPr>
        </p:nvSpPr>
        <p:spPr/>
        <p:txBody>
          <a:bodyPr/>
          <a:lstStyle/>
          <a:p>
            <a:r>
              <a:rPr lang="en-US"/>
              <a:t>For joint replacement patients, important and meaningful outcomes largely relate to whether a patient is on the expected trajectory of proper recovery and return to baseline functionality or mobility, including:</a:t>
            </a:r>
          </a:p>
          <a:p>
            <a:pPr lvl="1"/>
            <a:r>
              <a:rPr lang="en-US"/>
              <a:t>Abilities post-replacement that were not possible prior to surgery</a:t>
            </a:r>
          </a:p>
          <a:p>
            <a:pPr lvl="1"/>
            <a:r>
              <a:rPr lang="en-US"/>
              <a:t>Pain, including joint-specific pain</a:t>
            </a:r>
          </a:p>
          <a:p>
            <a:pPr lvl="1"/>
            <a:r>
              <a:rPr lang="en-US"/>
              <a:t>Ability to function as desired</a:t>
            </a:r>
          </a:p>
          <a:p>
            <a:pPr lvl="1"/>
            <a:r>
              <a:rPr lang="en-US"/>
              <a:t>Goal attainment</a:t>
            </a:r>
          </a:p>
          <a:p>
            <a:pPr lvl="1"/>
            <a:r>
              <a:rPr lang="en-US"/>
              <a:t>Physical function</a:t>
            </a:r>
          </a:p>
          <a:p>
            <a:pPr lvl="1"/>
            <a:r>
              <a:rPr lang="en-US"/>
              <a:t>Quality of life</a:t>
            </a:r>
          </a:p>
          <a:p>
            <a:pPr lvl="1"/>
            <a:r>
              <a:rPr lang="en-US"/>
              <a:t>Mobility</a:t>
            </a:r>
          </a:p>
          <a:p>
            <a:endParaRPr lang="en-US"/>
          </a:p>
        </p:txBody>
      </p:sp>
      <p:sp>
        <p:nvSpPr>
          <p:cNvPr id="4" name="Slide Number Placeholder 3">
            <a:extLst>
              <a:ext uri="{FF2B5EF4-FFF2-40B4-BE49-F238E27FC236}">
                <a16:creationId xmlns:a16="http://schemas.microsoft.com/office/drawing/2014/main" id="{203F0C23-FBF0-416A-B2F3-6056E7A1CB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839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FBE5-26D8-4C19-83C0-F7D314092CE4}"/>
              </a:ext>
            </a:extLst>
          </p:cNvPr>
          <p:cNvSpPr>
            <a:spLocks noGrp="1"/>
          </p:cNvSpPr>
          <p:nvPr>
            <p:ph type="title"/>
          </p:nvPr>
        </p:nvSpPr>
        <p:spPr/>
        <p:txBody>
          <a:bodyPr/>
          <a:lstStyle/>
          <a:p>
            <a:r>
              <a:rPr lang="en-US"/>
              <a:t>Joint Replacement: Patient Perspective</a:t>
            </a:r>
          </a:p>
        </p:txBody>
      </p:sp>
      <p:graphicFrame>
        <p:nvGraphicFramePr>
          <p:cNvPr id="6" name="Content Placeholder 5" descr="Graphic showing joint replacement from a patient perspective: patient-reported outcomes, data collection using PROMs, discussing outcomes in a clinical setting, and decision-making points ">
            <a:extLst>
              <a:ext uri="{FF2B5EF4-FFF2-40B4-BE49-F238E27FC236}">
                <a16:creationId xmlns:a16="http://schemas.microsoft.com/office/drawing/2014/main" id="{06E5E4CD-6FAC-44C9-8CD8-609BE35B532E}"/>
              </a:ext>
            </a:extLst>
          </p:cNvPr>
          <p:cNvGraphicFramePr>
            <a:graphicFrameLocks noGrp="1"/>
          </p:cNvGraphicFramePr>
          <p:nvPr>
            <p:ph idx="1"/>
            <p:extLst>
              <p:ext uri="{D42A27DB-BD31-4B8C-83A1-F6EECF244321}">
                <p14:modId xmlns:p14="http://schemas.microsoft.com/office/powerpoint/2010/main" val="788175475"/>
              </p:ext>
            </p:extLst>
          </p:nvPr>
        </p:nvGraphicFramePr>
        <p:xfrm>
          <a:off x="1300163" y="2116138"/>
          <a:ext cx="9977437" cy="406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03F0C23-FBF0-416A-B2F3-6056E7A1CB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312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FBE5-26D8-4C19-83C0-F7D314092CE4}"/>
              </a:ext>
            </a:extLst>
          </p:cNvPr>
          <p:cNvSpPr>
            <a:spLocks noGrp="1"/>
          </p:cNvSpPr>
          <p:nvPr>
            <p:ph type="title"/>
          </p:nvPr>
        </p:nvSpPr>
        <p:spPr/>
        <p:txBody>
          <a:bodyPr/>
          <a:lstStyle/>
          <a:p>
            <a:r>
              <a:rPr lang="en-US"/>
              <a:t>Joint Replacement: Provider Perspective</a:t>
            </a:r>
          </a:p>
        </p:txBody>
      </p:sp>
      <p:graphicFrame>
        <p:nvGraphicFramePr>
          <p:cNvPr id="6" name="Content Placeholder 5" descr="Graphic showing joint replacement from a provider perspective: patient-reported outcomes, PROs in a clinic setting, data collection using PROMs, discussing outcomes in a clinical setting, and decision-making points ">
            <a:extLst>
              <a:ext uri="{FF2B5EF4-FFF2-40B4-BE49-F238E27FC236}">
                <a16:creationId xmlns:a16="http://schemas.microsoft.com/office/drawing/2014/main" id="{06E5E4CD-6FAC-44C9-8CD8-609BE35B532E}"/>
              </a:ext>
            </a:extLst>
          </p:cNvPr>
          <p:cNvGraphicFramePr>
            <a:graphicFrameLocks noGrp="1"/>
          </p:cNvGraphicFramePr>
          <p:nvPr>
            <p:ph idx="1"/>
            <p:extLst>
              <p:ext uri="{D42A27DB-BD31-4B8C-83A1-F6EECF244321}">
                <p14:modId xmlns:p14="http://schemas.microsoft.com/office/powerpoint/2010/main" val="2322388425"/>
              </p:ext>
            </p:extLst>
          </p:nvPr>
        </p:nvGraphicFramePr>
        <p:xfrm>
          <a:off x="1300163" y="2116138"/>
          <a:ext cx="9977437" cy="406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03F0C23-FBF0-416A-B2F3-6056E7A1CB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598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9B80-7542-4555-A0EF-F710FCCB4438}"/>
              </a:ext>
            </a:extLst>
          </p:cNvPr>
          <p:cNvSpPr>
            <a:spLocks noGrp="1"/>
          </p:cNvSpPr>
          <p:nvPr>
            <p:ph type="title"/>
          </p:nvPr>
        </p:nvSpPr>
        <p:spPr/>
        <p:txBody>
          <a:bodyPr/>
          <a:lstStyle/>
          <a:p>
            <a:r>
              <a:rPr lang="en-US"/>
              <a:t>Future Goals and Considerations</a:t>
            </a:r>
          </a:p>
        </p:txBody>
      </p:sp>
      <p:sp>
        <p:nvSpPr>
          <p:cNvPr id="3" name="Slide Number Placeholder 2">
            <a:extLst>
              <a:ext uri="{FF2B5EF4-FFF2-40B4-BE49-F238E27FC236}">
                <a16:creationId xmlns:a16="http://schemas.microsoft.com/office/drawing/2014/main" id="{67E0B8C8-44E2-43A5-B377-94568D98CD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37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D26C-5F37-4C37-A23A-21FA05A41CE1}"/>
              </a:ext>
            </a:extLst>
          </p:cNvPr>
          <p:cNvSpPr>
            <a:spLocks noGrp="1"/>
          </p:cNvSpPr>
          <p:nvPr>
            <p:ph type="title"/>
          </p:nvPr>
        </p:nvSpPr>
        <p:spPr/>
        <p:txBody>
          <a:bodyPr/>
          <a:lstStyle/>
          <a:p>
            <a:r>
              <a:rPr lang="en-US"/>
              <a:t>Future Goals and Considerations</a:t>
            </a:r>
          </a:p>
        </p:txBody>
      </p:sp>
      <p:sp>
        <p:nvSpPr>
          <p:cNvPr id="3" name="Content Placeholder 2">
            <a:extLst>
              <a:ext uri="{FF2B5EF4-FFF2-40B4-BE49-F238E27FC236}">
                <a16:creationId xmlns:a16="http://schemas.microsoft.com/office/drawing/2014/main" id="{B1E0E59B-6B1F-4DB7-B187-1DA1C31B768C}"/>
              </a:ext>
            </a:extLst>
          </p:cNvPr>
          <p:cNvSpPr>
            <a:spLocks noGrp="1"/>
          </p:cNvSpPr>
          <p:nvPr>
            <p:ph idx="1"/>
          </p:nvPr>
        </p:nvSpPr>
        <p:spPr/>
        <p:txBody>
          <a:bodyPr/>
          <a:lstStyle/>
          <a:p>
            <a:r>
              <a:rPr lang="en-US">
                <a:effectLst/>
                <a:ea typeface="Calibri" panose="020F0502020204030204" pitchFamily="34" charset="0"/>
              </a:rPr>
              <a:t>Fully integrating PROM data into decision-making requires more timely calculation of PROM results and ability to interpret them</a:t>
            </a:r>
          </a:p>
          <a:p>
            <a:r>
              <a:rPr lang="en-US"/>
              <a:t>Timely understanding of results may also improve if PROMs are more commonly and better integrated into EHRs</a:t>
            </a:r>
          </a:p>
          <a:p>
            <a:r>
              <a:rPr lang="en-US"/>
              <a:t>There is a need for specific recommendations of PROMs that are best suited for widespread use</a:t>
            </a:r>
          </a:p>
          <a:p>
            <a:r>
              <a:rPr lang="en-US"/>
              <a:t>Additional work is needed to investigate how PROs and PROMs benefit both patients and healthcare organizations and to clarify the financial incentives that could motivate clinics and health systems to adopt PROMs</a:t>
            </a:r>
          </a:p>
          <a:p>
            <a:r>
              <a:rPr lang="en-US"/>
              <a:t>Payers should continue to explore ways to incentivize the adoption of PROMs through accountability and quality programs</a:t>
            </a:r>
          </a:p>
        </p:txBody>
      </p:sp>
      <p:sp>
        <p:nvSpPr>
          <p:cNvPr id="4" name="Slide Number Placeholder 3">
            <a:extLst>
              <a:ext uri="{FF2B5EF4-FFF2-40B4-BE49-F238E27FC236}">
                <a16:creationId xmlns:a16="http://schemas.microsoft.com/office/drawing/2014/main" id="{A0582C55-69FE-4514-962D-723A0657165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2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772CEA-F64D-499F-B898-10C0AF823A7F}"/>
              </a:ext>
            </a:extLst>
          </p:cNvPr>
          <p:cNvSpPr>
            <a:spLocks noGrp="1"/>
          </p:cNvSpPr>
          <p:nvPr>
            <p:ph type="title"/>
          </p:nvPr>
        </p:nvSpPr>
        <p:spPr/>
        <p:txBody>
          <a:bodyPr/>
          <a:lstStyle/>
          <a:p>
            <a:r>
              <a:rPr lang="en-US" dirty="0"/>
              <a:t>Presentation Objectives</a:t>
            </a:r>
          </a:p>
        </p:txBody>
      </p:sp>
      <p:sp>
        <p:nvSpPr>
          <p:cNvPr id="2" name="Content Placeholder 1">
            <a:extLst>
              <a:ext uri="{FF2B5EF4-FFF2-40B4-BE49-F238E27FC236}">
                <a16:creationId xmlns:a16="http://schemas.microsoft.com/office/drawing/2014/main" id="{30FA590F-747F-4512-9969-C64EB9A1E0AF}"/>
              </a:ext>
            </a:extLst>
          </p:cNvPr>
          <p:cNvSpPr>
            <a:spLocks noGrp="1"/>
          </p:cNvSpPr>
          <p:nvPr>
            <p:ph idx="1"/>
          </p:nvPr>
        </p:nvSpPr>
        <p:spPr/>
        <p:txBody>
          <a:bodyPr/>
          <a:lstStyle/>
          <a:p>
            <a:r>
              <a:rPr lang="en-US" dirty="0"/>
              <a:t>By the end of this presentation, you will be familiar with:</a:t>
            </a:r>
          </a:p>
          <a:p>
            <a:pPr lvl="1"/>
            <a:r>
              <a:rPr lang="en-US" dirty="0"/>
              <a:t>The relationship between PROs, PROMs, and PRO-PMs</a:t>
            </a:r>
          </a:p>
          <a:p>
            <a:pPr lvl="1"/>
            <a:r>
              <a:rPr lang="en-US" dirty="0"/>
              <a:t>The value and potential uses of patient-reported outcomes</a:t>
            </a:r>
          </a:p>
          <a:p>
            <a:pPr lvl="1"/>
            <a:r>
              <a:rPr lang="en-US" dirty="0"/>
              <a:t>Challenges associated with developing PRO-PMs</a:t>
            </a:r>
          </a:p>
          <a:p>
            <a:pPr lvl="1"/>
            <a:r>
              <a:rPr lang="en-US" dirty="0"/>
              <a:t>Lessons learned from NQF’s work on implementing PROMs in clinical settings and implications for future measure development</a:t>
            </a:r>
          </a:p>
          <a:p>
            <a:pPr marL="457200" lvl="1" indent="0">
              <a:buNone/>
            </a:pPr>
            <a:endParaRPr lang="en-US" dirty="0"/>
          </a:p>
        </p:txBody>
      </p:sp>
      <p:sp>
        <p:nvSpPr>
          <p:cNvPr id="5" name="Slide Number Placeholder 4">
            <a:extLst>
              <a:ext uri="{FF2B5EF4-FFF2-40B4-BE49-F238E27FC236}">
                <a16:creationId xmlns:a16="http://schemas.microsoft.com/office/drawing/2014/main" id="{6AFD4790-71D9-41D3-A607-899C3069D5E7}"/>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4" name="Date Placeholder 3">
            <a:extLst>
              <a:ext uri="{FF2B5EF4-FFF2-40B4-BE49-F238E27FC236}">
                <a16:creationId xmlns:a16="http://schemas.microsoft.com/office/drawing/2014/main" id="{E9E90EBA-A391-44D3-A2D4-FFBA152DC654}"/>
              </a:ext>
            </a:extLst>
          </p:cNvPr>
          <p:cNvSpPr>
            <a:spLocks noGrp="1"/>
          </p:cNvSpPr>
          <p:nvPr>
            <p:ph type="dt" sz="half" idx="10"/>
          </p:nvPr>
        </p:nvSpPr>
        <p:spPr/>
        <p:txBody>
          <a:bodyPr/>
          <a:lstStyle/>
          <a:p>
            <a:fld id="{097C0194-4FDA-43AF-9F3B-BE4B0F1060EB}" type="datetime1">
              <a:rPr lang="en-US" smtClean="0"/>
              <a:t>3/23/2021</a:t>
            </a:fld>
            <a:endParaRPr lang="en-US"/>
          </a:p>
        </p:txBody>
      </p:sp>
    </p:spTree>
    <p:extLst>
      <p:ext uri="{BB962C8B-B14F-4D97-AF65-F5344CB8AC3E}">
        <p14:creationId xmlns:p14="http://schemas.microsoft.com/office/powerpoint/2010/main" val="1321958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1387-CF38-4215-9746-CD4E81E6FFA3}"/>
              </a:ext>
            </a:extLst>
          </p:cNvPr>
          <p:cNvSpPr>
            <a:spLocks noGrp="1"/>
          </p:cNvSpPr>
          <p:nvPr>
            <p:ph type="title"/>
          </p:nvPr>
        </p:nvSpPr>
        <p:spPr/>
        <p:txBody>
          <a:bodyPr anchor="t">
            <a:normAutofit/>
          </a:bodyPr>
          <a:lstStyle/>
          <a:p>
            <a:r>
              <a:rPr lang="en-US" sz="3700"/>
              <a:t>Current NQF Work: Building a Roadmap from PROMs to PRO-PMs</a:t>
            </a:r>
          </a:p>
        </p:txBody>
      </p:sp>
      <p:sp>
        <p:nvSpPr>
          <p:cNvPr id="3" name="Slide Number Placeholder 2">
            <a:extLst>
              <a:ext uri="{FF2B5EF4-FFF2-40B4-BE49-F238E27FC236}">
                <a16:creationId xmlns:a16="http://schemas.microsoft.com/office/drawing/2014/main" id="{BA92291F-6A89-4379-81C7-F53F8EC02A8E}"/>
              </a:ext>
            </a:extLst>
          </p:cNvPr>
          <p:cNvSpPr>
            <a:spLocks noGrp="1"/>
          </p:cNvSpPr>
          <p:nvPr>
            <p:ph type="sldNum" sz="quarter" idx="12"/>
          </p:nvPr>
        </p:nvSpPr>
        <p:spPr/>
        <p:txBody>
          <a:bodyPr anchor="t">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267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D8DB-2137-4BC4-95A1-ACC9BDA70D82}"/>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5706FF94-ED72-449E-A9F5-05903A6A9E07}"/>
              </a:ext>
            </a:extLst>
          </p:cNvPr>
          <p:cNvSpPr>
            <a:spLocks noGrp="1"/>
          </p:cNvSpPr>
          <p:nvPr>
            <p:ph idx="1"/>
          </p:nvPr>
        </p:nvSpPr>
        <p:spPr/>
        <p:txBody>
          <a:bodyPr/>
          <a:lstStyle/>
          <a:p>
            <a:pPr fontAlgn="base"/>
            <a:r>
              <a:rPr lang="en-US"/>
              <a:t>To identify the attributes of PROMs that have been used by CMS for regulatory purposes and develop a step-by-step guidance for using these PROMs to develop PRO-PMs​</a:t>
            </a:r>
          </a:p>
          <a:p>
            <a:pPr fontAlgn="base"/>
            <a:r>
              <a:rPr lang="en-US"/>
              <a:t> The current TEP for Building a Roadmap from PROMs to PRO-PMs will: ​</a:t>
            </a:r>
          </a:p>
          <a:p>
            <a:pPr lvl="1" fontAlgn="base"/>
            <a:r>
              <a:rPr lang="en-US" b="0" i="1" u="none" strike="noStrike">
                <a:solidFill>
                  <a:srgbClr val="1C1C1C"/>
                </a:solidFill>
                <a:effectLst/>
                <a:latin typeface="Calibri" panose="020F0502020204030204" pitchFamily="34" charset="0"/>
              </a:rPr>
              <a:t>Determine attributes that a PROM must have for use in CMS’ </a:t>
            </a:r>
            <a:r>
              <a:rPr lang="en-US" i="1">
                <a:solidFill>
                  <a:srgbClr val="1C1C1C"/>
                </a:solidFill>
                <a:latin typeface="Calibri" panose="020F0502020204030204" pitchFamily="34" charset="0"/>
              </a:rPr>
              <a:t>Value-Based Purchasing</a:t>
            </a:r>
            <a:r>
              <a:rPr lang="en-US" b="0" i="1" u="none" strike="noStrike">
                <a:solidFill>
                  <a:srgbClr val="1C1C1C"/>
                </a:solidFill>
                <a:effectLst/>
                <a:latin typeface="Calibri" panose="020F0502020204030204" pitchFamily="34" charset="0"/>
              </a:rPr>
              <a:t> programs or alternative payment models</a:t>
            </a:r>
            <a:r>
              <a:rPr lang="en-US" b="0" i="0">
                <a:solidFill>
                  <a:srgbClr val="000000"/>
                </a:solidFill>
                <a:effectLst/>
                <a:latin typeface="Calibri" panose="020F0502020204030204" pitchFamily="34" charset="0"/>
              </a:rPr>
              <a:t>​</a:t>
            </a:r>
            <a:endParaRPr lang="en-US">
              <a:solidFill>
                <a:srgbClr val="000000"/>
              </a:solidFill>
              <a:latin typeface="Arial" panose="020B0604020202020204" pitchFamily="34" charset="0"/>
            </a:endParaRPr>
          </a:p>
          <a:p>
            <a:pPr lvl="1" fontAlgn="base"/>
            <a:r>
              <a:rPr lang="en-US" b="0" i="1" u="none" strike="noStrike">
                <a:solidFill>
                  <a:srgbClr val="1C1C1C"/>
                </a:solidFill>
                <a:effectLst/>
                <a:latin typeface="Calibri" panose="020F0502020204030204" pitchFamily="34" charset="0"/>
              </a:rPr>
              <a:t>Consider PROMs used </a:t>
            </a:r>
            <a:r>
              <a:rPr lang="en-US" b="0" i="1" u="none" strike="noStrike">
                <a:solidFill>
                  <a:srgbClr val="000000"/>
                </a:solidFill>
                <a:effectLst/>
                <a:latin typeface="Calibri" panose="020F0502020204030204" pitchFamily="34" charset="0"/>
              </a:rPr>
              <a:t>for other purposes (e.g., the Kansas City Cardiomyopathy Questionnaire’s use in Medicare coverage determination) to </a:t>
            </a:r>
            <a:r>
              <a:rPr lang="en-US" b="0" i="1" u="none" strike="noStrike">
                <a:solidFill>
                  <a:srgbClr val="1C1C1C"/>
                </a:solidFill>
                <a:effectLst/>
                <a:latin typeface="Calibri" panose="020F0502020204030204" pitchFamily="34" charset="0"/>
              </a:rPr>
              <a:t>provide other attributes that might be conducive to PRO-PM development</a:t>
            </a:r>
            <a:r>
              <a:rPr lang="en-US" b="0" i="0">
                <a:solidFill>
                  <a:srgbClr val="000000"/>
                </a:solidFill>
                <a:effectLst/>
                <a:latin typeface="Calibri" panose="020F0502020204030204" pitchFamily="34" charset="0"/>
              </a:rPr>
              <a:t>​</a:t>
            </a:r>
            <a:endParaRPr lang="en-US">
              <a:solidFill>
                <a:srgbClr val="000000"/>
              </a:solidFill>
              <a:latin typeface="Arial" panose="020B0604020202020204" pitchFamily="34" charset="0"/>
            </a:endParaRPr>
          </a:p>
          <a:p>
            <a:pPr lvl="1" fontAlgn="base"/>
            <a:r>
              <a:rPr lang="en-US" b="0" i="1" u="none" strike="noStrike">
                <a:solidFill>
                  <a:srgbClr val="1C1C1C"/>
                </a:solidFill>
                <a:effectLst/>
                <a:latin typeface="Calibri" panose="020F0502020204030204" pitchFamily="34" charset="0"/>
              </a:rPr>
              <a:t>Develop step-by-step guidance for using PROMs to develop PRO-PMs that could meet NQF endorsement criteria</a:t>
            </a:r>
            <a:endParaRPr lang="en-US" b="0" i="0">
              <a:solidFill>
                <a:srgbClr val="000000"/>
              </a:solidFill>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A47F6441-11B7-4E62-8D19-4254FCE898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54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E6CBF-2BE8-4121-AFB4-A4B0339976F4}"/>
              </a:ext>
            </a:extLst>
          </p:cNvPr>
          <p:cNvSpPr>
            <a:spLocks noGrp="1"/>
          </p:cNvSpPr>
          <p:nvPr>
            <p:ph type="title"/>
          </p:nvPr>
        </p:nvSpPr>
        <p:spPr/>
        <p:txBody>
          <a:bodyPr/>
          <a:lstStyle/>
          <a:p>
            <a:r>
              <a:rPr lang="en-US"/>
              <a:t>Web Meeting Timeline</a:t>
            </a:r>
          </a:p>
        </p:txBody>
      </p:sp>
      <p:sp>
        <p:nvSpPr>
          <p:cNvPr id="2" name="Rectangle 1">
            <a:extLst>
              <a:ext uri="{FF2B5EF4-FFF2-40B4-BE49-F238E27FC236}">
                <a16:creationId xmlns:a16="http://schemas.microsoft.com/office/drawing/2014/main" id="{44D49598-86E5-48DC-8983-4E871A3CC146}"/>
              </a:ext>
            </a:extLst>
          </p:cNvPr>
          <p:cNvSpPr/>
          <p:nvPr/>
        </p:nvSpPr>
        <p:spPr>
          <a:xfrm>
            <a:off x="9772650" y="6356351"/>
            <a:ext cx="609601"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4" descr="Image of web meeting timeline">
            <a:extLst>
              <a:ext uri="{FF2B5EF4-FFF2-40B4-BE49-F238E27FC236}">
                <a16:creationId xmlns:a16="http://schemas.microsoft.com/office/drawing/2014/main" id="{3D58D8F3-ECD7-4E21-AC31-2102215177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87" t="28161" r="6632" b="15925"/>
          <a:stretch/>
        </p:blipFill>
        <p:spPr bwMode="auto">
          <a:xfrm>
            <a:off x="2525549" y="1947324"/>
            <a:ext cx="7526215" cy="38545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3C418A0-3E22-4528-B277-33A2411B76B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4E801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700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0086-5B07-4D9A-BF27-E0AD95762168}"/>
              </a:ext>
            </a:extLst>
          </p:cNvPr>
          <p:cNvSpPr>
            <a:spLocks noGrp="1"/>
          </p:cNvSpPr>
          <p:nvPr>
            <p:ph type="title"/>
          </p:nvPr>
        </p:nvSpPr>
        <p:spPr/>
        <p:txBody>
          <a:bodyPr/>
          <a:lstStyle/>
          <a:p>
            <a:r>
              <a:rPr lang="en-US"/>
              <a:t>Upcoming Dates</a:t>
            </a:r>
          </a:p>
        </p:txBody>
      </p:sp>
      <p:sp>
        <p:nvSpPr>
          <p:cNvPr id="3" name="Content Placeholder 2">
            <a:extLst>
              <a:ext uri="{FF2B5EF4-FFF2-40B4-BE49-F238E27FC236}">
                <a16:creationId xmlns:a16="http://schemas.microsoft.com/office/drawing/2014/main" id="{40B78DE8-F2D5-478E-9A47-D375E9D00E8C}"/>
              </a:ext>
            </a:extLst>
          </p:cNvPr>
          <p:cNvSpPr>
            <a:spLocks noGrp="1"/>
          </p:cNvSpPr>
          <p:nvPr>
            <p:ph idx="1"/>
          </p:nvPr>
        </p:nvSpPr>
        <p:spPr/>
        <p:txBody>
          <a:bodyPr/>
          <a:lstStyle/>
          <a:p>
            <a:r>
              <a:rPr lang="en-US"/>
              <a:t>Final version of the Environmental Scan will be posted May 18</a:t>
            </a:r>
          </a:p>
          <a:p>
            <a:r>
              <a:rPr lang="en-US"/>
              <a:t>Interim Report will be posted for public comment in June </a:t>
            </a:r>
          </a:p>
          <a:p>
            <a:r>
              <a:rPr lang="en-US"/>
              <a:t>Technical Guidance will be posted for public comment in September</a:t>
            </a:r>
          </a:p>
        </p:txBody>
      </p:sp>
      <p:sp>
        <p:nvSpPr>
          <p:cNvPr id="4" name="Slide Number Placeholder 3">
            <a:extLst>
              <a:ext uri="{FF2B5EF4-FFF2-40B4-BE49-F238E27FC236}">
                <a16:creationId xmlns:a16="http://schemas.microsoft.com/office/drawing/2014/main" id="{5C1F6CC9-37EA-4CDC-89D0-F53C1634CBF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960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B196-A27B-40B2-A606-22DCB7F8910C}"/>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D2C22712-6091-4A72-95BA-04FD90E880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223229-96C4-4F20-9E54-ADEF785D6291}"/>
              </a:ext>
            </a:extLst>
          </p:cNvPr>
          <p:cNvSpPr>
            <a:spLocks noGrp="1"/>
          </p:cNvSpPr>
          <p:nvPr>
            <p:ph type="title"/>
          </p:nvPr>
        </p:nvSpPr>
        <p:spPr/>
        <p:txBody>
          <a:bodyPr anchor="t">
            <a:normAutofit/>
          </a:bodyPr>
          <a:lstStyle/>
          <a:p>
            <a:r>
              <a:rPr lang="en-US"/>
              <a:t>Contact Information</a:t>
            </a:r>
          </a:p>
        </p:txBody>
      </p:sp>
      <p:graphicFrame>
        <p:nvGraphicFramePr>
          <p:cNvPr id="8" name="Content Placeholder 5" descr="Contact information for PRO-PM Project, including email (propmroadmap@qualityforum.org), phone (202-783-1300), and project page (http://www.qualityforum.org/Building_a_Roadmap_from_Patient-Reported_Outcome_Measures_to_Patient-Reported_Outcome-Performance_Measures_.aspx)">
            <a:extLst>
              <a:ext uri="{FF2B5EF4-FFF2-40B4-BE49-F238E27FC236}">
                <a16:creationId xmlns:a16="http://schemas.microsoft.com/office/drawing/2014/main" id="{57D6483D-85E3-40E4-94B1-E236A6638222}"/>
              </a:ext>
            </a:extLst>
          </p:cNvPr>
          <p:cNvGraphicFramePr>
            <a:graphicFrameLocks noGrp="1"/>
          </p:cNvGraphicFramePr>
          <p:nvPr>
            <p:ph idx="1"/>
          </p:nvPr>
        </p:nvGraphicFramePr>
        <p:xfrm>
          <a:off x="1300163" y="2116138"/>
          <a:ext cx="9977437" cy="4065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C5BA307-4431-47E4-9F7C-D1687C9EE914}"/>
              </a:ext>
            </a:extLst>
          </p:cNvPr>
          <p:cNvSpPr>
            <a:spLocks noGrp="1"/>
          </p:cNvSpPr>
          <p:nvPr>
            <p:ph type="sldNum" sz="quarter" idx="12"/>
          </p:nvPr>
        </p:nvSpPr>
        <p:spPr/>
        <p:txBody>
          <a:bodyPr anchor="t">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A08067B-FC2E-4F2C-85F1-25A6D02D94C9}" type="slidenum">
              <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45</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578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BEA2-D299-4E66-B5C1-F96790FA4B38}"/>
              </a:ext>
            </a:extLst>
          </p:cNvPr>
          <p:cNvSpPr>
            <a:spLocks noGrp="1"/>
          </p:cNvSpPr>
          <p:nvPr>
            <p:ph type="title"/>
          </p:nvPr>
        </p:nvSpPr>
        <p:spPr/>
        <p:txBody>
          <a:bodyPr/>
          <a:lstStyle/>
          <a:p>
            <a:r>
              <a:rPr lang="en-US"/>
              <a:t>THANK YOU.</a:t>
            </a:r>
          </a:p>
        </p:txBody>
      </p:sp>
      <p:sp>
        <p:nvSpPr>
          <p:cNvPr id="7" name="Content Placeholder 6">
            <a:extLst>
              <a:ext uri="{FF2B5EF4-FFF2-40B4-BE49-F238E27FC236}">
                <a16:creationId xmlns:a16="http://schemas.microsoft.com/office/drawing/2014/main" id="{830706F0-0B31-485F-AB3C-9882CF9AC8CD}"/>
              </a:ext>
            </a:extLst>
          </p:cNvPr>
          <p:cNvSpPr>
            <a:spLocks noGrp="1"/>
          </p:cNvSpPr>
          <p:nvPr>
            <p:ph idx="1"/>
          </p:nvPr>
        </p:nvSpPr>
        <p:spPr/>
        <p:txBody>
          <a:bodyPr/>
          <a:lstStyle/>
          <a:p>
            <a:r>
              <a:rPr lang="en-US" b="1"/>
              <a:t>NATIONAL QUALITY FORUM</a:t>
            </a:r>
          </a:p>
          <a:p>
            <a:r>
              <a:rPr lang="en-US" sz="1800">
                <a:hlinkClick r:id="rId2">
                  <a:extLst>
                    <a:ext uri="{A12FA001-AC4F-418D-AE19-62706E023703}">
                      <ahyp:hlinkClr xmlns:ahyp="http://schemas.microsoft.com/office/drawing/2018/hyperlinkcolor" val="tx"/>
                    </a:ext>
                  </a:extLst>
                </a:hlinkClick>
              </a:rPr>
              <a:t>http://www.qualityforum.org</a:t>
            </a:r>
            <a:endParaRPr lang="en-US" sz="1800"/>
          </a:p>
          <a:p>
            <a:endParaRPr lang="en-US" sz="1800"/>
          </a:p>
        </p:txBody>
      </p:sp>
      <p:sp>
        <p:nvSpPr>
          <p:cNvPr id="4" name="Slide Number Placeholder 3">
            <a:extLst>
              <a:ext uri="{FF2B5EF4-FFF2-40B4-BE49-F238E27FC236}">
                <a16:creationId xmlns:a16="http://schemas.microsoft.com/office/drawing/2014/main" id="{A43F0EE6-0BFF-40B5-95B5-B8F89165D0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749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DD4B-B985-4AE6-964B-50DC3C9349C9}"/>
              </a:ext>
            </a:extLst>
          </p:cNvPr>
          <p:cNvSpPr>
            <a:spLocks noGrp="1"/>
          </p:cNvSpPr>
          <p:nvPr>
            <p:ph type="title"/>
          </p:nvPr>
        </p:nvSpPr>
        <p:spPr/>
        <p:txBody>
          <a:bodyPr/>
          <a:lstStyle/>
          <a:p>
            <a:r>
              <a:rPr lang="en-US" dirty="0"/>
              <a:t>Key Takeaways Discussion</a:t>
            </a:r>
          </a:p>
        </p:txBody>
      </p:sp>
      <p:sp>
        <p:nvSpPr>
          <p:cNvPr id="5" name="Content Placeholder 4">
            <a:extLst>
              <a:ext uri="{FF2B5EF4-FFF2-40B4-BE49-F238E27FC236}">
                <a16:creationId xmlns:a16="http://schemas.microsoft.com/office/drawing/2014/main" id="{F779289E-378D-47E0-824D-694F06F4A064}"/>
              </a:ext>
            </a:extLst>
          </p:cNvPr>
          <p:cNvSpPr>
            <a:spLocks noGrp="1"/>
          </p:cNvSpPr>
          <p:nvPr>
            <p:ph idx="1"/>
          </p:nvPr>
        </p:nvSpPr>
        <p:spPr/>
        <p:txBody>
          <a:bodyPr/>
          <a:lstStyle/>
          <a:p>
            <a:r>
              <a:rPr lang="en-US" dirty="0"/>
              <a:t>What are the main takeaways from NQF’s work with PROMs?</a:t>
            </a:r>
          </a:p>
          <a:p>
            <a:pPr lvl="1"/>
            <a:r>
              <a:rPr lang="en-US" dirty="0"/>
              <a:t>What’s next for patient-driven outcomes measures?</a:t>
            </a:r>
          </a:p>
          <a:p>
            <a:pPr lvl="1"/>
            <a:r>
              <a:rPr lang="en-US" dirty="0"/>
              <a:t>What are the primary challenges, and how can they be mitigated?</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027CC1E-3C92-4996-A89F-FC63F4DBDEC5}"/>
              </a:ext>
            </a:extLst>
          </p:cNvPr>
          <p:cNvSpPr>
            <a:spLocks noGrp="1"/>
          </p:cNvSpPr>
          <p:nvPr>
            <p:ph type="sldNum" sz="quarter" idx="12"/>
          </p:nvPr>
        </p:nvSpPr>
        <p:spPr/>
        <p:txBody>
          <a:bodyPr/>
          <a:lstStyle/>
          <a:p>
            <a:fld id="{F6B8A4A2-F29A-4651-AFA7-54DA4950AAC7}" type="slidenum">
              <a:rPr lang="en-US" smtClean="0"/>
              <a:pPr/>
              <a:t>47</a:t>
            </a:fld>
            <a:endParaRPr lang="en-US"/>
          </a:p>
        </p:txBody>
      </p:sp>
      <p:sp>
        <p:nvSpPr>
          <p:cNvPr id="3" name="Date Placeholder 2">
            <a:extLst>
              <a:ext uri="{FF2B5EF4-FFF2-40B4-BE49-F238E27FC236}">
                <a16:creationId xmlns:a16="http://schemas.microsoft.com/office/drawing/2014/main" id="{36A3F71B-2468-4319-8A1C-6F3CBCBED30E}"/>
              </a:ext>
            </a:extLst>
          </p:cNvPr>
          <p:cNvSpPr>
            <a:spLocks noGrp="1"/>
          </p:cNvSpPr>
          <p:nvPr>
            <p:ph type="dt" sz="half" idx="10"/>
          </p:nvPr>
        </p:nvSpPr>
        <p:spPr/>
        <p:txBody>
          <a:bodyPr/>
          <a:lstStyle/>
          <a:p>
            <a:fld id="{9D16256B-82DA-4EE1-81C3-24F2947DEBAD}" type="datetime1">
              <a:rPr lang="en-US" smtClean="0"/>
              <a:t>3/23/2021</a:t>
            </a:fld>
            <a:endParaRPr lang="en-US"/>
          </a:p>
        </p:txBody>
      </p:sp>
    </p:spTree>
    <p:extLst>
      <p:ext uri="{BB962C8B-B14F-4D97-AF65-F5344CB8AC3E}">
        <p14:creationId xmlns:p14="http://schemas.microsoft.com/office/powerpoint/2010/main" val="1741739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3A71-32A0-4EEC-9588-2BFA93622FAF}"/>
              </a:ext>
            </a:extLst>
          </p:cNvPr>
          <p:cNvSpPr>
            <a:spLocks noGrp="1"/>
          </p:cNvSpPr>
          <p:nvPr>
            <p:ph type="title"/>
          </p:nvPr>
        </p:nvSpPr>
        <p:spPr/>
        <p:txBody>
          <a:bodyPr/>
          <a:lstStyle/>
          <a:p>
            <a:r>
              <a:rPr lang="en-US" dirty="0"/>
              <a:t>Questions</a:t>
            </a:r>
          </a:p>
        </p:txBody>
      </p:sp>
      <p:pic>
        <p:nvPicPr>
          <p:cNvPr id="5" name="Picture 4" descr="Circle with a question mark">
            <a:extLst>
              <a:ext uri="{FF2B5EF4-FFF2-40B4-BE49-F238E27FC236}">
                <a16:creationId xmlns:a16="http://schemas.microsoft.com/office/drawing/2014/main" id="{49A758F0-C871-406D-B23C-D9F12848819C}"/>
              </a:ext>
            </a:extLst>
          </p:cNvPr>
          <p:cNvPicPr>
            <a:picLocks noChangeAspect="1"/>
          </p:cNvPicPr>
          <p:nvPr/>
        </p:nvPicPr>
        <p:blipFill>
          <a:blip r:embed="rId2"/>
          <a:stretch>
            <a:fillRect/>
          </a:stretch>
        </p:blipFill>
        <p:spPr>
          <a:xfrm>
            <a:off x="4201252" y="1991675"/>
            <a:ext cx="3237257" cy="4322439"/>
          </a:xfrm>
          <a:prstGeom prst="rect">
            <a:avLst/>
          </a:prstGeom>
        </p:spPr>
      </p:pic>
      <p:sp>
        <p:nvSpPr>
          <p:cNvPr id="3" name="Slide Number Placeholder 2">
            <a:extLst>
              <a:ext uri="{FF2B5EF4-FFF2-40B4-BE49-F238E27FC236}">
                <a16:creationId xmlns:a16="http://schemas.microsoft.com/office/drawing/2014/main" id="{55B61361-40D4-4058-9CCE-5943977C1CEA}"/>
              </a:ext>
            </a:extLst>
          </p:cNvPr>
          <p:cNvSpPr>
            <a:spLocks noGrp="1"/>
          </p:cNvSpPr>
          <p:nvPr>
            <p:ph type="sldNum" sz="quarter" idx="12"/>
          </p:nvPr>
        </p:nvSpPr>
        <p:spPr/>
        <p:txBody>
          <a:bodyPr/>
          <a:lstStyle/>
          <a:p>
            <a:fld id="{F6B8A4A2-F29A-4651-AFA7-54DA4950AAC7}" type="slidenum">
              <a:rPr lang="en-US" smtClean="0"/>
              <a:pPr/>
              <a:t>48</a:t>
            </a:fld>
            <a:endParaRPr lang="en-US" dirty="0"/>
          </a:p>
        </p:txBody>
      </p:sp>
      <p:sp>
        <p:nvSpPr>
          <p:cNvPr id="4" name="Date Placeholder 3">
            <a:extLst>
              <a:ext uri="{FF2B5EF4-FFF2-40B4-BE49-F238E27FC236}">
                <a16:creationId xmlns:a16="http://schemas.microsoft.com/office/drawing/2014/main" id="{A1CE873B-4365-4883-A921-0F4858F85BEB}"/>
              </a:ext>
            </a:extLst>
          </p:cNvPr>
          <p:cNvSpPr>
            <a:spLocks noGrp="1"/>
          </p:cNvSpPr>
          <p:nvPr>
            <p:ph type="dt" sz="half" idx="10"/>
          </p:nvPr>
        </p:nvSpPr>
        <p:spPr/>
        <p:txBody>
          <a:bodyPr/>
          <a:lstStyle/>
          <a:p>
            <a:fld id="{FFB323EE-0DF1-44F8-AD90-F9DE7ED13117}" type="datetime1">
              <a:rPr lang="en-US" smtClean="0"/>
              <a:t>3/23/2021</a:t>
            </a:fld>
            <a:endParaRPr lang="en-US"/>
          </a:p>
        </p:txBody>
      </p:sp>
    </p:spTree>
    <p:extLst>
      <p:ext uri="{BB962C8B-B14F-4D97-AF65-F5344CB8AC3E}">
        <p14:creationId xmlns:p14="http://schemas.microsoft.com/office/powerpoint/2010/main" val="1852035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F9E8-1348-4E71-91B2-AF12ED439DF5}"/>
              </a:ext>
            </a:extLst>
          </p:cNvPr>
          <p:cNvSpPr>
            <a:spLocks noGrp="1"/>
          </p:cNvSpPr>
          <p:nvPr>
            <p:ph type="title"/>
          </p:nvPr>
        </p:nvSpPr>
        <p:spPr/>
        <p:txBody>
          <a:bodyPr/>
          <a:lstStyle/>
          <a:p>
            <a:r>
              <a:rPr lang="en-US" dirty="0"/>
              <a:t>Upcoming Pre-Rulemaking Events</a:t>
            </a:r>
          </a:p>
        </p:txBody>
      </p:sp>
      <p:sp>
        <p:nvSpPr>
          <p:cNvPr id="5" name="Content Placeholder 4">
            <a:extLst>
              <a:ext uri="{FF2B5EF4-FFF2-40B4-BE49-F238E27FC236}">
                <a16:creationId xmlns:a16="http://schemas.microsoft.com/office/drawing/2014/main" id="{B32C96DE-33D7-41D7-86A7-6E788BD02B54}"/>
              </a:ext>
            </a:extLst>
          </p:cNvPr>
          <p:cNvSpPr>
            <a:spLocks noGrp="1"/>
          </p:cNvSpPr>
          <p:nvPr>
            <p:ph idx="1"/>
          </p:nvPr>
        </p:nvSpPr>
        <p:spPr/>
        <p:txBody>
          <a:bodyPr>
            <a:normAutofit lnSpcReduction="10000"/>
          </a:bodyPr>
          <a:lstStyle/>
          <a:p>
            <a:r>
              <a:rPr lang="en-US" dirty="0"/>
              <a:t>Join CMS for the </a:t>
            </a:r>
            <a:r>
              <a:rPr lang="en-US" b="1" dirty="0"/>
              <a:t>2021 Pre-Rulemaking Season Kick-off Webinar</a:t>
            </a:r>
            <a:r>
              <a:rPr lang="en-US" dirty="0"/>
              <a:t> on March 30, from 1:00–2:30 PM,ET, to learn what’s new with this year’s pre-rulemaking process and CMS quality measurement priorities. </a:t>
            </a:r>
            <a:r>
              <a:rPr lang="en-US" dirty="0">
                <a:solidFill>
                  <a:schemeClr val="tx2"/>
                </a:solidFill>
                <a:hlinkClick r:id="rId3">
                  <a:extLst>
                    <a:ext uri="{A12FA001-AC4F-418D-AE19-62706E023703}">
                      <ahyp:hlinkClr xmlns:ahyp="http://schemas.microsoft.com/office/drawing/2018/hyperlinkcolor" val="tx"/>
                    </a:ext>
                  </a:extLst>
                </a:hlinkClick>
              </a:rPr>
              <a:t>Click here to register!</a:t>
            </a:r>
            <a:endParaRPr lang="en-US" dirty="0">
              <a:solidFill>
                <a:schemeClr val="tx2"/>
              </a:solidFill>
            </a:endParaRPr>
          </a:p>
          <a:p>
            <a:pPr marL="0" indent="0">
              <a:buNone/>
            </a:pPr>
            <a:endParaRPr lang="en-US" dirty="0"/>
          </a:p>
          <a:p>
            <a:r>
              <a:rPr lang="en-US" dirty="0"/>
              <a:t>CMS is also offering a </a:t>
            </a:r>
            <a:r>
              <a:rPr lang="en-US" b="1" dirty="0">
                <a:hlinkClick r:id="rId4"/>
              </a:rPr>
              <a:t>CMS MERIT </a:t>
            </a:r>
            <a:r>
              <a:rPr lang="en-US" b="1" dirty="0"/>
              <a:t>Tips    &amp; Tricks Session </a:t>
            </a:r>
            <a:r>
              <a:rPr lang="en-US" dirty="0"/>
              <a:t>on Thursday, April 8 at 1:00 PM, ET, to review the ins and outs of this new tool for measure submissions. </a:t>
            </a:r>
            <a:r>
              <a:rPr lang="en-US" dirty="0">
                <a:solidFill>
                  <a:schemeClr val="tx2"/>
                </a:solidFill>
                <a:hlinkClick r:id="rId5">
                  <a:extLst>
                    <a:ext uri="{A12FA001-AC4F-418D-AE19-62706E023703}">
                      <ahyp:hlinkClr xmlns:ahyp="http://schemas.microsoft.com/office/drawing/2018/hyperlinkcolor" val="tx"/>
                    </a:ext>
                  </a:extLst>
                </a:hlinkClick>
              </a:rPr>
              <a:t>Click here to register!</a:t>
            </a:r>
            <a:endParaRPr lang="en-US" dirty="0">
              <a:solidFill>
                <a:schemeClr val="tx2"/>
              </a:solidFill>
            </a:endParaRPr>
          </a:p>
        </p:txBody>
      </p:sp>
      <p:pic>
        <p:nvPicPr>
          <p:cNvPr id="7" name="Graphic 6" descr="A lightbulb">
            <a:extLst>
              <a:ext uri="{FF2B5EF4-FFF2-40B4-BE49-F238E27FC236}">
                <a16:creationId xmlns:a16="http://schemas.microsoft.com/office/drawing/2014/main" id="{2734FDF9-402F-491F-9D7E-64F5E65D2B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74350" y="3670390"/>
            <a:ext cx="1067547" cy="1067547"/>
          </a:xfrm>
          <a:prstGeom prst="rect">
            <a:avLst/>
          </a:prstGeom>
        </p:spPr>
      </p:pic>
      <p:sp>
        <p:nvSpPr>
          <p:cNvPr id="3" name="Slide Number Placeholder 2">
            <a:extLst>
              <a:ext uri="{FF2B5EF4-FFF2-40B4-BE49-F238E27FC236}">
                <a16:creationId xmlns:a16="http://schemas.microsoft.com/office/drawing/2014/main" id="{E5E03CE0-5701-47FE-AC3B-C662D0D50770}"/>
              </a:ext>
            </a:extLst>
          </p:cNvPr>
          <p:cNvSpPr>
            <a:spLocks noGrp="1"/>
          </p:cNvSpPr>
          <p:nvPr>
            <p:ph type="sldNum" sz="quarter" idx="12"/>
          </p:nvPr>
        </p:nvSpPr>
        <p:spPr/>
        <p:txBody>
          <a:bodyPr/>
          <a:lstStyle/>
          <a:p>
            <a:fld id="{F6B8A4A2-F29A-4651-AFA7-54DA4950AAC7}" type="slidenum">
              <a:rPr lang="en-US" smtClean="0"/>
              <a:pPr/>
              <a:t>49</a:t>
            </a:fld>
            <a:endParaRPr lang="en-US" dirty="0"/>
          </a:p>
        </p:txBody>
      </p:sp>
      <p:sp>
        <p:nvSpPr>
          <p:cNvPr id="4" name="Date Placeholder 3">
            <a:extLst>
              <a:ext uri="{FF2B5EF4-FFF2-40B4-BE49-F238E27FC236}">
                <a16:creationId xmlns:a16="http://schemas.microsoft.com/office/drawing/2014/main" id="{F6ABC645-E28E-429D-AB74-B24E929EB9F5}"/>
              </a:ext>
            </a:extLst>
          </p:cNvPr>
          <p:cNvSpPr>
            <a:spLocks noGrp="1"/>
          </p:cNvSpPr>
          <p:nvPr>
            <p:ph type="dt" sz="half" idx="10"/>
          </p:nvPr>
        </p:nvSpPr>
        <p:spPr/>
        <p:txBody>
          <a:bodyPr/>
          <a:lstStyle/>
          <a:p>
            <a:fld id="{FFB323EE-0DF1-44F8-AD90-F9DE7ED13117}" type="datetime1">
              <a:rPr lang="en-US" smtClean="0"/>
              <a:t>3/23/2021</a:t>
            </a:fld>
            <a:endParaRPr lang="en-US"/>
          </a:p>
        </p:txBody>
      </p:sp>
      <p:pic>
        <p:nvPicPr>
          <p:cNvPr id="18" name="Graphic 17" descr="Balloon animal dog">
            <a:extLst>
              <a:ext uri="{FF2B5EF4-FFF2-40B4-BE49-F238E27FC236}">
                <a16:creationId xmlns:a16="http://schemas.microsoft.com/office/drawing/2014/main" id="{D21DD860-B554-472F-B66F-97C8907128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34745" y="3799882"/>
            <a:ext cx="938055" cy="938055"/>
          </a:xfrm>
          <a:prstGeom prst="rect">
            <a:avLst/>
          </a:prstGeom>
        </p:spPr>
      </p:pic>
    </p:spTree>
    <p:extLst>
      <p:ext uri="{BB962C8B-B14F-4D97-AF65-F5344CB8AC3E}">
        <p14:creationId xmlns:p14="http://schemas.microsoft.com/office/powerpoint/2010/main" val="355616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sz="4400" dirty="0"/>
              <a:t>Why are PRO-PMs a CMS Priority?</a:t>
            </a:r>
            <a:endParaRPr lang="en-US" dirty="0"/>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b="0" i="0" u="none" strike="noStrike" baseline="0" dirty="0">
                <a:solidFill>
                  <a:srgbClr val="000000"/>
                </a:solidFill>
              </a:rPr>
              <a:t>PRO-PMs help CMS deliver on the promise of patient voice in value-based payment while also being outcome-driven</a:t>
            </a:r>
          </a:p>
          <a:p>
            <a:r>
              <a:rPr lang="en-US" b="0" i="0" u="none" strike="noStrike" baseline="0" dirty="0">
                <a:solidFill>
                  <a:srgbClr val="000000"/>
                </a:solidFill>
              </a:rPr>
              <a:t>CMS prioritizes PRO-PM measures because they</a:t>
            </a:r>
          </a:p>
          <a:p>
            <a:pPr lvl="1"/>
            <a:r>
              <a:rPr lang="en-US" dirty="0">
                <a:solidFill>
                  <a:srgbClr val="000000"/>
                </a:solidFill>
              </a:rPr>
              <a:t>Are inherently patient-centered</a:t>
            </a:r>
          </a:p>
          <a:p>
            <a:pPr lvl="1"/>
            <a:r>
              <a:rPr lang="en-US" dirty="0">
                <a:solidFill>
                  <a:srgbClr val="000000"/>
                </a:solidFill>
              </a:rPr>
              <a:t>Evaluate progress on outcomes that are meaningful to patients (e.g., quality of life, functional status, pain)</a:t>
            </a:r>
          </a:p>
          <a:p>
            <a:pPr lvl="1"/>
            <a:r>
              <a:rPr lang="en-US" dirty="0">
                <a:solidFill>
                  <a:srgbClr val="000000"/>
                </a:solidFill>
              </a:rPr>
              <a:t>Lead to better outcomes </a:t>
            </a:r>
          </a:p>
          <a:p>
            <a:pPr lvl="1"/>
            <a:r>
              <a:rPr lang="en-US" b="0" i="0" u="none" strike="noStrike" baseline="0" dirty="0">
                <a:solidFill>
                  <a:srgbClr val="000000"/>
                </a:solidFill>
              </a:rPr>
              <a:t>Improve delivery of patient-centered care</a:t>
            </a:r>
          </a:p>
          <a:p>
            <a:pPr marL="0" indent="0">
              <a:buNone/>
            </a:pPr>
            <a:endParaRPr lang="en-US" dirty="0"/>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3/23/2021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3806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20804-784F-41D2-A2E7-317EF2223526}"/>
              </a:ext>
            </a:extLst>
          </p:cNvPr>
          <p:cNvSpPr>
            <a:spLocks noGrp="1"/>
          </p:cNvSpPr>
          <p:nvPr>
            <p:ph type="title"/>
          </p:nvPr>
        </p:nvSpPr>
        <p:spPr/>
        <p:txBody>
          <a:bodyPr/>
          <a:lstStyle/>
          <a:p>
            <a:r>
              <a:rPr lang="en-US" dirty="0"/>
              <a:t>Upcoming Info Session</a:t>
            </a:r>
          </a:p>
        </p:txBody>
      </p:sp>
      <p:sp>
        <p:nvSpPr>
          <p:cNvPr id="2" name="Content Placeholder 1">
            <a:extLst>
              <a:ext uri="{FF2B5EF4-FFF2-40B4-BE49-F238E27FC236}">
                <a16:creationId xmlns:a16="http://schemas.microsoft.com/office/drawing/2014/main" id="{6BB0B3D1-F3F6-4F70-AF40-0D6908190DE8}"/>
              </a:ext>
            </a:extLst>
          </p:cNvPr>
          <p:cNvSpPr>
            <a:spLocks noGrp="1"/>
          </p:cNvSpPr>
          <p:nvPr>
            <p:ph idx="1"/>
          </p:nvPr>
        </p:nvSpPr>
        <p:spPr/>
        <p:txBody>
          <a:bodyPr/>
          <a:lstStyle/>
          <a:p>
            <a:r>
              <a:rPr lang="en-US" dirty="0"/>
              <a:t>Upcoming MMS Information Session:</a:t>
            </a:r>
          </a:p>
          <a:p>
            <a:pPr lvl="1"/>
            <a:r>
              <a:rPr lang="en-US" dirty="0"/>
              <a:t>April 21, 2021 – Update on the work of Qualified Clinical Data Registries (QCDRs) </a:t>
            </a:r>
          </a:p>
          <a:p>
            <a:endParaRPr lang="en-US" dirty="0"/>
          </a:p>
        </p:txBody>
      </p:sp>
      <p:sp>
        <p:nvSpPr>
          <p:cNvPr id="5" name="Slide Number Placeholder 4">
            <a:extLst>
              <a:ext uri="{FF2B5EF4-FFF2-40B4-BE49-F238E27FC236}">
                <a16:creationId xmlns:a16="http://schemas.microsoft.com/office/drawing/2014/main" id="{090B8C03-60E6-45C7-AB07-1F8E4C8905D0}"/>
              </a:ext>
            </a:extLst>
          </p:cNvPr>
          <p:cNvSpPr>
            <a:spLocks noGrp="1"/>
          </p:cNvSpPr>
          <p:nvPr>
            <p:ph type="sldNum" sz="quarter" idx="12"/>
          </p:nvPr>
        </p:nvSpPr>
        <p:spPr/>
        <p:txBody>
          <a:bodyPr/>
          <a:lstStyle/>
          <a:p>
            <a:fld id="{F6B8A4A2-F29A-4651-AFA7-54DA4950AAC7}" type="slidenum">
              <a:rPr lang="en-US" smtClean="0"/>
              <a:pPr/>
              <a:t>50</a:t>
            </a:fld>
            <a:endParaRPr lang="en-US" dirty="0"/>
          </a:p>
        </p:txBody>
      </p:sp>
      <p:sp>
        <p:nvSpPr>
          <p:cNvPr id="4" name="Date Placeholder 3">
            <a:extLst>
              <a:ext uri="{FF2B5EF4-FFF2-40B4-BE49-F238E27FC236}">
                <a16:creationId xmlns:a16="http://schemas.microsoft.com/office/drawing/2014/main" id="{3DD8A628-D41A-4A68-9E09-DD379F7C2A73}"/>
              </a:ext>
            </a:extLst>
          </p:cNvPr>
          <p:cNvSpPr>
            <a:spLocks noGrp="1"/>
          </p:cNvSpPr>
          <p:nvPr>
            <p:ph type="dt" sz="half" idx="10"/>
          </p:nvPr>
        </p:nvSpPr>
        <p:spPr/>
        <p:txBody>
          <a:bodyPr/>
          <a:lstStyle/>
          <a:p>
            <a:fld id="{097C0194-4FDA-43AF-9F3B-BE4B0F1060EB}" type="datetime1">
              <a:rPr lang="en-US" smtClean="0"/>
              <a:t>3/23/2021</a:t>
            </a:fld>
            <a:endParaRPr lang="en-US"/>
          </a:p>
        </p:txBody>
      </p:sp>
    </p:spTree>
    <p:extLst>
      <p:ext uri="{BB962C8B-B14F-4D97-AF65-F5344CB8AC3E}">
        <p14:creationId xmlns:p14="http://schemas.microsoft.com/office/powerpoint/2010/main" val="664766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act 1">
            <a:extLst>
              <a:ext uri="{FF2B5EF4-FFF2-40B4-BE49-F238E27FC236}">
                <a16:creationId xmlns:a16="http://schemas.microsoft.com/office/drawing/2014/main" id="{CD1512C2-971D-4851-856B-FBB3F7E9808A}"/>
              </a:ext>
            </a:extLst>
          </p:cNvPr>
          <p:cNvSpPr txBox="1"/>
          <p:nvPr/>
        </p:nvSpPr>
        <p:spPr>
          <a:xfrm>
            <a:off x="457200" y="4012428"/>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Brenna Rabel (Stakeholder Engagement Task Lead)</a:t>
            </a:r>
          </a:p>
          <a:p>
            <a:pPr algn="ctr"/>
            <a:r>
              <a:rPr lang="en-US" dirty="0">
                <a:solidFill>
                  <a:schemeClr val="bg1"/>
                </a:solidFill>
                <a:latin typeface="Arial" panose="020B0604020202020204" pitchFamily="34" charset="0"/>
                <a:cs typeface="Arial" panose="020B0604020202020204" pitchFamily="34" charset="0"/>
              </a:rPr>
              <a:t>Contact: rabel@battelle.org</a:t>
            </a: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a:spLocks noGrp="1"/>
          </p:cNvSpPr>
          <p:nvPr>
            <p:ph type="title" idx="4294967295"/>
          </p:nvPr>
        </p:nvSpPr>
        <p:spPr>
          <a:xfrm>
            <a:off x="5751022" y="4012428"/>
            <a:ext cx="522177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Kim Rawlings (CMS 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kimberly.rawlings@cms.hhs.gov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0"/>
              </a:ext>
            </a:extLst>
          </p:cNvPr>
          <p:cNvSpPr>
            <a:spLocks noGrp="1"/>
          </p:cNvSpPr>
          <p:nvPr>
            <p:ph type="sldNum" sz="quarter" idx="11"/>
          </p:nvPr>
        </p:nvSpPr>
        <p:spPr/>
        <p:txBody>
          <a:bodyPr/>
          <a:lstStyle/>
          <a:p>
            <a:fld id="{F6B8A4A2-F29A-4651-AFA7-54DA4950AAC7}" type="slidenum">
              <a:rPr lang="en-US" smtClean="0"/>
              <a:pPr/>
              <a:t>51</a:t>
            </a:fld>
            <a:endParaRPr lang="en-US" dirty="0"/>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0"/>
              </a:ext>
            </a:extLst>
          </p:cNvPr>
          <p:cNvSpPr>
            <a:spLocks noGrp="1"/>
          </p:cNvSpPr>
          <p:nvPr>
            <p:ph type="dt" sz="half" idx="10"/>
          </p:nvPr>
        </p:nvSpPr>
        <p:spPr/>
        <p:txBody>
          <a:bodyPr/>
          <a:lstStyle/>
          <a:p>
            <a:fld id="{481D4D7D-F528-4F38-8683-5942F1015AC9}" type="datetime1">
              <a:rPr lang="en-US" smtClean="0"/>
              <a:t>3/23/2021</a:t>
            </a:fld>
            <a:endParaRPr lang="en-US"/>
          </a:p>
        </p:txBody>
      </p:sp>
    </p:spTree>
    <p:extLst>
      <p:ext uri="{BB962C8B-B14F-4D97-AF65-F5344CB8AC3E}">
        <p14:creationId xmlns:p14="http://schemas.microsoft.com/office/powerpoint/2010/main" val="424577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A00887-9C3A-4888-B34B-A2C87FA4BAF3}"/>
              </a:ext>
            </a:extLst>
          </p:cNvPr>
          <p:cNvSpPr>
            <a:spLocks noGrp="1"/>
          </p:cNvSpPr>
          <p:nvPr>
            <p:ph type="ctrTitle"/>
          </p:nvPr>
        </p:nvSpPr>
        <p:spPr>
          <a:xfrm>
            <a:off x="457200" y="3962400"/>
            <a:ext cx="11277600" cy="2362200"/>
          </a:xfrm>
        </p:spPr>
        <p:txBody>
          <a:bodyPr/>
          <a:lstStyle/>
          <a:p>
            <a:pPr algn="ctr"/>
            <a:r>
              <a:rPr lang="en-US" dirty="0"/>
              <a:t>Considerations for developing and testing PRO-PMs</a:t>
            </a:r>
            <a:br>
              <a:rPr lang="en-US" sz="3200" dirty="0"/>
            </a:br>
            <a:r>
              <a:rPr lang="en-US" sz="2800" dirty="0"/>
              <a:t>Brenna Rabel, MPH, Senior Social Scientist and MMS Stakeholder Engagement Task Lead, Battelle</a:t>
            </a:r>
            <a:endParaRPr lang="en-US" sz="3200" dirty="0"/>
          </a:p>
        </p:txBody>
      </p:sp>
      <p:sp>
        <p:nvSpPr>
          <p:cNvPr id="5" name="Slide Number Placeholder 4">
            <a:extLst>
              <a:ext uri="{FF2B5EF4-FFF2-40B4-BE49-F238E27FC236}">
                <a16:creationId xmlns:a16="http://schemas.microsoft.com/office/drawing/2014/main" id="{DC7B8238-86CE-4424-A113-A19017812639}"/>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4" name="Date Placeholder 3">
            <a:extLst>
              <a:ext uri="{FF2B5EF4-FFF2-40B4-BE49-F238E27FC236}">
                <a16:creationId xmlns:a16="http://schemas.microsoft.com/office/drawing/2014/main" id="{A5BBBA18-1E9A-4892-B384-04B32667152E}"/>
              </a:ext>
            </a:extLst>
          </p:cNvPr>
          <p:cNvSpPr>
            <a:spLocks noGrp="1"/>
          </p:cNvSpPr>
          <p:nvPr>
            <p:ph type="dt" sz="half" idx="10"/>
          </p:nvPr>
        </p:nvSpPr>
        <p:spPr/>
        <p:txBody>
          <a:bodyPr/>
          <a:lstStyle/>
          <a:p>
            <a:fld id="{3FFB6E61-D33C-43D6-8177-77963B92D708}" type="datetime1">
              <a:rPr lang="en-US" smtClean="0"/>
              <a:t>3/23/2021</a:t>
            </a:fld>
            <a:endParaRPr lang="en-US" dirty="0"/>
          </a:p>
        </p:txBody>
      </p:sp>
    </p:spTree>
    <p:extLst>
      <p:ext uri="{BB962C8B-B14F-4D97-AF65-F5344CB8AC3E}">
        <p14:creationId xmlns:p14="http://schemas.microsoft.com/office/powerpoint/2010/main" val="67963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Defining Terms </a:t>
            </a:r>
          </a:p>
        </p:txBody>
      </p:sp>
      <p:pic>
        <p:nvPicPr>
          <p:cNvPr id="2" name="Content Placeholder 1" descr="Graphic defining these terms: PRO, PROM, PRO-PM">
            <a:extLst>
              <a:ext uri="{FF2B5EF4-FFF2-40B4-BE49-F238E27FC236}">
                <a16:creationId xmlns:a16="http://schemas.microsoft.com/office/drawing/2014/main" id="{48F98813-D8B5-4C96-9DC9-3845FF9648FF}"/>
              </a:ext>
            </a:extLst>
          </p:cNvPr>
          <p:cNvPicPr>
            <a:picLocks noGrp="1" noChangeAspect="1"/>
          </p:cNvPicPr>
          <p:nvPr>
            <p:ph idx="1"/>
          </p:nvPr>
        </p:nvPicPr>
        <p:blipFill>
          <a:blip r:embed="rId2"/>
          <a:stretch>
            <a:fillRect/>
          </a:stretch>
        </p:blipFill>
        <p:spPr>
          <a:xfrm>
            <a:off x="2183561" y="1584687"/>
            <a:ext cx="7824877" cy="4922475"/>
          </a:xfrm>
          <a:prstGeom prst="rect">
            <a:avLst/>
          </a:prstGeom>
        </p:spPr>
      </p:pic>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3/23/2021</a:t>
            </a:fld>
            <a:endParaRPr kumimoji="0" 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985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PRO, PROM, PRO-PM Examples</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lnSpcReduction="10000"/>
          </a:bodyPr>
          <a:lstStyle/>
          <a:p>
            <a:pPr>
              <a:lnSpc>
                <a:spcPct val="107000"/>
              </a:lnSpc>
              <a:spcBef>
                <a:spcPts val="0"/>
              </a:spcBef>
              <a:defRPr/>
            </a:pPr>
            <a:r>
              <a:rPr kumimoji="0" lang="en-US" sz="2400" b="1" i="0" u="none" strike="noStrike" kern="1200" cap="none" spc="0" normalizeH="0" baseline="0" noProof="0" dirty="0">
                <a:ln>
                  <a:noFill/>
                </a:ln>
                <a:solidFill>
                  <a:prstClr val="black"/>
                </a:solidFill>
                <a:effectLst/>
                <a:uLnTx/>
                <a:uFillTx/>
                <a:ea typeface="Calibri" panose="020F0502020204030204" pitchFamily="34" charset="0"/>
              </a:rPr>
              <a:t>PRO</a:t>
            </a:r>
          </a:p>
          <a:p>
            <a:pPr lvl="1">
              <a:lnSpc>
                <a:spcPct val="107000"/>
              </a:lnSpc>
              <a:spcBef>
                <a:spcPts val="0"/>
              </a:spcBef>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rPr>
              <a:t>Functional Status after Knee Replacement Surgery </a:t>
            </a:r>
          </a:p>
          <a:p>
            <a:pPr marL="1200150" lvl="2" indent="-342900">
              <a:lnSpc>
                <a:spcPct val="107000"/>
              </a:lnSpc>
              <a:spcBef>
                <a:spcPts val="0"/>
              </a:spcBef>
              <a:defRPr/>
            </a:pPr>
            <a:r>
              <a:rPr lang="en-US" sz="2000" dirty="0">
                <a:solidFill>
                  <a:prstClr val="black"/>
                </a:solidFill>
                <a:ea typeface="Calibri" panose="020F0502020204030204" pitchFamily="34" charset="0"/>
              </a:rPr>
              <a:t>Health-related quality of life</a:t>
            </a:r>
          </a:p>
          <a:p>
            <a:pPr marL="1200150" lvl="2" indent="-342900">
              <a:lnSpc>
                <a:spcPct val="107000"/>
              </a:lnSpc>
              <a:spcBef>
                <a:spcPts val="0"/>
              </a:spcBef>
              <a:defRPr/>
            </a:pPr>
            <a:r>
              <a:rPr lang="en-US" sz="2000" dirty="0">
                <a:solidFill>
                  <a:prstClr val="black"/>
                </a:solidFill>
                <a:ea typeface="Calibri" panose="020F0502020204030204" pitchFamily="34" charset="0"/>
              </a:rPr>
              <a:t>Symptoms and symptoms burden (pain, fatigue)</a:t>
            </a:r>
          </a:p>
          <a:p>
            <a:pPr marL="1200150" lvl="2" indent="-342900">
              <a:lnSpc>
                <a:spcPct val="107000"/>
              </a:lnSpc>
              <a:spcBef>
                <a:spcPts val="0"/>
              </a:spcBef>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rPr>
              <a:t>Experience with care</a:t>
            </a:r>
          </a:p>
          <a:p>
            <a:pPr marL="1200150" lvl="2" indent="-342900">
              <a:lnSpc>
                <a:spcPct val="107000"/>
              </a:lnSpc>
              <a:spcBef>
                <a:spcPts val="0"/>
              </a:spcBef>
              <a:defRPr/>
            </a:pPr>
            <a:r>
              <a:rPr lang="en-US" sz="2000" dirty="0">
                <a:solidFill>
                  <a:prstClr val="black"/>
                </a:solidFill>
                <a:ea typeface="Calibri" panose="020F0502020204030204" pitchFamily="34" charset="0"/>
              </a:rPr>
              <a:t>Health behaviors (smoking, diet)</a:t>
            </a: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endParaRPr>
          </a:p>
          <a:p>
            <a:pPr>
              <a:lnSpc>
                <a:spcPct val="107000"/>
              </a:lnSpc>
              <a:spcBef>
                <a:spcPts val="0"/>
              </a:spcBef>
              <a:defRPr/>
            </a:pPr>
            <a:r>
              <a:rPr kumimoji="0" lang="en-US" sz="2400" b="1" i="0" u="none" strike="noStrike" kern="1200" cap="none" spc="0" normalizeH="0" baseline="0" noProof="0" dirty="0">
                <a:ln>
                  <a:noFill/>
                </a:ln>
                <a:solidFill>
                  <a:prstClr val="black"/>
                </a:solidFill>
                <a:effectLst/>
                <a:uLnTx/>
                <a:uFillTx/>
                <a:ea typeface="Calibri" panose="020F0502020204030204" pitchFamily="34" charset="0"/>
              </a:rPr>
              <a:t>PROM</a:t>
            </a:r>
            <a:r>
              <a:rPr kumimoji="0" lang="en-US" sz="2000" b="0" i="0" u="none" strike="noStrike" kern="1200" cap="none" spc="0" normalizeH="0" baseline="0" noProof="0" dirty="0">
                <a:ln>
                  <a:noFill/>
                </a:ln>
                <a:solidFill>
                  <a:prstClr val="black"/>
                </a:solidFill>
                <a:effectLst/>
                <a:uLnTx/>
                <a:uFillTx/>
                <a:ea typeface="Calibri" panose="020F0502020204030204" pitchFamily="34" charset="0"/>
              </a:rPr>
              <a:t> </a:t>
            </a:r>
          </a:p>
          <a:p>
            <a:pPr lvl="1">
              <a:lnSpc>
                <a:spcPct val="107000"/>
              </a:lnSpc>
              <a:spcBef>
                <a:spcPts val="0"/>
              </a:spcBef>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rPr>
              <a:t>Patient-Reported Outcomes Measurement Information System (PROMIS)</a:t>
            </a:r>
          </a:p>
          <a:p>
            <a:pPr lvl="1">
              <a:lnSpc>
                <a:spcPct val="107000"/>
              </a:lnSpc>
              <a:spcBef>
                <a:spcPts val="0"/>
              </a:spcBef>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rPr>
              <a:t>Medicare Health Outcomes Survey (HOS)</a:t>
            </a:r>
          </a:p>
          <a:p>
            <a:pPr lvl="1">
              <a:lnSpc>
                <a:spcPct val="107000"/>
              </a:lnSpc>
              <a:spcBef>
                <a:spcPts val="0"/>
              </a:spcBef>
              <a:defRPr/>
            </a:pPr>
            <a:r>
              <a:rPr lang="en-US" sz="2000" dirty="0">
                <a:solidFill>
                  <a:prstClr val="black"/>
                </a:solidFill>
                <a:ea typeface="Calibri" panose="020F0502020204030204" pitchFamily="34" charset="0"/>
              </a:rPr>
              <a:t>Focus on Therapeutic Outcomes (FOTO)</a:t>
            </a: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endParaRPr>
          </a:p>
          <a:p>
            <a:pPr>
              <a:lnSpc>
                <a:spcPct val="107000"/>
              </a:lnSpc>
              <a:spcBef>
                <a:spcPts val="0"/>
              </a:spcBef>
              <a:defRPr/>
            </a:pPr>
            <a:r>
              <a:rPr kumimoji="0" lang="en-US" sz="2400" b="1" i="0" u="none" strike="noStrike" kern="1200" cap="none" spc="0" normalizeH="0" baseline="0" noProof="0" dirty="0">
                <a:ln>
                  <a:noFill/>
                </a:ln>
                <a:solidFill>
                  <a:prstClr val="black"/>
                </a:solidFill>
                <a:effectLst/>
                <a:uLnTx/>
                <a:uFillTx/>
                <a:ea typeface="Calibri" panose="020F0502020204030204" pitchFamily="34" charset="0"/>
              </a:rPr>
              <a:t>PRO-PM</a:t>
            </a:r>
          </a:p>
          <a:p>
            <a:pPr lvl="1">
              <a:lnSpc>
                <a:spcPct val="107000"/>
              </a:lnSpc>
              <a:spcBef>
                <a:spcPts val="0"/>
              </a:spcBef>
              <a:spcAft>
                <a:spcPts val="800"/>
              </a:spcAft>
              <a:defRPr/>
            </a:pPr>
            <a:r>
              <a:rPr kumimoji="0" lang="en-US" sz="2000" b="0" i="0" u="none" strike="noStrike" kern="1200" cap="none" spc="0" normalizeH="0" baseline="0" noProof="0" dirty="0">
                <a:ln>
                  <a:noFill/>
                </a:ln>
                <a:solidFill>
                  <a:prstClr val="black"/>
                </a:solidFill>
                <a:effectLst/>
                <a:uLnTx/>
                <a:uFillTx/>
                <a:ea typeface="Calibri" panose="020F0502020204030204" pitchFamily="34" charset="0"/>
              </a:rPr>
              <a:t>Functional Status Assessment for total Knee Replacement (eCQM)</a:t>
            </a:r>
          </a:p>
          <a:p>
            <a:pPr lvl="1">
              <a:lnSpc>
                <a:spcPct val="107000"/>
              </a:lnSpc>
              <a:spcBef>
                <a:spcPts val="0"/>
              </a:spcBef>
              <a:spcAft>
                <a:spcPts val="800"/>
              </a:spcAft>
              <a:defRPr/>
            </a:pPr>
            <a:r>
              <a:rPr lang="en-US" sz="2000" dirty="0">
                <a:solidFill>
                  <a:prstClr val="black"/>
                </a:solidFill>
                <a:ea typeface="Calibri" panose="020F0502020204030204" pitchFamily="34" charset="0"/>
              </a:rPr>
              <a:t>Back Pain After Lumbar Discectomy/Laminotomy </a:t>
            </a:r>
            <a:endParaRPr kumimoji="0" lang="en-US" sz="2000" b="0" i="0" u="none" strike="noStrike" kern="1200" cap="none" spc="0" normalizeH="0" baseline="0" noProof="0" dirty="0">
              <a:ln>
                <a:noFill/>
              </a:ln>
              <a:solidFill>
                <a:prstClr val="black"/>
              </a:solidFill>
              <a:effectLst/>
              <a:uLnTx/>
              <a:uFillTx/>
              <a:ea typeface="Calibri" panose="020F0502020204030204" pitchFamily="34" charset="0"/>
            </a:endParaRP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lumMod val="50000"/>
                </a:prstClr>
              </a:solidFill>
              <a:effectLst/>
              <a:uLnTx/>
              <a:uFillTx/>
            </a:endParaRP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81173-1217-468D-AD1D-5B5E3F0F81D1}" type="datetime1">
              <a:rPr kumimoji="0" lang="en-US" sz="1200" b="0" i="0" u="none" strike="noStrike" kern="1200" cap="none" spc="0" normalizeH="0" baseline="0" noProof="0" smtClean="0">
                <a:ln>
                  <a:noFill/>
                </a:ln>
                <a:solidFill>
                  <a:prstClr val="white">
                    <a:lumMod val="50000"/>
                  </a:prstClr>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3/23/2021</a:t>
            </a:fld>
            <a:endParaRPr kumimoji="0" lang="en-US" sz="1200" b="0" i="0" u="none" strike="noStrike" kern="1200" cap="none" spc="0" normalizeH="0" baseline="0" noProof="0">
              <a:ln>
                <a:noFill/>
              </a:ln>
              <a:solidFill>
                <a:prstClr val="white">
                  <a:lumMod val="50000"/>
                </a:prstClr>
              </a:solidFill>
              <a:effectLst/>
              <a:uLnTx/>
              <a:uFillTx/>
            </a:endParaRPr>
          </a:p>
        </p:txBody>
      </p:sp>
    </p:spTree>
    <p:extLst>
      <p:ext uri="{BB962C8B-B14F-4D97-AF65-F5344CB8AC3E}">
        <p14:creationId xmlns:p14="http://schemas.microsoft.com/office/powerpoint/2010/main" val="411321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PRO-PM – Example </a:t>
            </a:r>
          </a:p>
        </p:txBody>
      </p:sp>
      <p:sp>
        <p:nvSpPr>
          <p:cNvPr id="7" name="Flowchart: Alternate Process 6" descr="Functional Status Assessment for Total Knee Replacement (eCQM)&#10;">
            <a:extLst>
              <a:ext uri="{FF2B5EF4-FFF2-40B4-BE49-F238E27FC236}">
                <a16:creationId xmlns:a16="http://schemas.microsoft.com/office/drawing/2014/main" id="{75DE44FE-54D6-4180-9EEA-13DCDF5EF054}"/>
              </a:ext>
            </a:extLst>
          </p:cNvPr>
          <p:cNvSpPr/>
          <p:nvPr/>
        </p:nvSpPr>
        <p:spPr>
          <a:xfrm>
            <a:off x="1322006" y="1447835"/>
            <a:ext cx="10001249" cy="1468675"/>
          </a:xfrm>
          <a:prstGeom prst="flowChartAlternateProcess">
            <a:avLst/>
          </a:prstGeom>
          <a:solidFill>
            <a:srgbClr val="00539A"/>
          </a:solidFill>
          <a:ln w="48000" cap="flat" cmpd="thickThin" algn="ctr">
            <a:solidFill>
              <a:srgbClr val="50AAD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sng"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Functional Status Assessment for Total Knee Replacement (eCQM)</a:t>
            </a:r>
            <a:endPar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Percentage of patients 18 years of age and older who received an elective primary total knee arthroplasty (TKA) and completed a functional status assessment within 90 days prior to the surgery and in the 270-365 days after the surgery.</a:t>
            </a:r>
          </a:p>
        </p:txBody>
      </p:sp>
      <p:sp>
        <p:nvSpPr>
          <p:cNvPr id="8" name="Content Placeholder 7">
            <a:extLst>
              <a:ext uri="{FF2B5EF4-FFF2-40B4-BE49-F238E27FC236}">
                <a16:creationId xmlns:a16="http://schemas.microsoft.com/office/drawing/2014/main" id="{E9994FF0-39F8-4469-9570-C42C60079FB0}"/>
              </a:ext>
            </a:extLst>
          </p:cNvPr>
          <p:cNvSpPr txBox="1">
            <a:spLocks noGrp="1"/>
          </p:cNvSpPr>
          <p:nvPr>
            <p:ph idx="1"/>
          </p:nvPr>
        </p:nvSpPr>
        <p:spPr>
          <a:xfrm>
            <a:off x="868745" y="2858632"/>
            <a:ext cx="5203441" cy="587900"/>
          </a:xfrm>
          <a:prstGeom prst="rect">
            <a:avLst/>
          </a:prstGeom>
          <a:noFill/>
        </p:spPr>
        <p:txBody>
          <a:bodyPr wrap="square">
            <a:spAutoFit/>
          </a:bodyPr>
          <a:lstStyle/>
          <a:p>
            <a:pPr marL="0" indent="0" algn="ctr">
              <a:buNone/>
            </a:pPr>
            <a:r>
              <a:rPr lang="en-US" sz="1800" b="1" i="1" u="sng" dirty="0"/>
              <a:t>Numerator</a:t>
            </a:r>
            <a:r>
              <a:rPr lang="en-US" dirty="0"/>
              <a:t> </a:t>
            </a:r>
            <a:endParaRPr lang="en-US" sz="1600" dirty="0"/>
          </a:p>
        </p:txBody>
      </p:sp>
      <p:sp>
        <p:nvSpPr>
          <p:cNvPr id="11" name="TextBox 10">
            <a:extLst>
              <a:ext uri="{FF2B5EF4-FFF2-40B4-BE49-F238E27FC236}">
                <a16:creationId xmlns:a16="http://schemas.microsoft.com/office/drawing/2014/main" id="{FD809C5B-1210-4611-ACA4-03B7E7C40550}"/>
              </a:ext>
            </a:extLst>
          </p:cNvPr>
          <p:cNvSpPr txBox="1"/>
          <p:nvPr/>
        </p:nvSpPr>
        <p:spPr>
          <a:xfrm>
            <a:off x="379161" y="4975161"/>
            <a:ext cx="6138862" cy="369332"/>
          </a:xfrm>
          <a:prstGeom prst="rect">
            <a:avLst/>
          </a:prstGeom>
          <a:noFill/>
        </p:spPr>
        <p:txBody>
          <a:bodyPr wrap="square">
            <a:spAutoFit/>
          </a:bodyPr>
          <a:lstStyle/>
          <a:p>
            <a:pPr algn="ctr"/>
            <a:r>
              <a:rPr lang="en-US" sz="1800" b="1" i="1" u="sng" dirty="0">
                <a:latin typeface="Arial" panose="020B0604020202020204" pitchFamily="34" charset="0"/>
                <a:cs typeface="Arial" panose="020B0604020202020204" pitchFamily="34" charset="0"/>
              </a:rPr>
              <a:t>Denominator </a:t>
            </a:r>
          </a:p>
        </p:txBody>
      </p:sp>
      <p:grpSp>
        <p:nvGrpSpPr>
          <p:cNvPr id="2" name="Group 1">
            <a:extLst>
              <a:ext uri="{FF2B5EF4-FFF2-40B4-BE49-F238E27FC236}">
                <a16:creationId xmlns:a16="http://schemas.microsoft.com/office/drawing/2014/main" id="{B501CA93-FC36-4F73-9D12-6828B16F6634}"/>
              </a:ext>
            </a:extLst>
          </p:cNvPr>
          <p:cNvGrpSpPr/>
          <p:nvPr/>
        </p:nvGrpSpPr>
        <p:grpSpPr>
          <a:xfrm>
            <a:off x="617047" y="3386102"/>
            <a:ext cx="5706836" cy="3269749"/>
            <a:chOff x="617047" y="3386102"/>
            <a:chExt cx="5706836" cy="3269749"/>
          </a:xfrm>
        </p:grpSpPr>
        <p:sp>
          <p:nvSpPr>
            <p:cNvPr id="9" name="Flowchart: Alternate Process 8" descr="Numerator">
              <a:extLst>
                <a:ext uri="{FF2B5EF4-FFF2-40B4-BE49-F238E27FC236}">
                  <a16:creationId xmlns:a16="http://schemas.microsoft.com/office/drawing/2014/main" id="{ED003AFD-6243-4E1C-A819-46B78A22B560}"/>
                </a:ext>
              </a:extLst>
            </p:cNvPr>
            <p:cNvSpPr/>
            <p:nvPr/>
          </p:nvSpPr>
          <p:spPr>
            <a:xfrm>
              <a:off x="617047" y="3386102"/>
              <a:ext cx="5706836" cy="1482431"/>
            </a:xfrm>
            <a:prstGeom prst="flowChartAlternateProcess">
              <a:avLst/>
            </a:prstGeom>
            <a:solidFill>
              <a:srgbClr val="00539A"/>
            </a:solidFill>
            <a:ln w="48000" cap="flat" cmpd="thickThin" algn="ctr">
              <a:solidFill>
                <a:srgbClr val="50AAD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Patients with patient-reported functional status assessment results (i.e., VR-12, PROMIS-10 Global Health, Knee Injury and Osteoarthritis Outcome Score [KOOS], KOOS Jr.) in the 90 days prior to or on the day of the primary TKA procedure, and in the 270 - 365 days after the TKA procedure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0A25C145-6FAC-4F00-A242-E31A553DCD84}"/>
                </a:ext>
              </a:extLst>
            </p:cNvPr>
            <p:cNvCxnSpPr>
              <a:cxnSpLocks/>
            </p:cNvCxnSpPr>
            <p:nvPr/>
          </p:nvCxnSpPr>
          <p:spPr>
            <a:xfrm>
              <a:off x="714101" y="4975161"/>
              <a:ext cx="5509804" cy="0"/>
            </a:xfrm>
            <a:prstGeom prst="line">
              <a:avLst/>
            </a:prstGeom>
            <a:noFill/>
            <a:ln w="76200" cap="rnd" cmpd="sng" algn="ctr">
              <a:solidFill>
                <a:sysClr val="windowText" lastClr="000000">
                  <a:shade val="95000"/>
                  <a:satMod val="105000"/>
                </a:sysClr>
              </a:solidFill>
              <a:prstDash val="solid"/>
            </a:ln>
            <a:effectLst/>
          </p:spPr>
        </p:cxnSp>
        <p:sp>
          <p:nvSpPr>
            <p:cNvPr id="12" name="Flowchart: Alternate Process 11" descr="Denominator">
              <a:extLst>
                <a:ext uri="{FF2B5EF4-FFF2-40B4-BE49-F238E27FC236}">
                  <a16:creationId xmlns:a16="http://schemas.microsoft.com/office/drawing/2014/main" id="{E111E2C5-488A-41C8-84F1-5B255BE24E38}"/>
                </a:ext>
              </a:extLst>
            </p:cNvPr>
            <p:cNvSpPr/>
            <p:nvPr/>
          </p:nvSpPr>
          <p:spPr>
            <a:xfrm>
              <a:off x="714101" y="5385416"/>
              <a:ext cx="5468983" cy="1270435"/>
            </a:xfrm>
            <a:prstGeom prst="flowChartAlternateProcess">
              <a:avLst/>
            </a:prstGeom>
            <a:solidFill>
              <a:srgbClr val="00539A"/>
            </a:solidFill>
            <a:ln w="48000" cap="flat" cmpd="thickThin" algn="ctr">
              <a:solidFill>
                <a:srgbClr val="50AAD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Patients 19 years of age and older who had a primary total knee arthroplasty (TKA) in the year prior to the measurement period and who had an outpatient encounter during the measurement period</a:t>
              </a:r>
            </a:p>
          </p:txBody>
        </p:sp>
      </p:grpSp>
      <p:sp>
        <p:nvSpPr>
          <p:cNvPr id="13" name="TextBox 12">
            <a:extLst>
              <a:ext uri="{FF2B5EF4-FFF2-40B4-BE49-F238E27FC236}">
                <a16:creationId xmlns:a16="http://schemas.microsoft.com/office/drawing/2014/main" id="{37ED23DB-B933-407B-B0C2-79B9A3344AEA}"/>
              </a:ext>
            </a:extLst>
          </p:cNvPr>
          <p:cNvSpPr txBox="1"/>
          <p:nvPr/>
        </p:nvSpPr>
        <p:spPr>
          <a:xfrm>
            <a:off x="6136821" y="3617263"/>
            <a:ext cx="6138862" cy="369332"/>
          </a:xfrm>
          <a:prstGeom prst="rect">
            <a:avLst/>
          </a:prstGeom>
          <a:noFill/>
        </p:spPr>
        <p:txBody>
          <a:bodyPr wrap="square">
            <a:spAutoFit/>
          </a:bodyPr>
          <a:lstStyle/>
          <a:p>
            <a:pPr algn="ctr"/>
            <a:r>
              <a:rPr lang="en-US" b="1" i="1" u="sng" dirty="0">
                <a:solidFill>
                  <a:prstClr val="black"/>
                </a:solidFill>
                <a:latin typeface="Arial" panose="020B0604020202020204" pitchFamily="34" charset="0"/>
                <a:cs typeface="Arial" panose="020B0604020202020204" pitchFamily="34" charset="0"/>
              </a:rPr>
              <a:t>Denominator Exclusions</a:t>
            </a:r>
          </a:p>
        </p:txBody>
      </p:sp>
      <p:sp>
        <p:nvSpPr>
          <p:cNvPr id="14" name="Flowchart: Alternate Process 13" descr="Denominator Exclusions">
            <a:extLst>
              <a:ext uri="{FF2B5EF4-FFF2-40B4-BE49-F238E27FC236}">
                <a16:creationId xmlns:a16="http://schemas.microsoft.com/office/drawing/2014/main" id="{832BC914-59A8-4830-B7B7-591D395CD537}"/>
              </a:ext>
            </a:extLst>
          </p:cNvPr>
          <p:cNvSpPr/>
          <p:nvPr/>
        </p:nvSpPr>
        <p:spPr>
          <a:xfrm>
            <a:off x="6812213" y="4066039"/>
            <a:ext cx="4922586" cy="1668598"/>
          </a:xfrm>
          <a:prstGeom prst="flowChartAlternateProcess">
            <a:avLst/>
          </a:prstGeom>
          <a:solidFill>
            <a:srgbClr val="00539A"/>
          </a:solidFill>
          <a:ln w="48000" cap="flat" cmpd="thickThin" algn="ctr">
            <a:solidFill>
              <a:srgbClr val="50AAD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Patients with two or more fractures indicating trauma at the time of the total knee arthroplasty or patients with severe cognitive impairment that overlaps the measurement period. Exclude patients whose hospice care overlaps the measurement period </a:t>
            </a:r>
          </a:p>
        </p:txBody>
      </p:sp>
      <p:sp>
        <p:nvSpPr>
          <p:cNvPr id="6" name="Slide Number Placeholder 5">
            <a:extLst>
              <a:ext uri="{FF2B5EF4-FFF2-40B4-BE49-F238E27FC236}">
                <a16:creationId xmlns:a16="http://schemas.microsoft.com/office/drawing/2014/main" id="{46C67EBB-426B-40DA-9758-A4E036FBB8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fld id="{E6381173-1217-468D-AD1D-5B5E3F0F81D1}" type="datetime1">
              <a:rPr lang="en-US" smtClean="0"/>
              <a:t>3/23/2021</a:t>
            </a:fld>
            <a:endParaRPr lang="en-US"/>
          </a:p>
        </p:txBody>
      </p:sp>
    </p:spTree>
    <p:extLst>
      <p:ext uri="{BB962C8B-B14F-4D97-AF65-F5344CB8AC3E}">
        <p14:creationId xmlns:p14="http://schemas.microsoft.com/office/powerpoint/2010/main" val="1432456576"/>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QF-4x3 presentation.potx" id="{B72658D3-FF21-4ED0-AC4E-723C2AF233B6}" vid="{3F1C8C3C-3504-401A-BEDB-EC382959E761}"/>
    </a:ext>
  </a:extLst>
</a:theme>
</file>

<file path=ppt/theme/theme3.xml><?xml version="1.0" encoding="utf-8"?>
<a:theme xmlns:a="http://schemas.openxmlformats.org/drawingml/2006/main" name="1_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4.xml><?xml version="1.0" encoding="utf-8"?>
<a:theme xmlns:a="http://schemas.openxmlformats.org/drawingml/2006/main" name="1_Office Theme">
  <a:themeElements>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QF-16x9-Presentation.potx" id="{1C129E67-26C8-48FD-868F-C11D1B80A4BC}" vid="{F241913E-23DF-4A00-81C2-4A8DF5077BB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themeOverride>
</file>

<file path=ppt/theme/themeOverride2.xml><?xml version="1.0" encoding="utf-8"?>
<a:themeOverride xmlns:a="http://schemas.openxmlformats.org/drawingml/2006/main">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themeOverride>
</file>

<file path=ppt/theme/themeOverride3.xml><?xml version="1.0" encoding="utf-8"?>
<a:themeOverride xmlns:a="http://schemas.openxmlformats.org/drawingml/2006/main">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themeOverride>
</file>

<file path=ppt/theme/themeOverride4.xml><?xml version="1.0" encoding="utf-8"?>
<a:themeOverride xmlns:a="http://schemas.openxmlformats.org/drawingml/2006/main">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themeOverride>
</file>

<file path=ppt/theme/themeOverride5.xml><?xml version="1.0" encoding="utf-8"?>
<a:themeOverride xmlns:a="http://schemas.openxmlformats.org/drawingml/2006/main">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7E258E583644D9C386747D7B7F309" ma:contentTypeVersion="10" ma:contentTypeDescription="Create a new document." ma:contentTypeScope="" ma:versionID="64308e06b75a9bfd62bcaa9595fbf9a7">
  <xsd:schema xmlns:xsd="http://www.w3.org/2001/XMLSchema" xmlns:xs="http://www.w3.org/2001/XMLSchema" xmlns:p="http://schemas.microsoft.com/office/2006/metadata/properties" xmlns:ns2="fdd9a495-a357-4298-b38b-26e8eeea0236" xmlns:ns3="4b4ad9c6-01b9-41a0-a914-f8e63804608a" targetNamespace="http://schemas.microsoft.com/office/2006/metadata/properties" ma:root="true" ma:fieldsID="6d733a9c670f8c70264e03308db4d7af" ns2:_="" ns3:_="">
    <xsd:import namespace="fdd9a495-a357-4298-b38b-26e8eeea0236"/>
    <xsd:import namespace="4b4ad9c6-01b9-41a0-a914-f8e6380460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9a495-a357-4298-b38b-26e8eeea0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4ad9c6-01b9-41a0-a914-f8e63804608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3DF1B-291A-40F7-93D0-83A392DEA3DB}">
  <ds:schemaRefs>
    <ds:schemaRef ds:uri="4b4ad9c6-01b9-41a0-a914-f8e63804608a"/>
    <ds:schemaRef ds:uri="http://purl.org/dc/elements/1.1/"/>
    <ds:schemaRef ds:uri="http://purl.org/dc/dcmitype/"/>
    <ds:schemaRef ds:uri="fdd9a495-a357-4298-b38b-26e8eeea0236"/>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0A19125-F09D-4AAF-BCC3-6642C0EEB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9a495-a357-4298-b38b-26e8eeea0236"/>
    <ds:schemaRef ds:uri="4b4ad9c6-01b9-41a0-a914-f8e638046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F0FA33-AD76-4152-A7C7-3B4F41CD9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431</TotalTime>
  <Words>3537</Words>
  <Application>Microsoft Office PowerPoint</Application>
  <PresentationFormat>Widescreen</PresentationFormat>
  <Paragraphs>403</Paragraphs>
  <Slides>51</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51</vt:i4>
      </vt:variant>
    </vt:vector>
  </HeadingPairs>
  <TitlesOfParts>
    <vt:vector size="61" baseType="lpstr">
      <vt:lpstr>Arial</vt:lpstr>
      <vt:lpstr>Calibri</vt:lpstr>
      <vt:lpstr>Courier New</vt:lpstr>
      <vt:lpstr>Segoe UI</vt:lpstr>
      <vt:lpstr>Wingdings</vt:lpstr>
      <vt:lpstr>Wingdings 2</vt:lpstr>
      <vt:lpstr>CMS theme 2019</vt:lpstr>
      <vt:lpstr>Office Theme</vt:lpstr>
      <vt:lpstr>1_CMS theme 2019</vt:lpstr>
      <vt:lpstr>1_Office Theme</vt:lpstr>
      <vt:lpstr>MMS Info Session PROs, PROMs, and PRO-PMs: Demystifying Terminology and Best Practices around Patient-Reported Data </vt:lpstr>
      <vt:lpstr>Info Session Goals</vt:lpstr>
      <vt:lpstr>Agenda</vt:lpstr>
      <vt:lpstr>Presentation Objectives</vt:lpstr>
      <vt:lpstr>Why are PRO-PMs a CMS Priority?</vt:lpstr>
      <vt:lpstr>Considerations for developing and testing PRO-PMs Brenna Rabel, MPH, Senior Social Scientist and MMS Stakeholder Engagement Task Lead, Battelle</vt:lpstr>
      <vt:lpstr>Defining Terms </vt:lpstr>
      <vt:lpstr>PRO, PROM, PRO-PM Examples</vt:lpstr>
      <vt:lpstr>PRO-PM – Example </vt:lpstr>
      <vt:lpstr>Unique Considerations when Evaluating PRO-PM</vt:lpstr>
      <vt:lpstr>Unique Considerations when Evaluating      PRO-PM Cont.</vt:lpstr>
      <vt:lpstr>Unique Considerations when Evaluating      PRO-PM Cont.</vt:lpstr>
      <vt:lpstr>Common Challenges Measure Developers Might Encounter </vt:lpstr>
      <vt:lpstr>Measure Management System Information Session</vt:lpstr>
      <vt:lpstr>The National Quality Forum: A Unique Role</vt:lpstr>
      <vt:lpstr>Background</vt:lpstr>
      <vt:lpstr>Background: Terminology</vt:lpstr>
      <vt:lpstr>Background: NQF’s previous PRO work</vt:lpstr>
      <vt:lpstr>Discussion of PROs: Best Practices on Selection and Data Collection Final Report</vt:lpstr>
      <vt:lpstr>PROs: Best Practices on Selection and Data Collection</vt:lpstr>
      <vt:lpstr>Categories of PROs</vt:lpstr>
      <vt:lpstr>Continuum of Specificity</vt:lpstr>
      <vt:lpstr>Best Practices on Selection of Patient-Reported Outcomes</vt:lpstr>
      <vt:lpstr>Best Practice Recommendations for Selecting PROs</vt:lpstr>
      <vt:lpstr>Best Practice Recommendations for Selecting PROMs</vt:lpstr>
      <vt:lpstr>Identified Attributes for Selecting PROMs</vt:lpstr>
      <vt:lpstr>Best and Promising Practices on Data Collection</vt:lpstr>
      <vt:lpstr>Achieving Stakeholder Buy-In</vt:lpstr>
      <vt:lpstr>Data Collection Burden</vt:lpstr>
      <vt:lpstr>Workflow</vt:lpstr>
      <vt:lpstr>Interpretability of Scores</vt:lpstr>
      <vt:lpstr>Integration into EHRs</vt:lpstr>
      <vt:lpstr>Additional Considerations</vt:lpstr>
      <vt:lpstr>Use Case Example</vt:lpstr>
      <vt:lpstr>Joint Replacement Use Case</vt:lpstr>
      <vt:lpstr>Joint Replacement: Patient Perspective</vt:lpstr>
      <vt:lpstr>Joint Replacement: Provider Perspective</vt:lpstr>
      <vt:lpstr>Future Goals and Considerations</vt:lpstr>
      <vt:lpstr>Future Goals and Considerations</vt:lpstr>
      <vt:lpstr>Current NQF Work: Building a Roadmap from PROMs to PRO-PMs</vt:lpstr>
      <vt:lpstr>Purpose</vt:lpstr>
      <vt:lpstr>Web Meeting Timeline</vt:lpstr>
      <vt:lpstr>Upcoming Dates</vt:lpstr>
      <vt:lpstr>Questions?</vt:lpstr>
      <vt:lpstr>Contact Information</vt:lpstr>
      <vt:lpstr>THANK YOU.</vt:lpstr>
      <vt:lpstr>Key Takeaways Discussion</vt:lpstr>
      <vt:lpstr>Questions</vt:lpstr>
      <vt:lpstr>Upcoming Pre-Rulemaking Events</vt:lpstr>
      <vt:lpstr>Upcoming Info Session</vt:lpstr>
      <vt:lpstr>CMS Kim Rawlings (CMS COR) Contact: kimberly.rawlings@cms.hhs.gov</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Patient-Reported Outcomes Performance Measures</dc:title>
  <dc:subject>Patient-Reported Outcomes Performance Measures</dc:subject>
  <dc:creator>CMS</dc:creator>
  <cp:keywords>Patient-Reported Outcomes Performance Measures</cp:keywords>
  <cp:lastModifiedBy>Kathryn Buchanan</cp:lastModifiedBy>
  <cp:revision>45</cp:revision>
  <dcterms:created xsi:type="dcterms:W3CDTF">2021-03-03T18:17:34Z</dcterms:created>
  <dcterms:modified xsi:type="dcterms:W3CDTF">2021-03-23T16:32:06Z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0x010100AA37E258E583644D9C386747D7B7F309</vt:lpwstr>
  </property>
</Properties>
</file>