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867" r:id="rId4"/>
  </p:sldMasterIdLst>
  <p:notesMasterIdLst>
    <p:notesMasterId r:id="rId23"/>
  </p:notesMasterIdLst>
  <p:handoutMasterIdLst>
    <p:handoutMasterId r:id="rId24"/>
  </p:handoutMasterIdLst>
  <p:sldIdLst>
    <p:sldId id="493" r:id="rId5"/>
    <p:sldId id="278" r:id="rId6"/>
    <p:sldId id="498" r:id="rId7"/>
    <p:sldId id="279" r:id="rId8"/>
    <p:sldId id="280" r:id="rId9"/>
    <p:sldId id="281" r:id="rId10"/>
    <p:sldId id="283" r:id="rId11"/>
    <p:sldId id="285" r:id="rId12"/>
    <p:sldId id="290" r:id="rId13"/>
    <p:sldId id="288" r:id="rId14"/>
    <p:sldId id="289" r:id="rId15"/>
    <p:sldId id="495" r:id="rId16"/>
    <p:sldId id="286" r:id="rId17"/>
    <p:sldId id="284" r:id="rId18"/>
    <p:sldId id="292" r:id="rId19"/>
    <p:sldId id="296" r:id="rId20"/>
    <p:sldId id="496" r:id="rId21"/>
    <p:sldId id="485" r:id="rId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4" userDrawn="1">
          <p15:clr>
            <a:srgbClr val="A4A3A4"/>
          </p15:clr>
        </p15:guide>
        <p15:guide id="2" pos="416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287" clrIdx="5"/>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986"/>
    <a:srgbClr val="093E8D"/>
    <a:srgbClr val="0A3F8D"/>
    <a:srgbClr val="006699"/>
    <a:srgbClr val="6692B5"/>
    <a:srgbClr val="00529C"/>
    <a:srgbClr val="4F81BD"/>
    <a:srgbClr val="084A9C"/>
    <a:srgbClr val="00529B"/>
    <a:srgbClr val="0152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12" autoAdjust="0"/>
    <p:restoredTop sz="89270" autoAdjust="0"/>
  </p:normalViewPr>
  <p:slideViewPr>
    <p:cSldViewPr snapToGrid="0">
      <p:cViewPr varScale="1">
        <p:scale>
          <a:sx n="120" d="100"/>
          <a:sy n="120" d="100"/>
        </p:scale>
        <p:origin x="120" y="174"/>
      </p:cViewPr>
      <p:guideLst>
        <p:guide orient="horz" pos="2064"/>
        <p:guide pos="4160"/>
      </p:guideLst>
    </p:cSldViewPr>
  </p:slideViewPr>
  <p:outlineViewPr>
    <p:cViewPr>
      <p:scale>
        <a:sx n="33" d="100"/>
        <a:sy n="33" d="100"/>
      </p:scale>
      <p:origin x="0" y="0"/>
    </p:cViewPr>
  </p:outlineViewPr>
  <p:notesTextViewPr>
    <p:cViewPr>
      <p:scale>
        <a:sx n="200" d="100"/>
        <a:sy n="200" d="100"/>
      </p:scale>
      <p:origin x="0" y="0"/>
    </p:cViewPr>
  </p:notesTextViewPr>
  <p:sorterViewPr>
    <p:cViewPr varScale="1">
      <p:scale>
        <a:sx n="1" d="1"/>
        <a:sy n="1" d="1"/>
      </p:scale>
      <p:origin x="0" y="-6908"/>
    </p:cViewPr>
  </p:sorterViewPr>
  <p:notesViewPr>
    <p:cSldViewPr snapToGrid="0">
      <p:cViewPr varScale="1">
        <p:scale>
          <a:sx n="87" d="100"/>
          <a:sy n="87" d="100"/>
        </p:scale>
        <p:origin x="3804"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C16B254-F755-154D-86D8-705F3C585905}" type="datetimeFigureOut">
              <a:rPr lang="en-US" smtClean="0"/>
              <a:pPr/>
              <a:t>7/13/2021</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8B07BA0-83C1-274E-9BA1-643DFA6696FC}" type="slidenum">
              <a:rPr lang="en-US" smtClean="0"/>
              <a:pPr/>
              <a:t>‹#›</a:t>
            </a:fld>
            <a:endParaRPr lang="en-US" dirty="0"/>
          </a:p>
        </p:txBody>
      </p:sp>
    </p:spTree>
    <p:extLst>
      <p:ext uri="{BB962C8B-B14F-4D97-AF65-F5344CB8AC3E}">
        <p14:creationId xmlns:p14="http://schemas.microsoft.com/office/powerpoint/2010/main" val="40824873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0242358-85E2-2545-8677-79B1E11E6ECD}" type="datetimeFigureOut">
              <a:rPr lang="en-US" smtClean="0"/>
              <a:pPr/>
              <a:t>7/13/2021</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B898A01-842B-0042-9AB7-55364486B929}" type="slidenum">
              <a:rPr lang="en-US" smtClean="0"/>
              <a:pPr/>
              <a:t>‹#›</a:t>
            </a:fld>
            <a:endParaRPr lang="en-US" dirty="0"/>
          </a:p>
        </p:txBody>
      </p:sp>
    </p:spTree>
    <p:extLst>
      <p:ext uri="{BB962C8B-B14F-4D97-AF65-F5344CB8AC3E}">
        <p14:creationId xmlns:p14="http://schemas.microsoft.com/office/powerpoint/2010/main" val="210190352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dirty="0"/>
              <a:t>11/21/2014</a:t>
            </a:r>
          </a:p>
        </p:txBody>
      </p:sp>
      <p:sp>
        <p:nvSpPr>
          <p:cNvPr id="5" name="Slide Number Placeholder 4"/>
          <p:cNvSpPr>
            <a:spLocks noGrp="1"/>
          </p:cNvSpPr>
          <p:nvPr>
            <p:ph type="sldNum" sz="quarter" idx="11"/>
          </p:nvPr>
        </p:nvSpPr>
        <p:spPr/>
        <p:txBody>
          <a:bodyPr/>
          <a:lstStyle/>
          <a:p>
            <a:fld id="{0A954734-FF6F-4514-9AC2-FD9951820A79}" type="slidenum">
              <a:rPr lang="en-US" smtClean="0"/>
              <a:t>1</a:t>
            </a:fld>
            <a:endParaRPr lang="en-US" dirty="0"/>
          </a:p>
        </p:txBody>
      </p:sp>
    </p:spTree>
    <p:extLst>
      <p:ext uri="{BB962C8B-B14F-4D97-AF65-F5344CB8AC3E}">
        <p14:creationId xmlns:p14="http://schemas.microsoft.com/office/powerpoint/2010/main" val="41900792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HQMF is the format in which eCQMs are written</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HQMF is what the MAT produces once a measure is specified  </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HQMF is developed by HL7, an accredited standards development organization</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HQMF defines the information necessary to compute a quality measure, and resulting value</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HQMF is in an XML data file format which is machine-readable  </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An HQMF document provides the measure details that identify and classify the measure, and provide important metadata about the measure  </a:t>
            </a:r>
          </a:p>
          <a:p>
            <a:pPr marL="914400" marR="0" lvl="2">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(i.e., measure populations, stratifications, information about the measure steward, the measure type, the rationale, measure scoring, and value sets.)</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HQMF is used with CQL to define the eCQM </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CQL defines the measure logic  </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QDM is used to present the information</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HQMF defines the metadata and the population structure </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Healthcare organizations receive measure specifications which are expressed in HQMF using the QDM and CQL.  From there, healthcare organizations report the results to CMS using a format known as the QRDA.  The QRDA is a standard method to report quality measure results in a structured and consistent format used to exchange the eCQM data between systems and to CMS.</a:t>
            </a:r>
          </a:p>
        </p:txBody>
      </p:sp>
      <p:sp>
        <p:nvSpPr>
          <p:cNvPr id="4" name="Slide Number Placeholder 3"/>
          <p:cNvSpPr>
            <a:spLocks noGrp="1"/>
          </p:cNvSpPr>
          <p:nvPr>
            <p:ph type="sldNum" sz="quarter" idx="5"/>
          </p:nvPr>
        </p:nvSpPr>
        <p:spPr/>
        <p:txBody>
          <a:bodyPr/>
          <a:lstStyle/>
          <a:p>
            <a:fld id="{7B898A01-842B-0042-9AB7-55364486B929}" type="slidenum">
              <a:rPr lang="en-US" smtClean="0"/>
              <a:pPr/>
              <a:t>10</a:t>
            </a:fld>
            <a:endParaRPr lang="en-US" dirty="0"/>
          </a:p>
        </p:txBody>
      </p:sp>
    </p:spTree>
    <p:extLst>
      <p:ext uri="{BB962C8B-B14F-4D97-AF65-F5344CB8AC3E}">
        <p14:creationId xmlns:p14="http://schemas.microsoft.com/office/powerpoint/2010/main" val="31436280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MAT</a:t>
            </a:r>
            <a:r>
              <a:rPr lang="en-US" sz="1800" dirty="0">
                <a:effectLst/>
                <a:latin typeface="Calibri" panose="020F0502020204030204" pitchFamily="34" charset="0"/>
                <a:ea typeface="Calibri" panose="020F0502020204030204" pitchFamily="34" charset="0"/>
                <a:cs typeface="Times New Roman" panose="02020603050405020304" pitchFamily="18" charset="0"/>
              </a:rPr>
              <a:t> is the tool measure developers use to generate their eCQM specifications.  </a:t>
            </a:r>
          </a:p>
          <a:p>
            <a:pPr marL="0" marR="0">
              <a:lnSpc>
                <a:spcPct val="150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VSAC</a:t>
            </a:r>
            <a:r>
              <a:rPr lang="en-US" sz="1800" dirty="0">
                <a:effectLst/>
                <a:latin typeface="Calibri" panose="020F0502020204030204" pitchFamily="34" charset="0"/>
                <a:ea typeface="Calibri" panose="020F0502020204030204" pitchFamily="34" charset="0"/>
                <a:cs typeface="Times New Roman" panose="02020603050405020304" pitchFamily="18" charset="0"/>
              </a:rPr>
              <a:t> is a repository of official versions of value sets that support eCQM development.  The VSAC provides measure developers with tools to search existing value sets, offer new ones, and maintain value set content consistent with current versions of the terminologies they use.  Value sets in the VSAC can be referenced using the MAT to define the measure data elements.</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50000"/>
              </a:lnSpc>
              <a:spcBef>
                <a:spcPts val="0"/>
              </a:spcBef>
              <a:spcAft>
                <a:spcPts val="0"/>
              </a:spcAf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Bonnie</a:t>
            </a:r>
            <a:r>
              <a:rPr lang="en-US" sz="1800" dirty="0">
                <a:effectLst/>
                <a:latin typeface="Calibri" panose="020F0502020204030204" pitchFamily="34" charset="0"/>
                <a:ea typeface="Calibri" panose="020F0502020204030204" pitchFamily="34" charset="0"/>
                <a:cs typeface="Times New Roman" panose="02020603050405020304" pitchFamily="18" charset="0"/>
              </a:rPr>
              <a:t> is a software tool.  Bonnie allows measure developers to evaluate the behavior of their draft measure’s logic.  Measure developers can load their eCQM specifications from the MAT into the Bonnie tool and compare the </a:t>
            </a:r>
            <a:r>
              <a:rPr lang="en-US" sz="1800" i="0" dirty="0">
                <a:effectLst/>
                <a:latin typeface="Calibri" panose="020F0502020204030204" pitchFamily="34" charset="0"/>
                <a:ea typeface="Calibri" panose="020F0502020204030204" pitchFamily="34" charset="0"/>
                <a:cs typeface="Times New Roman" panose="02020603050405020304" pitchFamily="18" charset="0"/>
              </a:rPr>
              <a:t>performance</a:t>
            </a:r>
            <a:r>
              <a:rPr lang="en-US" sz="1800" dirty="0">
                <a:effectLst/>
                <a:latin typeface="Calibri" panose="020F0502020204030204" pitchFamily="34" charset="0"/>
                <a:ea typeface="Calibri" panose="020F0502020204030204" pitchFamily="34" charset="0"/>
                <a:cs typeface="Times New Roman" panose="02020603050405020304" pitchFamily="18" charset="0"/>
              </a:rPr>
              <a:t> of the measure logic against the patient’s test data to determine whether the measure logic aligns with the intent of the measure.</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50000"/>
              </a:lnSpc>
              <a:spcBef>
                <a:spcPts val="0"/>
              </a:spcBef>
              <a:spcAft>
                <a:spcPts val="0"/>
              </a:spcAf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Cypress</a:t>
            </a:r>
            <a:r>
              <a:rPr lang="en-US" sz="1800" dirty="0">
                <a:effectLst/>
                <a:latin typeface="Calibri" panose="020F0502020204030204" pitchFamily="34" charset="0"/>
                <a:ea typeface="Calibri" panose="020F0502020204030204" pitchFamily="34" charset="0"/>
                <a:cs typeface="Times New Roman" panose="02020603050405020304" pitchFamily="18" charset="0"/>
              </a:rPr>
              <a:t> is an open source software available to vendors to certify their EHRs and their HIT modules for calculating eCQMs.  It’s an official testing tool that works by generating synthetic patient records for the subset of published eCQMs that are selected for certification and testing.</a:t>
            </a:r>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11</a:t>
            </a:fld>
            <a:endParaRPr lang="en-US" dirty="0"/>
          </a:p>
        </p:txBody>
      </p:sp>
    </p:spTree>
    <p:extLst>
      <p:ext uri="{BB962C8B-B14F-4D97-AF65-F5344CB8AC3E}">
        <p14:creationId xmlns:p14="http://schemas.microsoft.com/office/powerpoint/2010/main" val="3450855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Measure developers should engage stakeholders, HIT professionals, EHR vendor representatives, health informaticists and clinicians.  This is crucial to knowing early in the respecification process whether you’re likely to encounter any deal-breakers so as to mitigate the investment of resources.  You should not expect the same performance results with eCQM testing as you might have seen from the original measure. The respecified measure is essentially treated as a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de novo </a:t>
            </a:r>
            <a:r>
              <a:rPr lang="en-US" sz="1800" dirty="0">
                <a:effectLst/>
                <a:latin typeface="Calibri" panose="020F0502020204030204" pitchFamily="34" charset="0"/>
                <a:ea typeface="Calibri" panose="020F0502020204030204" pitchFamily="34" charset="0"/>
                <a:cs typeface="Times New Roman" panose="02020603050405020304" pitchFamily="18" charset="0"/>
              </a:rPr>
              <a:t>measure for the purposes of testing.</a:t>
            </a:r>
          </a:p>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12</a:t>
            </a:fld>
            <a:endParaRPr lang="en-US" dirty="0"/>
          </a:p>
        </p:txBody>
      </p:sp>
    </p:spTree>
    <p:extLst>
      <p:ext uri="{BB962C8B-B14F-4D97-AF65-F5344CB8AC3E}">
        <p14:creationId xmlns:p14="http://schemas.microsoft.com/office/powerpoint/2010/main" val="29528640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lean and fail-fast approaches are based on the idea that information should be collected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early</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often</a:t>
            </a:r>
            <a:r>
              <a:rPr lang="en-US" sz="1800" dirty="0">
                <a:effectLst/>
                <a:latin typeface="Calibri" panose="020F0502020204030204" pitchFamily="34" charset="0"/>
                <a:ea typeface="Calibri" panose="020F0502020204030204" pitchFamily="34" charset="0"/>
                <a:cs typeface="Times New Roman" panose="02020603050405020304" pitchFamily="18" charset="0"/>
              </a:rPr>
              <a:t> to determine a measure’s viability at many steps in the development process.</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It’s worth doing that early work to identify the data elements or clinical concepts that you need before giving up on respecifying.  It’s also prudent to note that if the critical data elements for your measure just frankly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aren't</a:t>
            </a:r>
            <a:r>
              <a:rPr lang="en-US" sz="1800" dirty="0">
                <a:effectLst/>
                <a:latin typeface="Calibri" panose="020F0502020204030204" pitchFamily="34" charset="0"/>
                <a:ea typeface="Calibri" panose="020F0502020204030204" pitchFamily="34" charset="0"/>
                <a:cs typeface="Times New Roman" panose="02020603050405020304" pitchFamily="18" charset="0"/>
              </a:rPr>
              <a:t> stored routinely in an unstructured way in the EHR, then your measure is likely unsuitable to being an eCQM.</a:t>
            </a:r>
          </a:p>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13</a:t>
            </a:fld>
            <a:endParaRPr lang="en-US" dirty="0"/>
          </a:p>
        </p:txBody>
      </p:sp>
    </p:spTree>
    <p:extLst>
      <p:ext uri="{BB962C8B-B14F-4D97-AF65-F5344CB8AC3E}">
        <p14:creationId xmlns:p14="http://schemas.microsoft.com/office/powerpoint/2010/main" val="30637536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Important Considerations</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50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Who in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your</a:t>
            </a:r>
            <a:r>
              <a:rPr lang="en-US" sz="1800" dirty="0">
                <a:effectLst/>
                <a:latin typeface="Calibri" panose="020F0502020204030204" pitchFamily="34" charset="0"/>
                <a:ea typeface="Calibri" panose="020F0502020204030204" pitchFamily="34" charset="0"/>
                <a:cs typeface="Times New Roman" panose="02020603050405020304" pitchFamily="18" charset="0"/>
              </a:rPr>
              <a:t> practice, or who in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a</a:t>
            </a:r>
            <a:r>
              <a:rPr lang="en-US" sz="1800" dirty="0">
                <a:effectLst/>
                <a:latin typeface="Calibri" panose="020F0502020204030204" pitchFamily="34" charset="0"/>
                <a:ea typeface="Calibri" panose="020F0502020204030204" pitchFamily="34" charset="0"/>
                <a:cs typeface="Times New Roman" panose="02020603050405020304" pitchFamily="18" charset="0"/>
              </a:rPr>
              <a:t> practice or in the hospital is inputting this information? </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Is additional training required to know where to store this information?  How to best collect it?  </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Is this information verified?  </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Is this information in a different place? </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How many clicks does it take to get to the information that I need?  </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How does it impact patient care?  </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Will this work at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any</a:t>
            </a:r>
            <a:r>
              <a:rPr lang="en-US" sz="1800" dirty="0">
                <a:effectLst/>
                <a:latin typeface="Calibri" panose="020F0502020204030204" pitchFamily="34" charset="0"/>
                <a:ea typeface="Calibri" panose="020F0502020204030204" pitchFamily="34" charset="0"/>
                <a:cs typeface="Times New Roman" panose="02020603050405020304" pitchFamily="18" charset="0"/>
              </a:rPr>
              <a:t> healthcare system?  </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Does it have to be a uniform EHR system? </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Will it require data from more than one site to calculate?</a:t>
            </a:r>
          </a:p>
        </p:txBody>
      </p:sp>
      <p:sp>
        <p:nvSpPr>
          <p:cNvPr id="4" name="Slide Number Placeholder 3"/>
          <p:cNvSpPr>
            <a:spLocks noGrp="1"/>
          </p:cNvSpPr>
          <p:nvPr>
            <p:ph type="sldNum" sz="quarter" idx="5"/>
          </p:nvPr>
        </p:nvSpPr>
        <p:spPr/>
        <p:txBody>
          <a:bodyPr/>
          <a:lstStyle/>
          <a:p>
            <a:fld id="{7B898A01-842B-0042-9AB7-55364486B929}" type="slidenum">
              <a:rPr lang="en-US" smtClean="0"/>
              <a:pPr/>
              <a:t>14</a:t>
            </a:fld>
            <a:endParaRPr lang="en-US" dirty="0"/>
          </a:p>
        </p:txBody>
      </p:sp>
    </p:spTree>
    <p:extLst>
      <p:ext uri="{BB962C8B-B14F-4D97-AF65-F5344CB8AC3E}">
        <p14:creationId xmlns:p14="http://schemas.microsoft.com/office/powerpoint/2010/main" val="26807132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DF56E6-6F93-48B7-A8F1-EED5FE7C1946}" type="slidenum">
              <a:rPr lang="en-US" smtClean="0"/>
              <a:t>15</a:t>
            </a:fld>
            <a:endParaRPr lang="en-US" dirty="0"/>
          </a:p>
        </p:txBody>
      </p:sp>
    </p:spTree>
    <p:extLst>
      <p:ext uri="{BB962C8B-B14F-4D97-AF65-F5344CB8AC3E}">
        <p14:creationId xmlns:p14="http://schemas.microsoft.com/office/powerpoint/2010/main" val="32701027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B898A01-842B-0042-9AB7-55364486B929}" type="slidenum">
              <a:rPr lang="en-US" smtClean="0"/>
              <a:pPr/>
              <a:t>17</a:t>
            </a:fld>
            <a:endParaRPr lang="en-US" dirty="0"/>
          </a:p>
        </p:txBody>
      </p:sp>
    </p:spTree>
    <p:extLst>
      <p:ext uri="{BB962C8B-B14F-4D97-AF65-F5344CB8AC3E}">
        <p14:creationId xmlns:p14="http://schemas.microsoft.com/office/powerpoint/2010/main" val="226683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dirty="0"/>
              <a:t>11/21/2014</a:t>
            </a:r>
          </a:p>
        </p:txBody>
      </p:sp>
      <p:sp>
        <p:nvSpPr>
          <p:cNvPr id="5" name="Slide Number Placeholder 4"/>
          <p:cNvSpPr>
            <a:spLocks noGrp="1"/>
          </p:cNvSpPr>
          <p:nvPr>
            <p:ph type="sldNum" sz="quarter" idx="11"/>
          </p:nvPr>
        </p:nvSpPr>
        <p:spPr/>
        <p:txBody>
          <a:bodyPr/>
          <a:lstStyle/>
          <a:p>
            <a:fld id="{0A954734-FF6F-4514-9AC2-FD9951820A79}" type="slidenum">
              <a:rPr lang="en-US" smtClean="0"/>
              <a:t>2</a:t>
            </a:fld>
            <a:endParaRPr lang="en-US" dirty="0"/>
          </a:p>
        </p:txBody>
      </p:sp>
    </p:spTree>
    <p:extLst>
      <p:ext uri="{BB962C8B-B14F-4D97-AF65-F5344CB8AC3E}">
        <p14:creationId xmlns:p14="http://schemas.microsoft.com/office/powerpoint/2010/main" val="1799940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Respecification is also described as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reengineering</a:t>
            </a:r>
            <a:r>
              <a:rPr lang="en-US" sz="1800" dirty="0">
                <a:effectLst/>
                <a:latin typeface="Calibri" panose="020F0502020204030204" pitchFamily="34" charset="0"/>
                <a:ea typeface="Calibri" panose="020F0502020204030204" pitchFamily="34" charset="0"/>
                <a:cs typeface="Times New Roman" panose="02020603050405020304" pitchFamily="18" charset="0"/>
              </a:rPr>
              <a:t> or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retooling.</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50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Examples</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50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50000"/>
              </a:lnSpc>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 hospital measure related to bed sores respecified for use in a nursing home</a:t>
            </a:r>
          </a:p>
          <a:p>
            <a:pPr marL="285750" marR="0" indent="-285750">
              <a:lnSpc>
                <a:spcPct val="150000"/>
              </a:lnSpc>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Respecified for use in a visual acuity measure in a Medicaid/Medicaid program, or </a:t>
            </a:r>
          </a:p>
          <a:p>
            <a:pPr marL="285750" marR="0" indent="-285750">
              <a:lnSpc>
                <a:spcPct val="150000"/>
              </a:lnSpc>
              <a:spcBef>
                <a:spcPts val="0"/>
              </a:spcBef>
              <a:spcAft>
                <a:spcPts val="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Respecified for use in the pediatric population</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7B898A01-842B-0042-9AB7-55364486B929}" type="slidenum">
              <a:rPr lang="en-US" smtClean="0"/>
              <a:pPr/>
              <a:t>3</a:t>
            </a:fld>
            <a:endParaRPr lang="en-US" dirty="0"/>
          </a:p>
        </p:txBody>
      </p:sp>
    </p:spTree>
    <p:extLst>
      <p:ext uri="{BB962C8B-B14F-4D97-AF65-F5344CB8AC3E}">
        <p14:creationId xmlns:p14="http://schemas.microsoft.com/office/powerpoint/2010/main" val="3986855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CMS’ approach towards the reliance upon EHR data is part of a burden reduction and modernization strategy which is considered less burdensome to report on eCQMs, once successfully integrated into an EHR.</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50000"/>
              </a:lnSpc>
              <a:spcBef>
                <a:spcPts val="0"/>
              </a:spcBef>
              <a:spcAft>
                <a:spcPts val="0"/>
              </a:spcAft>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A different setting</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50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 measure for a nursing home may apply to an HHA, an inpatient hospital or ambulatory surgical setting, or a measure of a different population.  </a:t>
            </a:r>
          </a:p>
          <a:p>
            <a:pPr marL="0" marR="0">
              <a:lnSpc>
                <a:spcPct val="150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A different attribution level</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50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 hospital previously measured at the provider level may be respecified at the hospital or group level depending on how a TEP interprets the specification.  The reasons for respecifying a measure are greatly impacted by how that measure is being used, and how the use case will change. </a:t>
            </a:r>
          </a:p>
        </p:txBody>
      </p:sp>
      <p:sp>
        <p:nvSpPr>
          <p:cNvPr id="4" name="Slide Number Placeholder 3"/>
          <p:cNvSpPr>
            <a:spLocks noGrp="1"/>
          </p:cNvSpPr>
          <p:nvPr>
            <p:ph type="sldNum" sz="quarter" idx="5"/>
          </p:nvPr>
        </p:nvSpPr>
        <p:spPr/>
        <p:txBody>
          <a:bodyPr/>
          <a:lstStyle/>
          <a:p>
            <a:fld id="{7B898A01-842B-0042-9AB7-55364486B929}" type="slidenum">
              <a:rPr lang="en-US" smtClean="0"/>
              <a:pPr/>
              <a:t>4</a:t>
            </a:fld>
            <a:endParaRPr lang="en-US" dirty="0"/>
          </a:p>
        </p:txBody>
      </p:sp>
    </p:spTree>
    <p:extLst>
      <p:ext uri="{BB962C8B-B14F-4D97-AF65-F5344CB8AC3E}">
        <p14:creationId xmlns:p14="http://schemas.microsoft.com/office/powerpoint/2010/main" val="898033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Quality goals</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50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Does it meet a gap?  </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Does it promote alignment between multiple programs? </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Are the data elements that I need available in this data source?  </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Can it be integrated into an existing workflow?</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Would a new workflow need to be built around this measure?</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50000"/>
              </a:lnSpc>
              <a:spcBef>
                <a:spcPts val="0"/>
              </a:spcBef>
              <a:spcAft>
                <a:spcPts val="0"/>
              </a:spcAft>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Attribution-related challenges &amp; feasibility</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Chart-based measures are more straightforward for manual abstractors to glean provider-ordered medications, or referrals; however, for eCQMs this information isn’t readily available in a structured data field. You may wish to reconsider your approach to attribution balancing feasibility against the usability and scientific acceptability. </a:t>
            </a:r>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5</a:t>
            </a:fld>
            <a:endParaRPr lang="en-US" dirty="0"/>
          </a:p>
        </p:txBody>
      </p:sp>
    </p:spTree>
    <p:extLst>
      <p:ext uri="{BB962C8B-B14F-4D97-AF65-F5344CB8AC3E}">
        <p14:creationId xmlns:p14="http://schemas.microsoft.com/office/powerpoint/2010/main" val="3188240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Process flow</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Contact original measure steward to gauge their acceptance towards respecifying their measure  </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TEP evaluation to confirm based on their technical knowledge whether that measure can/should be respecified into an eCQM  </a:t>
            </a:r>
          </a:p>
        </p:txBody>
      </p:sp>
      <p:sp>
        <p:nvSpPr>
          <p:cNvPr id="4" name="Slide Number Placeholder 3"/>
          <p:cNvSpPr>
            <a:spLocks noGrp="1"/>
          </p:cNvSpPr>
          <p:nvPr>
            <p:ph type="sldNum" sz="quarter" idx="5"/>
          </p:nvPr>
        </p:nvSpPr>
        <p:spPr/>
        <p:txBody>
          <a:bodyPr/>
          <a:lstStyle/>
          <a:p>
            <a:fld id="{7B898A01-842B-0042-9AB7-55364486B929}" type="slidenum">
              <a:rPr lang="en-US" smtClean="0"/>
              <a:pPr/>
              <a:t>6</a:t>
            </a:fld>
            <a:endParaRPr lang="en-US" dirty="0"/>
          </a:p>
        </p:txBody>
      </p:sp>
    </p:spTree>
    <p:extLst>
      <p:ext uri="{BB962C8B-B14F-4D97-AF65-F5344CB8AC3E}">
        <p14:creationId xmlns:p14="http://schemas.microsoft.com/office/powerpoint/2010/main" val="2440231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There’s a ton of eCQM-specific information in the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Blueprint</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the supplemental materials available to support your work.  Please note that just because the measure your eCQM is based on has been fully specified and tested—it doesn't mean that your respecified eCQM retains that same validity and reliability.  All of that will need to be retested with the respecified measure for the new data source and the new population, and whatever other changes you’ve made to that measure.</a:t>
            </a:r>
          </a:p>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7</a:t>
            </a:fld>
            <a:endParaRPr lang="en-US" dirty="0"/>
          </a:p>
        </p:txBody>
      </p:sp>
    </p:spTree>
    <p:extLst>
      <p:ext uri="{BB962C8B-B14F-4D97-AF65-F5344CB8AC3E}">
        <p14:creationId xmlns:p14="http://schemas.microsoft.com/office/powerpoint/2010/main" val="1787729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Example</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Evidence of a diabetes diagnosis may be available in one or two fields within claims.  Check the medications list.  If a patient is on insulin or metformin, it may serve as a proxy to determine a diabetic patient.  Alternatively, look in the working diagnosis field or problem list.  </a:t>
            </a:r>
          </a:p>
          <a:p>
            <a:pPr marL="0" marR="0">
              <a:lnSpc>
                <a:spcPct val="150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Is the information collected through normal clinical workflows?</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Do they need to be changed to accommodate the measure?  </a:t>
            </a:r>
          </a:p>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50000"/>
              </a:lnSpc>
              <a:spcBef>
                <a:spcPts val="0"/>
              </a:spcBef>
              <a:spcAft>
                <a:spcPts val="0"/>
              </a:spcAft>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Data accuracy</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50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Is the information available current, accurate and complete?</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Does the data element map to standard terminologies?  </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Are the data elements matched to an accepted data standard?  Such as ICD-10 code or a SNOMED or CPT code?</a:t>
            </a:r>
          </a:p>
          <a:p>
            <a:pPr marL="0" marR="0">
              <a:lnSpc>
                <a:spcPct val="150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Feasibility considerations</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50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Consult with clinical experts and representatives from EHR vendors </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Consult representatives from measured entities themselves, i.e., hospitals or clinical practices such as health IT experts or informaticists, the individuals who input the data themselves to glean how data are stored. </a:t>
            </a:r>
          </a:p>
          <a:p>
            <a:pPr marL="285750" marR="0" indent="-285750">
              <a:lnSpc>
                <a:spcPct val="150000"/>
              </a:lnSpc>
              <a:spcBef>
                <a:spcPts val="0"/>
              </a:spcBef>
              <a:spcAft>
                <a:spcPts val="0"/>
              </a:spcAft>
              <a:buFont typeface="Wingdings" panose="05000000000000000000" pitchFamily="2" charset="2"/>
              <a:buChar char="Ø"/>
            </a:pPr>
            <a:r>
              <a:rPr lang="en-US" sz="1800" dirty="0">
                <a:effectLst/>
                <a:latin typeface="Calibri" panose="020F0502020204030204" pitchFamily="34" charset="0"/>
                <a:ea typeface="Calibri" panose="020F0502020204030204" pitchFamily="34" charset="0"/>
                <a:cs typeface="Times New Roman" panose="02020603050405020304" pitchFamily="18" charset="0"/>
              </a:rPr>
              <a:t>Due to an extreme variance from hospital-to-hospital or from practice-to-practice, it’s vital and crucial to get input from people across different practices or EHR systems.</a:t>
            </a:r>
          </a:p>
          <a:p>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8</a:t>
            </a:fld>
            <a:endParaRPr lang="en-US" dirty="0"/>
          </a:p>
        </p:txBody>
      </p:sp>
    </p:spTree>
    <p:extLst>
      <p:ext uri="{BB962C8B-B14F-4D97-AF65-F5344CB8AC3E}">
        <p14:creationId xmlns:p14="http://schemas.microsoft.com/office/powerpoint/2010/main" val="13393786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Please visit the eCQI Resource Center, a comprehensive resource on eCQM-related tools and resources.  You can find information and links to other tools, including Bonnie, the CQL-to-ELM Translator, VSAC, and Cypress. </a:t>
            </a:r>
            <a:endParaRPr lang="en-US" dirty="0"/>
          </a:p>
        </p:txBody>
      </p:sp>
      <p:sp>
        <p:nvSpPr>
          <p:cNvPr id="4" name="Slide Number Placeholder 3"/>
          <p:cNvSpPr>
            <a:spLocks noGrp="1"/>
          </p:cNvSpPr>
          <p:nvPr>
            <p:ph type="sldNum" sz="quarter" idx="5"/>
          </p:nvPr>
        </p:nvSpPr>
        <p:spPr/>
        <p:txBody>
          <a:bodyPr/>
          <a:lstStyle/>
          <a:p>
            <a:fld id="{7B898A01-842B-0042-9AB7-55364486B929}" type="slidenum">
              <a:rPr lang="en-US" smtClean="0"/>
              <a:pPr/>
              <a:t>9</a:t>
            </a:fld>
            <a:endParaRPr lang="en-US" dirty="0"/>
          </a:p>
        </p:txBody>
      </p:sp>
    </p:spTree>
    <p:extLst>
      <p:ext uri="{BB962C8B-B14F-4D97-AF65-F5344CB8AC3E}">
        <p14:creationId xmlns:p14="http://schemas.microsoft.com/office/powerpoint/2010/main" val="8193836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1">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8D89B5B-8361-4FD6-9DDE-60BC4E73303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rgbClr val="093E8D"/>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096854"/>
            <a:ext cx="2286000" cy="1219200"/>
          </a:xfrm>
        </p:spPr>
        <p:txBody>
          <a:bodyPr>
            <a:normAutofit/>
          </a:bodyPr>
          <a:lstStyle>
            <a:lvl1pPr marL="0" indent="0" algn="l">
              <a:buNone/>
              <a:defRPr sz="1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3160573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Section Header 3: working">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C12751-86D7-4DA0-B924-82E1EB7BA92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BE29069C-1699-4461-8D8D-AE2CF0DB4EB8}"/>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27364C23-CF0F-4943-8F51-DE581C5EC28C}"/>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endParaRPr lang="en-US" dirty="0"/>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2953346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Section Header 4: meeting">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C12751-86D7-4DA0-B924-82E1EB7BA92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8FFDA772-1B8A-41FF-A7F6-66145EECFD1E}"/>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6C6CD289-21A7-482A-9BC5-582DF148CE1F}"/>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endParaRPr lang="en-US" dirty="0"/>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32306891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resentation slide 1: clinician">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C12751-86D7-4DA0-B924-82E1EB7BA92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8" name="Slide Number Placeholder 4">
            <a:extLst>
              <a:ext uri="{FF2B5EF4-FFF2-40B4-BE49-F238E27FC236}">
                <a16:creationId xmlns:a16="http://schemas.microsoft.com/office/drawing/2014/main" id="{CF909008-3E7D-49F1-8BF2-E23A5A04F796}"/>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D18058B3-30EF-4627-974F-57C4B7B511BC}"/>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endParaRPr lang="en-US" dirty="0"/>
          </a:p>
        </p:txBody>
      </p:sp>
      <p:sp>
        <p:nvSpPr>
          <p:cNvPr id="9" name="Subtitle 2">
            <a:extLst>
              <a:ext uri="{FF2B5EF4-FFF2-40B4-BE49-F238E27FC236}">
                <a16:creationId xmlns:a16="http://schemas.microsoft.com/office/drawing/2014/main" id="{E4A4454D-7DE7-4445-8053-82AB7784C899}"/>
              </a:ext>
            </a:extLst>
          </p:cNvPr>
          <p:cNvSpPr>
            <a:spLocks noGrp="1"/>
          </p:cNvSpPr>
          <p:nvPr>
            <p:ph type="subTitle" idx="1" hasCustomPrompt="1"/>
          </p:nvPr>
        </p:nvSpPr>
        <p:spPr bwMode="gray">
          <a:xfrm>
            <a:off x="457200" y="5791200"/>
            <a:ext cx="11277600" cy="523708"/>
          </a:xfrm>
        </p:spPr>
        <p:txBody>
          <a:bodyPr vert="horz" lIns="0" tIns="0" rIns="0" bIns="0" rtlCol="0">
            <a:noAutofit/>
          </a:bodyPr>
          <a:lstStyle>
            <a:lvl1pPr marL="342900" indent="-342900">
              <a:buFont typeface="Arial" pitchFamily="34" charset="0"/>
              <a:buNone/>
              <a:defRPr lang="en-US" sz="1400" i="1" dirty="0">
                <a:solidFill>
                  <a:schemeClr val="bg1"/>
                </a:solidFill>
              </a:defRPr>
            </a:lvl1pPr>
          </a:lstStyle>
          <a:p>
            <a:pPr marL="0" lvl="0" indent="0"/>
            <a:r>
              <a:rPr lang="en-US" dirty="0"/>
              <a:t>Presenter 1 name, degree(s)  |  Organization		Presenter 2 name, degree(s)  |  Organization</a:t>
            </a:r>
            <a:br>
              <a:rPr lang="en-US" dirty="0"/>
            </a:br>
            <a:r>
              <a:rPr lang="en-US" dirty="0"/>
              <a:t>CMS COR name, degree(s)  |  CMS COR</a:t>
            </a:r>
          </a:p>
        </p:txBody>
      </p:sp>
      <p:sp>
        <p:nvSpPr>
          <p:cNvPr id="5" name="Text Placeholder 4">
            <a:extLst>
              <a:ext uri="{FF2B5EF4-FFF2-40B4-BE49-F238E27FC236}">
                <a16:creationId xmlns:a16="http://schemas.microsoft.com/office/drawing/2014/main" id="{6FDEA942-03F3-4E39-A3FF-5C8634546C89}"/>
              </a:ext>
            </a:extLst>
          </p:cNvPr>
          <p:cNvSpPr>
            <a:spLocks noGrp="1"/>
          </p:cNvSpPr>
          <p:nvPr>
            <p:ph type="body" sz="quarter" idx="13" hasCustomPrompt="1"/>
          </p:nvPr>
        </p:nvSpPr>
        <p:spPr>
          <a:xfrm>
            <a:off x="457200" y="5181600"/>
            <a:ext cx="11277600" cy="457200"/>
          </a:xfrm>
        </p:spPr>
        <p:txBody>
          <a:bodyPr>
            <a:noAutofit/>
          </a:bodyPr>
          <a:lstStyle>
            <a:lvl1pPr marL="0" indent="0">
              <a:buFontTx/>
              <a:buNone/>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edit subtitle</a:t>
            </a:r>
          </a:p>
        </p:txBody>
      </p:sp>
      <p:sp>
        <p:nvSpPr>
          <p:cNvPr id="6" name="Title 5">
            <a:extLst>
              <a:ext uri="{FF2B5EF4-FFF2-40B4-BE49-F238E27FC236}">
                <a16:creationId xmlns:a16="http://schemas.microsoft.com/office/drawing/2014/main" id="{BACD6BC3-B997-4868-9041-ADE05C241C4B}"/>
              </a:ext>
            </a:extLst>
          </p:cNvPr>
          <p:cNvSpPr>
            <a:spLocks noGrp="1"/>
          </p:cNvSpPr>
          <p:nvPr>
            <p:ph type="title"/>
          </p:nvPr>
        </p:nvSpPr>
        <p:spPr>
          <a:xfrm>
            <a:off x="457200" y="4038600"/>
            <a:ext cx="11277600" cy="1096963"/>
          </a:xfrm>
          <a:prstGeom prst="rect">
            <a:avLst/>
          </a:prstGeom>
        </p:spPr>
        <p:txBody>
          <a:bodyPr/>
          <a:lstStyle>
            <a:lvl1pPr algn="l">
              <a:defRPr sz="36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569442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resentation slide 2: clinical">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72A354D-299D-4270-BBF7-73A86B2E258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F77B9378-F322-44B7-8E28-344EE8E774C2}"/>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873CE4DE-C8BF-491B-B5E2-BC3AD41485B3}"/>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endParaRPr lang="en-US" dirty="0"/>
          </a:p>
        </p:txBody>
      </p:sp>
      <p:sp>
        <p:nvSpPr>
          <p:cNvPr id="10" name="Title 1">
            <a:extLst>
              <a:ext uri="{FF2B5EF4-FFF2-40B4-BE49-F238E27FC236}">
                <a16:creationId xmlns:a16="http://schemas.microsoft.com/office/drawing/2014/main" id="{F02DB5F2-57B6-4FBA-8D43-D0DBE58D9E08}"/>
              </a:ext>
            </a:extLst>
          </p:cNvPr>
          <p:cNvSpPr>
            <a:spLocks noGrp="1"/>
          </p:cNvSpPr>
          <p:nvPr>
            <p:ph type="ctrTitle" hasCustomPrompt="1"/>
          </p:nvPr>
        </p:nvSpPr>
        <p:spPr>
          <a:xfrm>
            <a:off x="457200" y="4038600"/>
            <a:ext cx="11277600" cy="1143000"/>
          </a:xfrm>
          <a:prstGeom prst="rect">
            <a:avLst/>
          </a:prstGeom>
        </p:spPr>
        <p:txBody>
          <a:bodyPr anchor="t"/>
          <a:lstStyle>
            <a:lvl1pPr algn="l">
              <a:defRPr sz="3600">
                <a:solidFill>
                  <a:schemeClr val="bg1"/>
                </a:solidFill>
                <a:latin typeface="Arial" panose="020B0604020202020204" pitchFamily="34" charset="0"/>
                <a:cs typeface="Arial" panose="020B0604020202020204" pitchFamily="34" charset="0"/>
              </a:defRPr>
            </a:lvl1pPr>
          </a:lstStyle>
          <a:p>
            <a:r>
              <a:rPr lang="en-US" dirty="0"/>
              <a:t>Click to edit Presentation Title</a:t>
            </a:r>
          </a:p>
        </p:txBody>
      </p:sp>
      <p:sp>
        <p:nvSpPr>
          <p:cNvPr id="12" name="Subtitle 2">
            <a:extLst>
              <a:ext uri="{FF2B5EF4-FFF2-40B4-BE49-F238E27FC236}">
                <a16:creationId xmlns:a16="http://schemas.microsoft.com/office/drawing/2014/main" id="{93F020A3-9FD8-446C-9A43-6A981BA51C70}"/>
              </a:ext>
            </a:extLst>
          </p:cNvPr>
          <p:cNvSpPr>
            <a:spLocks noGrp="1"/>
          </p:cNvSpPr>
          <p:nvPr>
            <p:ph type="subTitle" idx="1" hasCustomPrompt="1"/>
          </p:nvPr>
        </p:nvSpPr>
        <p:spPr bwMode="gray">
          <a:xfrm>
            <a:off x="457200" y="5791200"/>
            <a:ext cx="11277600" cy="523708"/>
          </a:xfrm>
        </p:spPr>
        <p:txBody>
          <a:bodyPr vert="horz" lIns="0" tIns="0" rIns="0" bIns="0" rtlCol="0">
            <a:noAutofit/>
          </a:bodyPr>
          <a:lstStyle>
            <a:lvl1pPr marL="342900" indent="-342900">
              <a:buFont typeface="Arial" pitchFamily="34" charset="0"/>
              <a:buNone/>
              <a:defRPr lang="en-US" sz="1400" i="1" dirty="0">
                <a:solidFill>
                  <a:schemeClr val="bg1"/>
                </a:solidFill>
              </a:defRPr>
            </a:lvl1pPr>
          </a:lstStyle>
          <a:p>
            <a:pPr marL="0" lvl="0" indent="0"/>
            <a:r>
              <a:rPr lang="en-US" dirty="0"/>
              <a:t>Presenter 1 name, degree(s)  |  Organization		Presenter 2 name, degree(s)  |  Organization</a:t>
            </a:r>
            <a:br>
              <a:rPr lang="en-US" dirty="0"/>
            </a:br>
            <a:r>
              <a:rPr lang="en-US" dirty="0"/>
              <a:t>CMS COR name, degree(s)  |  CMS COR</a:t>
            </a:r>
          </a:p>
        </p:txBody>
      </p:sp>
      <p:sp>
        <p:nvSpPr>
          <p:cNvPr id="13" name="Text Placeholder 4">
            <a:extLst>
              <a:ext uri="{FF2B5EF4-FFF2-40B4-BE49-F238E27FC236}">
                <a16:creationId xmlns:a16="http://schemas.microsoft.com/office/drawing/2014/main" id="{CBC2A46F-36B2-4E7F-AAFC-087261E6BDAE}"/>
              </a:ext>
            </a:extLst>
          </p:cNvPr>
          <p:cNvSpPr>
            <a:spLocks noGrp="1"/>
          </p:cNvSpPr>
          <p:nvPr>
            <p:ph type="body" sz="quarter" idx="13" hasCustomPrompt="1"/>
          </p:nvPr>
        </p:nvSpPr>
        <p:spPr>
          <a:xfrm>
            <a:off x="457200" y="5181600"/>
            <a:ext cx="11277600" cy="457200"/>
          </a:xfrm>
        </p:spPr>
        <p:txBody>
          <a:bodyPr>
            <a:noAutofit/>
          </a:bodyPr>
          <a:lstStyle>
            <a:lvl1pPr marL="0" indent="0">
              <a:buFontTx/>
              <a:buNone/>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edit subtitle</a:t>
            </a:r>
          </a:p>
        </p:txBody>
      </p:sp>
    </p:spTree>
    <p:extLst>
      <p:ext uri="{BB962C8B-B14F-4D97-AF65-F5344CB8AC3E}">
        <p14:creationId xmlns:p14="http://schemas.microsoft.com/office/powerpoint/2010/main" val="3973561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resentation slide 3: family in woods">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55C18C1-69B6-4042-8E20-FF173837E6E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BE29069C-1699-4461-8D8D-AE2CF0DB4EB8}"/>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B904F7F6-9BF5-47A4-B05A-E6180968912A}"/>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endParaRPr lang="en-US" dirty="0"/>
          </a:p>
        </p:txBody>
      </p:sp>
      <p:sp>
        <p:nvSpPr>
          <p:cNvPr id="10" name="Title 1">
            <a:extLst>
              <a:ext uri="{FF2B5EF4-FFF2-40B4-BE49-F238E27FC236}">
                <a16:creationId xmlns:a16="http://schemas.microsoft.com/office/drawing/2014/main" id="{69022CE9-A0AC-4145-8EA0-E8729D201083}"/>
              </a:ext>
            </a:extLst>
          </p:cNvPr>
          <p:cNvSpPr>
            <a:spLocks noGrp="1"/>
          </p:cNvSpPr>
          <p:nvPr>
            <p:ph type="ctrTitle" hasCustomPrompt="1"/>
          </p:nvPr>
        </p:nvSpPr>
        <p:spPr>
          <a:xfrm>
            <a:off x="457200" y="4038600"/>
            <a:ext cx="11277600" cy="1143000"/>
          </a:xfrm>
          <a:prstGeom prst="rect">
            <a:avLst/>
          </a:prstGeom>
        </p:spPr>
        <p:txBody>
          <a:bodyPr anchor="t"/>
          <a:lstStyle>
            <a:lvl1pPr algn="l">
              <a:defRPr sz="3600">
                <a:solidFill>
                  <a:schemeClr val="bg1"/>
                </a:solidFill>
                <a:latin typeface="Arial" panose="020B0604020202020204" pitchFamily="34" charset="0"/>
                <a:cs typeface="Arial" panose="020B0604020202020204" pitchFamily="34" charset="0"/>
              </a:defRPr>
            </a:lvl1pPr>
          </a:lstStyle>
          <a:p>
            <a:r>
              <a:rPr lang="en-US" dirty="0"/>
              <a:t>Click to edit Presentation Title</a:t>
            </a:r>
          </a:p>
        </p:txBody>
      </p:sp>
      <p:sp>
        <p:nvSpPr>
          <p:cNvPr id="12" name="Subtitle 2">
            <a:extLst>
              <a:ext uri="{FF2B5EF4-FFF2-40B4-BE49-F238E27FC236}">
                <a16:creationId xmlns:a16="http://schemas.microsoft.com/office/drawing/2014/main" id="{322CBF2F-D528-473D-B822-DF597B600412}"/>
              </a:ext>
            </a:extLst>
          </p:cNvPr>
          <p:cNvSpPr>
            <a:spLocks noGrp="1"/>
          </p:cNvSpPr>
          <p:nvPr>
            <p:ph type="subTitle" idx="1" hasCustomPrompt="1"/>
          </p:nvPr>
        </p:nvSpPr>
        <p:spPr bwMode="gray">
          <a:xfrm>
            <a:off x="457200" y="5791200"/>
            <a:ext cx="11277600" cy="523708"/>
          </a:xfrm>
        </p:spPr>
        <p:txBody>
          <a:bodyPr vert="horz" lIns="0" tIns="0" rIns="0" bIns="0" rtlCol="0">
            <a:noAutofit/>
          </a:bodyPr>
          <a:lstStyle>
            <a:lvl1pPr marL="342900" indent="-342900">
              <a:buFont typeface="Arial" pitchFamily="34" charset="0"/>
              <a:buNone/>
              <a:defRPr lang="en-US" sz="1400" i="1" dirty="0">
                <a:solidFill>
                  <a:schemeClr val="bg1"/>
                </a:solidFill>
              </a:defRPr>
            </a:lvl1pPr>
          </a:lstStyle>
          <a:p>
            <a:pPr marL="0" lvl="0" indent="0"/>
            <a:r>
              <a:rPr lang="en-US" dirty="0"/>
              <a:t>Presenter 1 name, degree(s)  |  Organization		Presenter 2 name, degree(s)  |  Organization</a:t>
            </a:r>
            <a:br>
              <a:rPr lang="en-US" dirty="0"/>
            </a:br>
            <a:r>
              <a:rPr lang="en-US" dirty="0"/>
              <a:t>CMS COR name, degree(s)  |  CMS COR</a:t>
            </a:r>
          </a:p>
        </p:txBody>
      </p:sp>
      <p:sp>
        <p:nvSpPr>
          <p:cNvPr id="13" name="Text Placeholder 4">
            <a:extLst>
              <a:ext uri="{FF2B5EF4-FFF2-40B4-BE49-F238E27FC236}">
                <a16:creationId xmlns:a16="http://schemas.microsoft.com/office/drawing/2014/main" id="{E56F15C0-B0C2-4926-985C-0EE8C5207D32}"/>
              </a:ext>
            </a:extLst>
          </p:cNvPr>
          <p:cNvSpPr>
            <a:spLocks noGrp="1"/>
          </p:cNvSpPr>
          <p:nvPr>
            <p:ph type="body" sz="quarter" idx="13" hasCustomPrompt="1"/>
          </p:nvPr>
        </p:nvSpPr>
        <p:spPr>
          <a:xfrm>
            <a:off x="457200" y="5181600"/>
            <a:ext cx="11277600" cy="457200"/>
          </a:xfrm>
        </p:spPr>
        <p:txBody>
          <a:bodyPr>
            <a:noAutofit/>
          </a:bodyPr>
          <a:lstStyle>
            <a:lvl1pPr marL="0" indent="0">
              <a:buFontTx/>
              <a:buNone/>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edit subtitle</a:t>
            </a:r>
          </a:p>
        </p:txBody>
      </p:sp>
    </p:spTree>
    <p:extLst>
      <p:ext uri="{BB962C8B-B14F-4D97-AF65-F5344CB8AC3E}">
        <p14:creationId xmlns:p14="http://schemas.microsoft.com/office/powerpoint/2010/main" val="15540779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Presentation slide 4: family reading">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BFEC55E-08C0-4605-98A3-3582E2A3E99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8FFDA772-1B8A-41FF-A7F6-66145EECFD1E}"/>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D660898A-9AEA-4DB5-B6EB-73835F7058F3}"/>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endParaRPr lang="en-US" dirty="0"/>
          </a:p>
        </p:txBody>
      </p:sp>
      <p:sp>
        <p:nvSpPr>
          <p:cNvPr id="10" name="Title 1">
            <a:extLst>
              <a:ext uri="{FF2B5EF4-FFF2-40B4-BE49-F238E27FC236}">
                <a16:creationId xmlns:a16="http://schemas.microsoft.com/office/drawing/2014/main" id="{73CD4358-B10E-4C6A-A7E2-A844E45E3182}"/>
              </a:ext>
            </a:extLst>
          </p:cNvPr>
          <p:cNvSpPr>
            <a:spLocks noGrp="1"/>
          </p:cNvSpPr>
          <p:nvPr>
            <p:ph type="ctrTitle" hasCustomPrompt="1"/>
          </p:nvPr>
        </p:nvSpPr>
        <p:spPr>
          <a:xfrm>
            <a:off x="457200" y="4038600"/>
            <a:ext cx="11277600" cy="1143000"/>
          </a:xfrm>
          <a:prstGeom prst="rect">
            <a:avLst/>
          </a:prstGeom>
        </p:spPr>
        <p:txBody>
          <a:bodyPr anchor="t"/>
          <a:lstStyle>
            <a:lvl1pPr algn="l">
              <a:defRPr sz="3600">
                <a:solidFill>
                  <a:schemeClr val="bg1"/>
                </a:solidFill>
                <a:latin typeface="Arial" panose="020B0604020202020204" pitchFamily="34" charset="0"/>
                <a:cs typeface="Arial" panose="020B0604020202020204" pitchFamily="34" charset="0"/>
              </a:defRPr>
            </a:lvl1pPr>
          </a:lstStyle>
          <a:p>
            <a:r>
              <a:rPr lang="en-US" dirty="0"/>
              <a:t>Click to edit Presentation Title</a:t>
            </a:r>
          </a:p>
        </p:txBody>
      </p:sp>
      <p:sp>
        <p:nvSpPr>
          <p:cNvPr id="12" name="Subtitle 2">
            <a:extLst>
              <a:ext uri="{FF2B5EF4-FFF2-40B4-BE49-F238E27FC236}">
                <a16:creationId xmlns:a16="http://schemas.microsoft.com/office/drawing/2014/main" id="{0F79C300-56CA-4EF5-B0E3-EBF0F65D5634}"/>
              </a:ext>
            </a:extLst>
          </p:cNvPr>
          <p:cNvSpPr>
            <a:spLocks noGrp="1"/>
          </p:cNvSpPr>
          <p:nvPr>
            <p:ph type="subTitle" idx="1" hasCustomPrompt="1"/>
          </p:nvPr>
        </p:nvSpPr>
        <p:spPr bwMode="gray">
          <a:xfrm>
            <a:off x="457200" y="5791200"/>
            <a:ext cx="11277600" cy="523708"/>
          </a:xfrm>
        </p:spPr>
        <p:txBody>
          <a:bodyPr vert="horz" lIns="0" tIns="0" rIns="0" bIns="0" rtlCol="0">
            <a:noAutofit/>
          </a:bodyPr>
          <a:lstStyle>
            <a:lvl1pPr marL="342900" indent="-342900">
              <a:buFont typeface="Arial" pitchFamily="34" charset="0"/>
              <a:buNone/>
              <a:defRPr lang="en-US" sz="1400" i="1" dirty="0">
                <a:solidFill>
                  <a:schemeClr val="bg1"/>
                </a:solidFill>
              </a:defRPr>
            </a:lvl1pPr>
          </a:lstStyle>
          <a:p>
            <a:pPr marL="0" lvl="0" indent="0"/>
            <a:r>
              <a:rPr lang="en-US" dirty="0"/>
              <a:t>Presenter 1 name, degree(s)  |  Organization		Presenter 2 name, degree(s)  |  Organization</a:t>
            </a:r>
            <a:br>
              <a:rPr lang="en-US" dirty="0"/>
            </a:br>
            <a:r>
              <a:rPr lang="en-US" dirty="0"/>
              <a:t>CMS COR name, degree(s)  |  CMS COR</a:t>
            </a:r>
          </a:p>
        </p:txBody>
      </p:sp>
      <p:sp>
        <p:nvSpPr>
          <p:cNvPr id="13" name="Text Placeholder 4">
            <a:extLst>
              <a:ext uri="{FF2B5EF4-FFF2-40B4-BE49-F238E27FC236}">
                <a16:creationId xmlns:a16="http://schemas.microsoft.com/office/drawing/2014/main" id="{8B959C8B-B0B2-4EDE-819A-A2DCBCAE4758}"/>
              </a:ext>
            </a:extLst>
          </p:cNvPr>
          <p:cNvSpPr>
            <a:spLocks noGrp="1"/>
          </p:cNvSpPr>
          <p:nvPr>
            <p:ph type="body" sz="quarter" idx="13" hasCustomPrompt="1"/>
          </p:nvPr>
        </p:nvSpPr>
        <p:spPr>
          <a:xfrm>
            <a:off x="457200" y="5181600"/>
            <a:ext cx="11277600" cy="457200"/>
          </a:xfrm>
        </p:spPr>
        <p:txBody>
          <a:bodyPr>
            <a:noAutofit/>
          </a:bodyPr>
          <a:lstStyle>
            <a:lvl1pPr marL="0" indent="0">
              <a:buFontTx/>
              <a:buNone/>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edit subtitle</a:t>
            </a:r>
          </a:p>
        </p:txBody>
      </p:sp>
    </p:spTree>
    <p:extLst>
      <p:ext uri="{BB962C8B-B14F-4D97-AF65-F5344CB8AC3E}">
        <p14:creationId xmlns:p14="http://schemas.microsoft.com/office/powerpoint/2010/main" val="507472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Presentation slide 5: technology">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7D048D2-6BA3-49B9-92B9-BFC9A51B3C1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8FFDA772-1B8A-41FF-A7F6-66145EECFD1E}"/>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4" name="Date Placeholder 2">
            <a:extLst>
              <a:ext uri="{FF2B5EF4-FFF2-40B4-BE49-F238E27FC236}">
                <a16:creationId xmlns:a16="http://schemas.microsoft.com/office/drawing/2014/main" id="{39E5205C-7546-4B7B-BC6D-1DC161296100}"/>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endParaRPr lang="en-US" dirty="0"/>
          </a:p>
        </p:txBody>
      </p:sp>
      <p:sp>
        <p:nvSpPr>
          <p:cNvPr id="9" name="Title 1">
            <a:extLst>
              <a:ext uri="{FF2B5EF4-FFF2-40B4-BE49-F238E27FC236}">
                <a16:creationId xmlns:a16="http://schemas.microsoft.com/office/drawing/2014/main" id="{CC6BE377-C0BB-42FE-8CC7-E20AE7369D10}"/>
              </a:ext>
            </a:extLst>
          </p:cNvPr>
          <p:cNvSpPr>
            <a:spLocks noGrp="1"/>
          </p:cNvSpPr>
          <p:nvPr>
            <p:ph type="ctrTitle" hasCustomPrompt="1"/>
          </p:nvPr>
        </p:nvSpPr>
        <p:spPr>
          <a:xfrm>
            <a:off x="457200" y="4038600"/>
            <a:ext cx="11277600" cy="1143000"/>
          </a:xfrm>
          <a:prstGeom prst="rect">
            <a:avLst/>
          </a:prstGeom>
        </p:spPr>
        <p:txBody>
          <a:bodyPr anchor="t"/>
          <a:lstStyle>
            <a:lvl1pPr algn="l">
              <a:defRPr sz="3600">
                <a:solidFill>
                  <a:schemeClr val="bg1"/>
                </a:solidFill>
                <a:latin typeface="Arial" panose="020B0604020202020204" pitchFamily="34" charset="0"/>
                <a:cs typeface="Arial" panose="020B0604020202020204" pitchFamily="34" charset="0"/>
              </a:defRPr>
            </a:lvl1pPr>
          </a:lstStyle>
          <a:p>
            <a:r>
              <a:rPr lang="en-US" dirty="0"/>
              <a:t>Click to edit Presentation Title</a:t>
            </a:r>
          </a:p>
        </p:txBody>
      </p:sp>
      <p:sp>
        <p:nvSpPr>
          <p:cNvPr id="10" name="Subtitle 2">
            <a:extLst>
              <a:ext uri="{FF2B5EF4-FFF2-40B4-BE49-F238E27FC236}">
                <a16:creationId xmlns:a16="http://schemas.microsoft.com/office/drawing/2014/main" id="{3B402D99-B199-4DFA-ABC5-A4EA32E9806F}"/>
              </a:ext>
            </a:extLst>
          </p:cNvPr>
          <p:cNvSpPr>
            <a:spLocks noGrp="1"/>
          </p:cNvSpPr>
          <p:nvPr>
            <p:ph type="subTitle" idx="1" hasCustomPrompt="1"/>
          </p:nvPr>
        </p:nvSpPr>
        <p:spPr bwMode="gray">
          <a:xfrm>
            <a:off x="457200" y="5791200"/>
            <a:ext cx="11277600" cy="523708"/>
          </a:xfrm>
        </p:spPr>
        <p:txBody>
          <a:bodyPr vert="horz" lIns="0" tIns="0" rIns="0" bIns="0" rtlCol="0">
            <a:noAutofit/>
          </a:bodyPr>
          <a:lstStyle>
            <a:lvl1pPr marL="342900" indent="-342900">
              <a:buFont typeface="Arial" pitchFamily="34" charset="0"/>
              <a:buNone/>
              <a:defRPr lang="en-US" sz="1400" i="1" dirty="0">
                <a:solidFill>
                  <a:schemeClr val="bg1"/>
                </a:solidFill>
              </a:defRPr>
            </a:lvl1pPr>
          </a:lstStyle>
          <a:p>
            <a:pPr marL="0" lvl="0" indent="0"/>
            <a:r>
              <a:rPr lang="en-US" dirty="0"/>
              <a:t>Presenter 1 name, degree(s)  |  Organization		Presenter 2 name, degree(s)  |  Organization</a:t>
            </a:r>
            <a:br>
              <a:rPr lang="en-US" dirty="0"/>
            </a:br>
            <a:r>
              <a:rPr lang="en-US" dirty="0"/>
              <a:t>CMS COR name, degree(s)  |  CMS COR</a:t>
            </a:r>
          </a:p>
        </p:txBody>
      </p:sp>
      <p:sp>
        <p:nvSpPr>
          <p:cNvPr id="12" name="Text Placeholder 4">
            <a:extLst>
              <a:ext uri="{FF2B5EF4-FFF2-40B4-BE49-F238E27FC236}">
                <a16:creationId xmlns:a16="http://schemas.microsoft.com/office/drawing/2014/main" id="{C1A62C65-DF4E-4452-85D5-A955C794E3BA}"/>
              </a:ext>
            </a:extLst>
          </p:cNvPr>
          <p:cNvSpPr>
            <a:spLocks noGrp="1"/>
          </p:cNvSpPr>
          <p:nvPr>
            <p:ph type="body" sz="quarter" idx="13" hasCustomPrompt="1"/>
          </p:nvPr>
        </p:nvSpPr>
        <p:spPr>
          <a:xfrm>
            <a:off x="457200" y="5181600"/>
            <a:ext cx="11277600" cy="457200"/>
          </a:xfrm>
        </p:spPr>
        <p:txBody>
          <a:bodyPr>
            <a:noAutofit/>
          </a:bodyPr>
          <a:lstStyle>
            <a:lvl1pPr marL="0" indent="0">
              <a:buFontTx/>
              <a:buNone/>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dirty="0"/>
              <a:t>Click to edit subtitle</a:t>
            </a:r>
          </a:p>
        </p:txBody>
      </p:sp>
    </p:spTree>
    <p:extLst>
      <p:ext uri="{BB962C8B-B14F-4D97-AF65-F5344CB8AC3E}">
        <p14:creationId xmlns:p14="http://schemas.microsoft.com/office/powerpoint/2010/main" val="21736728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247863-F1FF-4498-811C-C3A2CCCE046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1946847"/>
          </a:xfrm>
          <a:prstGeom prst="rect">
            <a:avLst/>
          </a:prstGeom>
        </p:spPr>
      </p:pic>
      <p:sp>
        <p:nvSpPr>
          <p:cNvPr id="6" name="Content Placeholder 2"/>
          <p:cNvSpPr>
            <a:spLocks noGrp="1"/>
          </p:cNvSpPr>
          <p:nvPr>
            <p:ph idx="1"/>
          </p:nvPr>
        </p:nvSpPr>
        <p:spPr>
          <a:xfrm>
            <a:off x="457200" y="1752601"/>
            <a:ext cx="11277600" cy="457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A54F3E46-441B-4313-83EA-E692FF57C16A}"/>
              </a:ext>
            </a:extLst>
          </p:cNvPr>
          <p:cNvSpPr>
            <a:spLocks noGrp="1"/>
          </p:cNvSpPr>
          <p:nvPr>
            <p:ph type="title" hasCustomPrompt="1"/>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dirty="0"/>
              <a:t>Click to edit title</a:t>
            </a:r>
          </a:p>
        </p:txBody>
      </p:sp>
      <p:sp>
        <p:nvSpPr>
          <p:cNvPr id="10" name="Date Placeholder 2">
            <a:extLst>
              <a:ext uri="{FF2B5EF4-FFF2-40B4-BE49-F238E27FC236}">
                <a16:creationId xmlns:a16="http://schemas.microsoft.com/office/drawing/2014/main" id="{AFBCD2D7-9EC8-4B72-875A-27A384D5AB02}"/>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endParaRPr lang="en-US" dirty="0"/>
          </a:p>
        </p:txBody>
      </p:sp>
      <p:sp>
        <p:nvSpPr>
          <p:cNvPr id="11" name="Slide Number Placeholder 4">
            <a:extLst>
              <a:ext uri="{FF2B5EF4-FFF2-40B4-BE49-F238E27FC236}">
                <a16:creationId xmlns:a16="http://schemas.microsoft.com/office/drawing/2014/main" id="{1286FE28-AA8C-4892-89D5-571ECC7E78A8}"/>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42839601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7F28BD-3C2D-486A-ACFB-FB032BB6F368}"/>
              </a:ext>
            </a:extLst>
          </p:cNvPr>
          <p:cNvSpPr>
            <a:spLocks noGrp="1"/>
          </p:cNvSpPr>
          <p:nvPr>
            <p:ph sz="half" idx="1"/>
          </p:nvPr>
        </p:nvSpPr>
        <p:spPr>
          <a:xfrm>
            <a:off x="457200" y="1752600"/>
            <a:ext cx="5562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3459330-E2A2-4DCD-BCF4-F4204C2D5D49}"/>
              </a:ext>
            </a:extLst>
          </p:cNvPr>
          <p:cNvSpPr>
            <a:spLocks noGrp="1"/>
          </p:cNvSpPr>
          <p:nvPr>
            <p:ph sz="half" idx="2"/>
          </p:nvPr>
        </p:nvSpPr>
        <p:spPr>
          <a:xfrm>
            <a:off x="6172200" y="1752600"/>
            <a:ext cx="5562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57DDF36E-C13F-4160-9B17-611E098C40C1}"/>
              </a:ext>
            </a:extLst>
          </p:cNvPr>
          <p:cNvSpPr>
            <a:spLocks noGrp="1"/>
          </p:cNvSpPr>
          <p:nvPr>
            <p:ph type="title"/>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1" name="Date Placeholder 2">
            <a:extLst>
              <a:ext uri="{FF2B5EF4-FFF2-40B4-BE49-F238E27FC236}">
                <a16:creationId xmlns:a16="http://schemas.microsoft.com/office/drawing/2014/main" id="{CC69E292-0F3B-4C54-8AC3-6F5D285BBB7C}"/>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endParaRPr lang="en-US" dirty="0"/>
          </a:p>
        </p:txBody>
      </p:sp>
      <p:sp>
        <p:nvSpPr>
          <p:cNvPr id="12" name="Slide Number Placeholder 4">
            <a:extLst>
              <a:ext uri="{FF2B5EF4-FFF2-40B4-BE49-F238E27FC236}">
                <a16:creationId xmlns:a16="http://schemas.microsoft.com/office/drawing/2014/main" id="{6EB1DCC9-25D5-426F-A2B7-D421876F4C3A}"/>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41592527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mparison">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8E97876-4960-4497-B6AF-12F35794F323}"/>
              </a:ext>
            </a:extLst>
          </p:cNvPr>
          <p:cNvSpPr>
            <a:spLocks noGrp="1"/>
          </p:cNvSpPr>
          <p:nvPr>
            <p:ph type="body" idx="1"/>
          </p:nvPr>
        </p:nvSpPr>
        <p:spPr>
          <a:xfrm>
            <a:off x="457200" y="1752599"/>
            <a:ext cx="5540375" cy="7524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079382-2E6C-4E1E-A86D-8714C6B689E3}"/>
              </a:ext>
            </a:extLst>
          </p:cNvPr>
          <p:cNvSpPr>
            <a:spLocks noGrp="1"/>
          </p:cNvSpPr>
          <p:nvPr>
            <p:ph sz="half" idx="2"/>
          </p:nvPr>
        </p:nvSpPr>
        <p:spPr>
          <a:xfrm>
            <a:off x="457200" y="2505074"/>
            <a:ext cx="5540375" cy="3819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A843035-396D-4C01-A415-B14AE78D21D9}"/>
              </a:ext>
            </a:extLst>
          </p:cNvPr>
          <p:cNvSpPr>
            <a:spLocks noGrp="1"/>
          </p:cNvSpPr>
          <p:nvPr>
            <p:ph type="body" sz="quarter" idx="3"/>
          </p:nvPr>
        </p:nvSpPr>
        <p:spPr>
          <a:xfrm>
            <a:off x="6172200" y="1752599"/>
            <a:ext cx="5562600" cy="7524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88D1D9-9D1B-4687-886A-2BD6D963F346}"/>
              </a:ext>
            </a:extLst>
          </p:cNvPr>
          <p:cNvSpPr>
            <a:spLocks noGrp="1"/>
          </p:cNvSpPr>
          <p:nvPr>
            <p:ph sz="quarter" idx="4"/>
          </p:nvPr>
        </p:nvSpPr>
        <p:spPr>
          <a:xfrm>
            <a:off x="6172200" y="2505074"/>
            <a:ext cx="5562600" cy="3819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0BB75815-AE2D-4432-8758-7C5BB021D781}"/>
              </a:ext>
            </a:extLst>
          </p:cNvPr>
          <p:cNvSpPr>
            <a:spLocks noGrp="1"/>
          </p:cNvSpPr>
          <p:nvPr>
            <p:ph type="title"/>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3" name="Date Placeholder 2">
            <a:extLst>
              <a:ext uri="{FF2B5EF4-FFF2-40B4-BE49-F238E27FC236}">
                <a16:creationId xmlns:a16="http://schemas.microsoft.com/office/drawing/2014/main" id="{05431EBF-80AB-485C-B91D-AC7B5DDDC187}"/>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endParaRPr lang="en-US" dirty="0"/>
          </a:p>
        </p:txBody>
      </p:sp>
      <p:sp>
        <p:nvSpPr>
          <p:cNvPr id="14" name="Slide Number Placeholder 4">
            <a:extLst>
              <a:ext uri="{FF2B5EF4-FFF2-40B4-BE49-F238E27FC236}">
                <a16:creationId xmlns:a16="http://schemas.microsoft.com/office/drawing/2014/main" id="{D9F14025-8E17-4E57-9996-B28608CF7FB4}"/>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3266361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2">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830EF4-ADF3-4B14-B252-50F51A28D24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8CBD755F-EC1C-40CC-AD48-C131FDAB1956}"/>
              </a:ext>
            </a:extLst>
          </p:cNvPr>
          <p:cNvSpPr/>
          <p:nvPr/>
        </p:nvSpPr>
        <p:spPr>
          <a:xfrm>
            <a:off x="8915400" y="3276600"/>
            <a:ext cx="3276600" cy="3581400"/>
          </a:xfrm>
          <a:prstGeom prst="rect">
            <a:avLst/>
          </a:prstGeom>
          <a:gradFill flip="none" rotWithShape="1">
            <a:gsLst>
              <a:gs pos="0">
                <a:schemeClr val="bg1">
                  <a:alpha val="0"/>
                </a:schemeClr>
              </a:gs>
              <a:gs pos="55726">
                <a:srgbClr val="FFFFFF">
                  <a:alpha val="75000"/>
                </a:srgbClr>
              </a:gs>
              <a:gs pos="24000">
                <a:schemeClr val="bg1">
                  <a:alpha val="50000"/>
                </a:schemeClr>
              </a:gs>
              <a:gs pos="82000">
                <a:srgbClr val="FFFFFF"/>
              </a:gs>
              <a:gs pos="100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Rectangle 8">
            <a:extLst>
              <a:ext uri="{FF2B5EF4-FFF2-40B4-BE49-F238E27FC236}">
                <a16:creationId xmlns:a16="http://schemas.microsoft.com/office/drawing/2014/main" id="{E3FC3EC0-E0FB-44FD-9216-53815C99ACBB}"/>
              </a:ext>
            </a:extLst>
          </p:cNvPr>
          <p:cNvSpPr/>
          <p:nvPr userDrawn="1"/>
        </p:nvSpPr>
        <p:spPr>
          <a:xfrm>
            <a:off x="8915400" y="3276600"/>
            <a:ext cx="3276600" cy="3581400"/>
          </a:xfrm>
          <a:prstGeom prst="rect">
            <a:avLst/>
          </a:prstGeom>
          <a:gradFill flip="none" rotWithShape="1">
            <a:gsLst>
              <a:gs pos="0">
                <a:schemeClr val="bg1">
                  <a:alpha val="0"/>
                </a:schemeClr>
              </a:gs>
              <a:gs pos="55726">
                <a:srgbClr val="FFFFFF">
                  <a:alpha val="75000"/>
                </a:srgbClr>
              </a:gs>
              <a:gs pos="24000">
                <a:schemeClr val="bg1">
                  <a:alpha val="50000"/>
                </a:schemeClr>
              </a:gs>
              <a:gs pos="82000">
                <a:srgbClr val="FFFFFF"/>
              </a:gs>
              <a:gs pos="100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088309"/>
            <a:ext cx="2286000" cy="1219200"/>
          </a:xfrm>
        </p:spPr>
        <p:txBody>
          <a:bodyPr>
            <a:normAutofit/>
          </a:bodyPr>
          <a:lstStyle>
            <a:lvl1pPr marL="0" indent="0" algn="l">
              <a:buNone/>
              <a:defRPr sz="13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42080066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F669AC8-C826-4D23-B7BC-7EBC0E54D449}"/>
              </a:ext>
            </a:extLst>
          </p:cNvPr>
          <p:cNvSpPr>
            <a:spLocks noGrp="1"/>
          </p:cNvSpPr>
          <p:nvPr>
            <p:ph type="title" hasCustomPrompt="1"/>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dirty="0"/>
              <a:t>Click to edit title</a:t>
            </a:r>
          </a:p>
        </p:txBody>
      </p:sp>
      <p:sp>
        <p:nvSpPr>
          <p:cNvPr id="7" name="Date Placeholder 2">
            <a:extLst>
              <a:ext uri="{FF2B5EF4-FFF2-40B4-BE49-F238E27FC236}">
                <a16:creationId xmlns:a16="http://schemas.microsoft.com/office/drawing/2014/main" id="{98C68DA7-DD4E-4363-99A3-6C7AE644CE0E}"/>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endParaRPr lang="en-US" dirty="0"/>
          </a:p>
        </p:txBody>
      </p:sp>
      <p:sp>
        <p:nvSpPr>
          <p:cNvPr id="8" name="Slide Number Placeholder 4">
            <a:extLst>
              <a:ext uri="{FF2B5EF4-FFF2-40B4-BE49-F238E27FC236}">
                <a16:creationId xmlns:a16="http://schemas.microsoft.com/office/drawing/2014/main" id="{E49B125E-EA0A-42AF-BBF1-2277EE893B11}"/>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28693188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lank 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3EEB168-1BFF-4218-82FE-5A04BAF13EBF}"/>
              </a:ext>
            </a:extLst>
          </p:cNvPr>
          <p:cNvSpPr/>
          <p:nvPr/>
        </p:nvSpPr>
        <p:spPr>
          <a:xfrm>
            <a:off x="0" y="0"/>
            <a:ext cx="12192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7CB841ED-EDE1-4643-97E7-ED747B564C8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96400" y="5410200"/>
            <a:ext cx="2438400" cy="838200"/>
          </a:xfrm>
          <a:prstGeom prst="rect">
            <a:avLst/>
          </a:prstGeom>
        </p:spPr>
      </p:pic>
      <p:sp>
        <p:nvSpPr>
          <p:cNvPr id="11" name="Date Placeholder 2">
            <a:extLst>
              <a:ext uri="{FF2B5EF4-FFF2-40B4-BE49-F238E27FC236}">
                <a16:creationId xmlns:a16="http://schemas.microsoft.com/office/drawing/2014/main" id="{C471EEBC-38DE-4DC1-B1A1-B7F7409BDF9E}"/>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endParaRPr lang="en-US" dirty="0"/>
          </a:p>
        </p:txBody>
      </p:sp>
      <p:sp>
        <p:nvSpPr>
          <p:cNvPr id="12" name="Slide Number Placeholder 4">
            <a:extLst>
              <a:ext uri="{FF2B5EF4-FFF2-40B4-BE49-F238E27FC236}">
                <a16:creationId xmlns:a16="http://schemas.microsoft.com/office/drawing/2014/main" id="{F3AC48A3-A066-445D-93F4-D83D64C08F13}"/>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14" name="Title 1">
            <a:extLst>
              <a:ext uri="{FF2B5EF4-FFF2-40B4-BE49-F238E27FC236}">
                <a16:creationId xmlns:a16="http://schemas.microsoft.com/office/drawing/2014/main" id="{89A6E6E8-FC11-471F-B289-7148AAFC10A0}"/>
              </a:ext>
            </a:extLst>
          </p:cNvPr>
          <p:cNvSpPr>
            <a:spLocks noGrp="1"/>
          </p:cNvSpPr>
          <p:nvPr>
            <p:ph type="title" hasCustomPrompt="1"/>
          </p:nvPr>
        </p:nvSpPr>
        <p:spPr>
          <a:xfrm>
            <a:off x="457200" y="76200"/>
            <a:ext cx="11277600" cy="1371600"/>
          </a:xfrm>
          <a:prstGeom prst="rect">
            <a:avLst/>
          </a:prstGeom>
        </p:spPr>
        <p:txBody>
          <a:bodyPr anchor="ctr"/>
          <a:lstStyle>
            <a:lvl1pPr algn="l">
              <a:defRPr>
                <a:solidFill>
                  <a:srgbClr val="093E8D"/>
                </a:solidFill>
                <a:latin typeface="Arial" panose="020B0604020202020204" pitchFamily="34" charset="0"/>
                <a:cs typeface="Arial" panose="020B0604020202020204" pitchFamily="34" charset="0"/>
              </a:defRPr>
            </a:lvl1pPr>
          </a:lstStyle>
          <a:p>
            <a:r>
              <a:rPr lang="en-US" dirty="0"/>
              <a:t>Click to edit title</a:t>
            </a:r>
          </a:p>
        </p:txBody>
      </p:sp>
      <p:sp>
        <p:nvSpPr>
          <p:cNvPr id="13" name="Content Placeholder 2">
            <a:extLst>
              <a:ext uri="{FF2B5EF4-FFF2-40B4-BE49-F238E27FC236}">
                <a16:creationId xmlns:a16="http://schemas.microsoft.com/office/drawing/2014/main" id="{85134F6D-97BE-4090-987F-B7E6E7EF4F3E}"/>
              </a:ext>
            </a:extLst>
          </p:cNvPr>
          <p:cNvSpPr>
            <a:spLocks noGrp="1"/>
          </p:cNvSpPr>
          <p:nvPr>
            <p:ph idx="1"/>
          </p:nvPr>
        </p:nvSpPr>
        <p:spPr>
          <a:xfrm>
            <a:off x="457200" y="1752601"/>
            <a:ext cx="11277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151298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lank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3EEB168-1BFF-4218-82FE-5A04BAF13EBF}"/>
              </a:ext>
            </a:extLst>
          </p:cNvPr>
          <p:cNvSpPr/>
          <p:nvPr/>
        </p:nvSpPr>
        <p:spPr>
          <a:xfrm>
            <a:off x="0" y="0"/>
            <a:ext cx="12192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7CB841ED-EDE1-4643-97E7-ED747B564C8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96400" y="304800"/>
            <a:ext cx="2438400" cy="838200"/>
          </a:xfrm>
          <a:prstGeom prst="rect">
            <a:avLst/>
          </a:prstGeom>
        </p:spPr>
      </p:pic>
      <p:sp>
        <p:nvSpPr>
          <p:cNvPr id="11" name="Date Placeholder 2">
            <a:extLst>
              <a:ext uri="{FF2B5EF4-FFF2-40B4-BE49-F238E27FC236}">
                <a16:creationId xmlns:a16="http://schemas.microsoft.com/office/drawing/2014/main" id="{C471EEBC-38DE-4DC1-B1A1-B7F7409BDF9E}"/>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endParaRPr lang="en-US" dirty="0"/>
          </a:p>
        </p:txBody>
      </p:sp>
      <p:sp>
        <p:nvSpPr>
          <p:cNvPr id="12" name="Slide Number Placeholder 4">
            <a:extLst>
              <a:ext uri="{FF2B5EF4-FFF2-40B4-BE49-F238E27FC236}">
                <a16:creationId xmlns:a16="http://schemas.microsoft.com/office/drawing/2014/main" id="{F3AC48A3-A066-445D-93F4-D83D64C08F13}"/>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14" name="Title 1">
            <a:extLst>
              <a:ext uri="{FF2B5EF4-FFF2-40B4-BE49-F238E27FC236}">
                <a16:creationId xmlns:a16="http://schemas.microsoft.com/office/drawing/2014/main" id="{89A6E6E8-FC11-471F-B289-7148AAFC10A0}"/>
              </a:ext>
            </a:extLst>
          </p:cNvPr>
          <p:cNvSpPr>
            <a:spLocks noGrp="1"/>
          </p:cNvSpPr>
          <p:nvPr>
            <p:ph type="title" hasCustomPrompt="1"/>
          </p:nvPr>
        </p:nvSpPr>
        <p:spPr>
          <a:xfrm>
            <a:off x="457200" y="76200"/>
            <a:ext cx="8610600" cy="1371600"/>
          </a:xfrm>
          <a:prstGeom prst="rect">
            <a:avLst/>
          </a:prstGeom>
        </p:spPr>
        <p:txBody>
          <a:bodyPr anchor="ctr"/>
          <a:lstStyle>
            <a:lvl1pPr algn="l">
              <a:defRPr>
                <a:solidFill>
                  <a:srgbClr val="093E8D"/>
                </a:solidFill>
                <a:latin typeface="Arial" panose="020B0604020202020204" pitchFamily="34" charset="0"/>
                <a:cs typeface="Arial" panose="020B0604020202020204" pitchFamily="34" charset="0"/>
              </a:defRPr>
            </a:lvl1pPr>
          </a:lstStyle>
          <a:p>
            <a:r>
              <a:rPr lang="en-US" dirty="0"/>
              <a:t>Click to edit title</a:t>
            </a:r>
          </a:p>
        </p:txBody>
      </p:sp>
      <p:sp>
        <p:nvSpPr>
          <p:cNvPr id="13" name="Content Placeholder 2">
            <a:extLst>
              <a:ext uri="{FF2B5EF4-FFF2-40B4-BE49-F238E27FC236}">
                <a16:creationId xmlns:a16="http://schemas.microsoft.com/office/drawing/2014/main" id="{85134F6D-97BE-4090-987F-B7E6E7EF4F3E}"/>
              </a:ext>
            </a:extLst>
          </p:cNvPr>
          <p:cNvSpPr>
            <a:spLocks noGrp="1"/>
          </p:cNvSpPr>
          <p:nvPr>
            <p:ph idx="1"/>
          </p:nvPr>
        </p:nvSpPr>
        <p:spPr>
          <a:xfrm>
            <a:off x="457200" y="1752601"/>
            <a:ext cx="11277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F69C45C5-0F80-4719-A1F0-6E033104A70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96400" y="304800"/>
            <a:ext cx="2438400" cy="838200"/>
          </a:xfrm>
          <a:prstGeom prst="rect">
            <a:avLst/>
          </a:prstGeom>
        </p:spPr>
      </p:pic>
    </p:spTree>
    <p:extLst>
      <p:ext uri="{BB962C8B-B14F-4D97-AF65-F5344CB8AC3E}">
        <p14:creationId xmlns:p14="http://schemas.microsoft.com/office/powerpoint/2010/main" val="30204173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ustom Layout 1">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121025A-97D9-4A13-82C5-26430289BD65}"/>
              </a:ext>
            </a:extLst>
          </p:cNvPr>
          <p:cNvSpPr>
            <a:spLocks noGrp="1"/>
          </p:cNvSpPr>
          <p:nvPr>
            <p:ph type="title" hasCustomPrompt="1"/>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dirty="0"/>
              <a:t>Click to edit title</a:t>
            </a:r>
          </a:p>
        </p:txBody>
      </p:sp>
      <p:sp>
        <p:nvSpPr>
          <p:cNvPr id="8" name="Date Placeholder 2">
            <a:extLst>
              <a:ext uri="{FF2B5EF4-FFF2-40B4-BE49-F238E27FC236}">
                <a16:creationId xmlns:a16="http://schemas.microsoft.com/office/drawing/2014/main" id="{DB50B8FB-1D76-4A99-970E-AD9E61526EA2}"/>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endParaRPr lang="en-US" dirty="0"/>
          </a:p>
        </p:txBody>
      </p:sp>
      <p:sp>
        <p:nvSpPr>
          <p:cNvPr id="9" name="Slide Number Placeholder 4">
            <a:extLst>
              <a:ext uri="{FF2B5EF4-FFF2-40B4-BE49-F238E27FC236}">
                <a16:creationId xmlns:a16="http://schemas.microsoft.com/office/drawing/2014/main" id="{0A8A78AC-E7E8-4B37-963D-44C7A7B84A9F}"/>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41901424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estions Slid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727A524-2180-4FB2-96F9-A141F65B1116}"/>
              </a:ext>
            </a:extLst>
          </p:cNvPr>
          <p:cNvSpPr>
            <a:spLocks noGrp="1"/>
          </p:cNvSpPr>
          <p:nvPr>
            <p:ph type="title" hasCustomPrompt="1"/>
          </p:nvPr>
        </p:nvSpPr>
        <p:spPr>
          <a:xfrm>
            <a:off x="457200" y="76200"/>
            <a:ext cx="11277600" cy="1371600"/>
          </a:xfrm>
          <a:prstGeom prst="rect">
            <a:avLst/>
          </a:prstGeom>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dirty="0"/>
              <a:t>Click to edit title</a:t>
            </a:r>
          </a:p>
        </p:txBody>
      </p:sp>
      <p:sp>
        <p:nvSpPr>
          <p:cNvPr id="13" name="Slide Number Placeholder 4">
            <a:extLst>
              <a:ext uri="{FF2B5EF4-FFF2-40B4-BE49-F238E27FC236}">
                <a16:creationId xmlns:a16="http://schemas.microsoft.com/office/drawing/2014/main" id="{7B8A3CAE-1E5D-4BB3-9F53-E5FFA921357E}"/>
              </a:ext>
            </a:extLst>
          </p:cNvPr>
          <p:cNvSpPr>
            <a:spLocks noGrp="1"/>
          </p:cNvSpPr>
          <p:nvPr>
            <p:ph type="sldNum" sz="quarter" idx="12"/>
          </p:nvPr>
        </p:nvSpPr>
        <p:spPr>
          <a:xfrm>
            <a:off x="457200" y="6324600"/>
            <a:ext cx="1371600" cy="365125"/>
          </a:xfrm>
          <a:prstGeom prst="rect">
            <a:avLst/>
          </a:prstGeom>
        </p:spPr>
        <p:txBody>
          <a:bodyPr/>
          <a:lstStyle>
            <a:lvl1pPr algn="l">
              <a:defRPr>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pic>
        <p:nvPicPr>
          <p:cNvPr id="3" name="Picture 2" descr="A close up of a logo&#10;&#10;Description automatically generated">
            <a:extLst>
              <a:ext uri="{FF2B5EF4-FFF2-40B4-BE49-F238E27FC236}">
                <a16:creationId xmlns:a16="http://schemas.microsoft.com/office/drawing/2014/main" id="{181AB3D3-F706-49DC-8D61-02BA60EFAEA8}"/>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6941234" y="1447800"/>
            <a:ext cx="5250766" cy="5410200"/>
          </a:xfrm>
          <a:prstGeom prst="rect">
            <a:avLst/>
          </a:prstGeom>
        </p:spPr>
      </p:pic>
      <p:sp>
        <p:nvSpPr>
          <p:cNvPr id="12" name="Date Placeholder 2">
            <a:extLst>
              <a:ext uri="{FF2B5EF4-FFF2-40B4-BE49-F238E27FC236}">
                <a16:creationId xmlns:a16="http://schemas.microsoft.com/office/drawing/2014/main" id="{4487D99D-1B75-4A13-99D2-D66715851073}"/>
              </a:ext>
            </a:extLst>
          </p:cNvPr>
          <p:cNvSpPr>
            <a:spLocks noGrp="1"/>
          </p:cNvSpPr>
          <p:nvPr>
            <p:ph type="dt" sz="half" idx="10"/>
          </p:nvPr>
        </p:nvSpPr>
        <p:spPr>
          <a:xfrm>
            <a:off x="10210800" y="6324600"/>
            <a:ext cx="1524000" cy="365125"/>
          </a:xfrm>
          <a:prstGeom prst="rect">
            <a:avLst/>
          </a:prstGeom>
        </p:spPr>
        <p:txBody>
          <a:bodyPr/>
          <a:lstStyle>
            <a:lvl1pPr algn="r">
              <a:defRPr>
                <a:latin typeface="Arial" panose="020B0604020202020204" pitchFamily="34" charset="0"/>
                <a:cs typeface="Arial" panose="020B0604020202020204" pitchFamily="34" charset="0"/>
              </a:defRPr>
            </a:lvl1pPr>
          </a:lstStyle>
          <a:p>
            <a:endParaRPr lang="en-US" dirty="0"/>
          </a:p>
        </p:txBody>
      </p:sp>
      <p:pic>
        <p:nvPicPr>
          <p:cNvPr id="7" name="Picture 6" descr="A close up of a logo&#10;&#10;Description automatically generated">
            <a:extLst>
              <a:ext uri="{FF2B5EF4-FFF2-40B4-BE49-F238E27FC236}">
                <a16:creationId xmlns:a16="http://schemas.microsoft.com/office/drawing/2014/main" id="{1CA055BE-0424-484A-B98E-D8E7A7631F7C}"/>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a:stretch/>
        </p:blipFill>
        <p:spPr>
          <a:xfrm>
            <a:off x="6941234" y="1447800"/>
            <a:ext cx="5250766" cy="5410200"/>
          </a:xfrm>
          <a:prstGeom prst="rect">
            <a:avLst/>
          </a:prstGeom>
        </p:spPr>
      </p:pic>
    </p:spTree>
    <p:extLst>
      <p:ext uri="{BB962C8B-B14F-4D97-AF65-F5344CB8AC3E}">
        <p14:creationId xmlns:p14="http://schemas.microsoft.com/office/powerpoint/2010/main" val="12941646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A5448BB-563C-42AE-AECC-92DD39D96A54}"/>
              </a:ext>
            </a:extLst>
          </p:cNvPr>
          <p:cNvSpPr>
            <a:spLocks noGrp="1"/>
          </p:cNvSpPr>
          <p:nvPr>
            <p:ph type="dt" sz="half" idx="10"/>
          </p:nvPr>
        </p:nvSpPr>
        <p:spPr/>
        <p:txBody>
          <a:bodyPr/>
          <a:lstStyle/>
          <a:p>
            <a:endParaRPr lang="en-US" dirty="0"/>
          </a:p>
        </p:txBody>
      </p:sp>
      <p:sp>
        <p:nvSpPr>
          <p:cNvPr id="4" name="Slide Number Placeholder 3">
            <a:extLst>
              <a:ext uri="{FF2B5EF4-FFF2-40B4-BE49-F238E27FC236}">
                <a16:creationId xmlns:a16="http://schemas.microsoft.com/office/drawing/2014/main" id="{EAD3BB13-7524-4A08-A1FD-AA374257D827}"/>
              </a:ext>
            </a:extLst>
          </p:cNvPr>
          <p:cNvSpPr>
            <a:spLocks noGrp="1"/>
          </p:cNvSpPr>
          <p:nvPr>
            <p:ph type="sldNum" sz="quarter" idx="11"/>
          </p:nvPr>
        </p:nvSpPr>
        <p:spPr/>
        <p:txBody>
          <a:bodyPr/>
          <a:lstStyle/>
          <a:p>
            <a:fld id="{F6B8A4A2-F29A-4651-AFA7-54DA4950AAC7}" type="slidenum">
              <a:rPr lang="en-US" smtClean="0"/>
              <a:pPr/>
              <a:t>‹#›</a:t>
            </a:fld>
            <a:endParaRPr lang="en-US" dirty="0"/>
          </a:p>
        </p:txBody>
      </p:sp>
      <p:sp>
        <p:nvSpPr>
          <p:cNvPr id="5" name="Rectangle 4">
            <a:extLst>
              <a:ext uri="{FF2B5EF4-FFF2-40B4-BE49-F238E27FC236}">
                <a16:creationId xmlns:a16="http://schemas.microsoft.com/office/drawing/2014/main" id="{AB1ACEA5-5E6C-47FA-B296-44D63ED7439E}"/>
              </a:ext>
            </a:extLst>
          </p:cNvPr>
          <p:cNvSpPr/>
          <p:nvPr userDrawn="1"/>
        </p:nvSpPr>
        <p:spPr>
          <a:xfrm>
            <a:off x="0" y="0"/>
            <a:ext cx="12192000" cy="6858000"/>
          </a:xfrm>
          <a:prstGeom prst="rect">
            <a:avLst/>
          </a:prstGeom>
          <a:solidFill>
            <a:srgbClr val="0049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37BC802D-828C-4BF8-AB8C-BDBA2B1EFDB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81200" y="685800"/>
            <a:ext cx="7848600" cy="3399471"/>
          </a:xfrm>
          <a:prstGeom prst="rect">
            <a:avLst/>
          </a:prstGeom>
        </p:spPr>
      </p:pic>
      <p:sp>
        <p:nvSpPr>
          <p:cNvPr id="2" name="Title 1">
            <a:extLst>
              <a:ext uri="{FF2B5EF4-FFF2-40B4-BE49-F238E27FC236}">
                <a16:creationId xmlns:a16="http://schemas.microsoft.com/office/drawing/2014/main" id="{B680F27F-A282-4970-971D-87E6FC482910}"/>
              </a:ext>
            </a:extLst>
          </p:cNvPr>
          <p:cNvSpPr>
            <a:spLocks noGrp="1"/>
          </p:cNvSpPr>
          <p:nvPr>
            <p:ph type="title"/>
          </p:nvPr>
        </p:nvSpPr>
        <p:spPr>
          <a:xfrm>
            <a:off x="838200" y="-1524000"/>
            <a:ext cx="10515600" cy="1325563"/>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692071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3">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F641C36-E00E-4011-BF82-01D1FE7319F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2004161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4">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AB7BAC6-5DE5-4F50-8E6B-B7979E59E66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4119072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5">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7D82CF-AD3E-4CF9-A92A-94EF40DE0E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1229497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 6">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B2B952-0A13-47CD-92BF-1E6AC000594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09" r="327"/>
          <a:stretch/>
        </p:blipFill>
        <p:spPr>
          <a:xfrm>
            <a:off x="0" y="0"/>
            <a:ext cx="12191999" cy="6858000"/>
          </a:xfrm>
          <a:prstGeom prst="rect">
            <a:avLst/>
          </a:prstGeom>
        </p:spPr>
      </p:pic>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1775205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 7">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C247D7E-F5B6-4350-BE36-BC2AB868C2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Title 7"/>
          <p:cNvSpPr>
            <a:spLocks noGrp="1"/>
          </p:cNvSpPr>
          <p:nvPr>
            <p:ph type="title"/>
          </p:nvPr>
        </p:nvSpPr>
        <p:spPr>
          <a:xfrm>
            <a:off x="457200" y="533400"/>
            <a:ext cx="8534400" cy="1295400"/>
          </a:xfrm>
          <a:prstGeom prst="rect">
            <a:avLst/>
          </a:prstGeom>
        </p:spPr>
        <p:txBody>
          <a:bodyPr anchor="b"/>
          <a:lstStyle>
            <a:lvl1pPr algn="l">
              <a:lnSpc>
                <a:spcPts val="5000"/>
              </a:lnSpc>
              <a:defRPr sz="4800">
                <a:solidFill>
                  <a:srgbClr val="00529C"/>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Subtitle 2">
            <a:extLst>
              <a:ext uri="{FF2B5EF4-FFF2-40B4-BE49-F238E27FC236}">
                <a16:creationId xmlns:a16="http://schemas.microsoft.com/office/drawing/2014/main" id="{17124986-68A1-4CC3-988B-CD54F444819A}"/>
              </a:ext>
            </a:extLst>
          </p:cNvPr>
          <p:cNvSpPr>
            <a:spLocks noGrp="1"/>
          </p:cNvSpPr>
          <p:nvPr>
            <p:ph type="subTitle" idx="1" hasCustomPrompt="1"/>
          </p:nvPr>
        </p:nvSpPr>
        <p:spPr>
          <a:xfrm>
            <a:off x="9448800" y="5105400"/>
            <a:ext cx="2286000" cy="1219200"/>
          </a:xfrm>
        </p:spPr>
        <p:txBody>
          <a:bodyPr>
            <a:normAutofit/>
          </a:bodyPr>
          <a:lstStyle>
            <a:lvl1pPr marL="0" indent="0" algn="l">
              <a:buNone/>
              <a:defRPr sz="1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br>
              <a:rPr lang="en-US" dirty="0"/>
            </a:br>
            <a:r>
              <a:rPr lang="en-US" dirty="0"/>
              <a:t>Presenter</a:t>
            </a:r>
          </a:p>
          <a:p>
            <a:r>
              <a:rPr lang="en-US" dirty="0"/>
              <a:t>Date</a:t>
            </a:r>
          </a:p>
        </p:txBody>
      </p:sp>
    </p:spTree>
    <p:extLst>
      <p:ext uri="{BB962C8B-B14F-4D97-AF65-F5344CB8AC3E}">
        <p14:creationId xmlns:p14="http://schemas.microsoft.com/office/powerpoint/2010/main" val="3653789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Section Header 1: group talking">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C12751-86D7-4DA0-B924-82E1EB7BA92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8" name="Slide Number Placeholder 4">
            <a:extLst>
              <a:ext uri="{FF2B5EF4-FFF2-40B4-BE49-F238E27FC236}">
                <a16:creationId xmlns:a16="http://schemas.microsoft.com/office/drawing/2014/main" id="{CF909008-3E7D-49F1-8BF2-E23A5A04F796}"/>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E4D1A0A8-ECDB-4D05-A600-19658E0ABB66}"/>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endParaRPr lang="en-US" dirty="0"/>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3660827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ection Header 2: communication">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C12751-86D7-4DA0-B924-82E1EB7BA92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F77B9378-F322-44B7-8E28-344EE8E774C2}"/>
              </a:ext>
            </a:extLst>
          </p:cNvPr>
          <p:cNvSpPr>
            <a:spLocks noGrp="1"/>
          </p:cNvSpPr>
          <p:nvPr>
            <p:ph type="sldNum" sz="quarter" idx="12"/>
          </p:nvPr>
        </p:nvSpPr>
        <p:spPr>
          <a:xfrm>
            <a:off x="457200" y="6324600"/>
            <a:ext cx="1371600" cy="365125"/>
          </a:xfrm>
          <a:prstGeom prst="rect">
            <a:avLst/>
          </a:prstGeom>
        </p:spPr>
        <p:txBody>
          <a:bodyPr/>
          <a:lstStyle>
            <a:lvl1pPr algn="l">
              <a:defRPr>
                <a:solidFill>
                  <a:schemeClr val="bg1"/>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
        <p:nvSpPr>
          <p:cNvPr id="7" name="Date Placeholder 2">
            <a:extLst>
              <a:ext uri="{FF2B5EF4-FFF2-40B4-BE49-F238E27FC236}">
                <a16:creationId xmlns:a16="http://schemas.microsoft.com/office/drawing/2014/main" id="{F30439C2-F0D6-47E2-8C39-244E0B85DB71}"/>
              </a:ext>
            </a:extLst>
          </p:cNvPr>
          <p:cNvSpPr>
            <a:spLocks noGrp="1"/>
          </p:cNvSpPr>
          <p:nvPr>
            <p:ph type="dt" sz="half" idx="10"/>
          </p:nvPr>
        </p:nvSpPr>
        <p:spPr>
          <a:xfrm>
            <a:off x="10210800" y="6324600"/>
            <a:ext cx="1524000" cy="365125"/>
          </a:xfrm>
          <a:prstGeom prst="rect">
            <a:avLst/>
          </a:prstGeom>
        </p:spPr>
        <p:txBody>
          <a:bodyPr/>
          <a:lstStyle>
            <a:lvl1pPr algn="r">
              <a:defRPr>
                <a:solidFill>
                  <a:schemeClr val="bg1"/>
                </a:solidFill>
                <a:latin typeface="Arial" panose="020B0604020202020204" pitchFamily="34" charset="0"/>
                <a:cs typeface="Arial" panose="020B0604020202020204" pitchFamily="34" charset="0"/>
              </a:defRPr>
            </a:lvl1pPr>
          </a:lstStyle>
          <a:p>
            <a:endParaRPr lang="en-US" dirty="0"/>
          </a:p>
        </p:txBody>
      </p:sp>
      <p:sp>
        <p:nvSpPr>
          <p:cNvPr id="11" name="Title 1">
            <a:extLst>
              <a:ext uri="{FF2B5EF4-FFF2-40B4-BE49-F238E27FC236}">
                <a16:creationId xmlns:a16="http://schemas.microsoft.com/office/drawing/2014/main" id="{A5B12EBA-C8D6-45A2-82BA-3ACAA051CF53}"/>
              </a:ext>
            </a:extLst>
          </p:cNvPr>
          <p:cNvSpPr>
            <a:spLocks noGrp="1"/>
          </p:cNvSpPr>
          <p:nvPr>
            <p:ph type="ctrTitle" hasCustomPrompt="1"/>
          </p:nvPr>
        </p:nvSpPr>
        <p:spPr>
          <a:xfrm>
            <a:off x="457200" y="4419600"/>
            <a:ext cx="11277600" cy="1905000"/>
          </a:xfrm>
          <a:prstGeom prst="rect">
            <a:avLst/>
          </a:prstGeom>
        </p:spPr>
        <p:txBody>
          <a:bodyPr anchor="t"/>
          <a:lstStyle>
            <a:lvl1pPr algn="l">
              <a:defRPr sz="4000">
                <a:solidFill>
                  <a:schemeClr val="bg1"/>
                </a:solidFill>
                <a:latin typeface="Arial" panose="020B0604020202020204" pitchFamily="34" charset="0"/>
                <a:cs typeface="Arial" panose="020B0604020202020204" pitchFamily="34" charset="0"/>
              </a:defRPr>
            </a:lvl1pPr>
          </a:lstStyle>
          <a:p>
            <a:r>
              <a:rPr lang="en-US" dirty="0"/>
              <a:t>Click to edit section header</a:t>
            </a:r>
          </a:p>
        </p:txBody>
      </p:sp>
    </p:spTree>
    <p:extLst>
      <p:ext uri="{BB962C8B-B14F-4D97-AF65-F5344CB8AC3E}">
        <p14:creationId xmlns:p14="http://schemas.microsoft.com/office/powerpoint/2010/main" val="3375937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B9568B0-1C15-47B3-B9D9-05A6C71B4E64}"/>
              </a:ext>
            </a:extLst>
          </p:cNvPr>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a:off x="0" y="0"/>
            <a:ext cx="12192000" cy="1946847"/>
          </a:xfrm>
          <a:prstGeom prst="rect">
            <a:avLst/>
          </a:prstGeom>
        </p:spPr>
      </p:pic>
      <p:sp>
        <p:nvSpPr>
          <p:cNvPr id="3" name="Text Placeholder 2"/>
          <p:cNvSpPr>
            <a:spLocks noGrp="1"/>
          </p:cNvSpPr>
          <p:nvPr>
            <p:ph type="body" idx="1"/>
          </p:nvPr>
        </p:nvSpPr>
        <p:spPr>
          <a:xfrm>
            <a:off x="457200" y="1752600"/>
            <a:ext cx="11277600" cy="4572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2">
            <a:extLst>
              <a:ext uri="{FF2B5EF4-FFF2-40B4-BE49-F238E27FC236}">
                <a16:creationId xmlns:a16="http://schemas.microsoft.com/office/drawing/2014/main" id="{97C3D564-D972-4621-90DC-17FA56A0CC37}"/>
              </a:ext>
            </a:extLst>
          </p:cNvPr>
          <p:cNvSpPr>
            <a:spLocks noGrp="1"/>
          </p:cNvSpPr>
          <p:nvPr>
            <p:ph type="dt" sz="half" idx="2"/>
          </p:nvPr>
        </p:nvSpPr>
        <p:spPr>
          <a:xfrm>
            <a:off x="10210800" y="6324600"/>
            <a:ext cx="1524000" cy="365125"/>
          </a:xfrm>
          <a:prstGeom prst="rect">
            <a:avLst/>
          </a:prstGeom>
        </p:spPr>
        <p:txBody>
          <a:bodyPr anchor="ctr"/>
          <a:lstStyle>
            <a:lvl1pPr algn="r">
              <a:defRPr sz="1200">
                <a:solidFill>
                  <a:schemeClr val="bg1">
                    <a:lumMod val="50000"/>
                  </a:schemeClr>
                </a:solidFill>
                <a:latin typeface="Arial" panose="020B0604020202020204" pitchFamily="34" charset="0"/>
                <a:cs typeface="Arial" panose="020B0604020202020204" pitchFamily="34" charset="0"/>
              </a:defRPr>
            </a:lvl1pPr>
          </a:lstStyle>
          <a:p>
            <a:endParaRPr lang="en-US" dirty="0"/>
          </a:p>
        </p:txBody>
      </p:sp>
      <p:sp>
        <p:nvSpPr>
          <p:cNvPr id="11" name="Slide Number Placeholder 4">
            <a:extLst>
              <a:ext uri="{FF2B5EF4-FFF2-40B4-BE49-F238E27FC236}">
                <a16:creationId xmlns:a16="http://schemas.microsoft.com/office/drawing/2014/main" id="{02F710FD-B978-4DEA-B86D-651DBD4B60F6}"/>
              </a:ext>
            </a:extLst>
          </p:cNvPr>
          <p:cNvSpPr>
            <a:spLocks noGrp="1"/>
          </p:cNvSpPr>
          <p:nvPr>
            <p:ph type="sldNum" sz="quarter" idx="4"/>
          </p:nvPr>
        </p:nvSpPr>
        <p:spPr>
          <a:xfrm>
            <a:off x="457200" y="6324600"/>
            <a:ext cx="1371600" cy="365125"/>
          </a:xfrm>
          <a:prstGeom prst="rect">
            <a:avLst/>
          </a:prstGeom>
        </p:spPr>
        <p:txBody>
          <a:bodyPr anchor="ctr"/>
          <a:lstStyle>
            <a:lvl1pPr algn="l">
              <a:defRPr sz="1200">
                <a:solidFill>
                  <a:schemeClr val="bg1">
                    <a:lumMod val="50000"/>
                  </a:schemeClr>
                </a:solidFill>
                <a:latin typeface="Arial" panose="020B0604020202020204" pitchFamily="34" charset="0"/>
                <a:cs typeface="Arial" panose="020B0604020202020204" pitchFamily="34" charset="0"/>
              </a:defRPr>
            </a:lvl1pPr>
          </a:lstStyle>
          <a:p>
            <a:fld id="{F6B8A4A2-F29A-4651-AFA7-54DA4950AAC7}" type="slidenum">
              <a:rPr lang="en-US" smtClean="0"/>
              <a:pPr/>
              <a:t>‹#›</a:t>
            </a:fld>
            <a:endParaRPr lang="en-US" dirty="0"/>
          </a:p>
        </p:txBody>
      </p:sp>
    </p:spTree>
    <p:extLst>
      <p:ext uri="{BB962C8B-B14F-4D97-AF65-F5344CB8AC3E}">
        <p14:creationId xmlns:p14="http://schemas.microsoft.com/office/powerpoint/2010/main" val="3858154645"/>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 id="2147483879" r:id="rId12"/>
    <p:sldLayoutId id="2147483880" r:id="rId13"/>
    <p:sldLayoutId id="2147483881" r:id="rId14"/>
    <p:sldLayoutId id="2147483882" r:id="rId15"/>
    <p:sldLayoutId id="2147483883" r:id="rId16"/>
    <p:sldLayoutId id="2147483884" r:id="rId17"/>
    <p:sldLayoutId id="2147483885" r:id="rId18"/>
    <p:sldLayoutId id="2147483886" r:id="rId19"/>
    <p:sldLayoutId id="2147483887" r:id="rId20"/>
    <p:sldLayoutId id="2147483888" r:id="rId21"/>
    <p:sldLayoutId id="2147483889" r:id="rId22"/>
    <p:sldLayoutId id="2147483890" r:id="rId23"/>
    <p:sldLayoutId id="2147483891" r:id="rId24"/>
    <p:sldLayoutId id="2147483893" r:id="rId25"/>
  </p:sldLayoutIdLst>
  <p:hf hdr="0" ftr="0" dt="0"/>
  <p:txStyles>
    <p:titleStyle>
      <a:lvl1pPr indent="0" algn="ctr" defTabSz="914400" rtl="0" eaLnBrk="1" latinLnBrk="0" hangingPunct="1">
        <a:spcBef>
          <a:spcPts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288" userDrawn="1">
          <p15:clr>
            <a:srgbClr val="F26B43"/>
          </p15:clr>
        </p15:guide>
        <p15:guide id="9" pos="7392" userDrawn="1">
          <p15:clr>
            <a:srgbClr val="F26B43"/>
          </p15:clr>
        </p15:guide>
        <p15:guide id="10" orient="horz" pos="3984" userDrawn="1">
          <p15:clr>
            <a:srgbClr val="F26B43"/>
          </p15:clr>
        </p15:guide>
        <p15:guide id="11" pos="3840" userDrawn="1">
          <p15:clr>
            <a:srgbClr val="F26B43"/>
          </p15:clr>
        </p15:guide>
        <p15:guide id="12" orient="horz" pos="110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hyperlink" Target="https://ecqi.healthit.gov/qrda"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hyperlink" Target="https://www.cms.gov/Medicare/Quality-Initiatives-Patient-Assessment-Instruments/MMS/Downloads/Blueprint.pdf" TargetMode="External"/><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8" Type="http://schemas.openxmlformats.org/officeDocument/2006/relationships/hyperlink" Target="https://github.com/cqframework/clinical_quality_language/blob/master/Src/java/cql-to-elm/OVERVIEW.md" TargetMode="External"/><Relationship Id="rId3" Type="http://schemas.openxmlformats.org/officeDocument/2006/relationships/hyperlink" Target="https://ecqi.healthit.gov/" TargetMode="External"/><Relationship Id="rId7" Type="http://schemas.openxmlformats.org/officeDocument/2006/relationships/hyperlink" Target="https://bonnie.healthit.gov/" TargetMode="External"/><Relationship Id="rId2" Type="http://schemas.openxmlformats.org/officeDocument/2006/relationships/notesSlide" Target="../notesSlides/notesSlide15.xml"/><Relationship Id="rId1" Type="http://schemas.openxmlformats.org/officeDocument/2006/relationships/slideLayout" Target="../slideLayouts/slideLayout17.xml"/><Relationship Id="rId6" Type="http://schemas.openxmlformats.org/officeDocument/2006/relationships/hyperlink" Target="https://vsac.nlm.nih.gov/" TargetMode="External"/><Relationship Id="rId11" Type="http://schemas.openxmlformats.org/officeDocument/2006/relationships/hyperlink" Target="http://www.qualityforum.org/Electronic_Quality_Measures.aspx" TargetMode="External"/><Relationship Id="rId5" Type="http://schemas.openxmlformats.org/officeDocument/2006/relationships/hyperlink" Target="https://www.emeasuretool.cms.gov/" TargetMode="External"/><Relationship Id="rId10" Type="http://schemas.openxmlformats.org/officeDocument/2006/relationships/hyperlink" Target="https://ecqi.healthit.gov/system/files/Introduction_to_Electronic_Clinical_Quality_Measures_eCQMs_Testing-508.pdf" TargetMode="External"/><Relationship Id="rId4" Type="http://schemas.openxmlformats.org/officeDocument/2006/relationships/hyperlink" Target="http://www.hl7.org/implement/standards/index.cfm?ref=nav" TargetMode="External"/><Relationship Id="rId9" Type="http://schemas.openxmlformats.org/officeDocument/2006/relationships/hyperlink" Target="https://healthit.gov/cypress"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hyperlink" Target="https://www.cms.gov/Medicare/Quality-Initiatives-Patient-Assessment-Instruments/MMS/Downloads/Blueprint.pdf" TargetMode="External"/><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510F9A8C-F6AF-466D-B222-8557E0874AC7}"/>
              </a:ext>
            </a:extLst>
          </p:cNvPr>
          <p:cNvSpPr>
            <a:spLocks noGrp="1"/>
          </p:cNvSpPr>
          <p:nvPr>
            <p:ph type="title"/>
          </p:nvPr>
        </p:nvSpPr>
        <p:spPr>
          <a:xfrm>
            <a:off x="457200" y="333895"/>
            <a:ext cx="8237913" cy="1278774"/>
          </a:xfrm>
        </p:spPr>
        <p:txBody>
          <a:bodyPr/>
          <a:lstStyle/>
          <a:p>
            <a:r>
              <a:rPr lang="en-US" sz="3600" dirty="0"/>
              <a:t>Respecifying Measures to Electronic Clinical Quality Measures (eCQMs)</a:t>
            </a:r>
            <a:endParaRPr lang="en-US" sz="3600" dirty="0">
              <a:solidFill>
                <a:schemeClr val="tx2"/>
              </a:solidFill>
            </a:endParaRPr>
          </a:p>
        </p:txBody>
      </p:sp>
      <p:sp>
        <p:nvSpPr>
          <p:cNvPr id="4" name="Substitle">
            <a:extLst>
              <a:ext uri="{FF2B5EF4-FFF2-40B4-BE49-F238E27FC236}">
                <a16:creationId xmlns:a16="http://schemas.microsoft.com/office/drawing/2014/main" id="{FB436B66-5398-40AA-B125-C22767CB8FA1}"/>
              </a:ext>
            </a:extLst>
          </p:cNvPr>
          <p:cNvSpPr txBox="1">
            <a:spLocks/>
          </p:cNvSpPr>
          <p:nvPr/>
        </p:nvSpPr>
        <p:spPr>
          <a:xfrm>
            <a:off x="533400" y="1752600"/>
            <a:ext cx="4387735" cy="608215"/>
          </a:xfrm>
          <a:prstGeom prst="rect">
            <a:avLst/>
          </a:prstGeom>
        </p:spPr>
        <p:txBody>
          <a:bodyPr>
            <a:normAutofit/>
          </a:bodyPr>
          <a:lstStyle>
            <a:lvl1pPr marL="0" indent="0" algn="l" defTabSz="914400" rtl="0" eaLnBrk="1" latinLnBrk="0" hangingPunct="1">
              <a:spcBef>
                <a:spcPct val="20000"/>
              </a:spcBef>
              <a:buFontTx/>
              <a:buNone/>
              <a:defRPr sz="3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t>August 2020</a:t>
            </a:r>
          </a:p>
        </p:txBody>
      </p:sp>
      <p:sp>
        <p:nvSpPr>
          <p:cNvPr id="5" name="Author">
            <a:extLst>
              <a:ext uri="{FF2B5EF4-FFF2-40B4-BE49-F238E27FC236}">
                <a16:creationId xmlns:a16="http://schemas.microsoft.com/office/drawing/2014/main" id="{8C6D59A0-49EE-47EC-A5ED-B747BFF120FB}"/>
              </a:ext>
            </a:extLst>
          </p:cNvPr>
          <p:cNvSpPr>
            <a:spLocks noGrp="1"/>
          </p:cNvSpPr>
          <p:nvPr>
            <p:ph type="subTitle" idx="1"/>
          </p:nvPr>
        </p:nvSpPr>
        <p:spPr>
          <a:xfrm>
            <a:off x="8991600" y="5638800"/>
            <a:ext cx="2286000" cy="885305"/>
          </a:xfrm>
        </p:spPr>
        <p:txBody>
          <a:bodyPr/>
          <a:lstStyle/>
          <a:p>
            <a:r>
              <a:rPr lang="en-US" dirty="0"/>
              <a:t>Presenter:</a:t>
            </a:r>
          </a:p>
          <a:p>
            <a:r>
              <a:rPr lang="en-US" dirty="0"/>
              <a:t>-Brenna Rabel (Battelle)</a:t>
            </a:r>
          </a:p>
          <a:p>
            <a:endParaRPr lang="en-US" dirty="0"/>
          </a:p>
        </p:txBody>
      </p:sp>
    </p:spTree>
    <p:extLst>
      <p:ext uri="{BB962C8B-B14F-4D97-AF65-F5344CB8AC3E}">
        <p14:creationId xmlns:p14="http://schemas.microsoft.com/office/powerpoint/2010/main" val="2763845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F2EBB-9A3D-4D52-9687-44D30B6AD9C8}"/>
              </a:ext>
            </a:extLst>
          </p:cNvPr>
          <p:cNvSpPr>
            <a:spLocks noGrp="1"/>
          </p:cNvSpPr>
          <p:nvPr>
            <p:ph type="title"/>
          </p:nvPr>
        </p:nvSpPr>
        <p:spPr>
          <a:xfrm>
            <a:off x="0" y="0"/>
            <a:ext cx="12192000" cy="1275127"/>
          </a:xfrm>
        </p:spPr>
        <p:txBody>
          <a:bodyPr/>
          <a:lstStyle/>
          <a:p>
            <a:r>
              <a:rPr lang="en-US" b="0" dirty="0"/>
              <a:t>eCQM Standards</a:t>
            </a:r>
            <a:endParaRPr lang="en-US" sz="5400" b="0" strike="sngStrike" dirty="0"/>
          </a:p>
        </p:txBody>
      </p:sp>
      <p:sp>
        <p:nvSpPr>
          <p:cNvPr id="3" name="Content Placeholder 2">
            <a:extLst>
              <a:ext uri="{FF2B5EF4-FFF2-40B4-BE49-F238E27FC236}">
                <a16:creationId xmlns:a16="http://schemas.microsoft.com/office/drawing/2014/main" id="{9CBA25AF-4DAD-4818-ABDD-6B61FF1DAA7B}"/>
              </a:ext>
            </a:extLst>
          </p:cNvPr>
          <p:cNvSpPr>
            <a:spLocks noGrp="1"/>
          </p:cNvSpPr>
          <p:nvPr>
            <p:ph idx="1"/>
          </p:nvPr>
        </p:nvSpPr>
        <p:spPr>
          <a:xfrm>
            <a:off x="457200" y="1984918"/>
            <a:ext cx="11351941" cy="4177685"/>
          </a:xfrm>
        </p:spPr>
        <p:txBody>
          <a:bodyPr>
            <a:normAutofit fontScale="92500" lnSpcReduction="10000"/>
          </a:bodyPr>
          <a:lstStyle/>
          <a:p>
            <a:r>
              <a:rPr lang="en-US" sz="2800" dirty="0">
                <a:solidFill>
                  <a:schemeClr val="tx1"/>
                </a:solidFill>
              </a:rPr>
              <a:t>To address disparate EHRs, </a:t>
            </a:r>
            <a:r>
              <a:rPr lang="en-US" sz="2800" dirty="0"/>
              <a:t>health information technology (IT) standards and tools are used in authoring eCQMs</a:t>
            </a:r>
          </a:p>
          <a:p>
            <a:r>
              <a:rPr lang="en-US" sz="2800" dirty="0">
                <a:solidFill>
                  <a:schemeClr val="tx1"/>
                </a:solidFill>
              </a:rPr>
              <a:t>The standards are managed by the </a:t>
            </a:r>
            <a:r>
              <a:rPr lang="en-US" sz="2800" dirty="0"/>
              <a:t>health </a:t>
            </a:r>
            <a:r>
              <a:rPr lang="en-US" sz="2800" dirty="0">
                <a:solidFill>
                  <a:schemeClr val="tx1"/>
                </a:solidFill>
              </a:rPr>
              <a:t>IT community via a consensus-based development process and adopted for use in CMS programs</a:t>
            </a:r>
          </a:p>
          <a:p>
            <a:r>
              <a:rPr lang="en-US" sz="2800" dirty="0"/>
              <a:t>Current eCQM standards – Quality Data Model (QDM), Clinical Quality Language (CQL), Health Quality Measure Format (HQMF), and Quality Reporting Document Architecture (QRDA)</a:t>
            </a:r>
          </a:p>
          <a:p>
            <a:r>
              <a:rPr lang="en-US" sz="2800" dirty="0"/>
              <a:t>Current tools – Measure Authoring Tool (MAT), Bonnie, CQL-to-Expression Logical Model (ELM) Translator, Value Set Authority Center (VSAC), Cypress</a:t>
            </a:r>
          </a:p>
        </p:txBody>
      </p:sp>
      <p:sp>
        <p:nvSpPr>
          <p:cNvPr id="4" name="Slide Number Placeholder 3">
            <a:extLst>
              <a:ext uri="{FF2B5EF4-FFF2-40B4-BE49-F238E27FC236}">
                <a16:creationId xmlns:a16="http://schemas.microsoft.com/office/drawing/2014/main" id="{BE733DF0-18BF-467A-AB7A-9044F0D81FA6}"/>
              </a:ext>
            </a:extLst>
          </p:cNvPr>
          <p:cNvSpPr>
            <a:spLocks noGrp="1"/>
          </p:cNvSpPr>
          <p:nvPr>
            <p:ph type="sldNum" sz="quarter" idx="12"/>
          </p:nvPr>
        </p:nvSpPr>
        <p:spPr/>
        <p:txBody>
          <a:bodyPr/>
          <a:lstStyle/>
          <a:p>
            <a:fld id="{F6B8A4A2-F29A-4651-AFA7-54DA4950AAC7}" type="slidenum">
              <a:rPr lang="en-US" smtClean="0"/>
              <a:pPr/>
              <a:t>9</a:t>
            </a:fld>
            <a:endParaRPr lang="en-US" dirty="0"/>
          </a:p>
        </p:txBody>
      </p:sp>
    </p:spTree>
    <p:extLst>
      <p:ext uri="{BB962C8B-B14F-4D97-AF65-F5344CB8AC3E}">
        <p14:creationId xmlns:p14="http://schemas.microsoft.com/office/powerpoint/2010/main" val="2927094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8F7EC-DAD0-4787-844B-FDB5FB5E41C5}"/>
              </a:ext>
            </a:extLst>
          </p:cNvPr>
          <p:cNvSpPr>
            <a:spLocks noGrp="1"/>
          </p:cNvSpPr>
          <p:nvPr>
            <p:ph type="title"/>
          </p:nvPr>
        </p:nvSpPr>
        <p:spPr>
          <a:xfrm>
            <a:off x="0" y="0"/>
            <a:ext cx="12192000" cy="1287048"/>
          </a:xfrm>
        </p:spPr>
        <p:txBody>
          <a:bodyPr/>
          <a:lstStyle/>
          <a:p>
            <a:r>
              <a:rPr lang="en-US" b="0" dirty="0"/>
              <a:t>Review of eCQM Standards</a:t>
            </a:r>
          </a:p>
        </p:txBody>
      </p:sp>
      <p:pic>
        <p:nvPicPr>
          <p:cNvPr id="6" name="Picture 5" descr="Illustrates the connections between eCQM Standards beginning with QDM, CQL, ELM, and HQMF to create the eCQM. Then eligible clinicians/eligible professionals, using QRDA III, and eligible hospitals and critical access hospitals, using QRDA I, send results to CMS.">
            <a:extLst>
              <a:ext uri="{FF2B5EF4-FFF2-40B4-BE49-F238E27FC236}">
                <a16:creationId xmlns:a16="http://schemas.microsoft.com/office/drawing/2014/main" id="{E71E1DAC-0999-42EB-A469-75BE0D69DDB2}"/>
              </a:ext>
            </a:extLst>
          </p:cNvPr>
          <p:cNvPicPr/>
          <p:nvPr/>
        </p:nvPicPr>
        <p:blipFill rotWithShape="1">
          <a:blip r:embed="rId3" cstate="print">
            <a:extLst>
              <a:ext uri="{28A0092B-C50C-407E-A947-70E740481C1C}">
                <a14:useLocalDpi xmlns:a14="http://schemas.microsoft.com/office/drawing/2010/main" val="0"/>
              </a:ext>
            </a:extLst>
          </a:blip>
          <a:srcRect t="842"/>
          <a:stretch/>
        </p:blipFill>
        <p:spPr bwMode="auto">
          <a:xfrm>
            <a:off x="1879657" y="2011614"/>
            <a:ext cx="8432685" cy="3837221"/>
          </a:xfrm>
          <a:prstGeom prst="rect">
            <a:avLst/>
          </a:prstGeom>
          <a:ln>
            <a:noFill/>
          </a:ln>
          <a:extLst>
            <a:ext uri="{53640926-AAD7-44D8-BBD7-CCE9431645EC}">
              <a14:shadowObscured xmlns:a14="http://schemas.microsoft.com/office/drawing/2010/main"/>
            </a:ext>
          </a:extLst>
        </p:spPr>
      </p:pic>
      <p:sp>
        <p:nvSpPr>
          <p:cNvPr id="4" name="Slide Number Placeholder 3">
            <a:extLst>
              <a:ext uri="{FF2B5EF4-FFF2-40B4-BE49-F238E27FC236}">
                <a16:creationId xmlns:a16="http://schemas.microsoft.com/office/drawing/2014/main" id="{F87C3429-43DB-4C60-A837-1DB5C26F2131}"/>
              </a:ext>
            </a:extLst>
          </p:cNvPr>
          <p:cNvSpPr>
            <a:spLocks noGrp="1"/>
          </p:cNvSpPr>
          <p:nvPr>
            <p:ph type="sldNum" sz="quarter" idx="12"/>
          </p:nvPr>
        </p:nvSpPr>
        <p:spPr/>
        <p:txBody>
          <a:bodyPr/>
          <a:lstStyle/>
          <a:p>
            <a:fld id="{F6B8A4A2-F29A-4651-AFA7-54DA4950AAC7}" type="slidenum">
              <a:rPr lang="en-US" smtClean="0"/>
              <a:pPr/>
              <a:t>10</a:t>
            </a:fld>
            <a:endParaRPr lang="en-US" dirty="0"/>
          </a:p>
        </p:txBody>
      </p:sp>
      <p:sp>
        <p:nvSpPr>
          <p:cNvPr id="7" name="TextBox 6">
            <a:extLst>
              <a:ext uri="{FF2B5EF4-FFF2-40B4-BE49-F238E27FC236}">
                <a16:creationId xmlns:a16="http://schemas.microsoft.com/office/drawing/2014/main" id="{64CE673B-B32D-4ACD-AE8F-5761B7B5A84D}"/>
              </a:ext>
            </a:extLst>
          </p:cNvPr>
          <p:cNvSpPr txBox="1"/>
          <p:nvPr/>
        </p:nvSpPr>
        <p:spPr>
          <a:xfrm>
            <a:off x="1143000" y="6374139"/>
            <a:ext cx="6097712" cy="246221"/>
          </a:xfrm>
          <a:prstGeom prst="rect">
            <a:avLst/>
          </a:prstGeom>
          <a:noFill/>
        </p:spPr>
        <p:txBody>
          <a:bodyPr wrap="square">
            <a:spAutoFit/>
          </a:bodyPr>
          <a:lstStyle/>
          <a:p>
            <a:r>
              <a:rPr lang="en-US" sz="1000" dirty="0">
                <a:solidFill>
                  <a:srgbClr val="000000"/>
                </a:solidFill>
                <a:latin typeface="Calibri" panose="020F0502020204030204" pitchFamily="34" charset="0"/>
              </a:rPr>
              <a:t>2</a:t>
            </a:r>
            <a:r>
              <a:rPr lang="en-US" sz="1000" b="0" i="0" u="none" strike="noStrike" dirty="0">
                <a:solidFill>
                  <a:srgbClr val="000000"/>
                </a:solidFill>
                <a:effectLst/>
                <a:latin typeface="Calibri" panose="020F0502020204030204" pitchFamily="34" charset="0"/>
              </a:rPr>
              <a:t> Source: </a:t>
            </a:r>
            <a:r>
              <a:rPr lang="en-US" sz="1000" dirty="0">
                <a:hlinkClick r:id="rId4"/>
              </a:rPr>
              <a:t>https://ecqi.healthit.gov/qrda</a:t>
            </a:r>
            <a:r>
              <a:rPr lang="en-US" sz="1000" dirty="0"/>
              <a:t> </a:t>
            </a:r>
          </a:p>
        </p:txBody>
      </p:sp>
    </p:spTree>
    <p:extLst>
      <p:ext uri="{BB962C8B-B14F-4D97-AF65-F5344CB8AC3E}">
        <p14:creationId xmlns:p14="http://schemas.microsoft.com/office/powerpoint/2010/main" val="1256054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95558D-8502-4E50-A894-2B105CDE493B}"/>
              </a:ext>
            </a:extLst>
          </p:cNvPr>
          <p:cNvSpPr>
            <a:spLocks noGrp="1"/>
          </p:cNvSpPr>
          <p:nvPr>
            <p:ph type="title"/>
          </p:nvPr>
        </p:nvSpPr>
        <p:spPr/>
        <p:txBody>
          <a:bodyPr/>
          <a:lstStyle/>
          <a:p>
            <a:r>
              <a:rPr lang="en-US" b="0" dirty="0"/>
              <a:t>Relationship of eCQM Tools with Standards</a:t>
            </a:r>
          </a:p>
        </p:txBody>
      </p:sp>
      <p:sp>
        <p:nvSpPr>
          <p:cNvPr id="4" name="Slide Number Placeholder 3">
            <a:extLst>
              <a:ext uri="{FF2B5EF4-FFF2-40B4-BE49-F238E27FC236}">
                <a16:creationId xmlns:a16="http://schemas.microsoft.com/office/drawing/2014/main" id="{4F8D102B-7C07-4923-A5FF-A38559FF923D}"/>
              </a:ext>
            </a:extLst>
          </p:cNvPr>
          <p:cNvSpPr>
            <a:spLocks noGrp="1"/>
          </p:cNvSpPr>
          <p:nvPr>
            <p:ph type="sldNum" sz="quarter" idx="12"/>
          </p:nvPr>
        </p:nvSpPr>
        <p:spPr/>
        <p:txBody>
          <a:bodyPr/>
          <a:lstStyle/>
          <a:p>
            <a:fld id="{F6B8A4A2-F29A-4651-AFA7-54DA4950AAC7}" type="slidenum">
              <a:rPr lang="en-US" smtClean="0"/>
              <a:pPr/>
              <a:t>11</a:t>
            </a:fld>
            <a:endParaRPr lang="en-US" dirty="0"/>
          </a:p>
        </p:txBody>
      </p:sp>
      <p:pic>
        <p:nvPicPr>
          <p:cNvPr id="5" name="Picture 4" descr="A graphic demonstrating the relationship of eCQM tools with standards. ">
            <a:extLst>
              <a:ext uri="{FF2B5EF4-FFF2-40B4-BE49-F238E27FC236}">
                <a16:creationId xmlns:a16="http://schemas.microsoft.com/office/drawing/2014/main" id="{CF775EE3-401B-4398-947B-58F524A8609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444752" y="1726057"/>
            <a:ext cx="8311896" cy="4488815"/>
          </a:xfrm>
          <a:prstGeom prst="rect">
            <a:avLst/>
          </a:prstGeom>
        </p:spPr>
      </p:pic>
    </p:spTree>
    <p:extLst>
      <p:ext uri="{BB962C8B-B14F-4D97-AF65-F5344CB8AC3E}">
        <p14:creationId xmlns:p14="http://schemas.microsoft.com/office/powerpoint/2010/main" val="10631663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426D8-75B3-4C3B-A91B-3444278C7090}"/>
              </a:ext>
            </a:extLst>
          </p:cNvPr>
          <p:cNvSpPr>
            <a:spLocks noGrp="1"/>
          </p:cNvSpPr>
          <p:nvPr>
            <p:ph type="title"/>
          </p:nvPr>
        </p:nvSpPr>
        <p:spPr>
          <a:xfrm>
            <a:off x="0" y="0"/>
            <a:ext cx="12192000" cy="1266738"/>
          </a:xfrm>
        </p:spPr>
        <p:txBody>
          <a:bodyPr/>
          <a:lstStyle/>
          <a:p>
            <a:r>
              <a:rPr lang="en-US" b="0" dirty="0"/>
              <a:t>eCQM Feasibility Testing	</a:t>
            </a:r>
          </a:p>
        </p:txBody>
      </p:sp>
      <p:sp>
        <p:nvSpPr>
          <p:cNvPr id="3" name="Content Placeholder 2">
            <a:extLst>
              <a:ext uri="{FF2B5EF4-FFF2-40B4-BE49-F238E27FC236}">
                <a16:creationId xmlns:a16="http://schemas.microsoft.com/office/drawing/2014/main" id="{B3F99941-1F35-485D-8576-1E9B1E0784D5}"/>
              </a:ext>
            </a:extLst>
          </p:cNvPr>
          <p:cNvSpPr>
            <a:spLocks noGrp="1"/>
          </p:cNvSpPr>
          <p:nvPr>
            <p:ph idx="1"/>
          </p:nvPr>
        </p:nvSpPr>
        <p:spPr>
          <a:xfrm>
            <a:off x="796954" y="1861625"/>
            <a:ext cx="10486239" cy="4528194"/>
          </a:xfrm>
        </p:spPr>
        <p:txBody>
          <a:bodyPr>
            <a:normAutofit/>
          </a:bodyPr>
          <a:lstStyle/>
          <a:p>
            <a:r>
              <a:rPr lang="en-US" sz="2800" dirty="0">
                <a:solidFill>
                  <a:schemeClr val="tx1"/>
                </a:solidFill>
              </a:rPr>
              <a:t>Feasibility Testing must be done to assess feasibility and determine the </a:t>
            </a:r>
            <a:r>
              <a:rPr lang="en-US" sz="2800" b="1" i="1" dirty="0">
                <a:solidFill>
                  <a:schemeClr val="tx1"/>
                </a:solidFill>
              </a:rPr>
              <a:t>extent to which the required data are available and retrievable without undue burden</a:t>
            </a:r>
            <a:r>
              <a:rPr lang="en-US" sz="2800" dirty="0">
                <a:solidFill>
                  <a:schemeClr val="tx1"/>
                </a:solidFill>
              </a:rPr>
              <a:t>, and the extent to which they can be implemented for performance measurement.</a:t>
            </a:r>
            <a:r>
              <a:rPr lang="en-US" sz="2800" baseline="30000" dirty="0">
                <a:solidFill>
                  <a:schemeClr val="tx1"/>
                </a:solidFill>
              </a:rPr>
              <a:t>4</a:t>
            </a:r>
          </a:p>
          <a:p>
            <a:r>
              <a:rPr lang="en-US" sz="2800" dirty="0">
                <a:solidFill>
                  <a:schemeClr val="tx1"/>
                </a:solidFill>
              </a:rPr>
              <a:t>Test early and often; engage stakeholders early and often</a:t>
            </a:r>
          </a:p>
          <a:p>
            <a:r>
              <a:rPr lang="en-US" sz="2800" dirty="0">
                <a:solidFill>
                  <a:schemeClr val="tx1"/>
                </a:solidFill>
              </a:rPr>
              <a:t>Fail early to inform </a:t>
            </a:r>
            <a:r>
              <a:rPr lang="en-US" sz="2800" dirty="0"/>
              <a:t>respecification</a:t>
            </a:r>
          </a:p>
          <a:p>
            <a:r>
              <a:rPr lang="en-US" sz="2800" dirty="0"/>
              <a:t>Do not expect the same performance results of eCQM testing as with the original measure</a:t>
            </a:r>
          </a:p>
          <a:p>
            <a:endParaRPr lang="en-US" sz="3600" dirty="0"/>
          </a:p>
        </p:txBody>
      </p:sp>
      <p:sp>
        <p:nvSpPr>
          <p:cNvPr id="4" name="Slide Number Placeholder 3">
            <a:extLst>
              <a:ext uri="{FF2B5EF4-FFF2-40B4-BE49-F238E27FC236}">
                <a16:creationId xmlns:a16="http://schemas.microsoft.com/office/drawing/2014/main" id="{046598A0-576C-4B8F-8AE6-7E91A3C8ED0C}"/>
              </a:ext>
            </a:extLst>
          </p:cNvPr>
          <p:cNvSpPr>
            <a:spLocks noGrp="1"/>
          </p:cNvSpPr>
          <p:nvPr>
            <p:ph type="sldNum" sz="quarter" idx="12"/>
          </p:nvPr>
        </p:nvSpPr>
        <p:spPr/>
        <p:txBody>
          <a:bodyPr/>
          <a:lstStyle/>
          <a:p>
            <a:fld id="{F6B8A4A2-F29A-4651-AFA7-54DA4950AAC7}" type="slidenum">
              <a:rPr lang="en-US" smtClean="0"/>
              <a:pPr/>
              <a:t>12</a:t>
            </a:fld>
            <a:endParaRPr lang="en-US" dirty="0"/>
          </a:p>
        </p:txBody>
      </p:sp>
      <p:sp>
        <p:nvSpPr>
          <p:cNvPr id="5" name="TextBox 4">
            <a:extLst>
              <a:ext uri="{FF2B5EF4-FFF2-40B4-BE49-F238E27FC236}">
                <a16:creationId xmlns:a16="http://schemas.microsoft.com/office/drawing/2014/main" id="{A7D0D0DF-2D09-4543-8C41-CD03B6F96DDB}"/>
              </a:ext>
            </a:extLst>
          </p:cNvPr>
          <p:cNvSpPr txBox="1"/>
          <p:nvPr/>
        </p:nvSpPr>
        <p:spPr>
          <a:xfrm>
            <a:off x="971573" y="6384051"/>
            <a:ext cx="6097712" cy="246221"/>
          </a:xfrm>
          <a:prstGeom prst="rect">
            <a:avLst/>
          </a:prstGeom>
          <a:noFill/>
        </p:spPr>
        <p:txBody>
          <a:bodyPr wrap="square">
            <a:spAutoFit/>
          </a:bodyPr>
          <a:lstStyle/>
          <a:p>
            <a:r>
              <a:rPr lang="en-US" sz="1000" dirty="0">
                <a:solidFill>
                  <a:srgbClr val="000000"/>
                </a:solidFill>
                <a:latin typeface="Calibri" panose="020F0502020204030204" pitchFamily="34" charset="0"/>
              </a:rPr>
              <a:t>4</a:t>
            </a:r>
            <a:r>
              <a:rPr lang="en-US" sz="1000" b="0" i="0" u="none" strike="noStrike" dirty="0">
                <a:solidFill>
                  <a:srgbClr val="000000"/>
                </a:solidFill>
                <a:effectLst/>
                <a:latin typeface="Calibri" panose="020F0502020204030204" pitchFamily="34" charset="0"/>
              </a:rPr>
              <a:t> Source: </a:t>
            </a:r>
            <a:r>
              <a:rPr lang="en-US" sz="1000" b="0" i="0" u="sng" strike="noStrike" dirty="0">
                <a:solidFill>
                  <a:srgbClr val="0563C1"/>
                </a:solidFill>
                <a:effectLst/>
                <a:latin typeface="Calibri" panose="020F0502020204030204" pitchFamily="34" charset="0"/>
                <a:hlinkClick r:id="rId3"/>
              </a:rPr>
              <a:t>CMS Blueprint for the CMS Measures Management System</a:t>
            </a:r>
            <a:endParaRPr lang="en-US" sz="1000" dirty="0"/>
          </a:p>
        </p:txBody>
      </p:sp>
    </p:spTree>
    <p:extLst>
      <p:ext uri="{BB962C8B-B14F-4D97-AF65-F5344CB8AC3E}">
        <p14:creationId xmlns:p14="http://schemas.microsoft.com/office/powerpoint/2010/main" val="163167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8AF48-F4F9-4FA6-916B-02F13D2DBDB5}"/>
              </a:ext>
            </a:extLst>
          </p:cNvPr>
          <p:cNvSpPr>
            <a:spLocks noGrp="1"/>
          </p:cNvSpPr>
          <p:nvPr>
            <p:ph type="title"/>
          </p:nvPr>
        </p:nvSpPr>
        <p:spPr>
          <a:xfrm>
            <a:off x="0" y="0"/>
            <a:ext cx="12192000" cy="1275127"/>
          </a:xfrm>
        </p:spPr>
        <p:txBody>
          <a:bodyPr/>
          <a:lstStyle/>
          <a:p>
            <a:r>
              <a:rPr lang="en-US" b="0" dirty="0"/>
              <a:t>Determine Data Elements</a:t>
            </a:r>
          </a:p>
        </p:txBody>
      </p:sp>
      <p:sp>
        <p:nvSpPr>
          <p:cNvPr id="3" name="Slide Number Placeholder 2">
            <a:extLst>
              <a:ext uri="{FF2B5EF4-FFF2-40B4-BE49-F238E27FC236}">
                <a16:creationId xmlns:a16="http://schemas.microsoft.com/office/drawing/2014/main" id="{1BDD76E8-99A4-46BE-8EA4-8323B48470AC}"/>
              </a:ext>
            </a:extLst>
          </p:cNvPr>
          <p:cNvSpPr>
            <a:spLocks noGrp="1"/>
          </p:cNvSpPr>
          <p:nvPr>
            <p:ph type="sldNum" sz="quarter" idx="12"/>
          </p:nvPr>
        </p:nvSpPr>
        <p:spPr/>
        <p:txBody>
          <a:bodyPr/>
          <a:lstStyle/>
          <a:p>
            <a:fld id="{F6B8A4A2-F29A-4651-AFA7-54DA4950AAC7}" type="slidenum">
              <a:rPr lang="en-US" smtClean="0"/>
              <a:pPr/>
              <a:t>13</a:t>
            </a:fld>
            <a:endParaRPr lang="en-US" dirty="0"/>
          </a:p>
        </p:txBody>
      </p:sp>
      <p:pic>
        <p:nvPicPr>
          <p:cNvPr id="4" name="Picture 3" descr="A graphic displaying information on how to determine data elements">
            <a:extLst>
              <a:ext uri="{FF2B5EF4-FFF2-40B4-BE49-F238E27FC236}">
                <a16:creationId xmlns:a16="http://schemas.microsoft.com/office/drawing/2014/main" id="{A9ED9054-0B2C-47CE-BEC6-A8D0AB6CE1C3}"/>
              </a:ext>
            </a:extLst>
          </p:cNvPr>
          <p:cNvPicPr>
            <a:picLocks noChangeAspect="1"/>
          </p:cNvPicPr>
          <p:nvPr/>
        </p:nvPicPr>
        <p:blipFill>
          <a:blip r:embed="rId3"/>
          <a:stretch>
            <a:fillRect/>
          </a:stretch>
        </p:blipFill>
        <p:spPr>
          <a:xfrm>
            <a:off x="457200" y="1689163"/>
            <a:ext cx="11410950" cy="4467225"/>
          </a:xfrm>
          <a:prstGeom prst="rect">
            <a:avLst/>
          </a:prstGeom>
        </p:spPr>
      </p:pic>
    </p:spTree>
    <p:extLst>
      <p:ext uri="{BB962C8B-B14F-4D97-AF65-F5344CB8AC3E}">
        <p14:creationId xmlns:p14="http://schemas.microsoft.com/office/powerpoint/2010/main" val="26079332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ECDE4-84F6-4CAC-BD5E-D497AF75462E}"/>
              </a:ext>
            </a:extLst>
          </p:cNvPr>
          <p:cNvSpPr>
            <a:spLocks noGrp="1"/>
          </p:cNvSpPr>
          <p:nvPr>
            <p:ph type="title"/>
          </p:nvPr>
        </p:nvSpPr>
        <p:spPr>
          <a:xfrm>
            <a:off x="0" y="0"/>
            <a:ext cx="12192000" cy="1258349"/>
          </a:xfrm>
        </p:spPr>
        <p:txBody>
          <a:bodyPr/>
          <a:lstStyle/>
          <a:p>
            <a:r>
              <a:rPr lang="en-US" b="0" dirty="0"/>
              <a:t>eCQM Feasibility Testing: Points to Consider</a:t>
            </a:r>
          </a:p>
        </p:txBody>
      </p:sp>
      <p:sp>
        <p:nvSpPr>
          <p:cNvPr id="3" name="Content Placeholder 2">
            <a:extLst>
              <a:ext uri="{FF2B5EF4-FFF2-40B4-BE49-F238E27FC236}">
                <a16:creationId xmlns:a16="http://schemas.microsoft.com/office/drawing/2014/main" id="{6DBE590E-3EFA-47D2-BB3B-87381B01956B}"/>
              </a:ext>
            </a:extLst>
          </p:cNvPr>
          <p:cNvSpPr>
            <a:spLocks noGrp="1"/>
          </p:cNvSpPr>
          <p:nvPr>
            <p:ph idx="1"/>
          </p:nvPr>
        </p:nvSpPr>
        <p:spPr>
          <a:xfrm>
            <a:off x="755008" y="1752601"/>
            <a:ext cx="10662409" cy="4572000"/>
          </a:xfrm>
        </p:spPr>
        <p:txBody>
          <a:bodyPr/>
          <a:lstStyle/>
          <a:p>
            <a:r>
              <a:rPr lang="en-US" sz="2800" dirty="0">
                <a:solidFill>
                  <a:schemeClr val="tx1"/>
                </a:solidFill>
              </a:rPr>
              <a:t>Will there be workflow or technology changes required for the eCQM?</a:t>
            </a:r>
          </a:p>
          <a:p>
            <a:r>
              <a:rPr lang="en-US" sz="2800" dirty="0">
                <a:solidFill>
                  <a:schemeClr val="tx1"/>
                </a:solidFill>
              </a:rPr>
              <a:t>Will testing the eCQM show it will be limited to an integrated healthcare delivery system with a shared IT system or interoperable EHR system?</a:t>
            </a:r>
          </a:p>
          <a:p>
            <a:r>
              <a:rPr lang="en-US" sz="2800" dirty="0">
                <a:solidFill>
                  <a:schemeClr val="tx1"/>
                </a:solidFill>
              </a:rPr>
              <a:t>Will the eCQM require data from another setting e.g., facility-based data for an </a:t>
            </a:r>
            <a:r>
              <a:rPr lang="en-US" sz="2800" dirty="0"/>
              <a:t>eligible clinician</a:t>
            </a:r>
            <a:r>
              <a:rPr lang="en-US" sz="2800" dirty="0">
                <a:solidFill>
                  <a:schemeClr val="tx1"/>
                </a:solidFill>
              </a:rPr>
              <a:t> eCQM?</a:t>
            </a:r>
          </a:p>
          <a:p>
            <a:endParaRPr lang="en-US" dirty="0"/>
          </a:p>
        </p:txBody>
      </p:sp>
      <p:sp>
        <p:nvSpPr>
          <p:cNvPr id="4" name="Slide Number Placeholder 3">
            <a:extLst>
              <a:ext uri="{FF2B5EF4-FFF2-40B4-BE49-F238E27FC236}">
                <a16:creationId xmlns:a16="http://schemas.microsoft.com/office/drawing/2014/main" id="{63B77C8A-2F03-44ED-BE19-A939BF11AF58}"/>
              </a:ext>
            </a:extLst>
          </p:cNvPr>
          <p:cNvSpPr>
            <a:spLocks noGrp="1"/>
          </p:cNvSpPr>
          <p:nvPr>
            <p:ph type="sldNum" sz="quarter" idx="12"/>
          </p:nvPr>
        </p:nvSpPr>
        <p:spPr/>
        <p:txBody>
          <a:bodyPr/>
          <a:lstStyle/>
          <a:p>
            <a:fld id="{F6B8A4A2-F29A-4651-AFA7-54DA4950AAC7}" type="slidenum">
              <a:rPr lang="en-US" smtClean="0"/>
              <a:pPr/>
              <a:t>14</a:t>
            </a:fld>
            <a:endParaRPr lang="en-US" dirty="0"/>
          </a:p>
        </p:txBody>
      </p:sp>
    </p:spTree>
    <p:extLst>
      <p:ext uri="{BB962C8B-B14F-4D97-AF65-F5344CB8AC3E}">
        <p14:creationId xmlns:p14="http://schemas.microsoft.com/office/powerpoint/2010/main" val="17214433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66035-A857-44C2-B640-C4DCF9BD746E}"/>
              </a:ext>
            </a:extLst>
          </p:cNvPr>
          <p:cNvSpPr>
            <a:spLocks noGrp="1"/>
          </p:cNvSpPr>
          <p:nvPr>
            <p:ph type="title"/>
          </p:nvPr>
        </p:nvSpPr>
        <p:spPr>
          <a:xfrm>
            <a:off x="0" y="1"/>
            <a:ext cx="12192000" cy="1275126"/>
          </a:xfrm>
        </p:spPr>
        <p:txBody>
          <a:bodyPr/>
          <a:lstStyle/>
          <a:p>
            <a:r>
              <a:rPr lang="en-US" b="0" dirty="0"/>
              <a:t>Additional References</a:t>
            </a:r>
          </a:p>
        </p:txBody>
      </p:sp>
      <p:sp>
        <p:nvSpPr>
          <p:cNvPr id="3" name="Content Placeholder 2">
            <a:extLst>
              <a:ext uri="{FF2B5EF4-FFF2-40B4-BE49-F238E27FC236}">
                <a16:creationId xmlns:a16="http://schemas.microsoft.com/office/drawing/2014/main" id="{7D94E9C3-0F1F-4674-8771-32B07614CF0D}"/>
              </a:ext>
            </a:extLst>
          </p:cNvPr>
          <p:cNvSpPr>
            <a:spLocks noGrp="1"/>
          </p:cNvSpPr>
          <p:nvPr>
            <p:ph idx="1"/>
          </p:nvPr>
        </p:nvSpPr>
        <p:spPr>
          <a:xfrm>
            <a:off x="908189" y="1780756"/>
            <a:ext cx="10515600" cy="4836247"/>
          </a:xfrm>
        </p:spPr>
        <p:txBody>
          <a:bodyPr vert="horz" lIns="91440" tIns="45720" rIns="91440" bIns="45720" rtlCol="0" anchor="t">
            <a:noAutofit/>
          </a:bodyPr>
          <a:lstStyle/>
          <a:p>
            <a:r>
              <a:rPr lang="en-US" sz="2400" dirty="0">
                <a:solidFill>
                  <a:schemeClr val="tx1"/>
                </a:solidFill>
                <a:ea typeface="+mn-lt"/>
              </a:rPr>
              <a:t>For eCQM Standards:</a:t>
            </a:r>
          </a:p>
          <a:p>
            <a:pPr lvl="1"/>
            <a:r>
              <a:rPr lang="en-US" sz="2000" dirty="0">
                <a:solidFill>
                  <a:schemeClr val="tx1"/>
                </a:solidFill>
                <a:hlinkClick r:id="rId3"/>
              </a:rPr>
              <a:t>Electronic Clinical Quality Improvement (eCQI) Resource Center</a:t>
            </a:r>
            <a:r>
              <a:rPr lang="en-US" sz="2000" dirty="0">
                <a:solidFill>
                  <a:schemeClr val="tx1"/>
                </a:solidFill>
              </a:rPr>
              <a:t> (QDM)</a:t>
            </a:r>
          </a:p>
          <a:p>
            <a:pPr lvl="1"/>
            <a:r>
              <a:rPr lang="en-US" sz="2000" dirty="0">
                <a:ea typeface="+mn-lt"/>
              </a:rPr>
              <a:t>HL7 </a:t>
            </a:r>
            <a:r>
              <a:rPr lang="en-US" sz="2000" dirty="0">
                <a:ea typeface="+mn-lt"/>
                <a:hlinkClick r:id="rId4"/>
              </a:rPr>
              <a:t>Standards</a:t>
            </a:r>
            <a:r>
              <a:rPr lang="en-US" sz="2000" dirty="0">
                <a:ea typeface="+mn-lt"/>
              </a:rPr>
              <a:t> (CQL, HQMF, QRDA)</a:t>
            </a:r>
          </a:p>
          <a:p>
            <a:r>
              <a:rPr lang="en-US" sz="2400" dirty="0">
                <a:solidFill>
                  <a:schemeClr val="tx1"/>
                </a:solidFill>
                <a:ea typeface="+mn-lt"/>
              </a:rPr>
              <a:t>For eCQM Tools</a:t>
            </a:r>
          </a:p>
          <a:p>
            <a:pPr lvl="1"/>
            <a:r>
              <a:rPr lang="en-US" sz="1800" dirty="0">
                <a:hlinkClick r:id="rId5"/>
              </a:rPr>
              <a:t>MAT</a:t>
            </a:r>
            <a:endParaRPr lang="en-US" sz="1800" dirty="0">
              <a:hlinkClick r:id="rId6"/>
            </a:endParaRPr>
          </a:p>
          <a:p>
            <a:pPr lvl="1"/>
            <a:r>
              <a:rPr lang="en-US" sz="1800" dirty="0">
                <a:hlinkClick r:id="rId6"/>
              </a:rPr>
              <a:t>National Library of Medicine VSAC </a:t>
            </a:r>
            <a:endParaRPr lang="en-US" sz="1800" dirty="0"/>
          </a:p>
          <a:p>
            <a:pPr lvl="1"/>
            <a:r>
              <a:rPr lang="en-US" sz="1800" dirty="0">
                <a:solidFill>
                  <a:schemeClr val="tx1"/>
                </a:solidFill>
                <a:ea typeface="+mn-lt"/>
                <a:hlinkClick r:id="rId7"/>
              </a:rPr>
              <a:t>Bonnie</a:t>
            </a:r>
            <a:endParaRPr lang="en-US" sz="1800" dirty="0">
              <a:solidFill>
                <a:schemeClr val="tx1"/>
              </a:solidFill>
              <a:ea typeface="+mn-lt"/>
            </a:endParaRPr>
          </a:p>
          <a:p>
            <a:pPr lvl="1"/>
            <a:r>
              <a:rPr lang="en-US" sz="1800" dirty="0">
                <a:hlinkClick r:id="rId8"/>
              </a:rPr>
              <a:t>CQL-to-ELM Translator</a:t>
            </a:r>
            <a:endParaRPr lang="en-US" sz="1800" dirty="0"/>
          </a:p>
          <a:p>
            <a:pPr lvl="1"/>
            <a:r>
              <a:rPr lang="en-US" sz="1800" dirty="0">
                <a:solidFill>
                  <a:schemeClr val="tx1"/>
                </a:solidFill>
                <a:ea typeface="+mn-lt"/>
                <a:hlinkClick r:id="rId9"/>
              </a:rPr>
              <a:t>Cypress</a:t>
            </a:r>
            <a:endParaRPr lang="en-US" sz="1800" dirty="0">
              <a:solidFill>
                <a:schemeClr val="tx1"/>
              </a:solidFill>
              <a:ea typeface="+mn-lt"/>
            </a:endParaRPr>
          </a:p>
          <a:p>
            <a:r>
              <a:rPr lang="en-US" sz="2400" dirty="0">
                <a:solidFill>
                  <a:schemeClr val="tx1"/>
                </a:solidFill>
              </a:rPr>
              <a:t>For eCQM Testing:</a:t>
            </a:r>
          </a:p>
          <a:p>
            <a:pPr lvl="1"/>
            <a:r>
              <a:rPr lang="en-US" sz="2000" dirty="0">
                <a:solidFill>
                  <a:schemeClr val="tx1"/>
                </a:solidFill>
                <a:hlinkClick r:id="rId10"/>
              </a:rPr>
              <a:t>Introduction to eCQM Testing </a:t>
            </a:r>
            <a:endParaRPr lang="en-US" sz="2000" dirty="0">
              <a:solidFill>
                <a:schemeClr val="tx1"/>
              </a:solidFill>
            </a:endParaRPr>
          </a:p>
          <a:p>
            <a:pPr lvl="1"/>
            <a:r>
              <a:rPr lang="en-US" sz="2000" dirty="0">
                <a:solidFill>
                  <a:schemeClr val="tx1"/>
                </a:solidFill>
                <a:ea typeface="+mn-lt"/>
                <a:hlinkClick r:id="rId11"/>
              </a:rPr>
              <a:t>National Quality Forum Feasibility Scorecard</a:t>
            </a:r>
            <a:endParaRPr lang="en-US" sz="2400" dirty="0">
              <a:ea typeface="+mn-lt"/>
            </a:endParaRPr>
          </a:p>
          <a:p>
            <a:endParaRPr lang="en-US" dirty="0"/>
          </a:p>
          <a:p>
            <a:pPr lvl="2"/>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9681CF04-54D4-4A32-88F1-2FF69C79BDB3}"/>
              </a:ext>
            </a:extLst>
          </p:cNvPr>
          <p:cNvSpPr>
            <a:spLocks noGrp="1"/>
          </p:cNvSpPr>
          <p:nvPr>
            <p:ph type="sldNum" sz="quarter" idx="12"/>
          </p:nvPr>
        </p:nvSpPr>
        <p:spPr/>
        <p:txBody>
          <a:bodyPr/>
          <a:lstStyle/>
          <a:p>
            <a:fld id="{F6B8A4A2-F29A-4651-AFA7-54DA4950AAC7}" type="slidenum">
              <a:rPr lang="en-US" smtClean="0"/>
              <a:pPr/>
              <a:t>15</a:t>
            </a:fld>
            <a:endParaRPr lang="en-US" dirty="0"/>
          </a:p>
        </p:txBody>
      </p:sp>
    </p:spTree>
    <p:extLst>
      <p:ext uri="{BB962C8B-B14F-4D97-AF65-F5344CB8AC3E}">
        <p14:creationId xmlns:p14="http://schemas.microsoft.com/office/powerpoint/2010/main" val="34501474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1AF5BE4-D59F-436C-8469-03077C07F606}"/>
              </a:ext>
            </a:extLst>
          </p:cNvPr>
          <p:cNvSpPr>
            <a:spLocks noGrp="1"/>
          </p:cNvSpPr>
          <p:nvPr>
            <p:ph type="title"/>
          </p:nvPr>
        </p:nvSpPr>
        <p:spPr/>
        <p:txBody>
          <a:bodyPr/>
          <a:lstStyle/>
          <a:p>
            <a:r>
              <a:rPr lang="en-US" dirty="0"/>
              <a:t>Upcoming Webinars</a:t>
            </a:r>
          </a:p>
        </p:txBody>
      </p:sp>
      <p:sp>
        <p:nvSpPr>
          <p:cNvPr id="5" name="Content Placeholder 4">
            <a:extLst>
              <a:ext uri="{FF2B5EF4-FFF2-40B4-BE49-F238E27FC236}">
                <a16:creationId xmlns:a16="http://schemas.microsoft.com/office/drawing/2014/main" id="{78BC3901-0076-4935-8150-A448DECC5FF6}"/>
              </a:ext>
            </a:extLst>
          </p:cNvPr>
          <p:cNvSpPr>
            <a:spLocks noGrp="1"/>
          </p:cNvSpPr>
          <p:nvPr>
            <p:ph idx="1"/>
          </p:nvPr>
        </p:nvSpPr>
        <p:spPr/>
        <p:txBody>
          <a:bodyPr/>
          <a:lstStyle/>
          <a:p>
            <a:r>
              <a:rPr lang="en-US" i="1" dirty="0"/>
              <a:t>Understanding Clinical Quality Measures: How CMS is modernizing its approach to digital measurement</a:t>
            </a:r>
          </a:p>
          <a:p>
            <a:r>
              <a:rPr lang="en-US" dirty="0"/>
              <a:t>Presented by Kim Rawlings (CMS), Nicole Brennan (Battelle), and Brenna Rabel (Battelle)</a:t>
            </a:r>
          </a:p>
          <a:p>
            <a:pPr lvl="1"/>
            <a:r>
              <a:rPr lang="en-US" i="1" dirty="0"/>
              <a:t>September 15</a:t>
            </a:r>
            <a:r>
              <a:rPr lang="en-US" i="1" baseline="30000" dirty="0"/>
              <a:t>th</a:t>
            </a:r>
            <a:r>
              <a:rPr lang="en-US" i="1" dirty="0"/>
              <a:t>, 2-3pm ET</a:t>
            </a:r>
          </a:p>
          <a:p>
            <a:pPr lvl="1"/>
            <a:r>
              <a:rPr lang="en-US" i="1" dirty="0"/>
              <a:t>September 17</a:t>
            </a:r>
            <a:r>
              <a:rPr lang="en-US" i="1" baseline="30000" dirty="0"/>
              <a:t>th</a:t>
            </a:r>
            <a:r>
              <a:rPr lang="en-US" i="1" dirty="0"/>
              <a:t>, 3-4pm ET</a:t>
            </a:r>
          </a:p>
          <a:p>
            <a:pPr marL="457200" lvl="1" indent="0">
              <a:buNone/>
            </a:pPr>
            <a:endParaRPr lang="en-US" i="1" dirty="0"/>
          </a:p>
        </p:txBody>
      </p:sp>
      <p:sp>
        <p:nvSpPr>
          <p:cNvPr id="3" name="Slide Number Placeholder 2">
            <a:extLst>
              <a:ext uri="{FF2B5EF4-FFF2-40B4-BE49-F238E27FC236}">
                <a16:creationId xmlns:a16="http://schemas.microsoft.com/office/drawing/2014/main" id="{E86384B7-C775-4636-951D-4DFD675815DA}"/>
              </a:ext>
            </a:extLst>
          </p:cNvPr>
          <p:cNvSpPr>
            <a:spLocks noGrp="1"/>
          </p:cNvSpPr>
          <p:nvPr>
            <p:ph type="sldNum" sz="quarter" idx="12"/>
          </p:nvPr>
        </p:nvSpPr>
        <p:spPr/>
        <p:txBody>
          <a:bodyPr/>
          <a:lstStyle/>
          <a:p>
            <a:fld id="{F6B8A4A2-F29A-4651-AFA7-54DA4950AAC7}" type="slidenum">
              <a:rPr lang="en-US" smtClean="0"/>
              <a:pPr/>
              <a:t>16</a:t>
            </a:fld>
            <a:endParaRPr lang="en-US" dirty="0"/>
          </a:p>
        </p:txBody>
      </p:sp>
    </p:spTree>
    <p:extLst>
      <p:ext uri="{BB962C8B-B14F-4D97-AF65-F5344CB8AC3E}">
        <p14:creationId xmlns:p14="http://schemas.microsoft.com/office/powerpoint/2010/main" val="36576527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908372-1E91-4885-BC9B-06109A4F9183}"/>
              </a:ext>
            </a:extLst>
          </p:cNvPr>
          <p:cNvSpPr>
            <a:spLocks noGrp="1"/>
          </p:cNvSpPr>
          <p:nvPr>
            <p:ph type="title"/>
          </p:nvPr>
        </p:nvSpPr>
        <p:spPr>
          <a:xfrm>
            <a:off x="0" y="0"/>
            <a:ext cx="12192000" cy="1258349"/>
          </a:xfrm>
        </p:spPr>
        <p:txBody>
          <a:bodyPr/>
          <a:lstStyle/>
          <a:p>
            <a:r>
              <a:rPr lang="en-US" dirty="0"/>
              <a:t>Questions</a:t>
            </a:r>
          </a:p>
        </p:txBody>
      </p:sp>
      <p:sp>
        <p:nvSpPr>
          <p:cNvPr id="4" name="Slide Number Placeholder 3">
            <a:extLst>
              <a:ext uri="{FF2B5EF4-FFF2-40B4-BE49-F238E27FC236}">
                <a16:creationId xmlns:a16="http://schemas.microsoft.com/office/drawing/2014/main" id="{91605D15-7489-4649-9656-83CB79D3E757}"/>
              </a:ext>
            </a:extLst>
          </p:cNvPr>
          <p:cNvSpPr>
            <a:spLocks noGrp="1"/>
          </p:cNvSpPr>
          <p:nvPr>
            <p:ph type="sldNum" sz="quarter" idx="12"/>
          </p:nvPr>
        </p:nvSpPr>
        <p:spPr/>
        <p:txBody>
          <a:bodyPr/>
          <a:lstStyle/>
          <a:p>
            <a:fld id="{F6B8A4A2-F29A-4651-AFA7-54DA4950AAC7}" type="slidenum">
              <a:rPr lang="en-US" smtClean="0"/>
              <a:pPr/>
              <a:t>17</a:t>
            </a:fld>
            <a:endParaRPr lang="en-US" dirty="0"/>
          </a:p>
        </p:txBody>
      </p:sp>
      <p:pic>
        <p:nvPicPr>
          <p:cNvPr id="6" name="Picture 5" descr="Question mark on green pastel background">
            <a:extLst>
              <a:ext uri="{FF2B5EF4-FFF2-40B4-BE49-F238E27FC236}">
                <a16:creationId xmlns:a16="http://schemas.microsoft.com/office/drawing/2014/main" id="{53EF40FC-634A-4C4A-8224-42F3B19BB1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5295" y="1948473"/>
            <a:ext cx="5453506" cy="4090129"/>
          </a:xfrm>
          <a:prstGeom prst="rect">
            <a:avLst/>
          </a:prstGeom>
        </p:spPr>
      </p:pic>
    </p:spTree>
    <p:extLst>
      <p:ext uri="{BB962C8B-B14F-4D97-AF65-F5344CB8AC3E}">
        <p14:creationId xmlns:p14="http://schemas.microsoft.com/office/powerpoint/2010/main" val="2417362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71600"/>
          </a:xfrm>
        </p:spPr>
        <p:txBody>
          <a:bodyPr/>
          <a:lstStyle/>
          <a:p>
            <a:r>
              <a:rPr lang="en-US" spc="-15" dirty="0"/>
              <a:t>Vision </a:t>
            </a:r>
            <a:r>
              <a:rPr lang="en-US" dirty="0"/>
              <a:t>and</a:t>
            </a:r>
            <a:r>
              <a:rPr lang="en-US" spc="-45" dirty="0"/>
              <a:t> </a:t>
            </a:r>
            <a:r>
              <a:rPr lang="en-US" spc="-5" dirty="0"/>
              <a:t>Goals</a:t>
            </a:r>
            <a:r>
              <a:rPr lang="en-US" b="0" i="0" dirty="0">
                <a:effectLst/>
              </a:rPr>
              <a:t>​</a:t>
            </a:r>
            <a:endParaRPr lang="en-US" b="0" dirty="0"/>
          </a:p>
        </p:txBody>
      </p:sp>
      <p:sp>
        <p:nvSpPr>
          <p:cNvPr id="4" name="Slide Number Placeholder 3">
            <a:extLst>
              <a:ext uri="{FF2B5EF4-FFF2-40B4-BE49-F238E27FC236}">
                <a16:creationId xmlns:a16="http://schemas.microsoft.com/office/drawing/2014/main" id="{C19DBA37-AF91-4DD9-A05B-BB5A300778DE}"/>
              </a:ext>
            </a:extLst>
          </p:cNvPr>
          <p:cNvSpPr>
            <a:spLocks noGrp="1"/>
          </p:cNvSpPr>
          <p:nvPr>
            <p:ph type="sldNum" sz="quarter" idx="12"/>
          </p:nvPr>
        </p:nvSpPr>
        <p:spPr/>
        <p:txBody>
          <a:bodyPr/>
          <a:lstStyle/>
          <a:p>
            <a:fld id="{F6B8A4A2-F29A-4651-AFA7-54DA4950AAC7}" type="slidenum">
              <a:rPr lang="en-US" smtClean="0"/>
              <a:pPr/>
              <a:t>1</a:t>
            </a:fld>
            <a:endParaRPr lang="en-US" dirty="0"/>
          </a:p>
        </p:txBody>
      </p:sp>
      <p:sp>
        <p:nvSpPr>
          <p:cNvPr id="8" name="object 4">
            <a:extLst>
              <a:ext uri="{FF2B5EF4-FFF2-40B4-BE49-F238E27FC236}">
                <a16:creationId xmlns:a16="http://schemas.microsoft.com/office/drawing/2014/main" id="{D241D5C0-B218-46D1-9F14-7808A49C9528}"/>
              </a:ext>
            </a:extLst>
          </p:cNvPr>
          <p:cNvSpPr txBox="1"/>
          <p:nvPr/>
        </p:nvSpPr>
        <p:spPr>
          <a:xfrm>
            <a:off x="497006" y="2067585"/>
            <a:ext cx="11197988" cy="3472746"/>
          </a:xfrm>
          <a:prstGeom prst="rect">
            <a:avLst/>
          </a:prstGeom>
        </p:spPr>
        <p:txBody>
          <a:bodyPr vert="horz" wrap="square" lIns="0" tIns="0" rIns="0" bIns="0" rtlCol="0">
            <a:spAutoFit/>
          </a:bodyPr>
          <a:lstStyle/>
          <a:p>
            <a:pPr marL="355600" indent="-342900">
              <a:lnSpc>
                <a:spcPct val="100000"/>
              </a:lnSpc>
              <a:buChar char="•"/>
              <a:tabLst>
                <a:tab pos="354965" algn="l"/>
                <a:tab pos="355600" algn="l"/>
              </a:tabLst>
            </a:pPr>
            <a:r>
              <a:rPr sz="2600" spc="-5" dirty="0">
                <a:latin typeface="Arial"/>
                <a:cs typeface="Arial"/>
              </a:rPr>
              <a:t>An </a:t>
            </a:r>
            <a:r>
              <a:rPr sz="2600" spc="-10" dirty="0">
                <a:latin typeface="Arial"/>
                <a:cs typeface="Arial"/>
              </a:rPr>
              <a:t>ongoing </a:t>
            </a:r>
            <a:r>
              <a:rPr sz="2600" spc="-5" dirty="0">
                <a:latin typeface="Arial"/>
                <a:cs typeface="Arial"/>
              </a:rPr>
              <a:t>process </a:t>
            </a:r>
            <a:r>
              <a:rPr sz="2600" dirty="0">
                <a:latin typeface="Arial"/>
                <a:cs typeface="Arial"/>
              </a:rPr>
              <a:t>to </a:t>
            </a:r>
            <a:r>
              <a:rPr sz="2600" spc="-10" dirty="0">
                <a:latin typeface="Arial"/>
                <a:cs typeface="Arial"/>
              </a:rPr>
              <a:t>engage </a:t>
            </a:r>
            <a:r>
              <a:rPr sz="2600" spc="-5" dirty="0">
                <a:latin typeface="Arial"/>
                <a:cs typeface="Arial"/>
              </a:rPr>
              <a:t>the </a:t>
            </a:r>
            <a:r>
              <a:rPr sz="2600" spc="-10" dirty="0">
                <a:latin typeface="Arial"/>
                <a:cs typeface="Arial"/>
              </a:rPr>
              <a:t>public </a:t>
            </a:r>
            <a:r>
              <a:rPr sz="2600" spc="-5" dirty="0">
                <a:latin typeface="Arial"/>
                <a:cs typeface="Arial"/>
              </a:rPr>
              <a:t>in </a:t>
            </a:r>
            <a:r>
              <a:rPr sz="2600" spc="-10" dirty="0">
                <a:latin typeface="Arial"/>
                <a:cs typeface="Arial"/>
              </a:rPr>
              <a:t>quality </a:t>
            </a:r>
            <a:r>
              <a:rPr sz="2600" spc="-5" dirty="0">
                <a:latin typeface="Arial"/>
                <a:cs typeface="Arial"/>
              </a:rPr>
              <a:t>measure</a:t>
            </a:r>
            <a:r>
              <a:rPr sz="2600" spc="170" dirty="0">
                <a:latin typeface="Arial"/>
                <a:cs typeface="Arial"/>
              </a:rPr>
              <a:t> </a:t>
            </a:r>
            <a:r>
              <a:rPr sz="2600" spc="-10" dirty="0">
                <a:latin typeface="Arial"/>
                <a:cs typeface="Arial"/>
              </a:rPr>
              <a:t>development.</a:t>
            </a:r>
            <a:endParaRPr sz="2600" dirty="0">
              <a:latin typeface="Arial"/>
              <a:cs typeface="Arial"/>
            </a:endParaRPr>
          </a:p>
          <a:p>
            <a:pPr marL="355600" marR="5080" indent="-342900">
              <a:lnSpc>
                <a:spcPct val="100000"/>
              </a:lnSpc>
              <a:spcBef>
                <a:spcPts val="430"/>
              </a:spcBef>
              <a:buChar char="•"/>
              <a:tabLst>
                <a:tab pos="354965" algn="l"/>
                <a:tab pos="355600" algn="l"/>
              </a:tabLst>
            </a:pPr>
            <a:r>
              <a:rPr sz="2600" spc="-5" dirty="0">
                <a:latin typeface="Arial"/>
                <a:cs typeface="Arial"/>
              </a:rPr>
              <a:t>Elicit </a:t>
            </a:r>
            <a:r>
              <a:rPr sz="2600" spc="-10" dirty="0">
                <a:latin typeface="Arial"/>
                <a:cs typeface="Arial"/>
              </a:rPr>
              <a:t>feedback </a:t>
            </a:r>
            <a:r>
              <a:rPr sz="2600" spc="-5" dirty="0">
                <a:latin typeface="Arial"/>
                <a:cs typeface="Arial"/>
              </a:rPr>
              <a:t>that </a:t>
            </a:r>
            <a:r>
              <a:rPr sz="2600" spc="-15" dirty="0">
                <a:latin typeface="Arial"/>
                <a:cs typeface="Arial"/>
              </a:rPr>
              <a:t>will </a:t>
            </a:r>
            <a:r>
              <a:rPr sz="2600" spc="-10" dirty="0">
                <a:latin typeface="Arial"/>
                <a:cs typeface="Arial"/>
              </a:rPr>
              <a:t>help </a:t>
            </a:r>
            <a:r>
              <a:rPr sz="2600" spc="-5" dirty="0">
                <a:latin typeface="Arial"/>
                <a:cs typeface="Arial"/>
              </a:rPr>
              <a:t>CMS </a:t>
            </a:r>
            <a:r>
              <a:rPr sz="2600" spc="-10" dirty="0">
                <a:latin typeface="Arial"/>
                <a:cs typeface="Arial"/>
              </a:rPr>
              <a:t>design </a:t>
            </a:r>
            <a:r>
              <a:rPr sz="2600" spc="-5" dirty="0">
                <a:latin typeface="Arial"/>
                <a:cs typeface="Arial"/>
              </a:rPr>
              <a:t>resources that can </a:t>
            </a:r>
            <a:r>
              <a:rPr sz="2600" spc="-10" dirty="0">
                <a:latin typeface="Arial"/>
                <a:cs typeface="Arial"/>
              </a:rPr>
              <a:t>help all </a:t>
            </a:r>
            <a:r>
              <a:rPr sz="2600" spc="-5" dirty="0">
                <a:latin typeface="Arial"/>
                <a:cs typeface="Arial"/>
              </a:rPr>
              <a:t>of those  interested in </a:t>
            </a:r>
            <a:r>
              <a:rPr sz="2600" spc="-10" dirty="0">
                <a:latin typeface="Arial"/>
                <a:cs typeface="Arial"/>
              </a:rPr>
              <a:t>healthcare quality improvement </a:t>
            </a:r>
            <a:r>
              <a:rPr sz="2600" spc="-5" dirty="0">
                <a:latin typeface="Arial"/>
                <a:cs typeface="Arial"/>
              </a:rPr>
              <a:t>better </a:t>
            </a:r>
            <a:r>
              <a:rPr sz="2600" spc="-10" dirty="0">
                <a:latin typeface="Arial"/>
                <a:cs typeface="Arial"/>
              </a:rPr>
              <a:t>understand </a:t>
            </a:r>
            <a:r>
              <a:rPr sz="2600" spc="-5" dirty="0">
                <a:latin typeface="Arial"/>
                <a:cs typeface="Arial"/>
              </a:rPr>
              <a:t>the </a:t>
            </a:r>
            <a:r>
              <a:rPr sz="2600" spc="-10" dirty="0">
                <a:latin typeface="Arial"/>
                <a:cs typeface="Arial"/>
              </a:rPr>
              <a:t>goals of  quality</a:t>
            </a:r>
            <a:r>
              <a:rPr sz="2600" dirty="0">
                <a:latin typeface="Arial"/>
                <a:cs typeface="Arial"/>
              </a:rPr>
              <a:t> </a:t>
            </a:r>
            <a:r>
              <a:rPr sz="2600" spc="-10" dirty="0">
                <a:latin typeface="Arial"/>
                <a:cs typeface="Arial"/>
              </a:rPr>
              <a:t>measurement.</a:t>
            </a:r>
            <a:endParaRPr sz="2600" dirty="0">
              <a:latin typeface="Arial"/>
              <a:cs typeface="Arial"/>
            </a:endParaRPr>
          </a:p>
          <a:p>
            <a:pPr marL="612775" lvl="1" indent="-257175">
              <a:lnSpc>
                <a:spcPct val="100000"/>
              </a:lnSpc>
              <a:spcBef>
                <a:spcPts val="200"/>
              </a:spcBef>
              <a:buChar char="•"/>
              <a:tabLst>
                <a:tab pos="612775" algn="l"/>
                <a:tab pos="613410" algn="l"/>
              </a:tabLst>
            </a:pPr>
            <a:r>
              <a:rPr sz="2200" spc="-10" dirty="0">
                <a:latin typeface="Arial"/>
                <a:cs typeface="Arial"/>
              </a:rPr>
              <a:t>Education</a:t>
            </a:r>
            <a:endParaRPr sz="2200" dirty="0">
              <a:latin typeface="Arial"/>
              <a:cs typeface="Arial"/>
            </a:endParaRPr>
          </a:p>
          <a:p>
            <a:pPr marL="612775" lvl="1" indent="-257175">
              <a:lnSpc>
                <a:spcPct val="100000"/>
              </a:lnSpc>
              <a:spcBef>
                <a:spcPts val="190"/>
              </a:spcBef>
              <a:buChar char="•"/>
              <a:tabLst>
                <a:tab pos="612775" algn="l"/>
                <a:tab pos="613410" algn="l"/>
              </a:tabLst>
            </a:pPr>
            <a:r>
              <a:rPr sz="2200" spc="-5" dirty="0">
                <a:latin typeface="Arial"/>
                <a:cs typeface="Arial"/>
              </a:rPr>
              <a:t>Outreach</a:t>
            </a:r>
            <a:endParaRPr sz="2200" dirty="0">
              <a:latin typeface="Arial"/>
              <a:cs typeface="Arial"/>
            </a:endParaRPr>
          </a:p>
          <a:p>
            <a:pPr marL="612775" lvl="1" indent="-257175">
              <a:lnSpc>
                <a:spcPct val="100000"/>
              </a:lnSpc>
              <a:spcBef>
                <a:spcPts val="204"/>
              </a:spcBef>
              <a:buChar char="•"/>
              <a:tabLst>
                <a:tab pos="612775" algn="l"/>
                <a:tab pos="613410" algn="l"/>
              </a:tabLst>
            </a:pPr>
            <a:r>
              <a:rPr sz="2200" spc="-10" dirty="0">
                <a:latin typeface="Arial"/>
                <a:cs typeface="Arial"/>
              </a:rPr>
              <a:t>Dedicated</a:t>
            </a:r>
            <a:r>
              <a:rPr sz="2200" spc="-45" dirty="0">
                <a:latin typeface="Arial"/>
                <a:cs typeface="Arial"/>
              </a:rPr>
              <a:t> </a:t>
            </a:r>
            <a:r>
              <a:rPr sz="2200" spc="-10" dirty="0">
                <a:latin typeface="Arial"/>
                <a:cs typeface="Arial"/>
              </a:rPr>
              <a:t>Websites</a:t>
            </a:r>
            <a:endParaRPr sz="2200" dirty="0">
              <a:latin typeface="Arial"/>
              <a:cs typeface="Arial"/>
            </a:endParaRPr>
          </a:p>
          <a:p>
            <a:pPr marL="612775" marR="5160645" lvl="1" indent="-257175">
              <a:lnSpc>
                <a:spcPct val="100000"/>
              </a:lnSpc>
              <a:spcBef>
                <a:spcPts val="204"/>
              </a:spcBef>
              <a:buChar char="•"/>
              <a:tabLst>
                <a:tab pos="612775" algn="l"/>
                <a:tab pos="613410" algn="l"/>
              </a:tabLst>
            </a:pPr>
            <a:r>
              <a:rPr sz="2200" spc="-5" dirty="0">
                <a:latin typeface="Arial"/>
                <a:cs typeface="Arial"/>
              </a:rPr>
              <a:t>Measure </a:t>
            </a:r>
            <a:r>
              <a:rPr sz="2200" spc="-10" dirty="0">
                <a:latin typeface="Arial"/>
                <a:cs typeface="Arial"/>
              </a:rPr>
              <a:t>Development  Roadmaps</a:t>
            </a:r>
            <a:endParaRPr sz="2200" dirty="0">
              <a:latin typeface="Arial"/>
              <a:cs typeface="Arial"/>
            </a:endParaRPr>
          </a:p>
          <a:p>
            <a:pPr marL="612775" lvl="1" indent="-257175">
              <a:lnSpc>
                <a:spcPct val="100000"/>
              </a:lnSpc>
              <a:spcBef>
                <a:spcPts val="190"/>
              </a:spcBef>
              <a:buChar char="•"/>
              <a:tabLst>
                <a:tab pos="612775" algn="l"/>
                <a:tab pos="613410" algn="l"/>
              </a:tabLst>
            </a:pPr>
            <a:r>
              <a:rPr sz="2200" spc="-5" dirty="0">
                <a:latin typeface="Arial"/>
                <a:cs typeface="Arial"/>
              </a:rPr>
              <a:t>Listserv</a:t>
            </a:r>
            <a:r>
              <a:rPr sz="2200" spc="-50" dirty="0">
                <a:latin typeface="Arial"/>
                <a:cs typeface="Arial"/>
              </a:rPr>
              <a:t> </a:t>
            </a:r>
            <a:r>
              <a:rPr sz="2200" spc="-10" dirty="0">
                <a:latin typeface="Arial"/>
                <a:cs typeface="Arial"/>
              </a:rPr>
              <a:t>opportunities</a:t>
            </a:r>
            <a:endParaRPr sz="2200" dirty="0">
              <a:latin typeface="Arial"/>
              <a:cs typeface="Arial"/>
            </a:endParaRPr>
          </a:p>
        </p:txBody>
      </p:sp>
      <p:pic>
        <p:nvPicPr>
          <p:cNvPr id="9" name="Picture 8" descr="Graphic of a group of people together brainstorming.">
            <a:extLst>
              <a:ext uri="{FF2B5EF4-FFF2-40B4-BE49-F238E27FC236}">
                <a16:creationId xmlns:a16="http://schemas.microsoft.com/office/drawing/2014/main" id="{161859EA-A7A5-4B76-9B1B-2C57F4166E8D}"/>
              </a:ext>
            </a:extLst>
          </p:cNvPr>
          <p:cNvPicPr>
            <a:picLocks noChangeAspect="1"/>
          </p:cNvPicPr>
          <p:nvPr/>
        </p:nvPicPr>
        <p:blipFill>
          <a:blip r:embed="rId3"/>
          <a:stretch>
            <a:fillRect/>
          </a:stretch>
        </p:blipFill>
        <p:spPr>
          <a:xfrm>
            <a:off x="6096000" y="3328997"/>
            <a:ext cx="4379315" cy="3083888"/>
          </a:xfrm>
          <a:prstGeom prst="rect">
            <a:avLst/>
          </a:prstGeom>
        </p:spPr>
      </p:pic>
      <p:sp>
        <p:nvSpPr>
          <p:cNvPr id="10" name="object 8">
            <a:extLst>
              <a:ext uri="{FF2B5EF4-FFF2-40B4-BE49-F238E27FC236}">
                <a16:creationId xmlns:a16="http://schemas.microsoft.com/office/drawing/2014/main" id="{EE706877-02DE-42C4-A51C-FD98B9132A63}"/>
              </a:ext>
            </a:extLst>
          </p:cNvPr>
          <p:cNvSpPr txBox="1"/>
          <p:nvPr/>
        </p:nvSpPr>
        <p:spPr>
          <a:xfrm>
            <a:off x="10949431" y="6412885"/>
            <a:ext cx="704850" cy="196215"/>
          </a:xfrm>
          <a:prstGeom prst="rect">
            <a:avLst/>
          </a:prstGeom>
        </p:spPr>
        <p:txBody>
          <a:bodyPr vert="horz" wrap="square" lIns="0" tIns="0" rIns="0" bIns="0" rtlCol="0">
            <a:spAutoFit/>
          </a:bodyPr>
          <a:lstStyle/>
          <a:p>
            <a:pPr marL="12700">
              <a:lnSpc>
                <a:spcPts val="1425"/>
              </a:lnSpc>
            </a:pPr>
            <a:r>
              <a:rPr sz="1200" spc="-5" dirty="0">
                <a:solidFill>
                  <a:srgbClr val="808080"/>
                </a:solidFill>
                <a:latin typeface="Arial"/>
                <a:cs typeface="Arial"/>
              </a:rPr>
              <a:t>2/12/2020</a:t>
            </a:r>
            <a:endParaRPr sz="1200">
              <a:latin typeface="Arial"/>
              <a:cs typeface="Arial"/>
            </a:endParaRPr>
          </a:p>
        </p:txBody>
      </p:sp>
    </p:spTree>
    <p:extLst>
      <p:ext uri="{BB962C8B-B14F-4D97-AF65-F5344CB8AC3E}">
        <p14:creationId xmlns:p14="http://schemas.microsoft.com/office/powerpoint/2010/main" val="4131442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71600"/>
          </a:xfrm>
        </p:spPr>
        <p:txBody>
          <a:bodyPr/>
          <a:lstStyle/>
          <a:p>
            <a:r>
              <a:rPr lang="en-US" b="0" i="0" u="none" strike="noStrike" dirty="0">
                <a:effectLst/>
              </a:rPr>
              <a:t>Overview</a:t>
            </a:r>
            <a:r>
              <a:rPr lang="en-US" b="0" i="0" dirty="0">
                <a:effectLst/>
              </a:rPr>
              <a:t>​</a:t>
            </a:r>
            <a:endParaRPr lang="en-US" b="0" dirty="0"/>
          </a:p>
        </p:txBody>
      </p:sp>
      <p:sp>
        <p:nvSpPr>
          <p:cNvPr id="3" name="Content Placeholder 2"/>
          <p:cNvSpPr>
            <a:spLocks noGrp="1"/>
          </p:cNvSpPr>
          <p:nvPr>
            <p:ph idx="1"/>
          </p:nvPr>
        </p:nvSpPr>
        <p:spPr>
          <a:xfrm>
            <a:off x="922789" y="1752601"/>
            <a:ext cx="10318460" cy="4572000"/>
          </a:xfrm>
        </p:spPr>
        <p:txBody>
          <a:bodyPr>
            <a:normAutofit/>
          </a:bodyPr>
          <a:lstStyle/>
          <a:p>
            <a:pPr fontAlgn="base"/>
            <a:r>
              <a:rPr lang="en-US" sz="2800" b="0" i="0" u="none" strike="noStrike" dirty="0">
                <a:solidFill>
                  <a:srgbClr val="000000"/>
                </a:solidFill>
                <a:effectLst/>
              </a:rPr>
              <a:t>Define Measure Respecification</a:t>
            </a:r>
            <a:r>
              <a:rPr lang="en-US" sz="2800" b="0" i="0" dirty="0">
                <a:solidFill>
                  <a:srgbClr val="000000"/>
                </a:solidFill>
                <a:effectLst/>
              </a:rPr>
              <a:t>​</a:t>
            </a:r>
          </a:p>
          <a:p>
            <a:pPr fontAlgn="base"/>
            <a:r>
              <a:rPr lang="en-US" sz="2800" b="0" i="0" u="none" strike="noStrike" dirty="0">
                <a:solidFill>
                  <a:srgbClr val="000000"/>
                </a:solidFill>
                <a:effectLst/>
              </a:rPr>
              <a:t>Discuss Rationale for Respecification</a:t>
            </a:r>
            <a:r>
              <a:rPr lang="en-US" sz="2800" b="0" i="0" dirty="0">
                <a:solidFill>
                  <a:srgbClr val="000000"/>
                </a:solidFill>
                <a:effectLst/>
              </a:rPr>
              <a:t>​</a:t>
            </a:r>
          </a:p>
          <a:p>
            <a:pPr fontAlgn="base"/>
            <a:r>
              <a:rPr lang="en-US" sz="2800" b="0" i="0" u="none" strike="noStrike" dirty="0">
                <a:solidFill>
                  <a:srgbClr val="000000"/>
                </a:solidFill>
                <a:effectLst/>
              </a:rPr>
              <a:t>Determine Measure Suitability for Respecification</a:t>
            </a:r>
            <a:r>
              <a:rPr lang="en-US" sz="2800" b="0" i="0" dirty="0">
                <a:solidFill>
                  <a:srgbClr val="000000"/>
                </a:solidFill>
                <a:effectLst/>
              </a:rPr>
              <a:t>​</a:t>
            </a:r>
          </a:p>
          <a:p>
            <a:pPr lvl="1" fontAlgn="base"/>
            <a:r>
              <a:rPr lang="en-US" sz="2400" dirty="0">
                <a:solidFill>
                  <a:srgbClr val="000000"/>
                </a:solidFill>
              </a:rPr>
              <a:t>Understand Feasibility Testing Considerations</a:t>
            </a:r>
            <a:endParaRPr lang="en-US" sz="2400" b="0" i="0" dirty="0">
              <a:solidFill>
                <a:srgbClr val="000000"/>
              </a:solidFill>
              <a:effectLst/>
            </a:endParaRPr>
          </a:p>
          <a:p>
            <a:pPr fontAlgn="base"/>
            <a:r>
              <a:rPr lang="en-US" sz="2800" b="0" i="0" u="none" strike="noStrike" dirty="0">
                <a:solidFill>
                  <a:srgbClr val="000000"/>
                </a:solidFill>
                <a:effectLst/>
              </a:rPr>
              <a:t>Review Requirements </a:t>
            </a:r>
            <a:r>
              <a:rPr lang="en-US" sz="2800" dirty="0">
                <a:solidFill>
                  <a:srgbClr val="000000"/>
                </a:solidFill>
              </a:rPr>
              <a:t>for</a:t>
            </a:r>
            <a:r>
              <a:rPr lang="en-US" sz="2800" b="0" i="0" u="none" strike="noStrike" dirty="0">
                <a:solidFill>
                  <a:srgbClr val="000000"/>
                </a:solidFill>
                <a:effectLst/>
              </a:rPr>
              <a:t> eCQM Specifications </a:t>
            </a:r>
            <a:r>
              <a:rPr lang="en-US" sz="2800" b="0" i="0" dirty="0">
                <a:solidFill>
                  <a:srgbClr val="000000"/>
                </a:solidFill>
                <a:effectLst/>
              </a:rPr>
              <a:t>​</a:t>
            </a:r>
          </a:p>
          <a:p>
            <a:pPr fontAlgn="base"/>
            <a:r>
              <a:rPr lang="en-US" sz="2800" b="0" i="0" u="none" strike="noStrike" dirty="0">
                <a:solidFill>
                  <a:srgbClr val="000000"/>
                </a:solidFill>
                <a:effectLst/>
              </a:rPr>
              <a:t>Identify Appropriate eCQM Data Elements</a:t>
            </a:r>
            <a:r>
              <a:rPr lang="en-US" sz="2800" b="0" i="0" dirty="0">
                <a:solidFill>
                  <a:srgbClr val="000000"/>
                </a:solidFill>
                <a:effectLst/>
              </a:rPr>
              <a:t>​</a:t>
            </a:r>
          </a:p>
          <a:p>
            <a:pPr fontAlgn="base"/>
            <a:r>
              <a:rPr lang="en-US" sz="2800" b="0" i="0" u="none" strike="noStrike" dirty="0">
                <a:solidFill>
                  <a:srgbClr val="000000"/>
                </a:solidFill>
                <a:effectLst/>
              </a:rPr>
              <a:t>Development and Use of a Checklist </a:t>
            </a:r>
            <a:r>
              <a:rPr lang="en-US" sz="2800" b="0" i="0" dirty="0">
                <a:solidFill>
                  <a:srgbClr val="000000"/>
                </a:solidFill>
                <a:effectLst/>
              </a:rPr>
              <a:t>​</a:t>
            </a:r>
          </a:p>
        </p:txBody>
      </p:sp>
      <p:sp>
        <p:nvSpPr>
          <p:cNvPr id="4" name="Slide Number Placeholder 3">
            <a:extLst>
              <a:ext uri="{FF2B5EF4-FFF2-40B4-BE49-F238E27FC236}">
                <a16:creationId xmlns:a16="http://schemas.microsoft.com/office/drawing/2014/main" id="{C19DBA37-AF91-4DD9-A05B-BB5A300778DE}"/>
              </a:ext>
            </a:extLst>
          </p:cNvPr>
          <p:cNvSpPr>
            <a:spLocks noGrp="1"/>
          </p:cNvSpPr>
          <p:nvPr>
            <p:ph type="sldNum" sz="quarter" idx="12"/>
          </p:nvPr>
        </p:nvSpPr>
        <p:spPr/>
        <p:txBody>
          <a:bodyPr/>
          <a:lstStyle/>
          <a:p>
            <a:fld id="{F6B8A4A2-F29A-4651-AFA7-54DA4950AAC7}" type="slidenum">
              <a:rPr lang="en-US" smtClean="0"/>
              <a:pPr/>
              <a:t>2</a:t>
            </a:fld>
            <a:endParaRPr lang="en-US" dirty="0"/>
          </a:p>
        </p:txBody>
      </p:sp>
    </p:spTree>
    <p:extLst>
      <p:ext uri="{BB962C8B-B14F-4D97-AF65-F5344CB8AC3E}">
        <p14:creationId xmlns:p14="http://schemas.microsoft.com/office/powerpoint/2010/main" val="351826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A1858-5104-4B6C-B076-35BC1006A2BB}"/>
              </a:ext>
            </a:extLst>
          </p:cNvPr>
          <p:cNvSpPr>
            <a:spLocks noGrp="1"/>
          </p:cNvSpPr>
          <p:nvPr>
            <p:ph type="title"/>
          </p:nvPr>
        </p:nvSpPr>
        <p:spPr>
          <a:xfrm>
            <a:off x="0" y="0"/>
            <a:ext cx="12192000" cy="1371600"/>
          </a:xfrm>
        </p:spPr>
        <p:txBody>
          <a:bodyPr/>
          <a:lstStyle/>
          <a:p>
            <a:r>
              <a:rPr lang="en-US" b="0" i="0" u="none" strike="noStrike" dirty="0">
                <a:effectLst/>
              </a:rPr>
              <a:t>What is Respecifying</a:t>
            </a:r>
            <a:r>
              <a:rPr lang="en-US" b="0" i="0" u="none" strike="noStrike" baseline="30000" dirty="0">
                <a:effectLst/>
              </a:rPr>
              <a:t>1</a:t>
            </a:r>
            <a:r>
              <a:rPr lang="en-US" b="0" i="0" u="none" strike="noStrike" dirty="0">
                <a:effectLst/>
              </a:rPr>
              <a:t>?</a:t>
            </a:r>
            <a:r>
              <a:rPr lang="en-US" b="0" i="0" dirty="0">
                <a:effectLst/>
              </a:rPr>
              <a:t>​</a:t>
            </a:r>
            <a:endParaRPr lang="en-US" b="0" dirty="0"/>
          </a:p>
        </p:txBody>
      </p:sp>
      <p:sp>
        <p:nvSpPr>
          <p:cNvPr id="3" name="Content Placeholder 2">
            <a:extLst>
              <a:ext uri="{FF2B5EF4-FFF2-40B4-BE49-F238E27FC236}">
                <a16:creationId xmlns:a16="http://schemas.microsoft.com/office/drawing/2014/main" id="{336DFA12-4DA3-4334-A375-A1C41DCDE6B1}"/>
              </a:ext>
            </a:extLst>
          </p:cNvPr>
          <p:cNvSpPr>
            <a:spLocks noGrp="1"/>
          </p:cNvSpPr>
          <p:nvPr>
            <p:ph idx="1"/>
          </p:nvPr>
        </p:nvSpPr>
        <p:spPr>
          <a:xfrm>
            <a:off x="956346" y="1861625"/>
            <a:ext cx="10259736" cy="3664849"/>
          </a:xfrm>
        </p:spPr>
        <p:txBody>
          <a:bodyPr>
            <a:normAutofit/>
          </a:bodyPr>
          <a:lstStyle/>
          <a:p>
            <a:pPr marL="0" indent="0">
              <a:buNone/>
            </a:pPr>
            <a:r>
              <a:rPr lang="en-US" sz="2800" b="0" i="0" u="none" strike="noStrike" dirty="0">
                <a:solidFill>
                  <a:srgbClr val="000000"/>
                </a:solidFill>
                <a:effectLst/>
              </a:rPr>
              <a:t>An existing measure is changed to fit the current purpose or use. This may mean changing a measure to meet the needs of a different care setting, data source, or population. Or, it may mean changes to the numerator, denominator, or adding specifications to fit the current use.</a:t>
            </a:r>
            <a:r>
              <a:rPr lang="en-US" sz="2800" b="0" i="0" dirty="0">
                <a:solidFill>
                  <a:srgbClr val="000000"/>
                </a:solidFill>
                <a:effectLst/>
              </a:rPr>
              <a:t>​ </a:t>
            </a:r>
            <a:r>
              <a:rPr lang="en-US" sz="2800" b="0" i="0" dirty="0">
                <a:effectLst/>
              </a:rPr>
              <a:t>For example, t</a:t>
            </a:r>
            <a:r>
              <a:rPr lang="en-US" sz="2800" dirty="0"/>
              <a:t>ransition existing paper-based, claims, or registry measure to  an eCQM. ​</a:t>
            </a:r>
          </a:p>
          <a:p>
            <a:pPr marL="0" indent="0">
              <a:buNone/>
            </a:pPr>
            <a:endParaRPr lang="en-US" sz="2800" dirty="0"/>
          </a:p>
          <a:p>
            <a:pPr marL="0" indent="0">
              <a:buNone/>
            </a:pPr>
            <a:endParaRPr lang="en-US" sz="2800" dirty="0"/>
          </a:p>
        </p:txBody>
      </p:sp>
      <p:sp>
        <p:nvSpPr>
          <p:cNvPr id="5" name="TextBox 4">
            <a:extLst>
              <a:ext uri="{FF2B5EF4-FFF2-40B4-BE49-F238E27FC236}">
                <a16:creationId xmlns:a16="http://schemas.microsoft.com/office/drawing/2014/main" id="{E6B4F072-CDE8-4FDB-93BC-E4DE5FD2F913}"/>
              </a:ext>
            </a:extLst>
          </p:cNvPr>
          <p:cNvSpPr txBox="1"/>
          <p:nvPr/>
        </p:nvSpPr>
        <p:spPr>
          <a:xfrm>
            <a:off x="1061121" y="6384051"/>
            <a:ext cx="6097712" cy="246221"/>
          </a:xfrm>
          <a:prstGeom prst="rect">
            <a:avLst/>
          </a:prstGeom>
          <a:noFill/>
        </p:spPr>
        <p:txBody>
          <a:bodyPr wrap="square">
            <a:spAutoFit/>
          </a:bodyPr>
          <a:lstStyle/>
          <a:p>
            <a:r>
              <a:rPr lang="en-US" sz="1000" b="0" i="0" u="none" strike="noStrike" dirty="0">
                <a:solidFill>
                  <a:srgbClr val="000000"/>
                </a:solidFill>
                <a:effectLst/>
                <a:latin typeface="Calibri" panose="020F0502020204030204" pitchFamily="34" charset="0"/>
              </a:rPr>
              <a:t>1 Source: </a:t>
            </a:r>
            <a:r>
              <a:rPr lang="en-US" sz="1000" b="0" i="0" u="sng" strike="noStrike" dirty="0">
                <a:solidFill>
                  <a:srgbClr val="0563C1"/>
                </a:solidFill>
                <a:effectLst/>
                <a:latin typeface="Calibri" panose="020F0502020204030204" pitchFamily="34" charset="0"/>
                <a:hlinkClick r:id="rId3"/>
              </a:rPr>
              <a:t>CMS Blueprint for the CMS Measures Management System</a:t>
            </a:r>
            <a:endParaRPr lang="en-US" sz="1000" dirty="0"/>
          </a:p>
        </p:txBody>
      </p:sp>
      <p:sp>
        <p:nvSpPr>
          <p:cNvPr id="4" name="Slide Number Placeholder 3">
            <a:extLst>
              <a:ext uri="{FF2B5EF4-FFF2-40B4-BE49-F238E27FC236}">
                <a16:creationId xmlns:a16="http://schemas.microsoft.com/office/drawing/2014/main" id="{171D059D-E18D-4426-869F-B4A65CC6761D}"/>
              </a:ext>
            </a:extLst>
          </p:cNvPr>
          <p:cNvSpPr>
            <a:spLocks noGrp="1"/>
          </p:cNvSpPr>
          <p:nvPr>
            <p:ph type="sldNum" sz="quarter" idx="12"/>
          </p:nvPr>
        </p:nvSpPr>
        <p:spPr/>
        <p:txBody>
          <a:bodyPr/>
          <a:lstStyle/>
          <a:p>
            <a:fld id="{F6B8A4A2-F29A-4651-AFA7-54DA4950AAC7}" type="slidenum">
              <a:rPr lang="en-US" smtClean="0"/>
              <a:pPr/>
              <a:t>3</a:t>
            </a:fld>
            <a:endParaRPr lang="en-US" dirty="0"/>
          </a:p>
        </p:txBody>
      </p:sp>
    </p:spTree>
    <p:extLst>
      <p:ext uri="{BB962C8B-B14F-4D97-AF65-F5344CB8AC3E}">
        <p14:creationId xmlns:p14="http://schemas.microsoft.com/office/powerpoint/2010/main" val="857823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3F092-A756-4D86-AFD2-306036F5FB32}"/>
              </a:ext>
            </a:extLst>
          </p:cNvPr>
          <p:cNvSpPr>
            <a:spLocks noGrp="1"/>
          </p:cNvSpPr>
          <p:nvPr>
            <p:ph type="title"/>
          </p:nvPr>
        </p:nvSpPr>
        <p:spPr>
          <a:xfrm>
            <a:off x="1" y="0"/>
            <a:ext cx="12192000" cy="1275127"/>
          </a:xfrm>
        </p:spPr>
        <p:txBody>
          <a:bodyPr/>
          <a:lstStyle/>
          <a:p>
            <a:r>
              <a:rPr lang="en-US" b="0" i="0" u="none" strike="noStrike" dirty="0">
                <a:effectLst/>
              </a:rPr>
              <a:t>Why </a:t>
            </a:r>
            <a:r>
              <a:rPr lang="en-US" b="0" dirty="0"/>
              <a:t>Respecify</a:t>
            </a:r>
            <a:r>
              <a:rPr lang="en-US" b="0" i="0" u="none" strike="noStrike" dirty="0">
                <a:effectLst/>
              </a:rPr>
              <a:t> to an eCQM?</a:t>
            </a:r>
            <a:r>
              <a:rPr lang="en-US" b="0" i="0" dirty="0">
                <a:effectLst/>
              </a:rPr>
              <a:t>​</a:t>
            </a:r>
            <a:endParaRPr lang="en-US" b="0" dirty="0"/>
          </a:p>
        </p:txBody>
      </p:sp>
      <p:sp>
        <p:nvSpPr>
          <p:cNvPr id="3" name="Content Placeholder 2">
            <a:extLst>
              <a:ext uri="{FF2B5EF4-FFF2-40B4-BE49-F238E27FC236}">
                <a16:creationId xmlns:a16="http://schemas.microsoft.com/office/drawing/2014/main" id="{8BDBBCB3-6ACF-4816-8780-7C59C0199E1F}"/>
              </a:ext>
            </a:extLst>
          </p:cNvPr>
          <p:cNvSpPr>
            <a:spLocks noGrp="1"/>
          </p:cNvSpPr>
          <p:nvPr>
            <p:ph idx="1"/>
          </p:nvPr>
        </p:nvSpPr>
        <p:spPr>
          <a:xfrm>
            <a:off x="995493" y="2117725"/>
            <a:ext cx="10201014" cy="3300436"/>
          </a:xfrm>
        </p:spPr>
        <p:txBody>
          <a:bodyPr>
            <a:normAutofit/>
          </a:bodyPr>
          <a:lstStyle/>
          <a:p>
            <a:pPr fontAlgn="base"/>
            <a:r>
              <a:rPr lang="en-US" sz="2800" b="0" i="0" u="none" strike="noStrike" dirty="0">
                <a:solidFill>
                  <a:srgbClr val="000000"/>
                </a:solidFill>
                <a:effectLst/>
              </a:rPr>
              <a:t>Program requirement for EHR data and eCQM specification  </a:t>
            </a:r>
            <a:r>
              <a:rPr lang="en-US" sz="2800" b="0" i="0" dirty="0">
                <a:solidFill>
                  <a:srgbClr val="000000"/>
                </a:solidFill>
                <a:effectLst/>
              </a:rPr>
              <a:t>​</a:t>
            </a:r>
          </a:p>
          <a:p>
            <a:pPr fontAlgn="base"/>
            <a:r>
              <a:rPr lang="en-US" sz="2800" dirty="0"/>
              <a:t>Reduce burden of manual abstraction</a:t>
            </a:r>
            <a:endParaRPr lang="en-US" sz="2800" b="0" i="0" dirty="0">
              <a:effectLst/>
            </a:endParaRPr>
          </a:p>
          <a:p>
            <a:r>
              <a:rPr lang="en-US" sz="2800" dirty="0">
                <a:solidFill>
                  <a:srgbClr val="000000"/>
                </a:solidFill>
              </a:rPr>
              <a:t>Use measure in a different setting​</a:t>
            </a:r>
          </a:p>
          <a:p>
            <a:r>
              <a:rPr lang="en-US" sz="2800" dirty="0">
                <a:solidFill>
                  <a:srgbClr val="000000"/>
                </a:solidFill>
              </a:rPr>
              <a:t>Use measure in a different population </a:t>
            </a:r>
          </a:p>
          <a:p>
            <a:r>
              <a:rPr lang="en-US" sz="2800" dirty="0">
                <a:solidFill>
                  <a:srgbClr val="000000"/>
                </a:solidFill>
              </a:rPr>
              <a:t>Have a different attribution level </a:t>
            </a:r>
            <a:endParaRPr lang="en-US" sz="2800" dirty="0"/>
          </a:p>
        </p:txBody>
      </p:sp>
      <p:sp>
        <p:nvSpPr>
          <p:cNvPr id="4" name="Slide Number Placeholder 3">
            <a:extLst>
              <a:ext uri="{FF2B5EF4-FFF2-40B4-BE49-F238E27FC236}">
                <a16:creationId xmlns:a16="http://schemas.microsoft.com/office/drawing/2014/main" id="{E47C458D-9192-442B-9771-974C5285AD6F}"/>
              </a:ext>
            </a:extLst>
          </p:cNvPr>
          <p:cNvSpPr>
            <a:spLocks noGrp="1"/>
          </p:cNvSpPr>
          <p:nvPr>
            <p:ph type="sldNum" sz="quarter" idx="12"/>
          </p:nvPr>
        </p:nvSpPr>
        <p:spPr/>
        <p:txBody>
          <a:bodyPr/>
          <a:lstStyle/>
          <a:p>
            <a:fld id="{F6B8A4A2-F29A-4651-AFA7-54DA4950AAC7}" type="slidenum">
              <a:rPr lang="en-US" smtClean="0"/>
              <a:pPr/>
              <a:t>4</a:t>
            </a:fld>
            <a:endParaRPr lang="en-US" dirty="0"/>
          </a:p>
        </p:txBody>
      </p:sp>
    </p:spTree>
    <p:extLst>
      <p:ext uri="{BB962C8B-B14F-4D97-AF65-F5344CB8AC3E}">
        <p14:creationId xmlns:p14="http://schemas.microsoft.com/office/powerpoint/2010/main" val="1115603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4A3EA-0B53-414B-A44E-43C6A9B6450D}"/>
              </a:ext>
            </a:extLst>
          </p:cNvPr>
          <p:cNvSpPr>
            <a:spLocks noGrp="1"/>
          </p:cNvSpPr>
          <p:nvPr>
            <p:ph type="title"/>
          </p:nvPr>
        </p:nvSpPr>
        <p:spPr>
          <a:xfrm>
            <a:off x="0" y="0"/>
            <a:ext cx="12191999" cy="1272402"/>
          </a:xfrm>
        </p:spPr>
        <p:txBody>
          <a:bodyPr/>
          <a:lstStyle/>
          <a:p>
            <a:r>
              <a:rPr lang="en-US" b="0" i="0" u="none" strike="noStrike" dirty="0">
                <a:effectLst/>
              </a:rPr>
              <a:t>To Respecify or Not To Respecify to an eCQM</a:t>
            </a:r>
            <a:r>
              <a:rPr lang="en-US" b="0" i="0" dirty="0">
                <a:solidFill>
                  <a:srgbClr val="FF0000"/>
                </a:solidFill>
                <a:effectLst/>
              </a:rPr>
              <a:t>​</a:t>
            </a:r>
            <a:endParaRPr lang="en-US" b="0" dirty="0">
              <a:solidFill>
                <a:srgbClr val="FF0000"/>
              </a:solidFill>
            </a:endParaRPr>
          </a:p>
        </p:txBody>
      </p:sp>
      <p:sp>
        <p:nvSpPr>
          <p:cNvPr id="3" name="Content Placeholder 2">
            <a:extLst>
              <a:ext uri="{FF2B5EF4-FFF2-40B4-BE49-F238E27FC236}">
                <a16:creationId xmlns:a16="http://schemas.microsoft.com/office/drawing/2014/main" id="{2EF00D60-0A8D-4FEC-B47A-3472DDD35688}"/>
              </a:ext>
            </a:extLst>
          </p:cNvPr>
          <p:cNvSpPr>
            <a:spLocks noGrp="1"/>
          </p:cNvSpPr>
          <p:nvPr>
            <p:ph idx="1"/>
          </p:nvPr>
        </p:nvSpPr>
        <p:spPr>
          <a:xfrm>
            <a:off x="780176" y="1752601"/>
            <a:ext cx="10628852" cy="4572000"/>
          </a:xfrm>
        </p:spPr>
        <p:txBody>
          <a:bodyPr>
            <a:normAutofit lnSpcReduction="10000"/>
          </a:bodyPr>
          <a:lstStyle/>
          <a:p>
            <a:pPr fontAlgn="base"/>
            <a:r>
              <a:rPr lang="en-US" sz="2800" b="0" i="0" u="none" strike="noStrike" dirty="0">
                <a:effectLst/>
              </a:rPr>
              <a:t>Does it meet the </a:t>
            </a:r>
            <a:r>
              <a:rPr lang="en-US" sz="2800" dirty="0"/>
              <a:t>i</a:t>
            </a:r>
            <a:r>
              <a:rPr lang="en-US" sz="2800" b="0" i="0" u="none" strike="noStrike" dirty="0">
                <a:effectLst/>
              </a:rPr>
              <a:t>mportance criterion?</a:t>
            </a:r>
          </a:p>
          <a:p>
            <a:pPr lvl="1" fontAlgn="base"/>
            <a:r>
              <a:rPr lang="en-US" sz="2400" b="0" i="0" u="none" strike="noStrike" dirty="0">
                <a:solidFill>
                  <a:srgbClr val="000000"/>
                </a:solidFill>
                <a:effectLst/>
              </a:rPr>
              <a:t>Is the proposed eCQM applicable to the new setting or population?</a:t>
            </a:r>
            <a:r>
              <a:rPr lang="en-US" sz="2400" b="0" i="0" dirty="0">
                <a:solidFill>
                  <a:srgbClr val="000000"/>
                </a:solidFill>
                <a:effectLst/>
              </a:rPr>
              <a:t>​</a:t>
            </a:r>
          </a:p>
          <a:p>
            <a:pPr lvl="1" fontAlgn="base"/>
            <a:r>
              <a:rPr lang="en-US" sz="2400" b="0" i="0" u="none" strike="noStrike" dirty="0">
                <a:solidFill>
                  <a:srgbClr val="000000"/>
                </a:solidFill>
                <a:effectLst/>
              </a:rPr>
              <a:t>Does it meet a quality goal of the new setting or population?</a:t>
            </a:r>
            <a:r>
              <a:rPr lang="en-US" sz="2400" b="0" i="0" dirty="0">
                <a:solidFill>
                  <a:srgbClr val="000000"/>
                </a:solidFill>
                <a:effectLst/>
              </a:rPr>
              <a:t>​</a:t>
            </a:r>
          </a:p>
          <a:p>
            <a:pPr fontAlgn="base"/>
            <a:r>
              <a:rPr lang="en-US" sz="2800" b="0" i="0" u="none" strike="noStrike" dirty="0">
                <a:effectLst/>
              </a:rPr>
              <a:t>Does it meet the feasibility criterion?</a:t>
            </a:r>
          </a:p>
          <a:p>
            <a:pPr lvl="1" fontAlgn="base"/>
            <a:r>
              <a:rPr lang="en-US" sz="2400" b="0" i="0" u="none" strike="noStrike" dirty="0">
                <a:solidFill>
                  <a:srgbClr val="000000"/>
                </a:solidFill>
                <a:effectLst/>
              </a:rPr>
              <a:t>Are there any anticipated attribution-related challenges?</a:t>
            </a:r>
            <a:r>
              <a:rPr lang="en-US" b="0" i="0" dirty="0">
                <a:solidFill>
                  <a:srgbClr val="000000"/>
                </a:solidFill>
                <a:effectLst/>
              </a:rPr>
              <a:t>​</a:t>
            </a:r>
          </a:p>
          <a:p>
            <a:pPr lvl="1" fontAlgn="base"/>
            <a:r>
              <a:rPr lang="en-US" sz="2400" dirty="0">
                <a:solidFill>
                  <a:srgbClr val="000000"/>
                </a:solidFill>
              </a:rPr>
              <a:t>What is the EHR adoption rate for the </a:t>
            </a:r>
            <a:r>
              <a:rPr lang="en-US" sz="2400" dirty="0"/>
              <a:t>proposed</a:t>
            </a:r>
            <a:r>
              <a:rPr lang="en-US" sz="2400" dirty="0">
                <a:solidFill>
                  <a:srgbClr val="000000"/>
                </a:solidFill>
              </a:rPr>
              <a:t> care setting?​</a:t>
            </a:r>
          </a:p>
          <a:p>
            <a:pPr lvl="1" fontAlgn="base"/>
            <a:r>
              <a:rPr lang="en-US" sz="2400" dirty="0">
                <a:solidFill>
                  <a:srgbClr val="000000"/>
                </a:solidFill>
              </a:rPr>
              <a:t>Is there any undue burden or significant clinical workflow impact?</a:t>
            </a:r>
          </a:p>
          <a:p>
            <a:pPr lvl="1" fontAlgn="base"/>
            <a:r>
              <a:rPr lang="en-US" sz="2400" dirty="0">
                <a:solidFill>
                  <a:srgbClr val="000000"/>
                </a:solidFill>
              </a:rPr>
              <a:t>Can all data elements be mapped to EHR data?</a:t>
            </a:r>
            <a:endParaRPr lang="en-US" sz="2400" strike="sngStrike" dirty="0">
              <a:solidFill>
                <a:srgbClr val="000000"/>
              </a:solidFill>
            </a:endParaRPr>
          </a:p>
          <a:p>
            <a:pPr lvl="1" fontAlgn="base">
              <a:lnSpc>
                <a:spcPts val="3360"/>
              </a:lnSpc>
              <a:spcBef>
                <a:spcPts val="0"/>
              </a:spcBef>
            </a:pPr>
            <a:r>
              <a:rPr lang="en-US" sz="2400" dirty="0">
                <a:solidFill>
                  <a:srgbClr val="000000"/>
                </a:solidFill>
              </a:rPr>
              <a:t>​Can the measure be re-specified using current standards​?</a:t>
            </a:r>
          </a:p>
          <a:p>
            <a:pPr lvl="1" fontAlgn="base">
              <a:lnSpc>
                <a:spcPts val="3360"/>
              </a:lnSpc>
              <a:spcBef>
                <a:spcPts val="0"/>
              </a:spcBef>
            </a:pPr>
            <a:r>
              <a:rPr lang="en-US" sz="2400" dirty="0">
                <a:solidFill>
                  <a:srgbClr val="000000"/>
                </a:solidFill>
              </a:rPr>
              <a:t>Can the measure be reported to CMS using current standard​s?</a:t>
            </a:r>
          </a:p>
          <a:p>
            <a:pPr lvl="1" fontAlgn="base"/>
            <a:endParaRPr lang="en-US" sz="2400" dirty="0">
              <a:solidFill>
                <a:srgbClr val="000000"/>
              </a:solidFill>
            </a:endParaRPr>
          </a:p>
          <a:p>
            <a:pPr lvl="1" fontAlgn="base"/>
            <a:endParaRPr lang="en-US" b="0" i="0" dirty="0">
              <a:solidFill>
                <a:srgbClr val="000000"/>
              </a:solidFill>
              <a:effectLst/>
            </a:endParaRPr>
          </a:p>
          <a:p>
            <a:endParaRPr lang="en-US" dirty="0"/>
          </a:p>
        </p:txBody>
      </p:sp>
      <p:sp>
        <p:nvSpPr>
          <p:cNvPr id="4" name="Slide Number Placeholder 3">
            <a:extLst>
              <a:ext uri="{FF2B5EF4-FFF2-40B4-BE49-F238E27FC236}">
                <a16:creationId xmlns:a16="http://schemas.microsoft.com/office/drawing/2014/main" id="{CDE98B4A-D881-4A3C-8EBB-105E127E99A0}"/>
              </a:ext>
            </a:extLst>
          </p:cNvPr>
          <p:cNvSpPr>
            <a:spLocks noGrp="1"/>
          </p:cNvSpPr>
          <p:nvPr>
            <p:ph type="sldNum" sz="quarter" idx="12"/>
          </p:nvPr>
        </p:nvSpPr>
        <p:spPr/>
        <p:txBody>
          <a:bodyPr/>
          <a:lstStyle/>
          <a:p>
            <a:fld id="{F6B8A4A2-F29A-4651-AFA7-54DA4950AAC7}" type="slidenum">
              <a:rPr lang="en-US" smtClean="0"/>
              <a:pPr/>
              <a:t>5</a:t>
            </a:fld>
            <a:endParaRPr lang="en-US" dirty="0"/>
          </a:p>
        </p:txBody>
      </p:sp>
    </p:spTree>
    <p:extLst>
      <p:ext uri="{BB962C8B-B14F-4D97-AF65-F5344CB8AC3E}">
        <p14:creationId xmlns:p14="http://schemas.microsoft.com/office/powerpoint/2010/main" val="1196354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BE088-7925-4E82-B3E2-295610CB885E}"/>
              </a:ext>
            </a:extLst>
          </p:cNvPr>
          <p:cNvSpPr>
            <a:spLocks noGrp="1"/>
          </p:cNvSpPr>
          <p:nvPr>
            <p:ph type="title"/>
          </p:nvPr>
        </p:nvSpPr>
        <p:spPr>
          <a:xfrm>
            <a:off x="0" y="0"/>
            <a:ext cx="12191999" cy="1266738"/>
          </a:xfrm>
        </p:spPr>
        <p:txBody>
          <a:bodyPr/>
          <a:lstStyle/>
          <a:p>
            <a:r>
              <a:rPr lang="en-US" b="0" i="0" dirty="0">
                <a:effectLst/>
              </a:rPr>
              <a:t>Determine if the Measure can be Respecified</a:t>
            </a:r>
            <a:endParaRPr lang="en-US" b="0" dirty="0"/>
          </a:p>
        </p:txBody>
      </p:sp>
      <p:sp>
        <p:nvSpPr>
          <p:cNvPr id="3" name="Slide Number Placeholder 2">
            <a:extLst>
              <a:ext uri="{FF2B5EF4-FFF2-40B4-BE49-F238E27FC236}">
                <a16:creationId xmlns:a16="http://schemas.microsoft.com/office/drawing/2014/main" id="{BB276A8D-F458-4DC8-9E8D-E280C7C2CB7B}"/>
              </a:ext>
            </a:extLst>
          </p:cNvPr>
          <p:cNvSpPr>
            <a:spLocks noGrp="1"/>
          </p:cNvSpPr>
          <p:nvPr>
            <p:ph type="sldNum" sz="quarter" idx="12"/>
          </p:nvPr>
        </p:nvSpPr>
        <p:spPr/>
        <p:txBody>
          <a:bodyPr/>
          <a:lstStyle/>
          <a:p>
            <a:fld id="{F6B8A4A2-F29A-4651-AFA7-54DA4950AAC7}" type="slidenum">
              <a:rPr lang="en-US" smtClean="0"/>
              <a:pPr/>
              <a:t>6</a:t>
            </a:fld>
            <a:endParaRPr lang="en-US" dirty="0"/>
          </a:p>
        </p:txBody>
      </p:sp>
      <p:pic>
        <p:nvPicPr>
          <p:cNvPr id="4" name="Picture 3" descr="Work flow graphic to help determine if the measure can be respecified">
            <a:extLst>
              <a:ext uri="{FF2B5EF4-FFF2-40B4-BE49-F238E27FC236}">
                <a16:creationId xmlns:a16="http://schemas.microsoft.com/office/drawing/2014/main" id="{130A9025-0DD5-4273-AC55-3799FDF99E41}"/>
              </a:ext>
            </a:extLst>
          </p:cNvPr>
          <p:cNvPicPr>
            <a:picLocks noChangeAspect="1"/>
          </p:cNvPicPr>
          <p:nvPr/>
        </p:nvPicPr>
        <p:blipFill rotWithShape="1">
          <a:blip r:embed="rId3"/>
          <a:srcRect b="7229"/>
          <a:stretch/>
        </p:blipFill>
        <p:spPr>
          <a:xfrm>
            <a:off x="223836" y="1924050"/>
            <a:ext cx="11744325" cy="4400550"/>
          </a:xfrm>
          <a:prstGeom prst="rect">
            <a:avLst/>
          </a:prstGeom>
        </p:spPr>
      </p:pic>
    </p:spTree>
    <p:extLst>
      <p:ext uri="{BB962C8B-B14F-4D97-AF65-F5344CB8AC3E}">
        <p14:creationId xmlns:p14="http://schemas.microsoft.com/office/powerpoint/2010/main" val="1916300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FF00D-DBF2-4A10-902E-E14909542D4F}"/>
              </a:ext>
            </a:extLst>
          </p:cNvPr>
          <p:cNvSpPr>
            <a:spLocks noGrp="1"/>
          </p:cNvSpPr>
          <p:nvPr>
            <p:ph type="title"/>
          </p:nvPr>
        </p:nvSpPr>
        <p:spPr>
          <a:xfrm>
            <a:off x="0" y="0"/>
            <a:ext cx="12192000" cy="1275127"/>
          </a:xfrm>
        </p:spPr>
        <p:txBody>
          <a:bodyPr/>
          <a:lstStyle/>
          <a:p>
            <a:r>
              <a:rPr lang="en-US" b="0" i="0" u="none" strike="noStrike" dirty="0">
                <a:effectLst/>
              </a:rPr>
              <a:t>Measure Lifecycle </a:t>
            </a:r>
            <a:r>
              <a:rPr lang="en-US" b="0" i="0" dirty="0">
                <a:effectLst/>
              </a:rPr>
              <a:t>​</a:t>
            </a:r>
            <a:endParaRPr lang="en-US" b="0" dirty="0"/>
          </a:p>
        </p:txBody>
      </p:sp>
      <p:sp>
        <p:nvSpPr>
          <p:cNvPr id="3" name="Content Placeholder 2">
            <a:extLst>
              <a:ext uri="{FF2B5EF4-FFF2-40B4-BE49-F238E27FC236}">
                <a16:creationId xmlns:a16="http://schemas.microsoft.com/office/drawing/2014/main" id="{0EE09269-2422-4CE1-BFA1-753A7FA1CB24}"/>
              </a:ext>
            </a:extLst>
          </p:cNvPr>
          <p:cNvSpPr>
            <a:spLocks noGrp="1"/>
          </p:cNvSpPr>
          <p:nvPr>
            <p:ph idx="1"/>
          </p:nvPr>
        </p:nvSpPr>
        <p:spPr>
          <a:xfrm>
            <a:off x="394283" y="1777768"/>
            <a:ext cx="11207692" cy="1510716"/>
          </a:xfrm>
        </p:spPr>
        <p:txBody>
          <a:bodyPr>
            <a:normAutofit fontScale="92500" lnSpcReduction="20000"/>
          </a:bodyPr>
          <a:lstStyle/>
          <a:p>
            <a:pPr fontAlgn="base"/>
            <a:r>
              <a:rPr lang="en-US" sz="2800" b="0" i="0" u="none" strike="noStrike" dirty="0">
                <a:solidFill>
                  <a:srgbClr val="000000"/>
                </a:solidFill>
                <a:effectLst/>
              </a:rPr>
              <a:t>After the COR approves respecification, follow measure specification and testing guidelines in the Blueprint</a:t>
            </a:r>
            <a:endParaRPr lang="en-US" sz="3600" dirty="0"/>
          </a:p>
          <a:p>
            <a:pPr fontAlgn="base"/>
            <a:r>
              <a:rPr lang="en-US" sz="2800" b="0" i="0" u="none" strike="noStrike" dirty="0">
                <a:solidFill>
                  <a:srgbClr val="000000"/>
                </a:solidFill>
                <a:effectLst/>
              </a:rPr>
              <a:t>For additional eCQM-specific information, refer to the eCQM sections in the Blueprint</a:t>
            </a:r>
            <a:endParaRPr lang="en-US" b="0" i="0" dirty="0">
              <a:solidFill>
                <a:srgbClr val="000000"/>
              </a:solidFill>
              <a:effectLst/>
            </a:endParaRPr>
          </a:p>
          <a:p>
            <a:endParaRPr lang="en-US" sz="3600" dirty="0"/>
          </a:p>
        </p:txBody>
      </p:sp>
      <p:sp>
        <p:nvSpPr>
          <p:cNvPr id="4" name="Slide Number Placeholder 3">
            <a:extLst>
              <a:ext uri="{FF2B5EF4-FFF2-40B4-BE49-F238E27FC236}">
                <a16:creationId xmlns:a16="http://schemas.microsoft.com/office/drawing/2014/main" id="{D32141D4-B05D-4751-81A2-297EFAF05F02}"/>
              </a:ext>
            </a:extLst>
          </p:cNvPr>
          <p:cNvSpPr>
            <a:spLocks noGrp="1"/>
          </p:cNvSpPr>
          <p:nvPr>
            <p:ph type="sldNum" sz="quarter" idx="12"/>
          </p:nvPr>
        </p:nvSpPr>
        <p:spPr/>
        <p:txBody>
          <a:bodyPr/>
          <a:lstStyle/>
          <a:p>
            <a:fld id="{F6B8A4A2-F29A-4651-AFA7-54DA4950AAC7}" type="slidenum">
              <a:rPr lang="en-US" smtClean="0"/>
              <a:pPr/>
              <a:t>7</a:t>
            </a:fld>
            <a:endParaRPr lang="en-US" dirty="0"/>
          </a:p>
        </p:txBody>
      </p:sp>
      <p:pic>
        <p:nvPicPr>
          <p:cNvPr id="6" name="Picture 5" descr="Graphic showing the five  Quality Measure Lifecycle stages of Conceptualization, Specification, Testing, Implementation, and Use, Continuing Evaluation &amp; Maintenance">
            <a:extLst>
              <a:ext uri="{FF2B5EF4-FFF2-40B4-BE49-F238E27FC236}">
                <a16:creationId xmlns:a16="http://schemas.microsoft.com/office/drawing/2014/main" id="{52784203-687B-45A9-A39B-EC6D991F7D3D}"/>
              </a:ext>
            </a:extLst>
          </p:cNvPr>
          <p:cNvPicPr>
            <a:picLocks noChangeAspect="1"/>
          </p:cNvPicPr>
          <p:nvPr/>
        </p:nvPicPr>
        <p:blipFill>
          <a:blip r:embed="rId3"/>
          <a:stretch>
            <a:fillRect/>
          </a:stretch>
        </p:blipFill>
        <p:spPr>
          <a:xfrm>
            <a:off x="3044577" y="3000345"/>
            <a:ext cx="7480001" cy="3689380"/>
          </a:xfrm>
          <a:prstGeom prst="rect">
            <a:avLst/>
          </a:prstGeom>
        </p:spPr>
      </p:pic>
    </p:spTree>
    <p:extLst>
      <p:ext uri="{BB962C8B-B14F-4D97-AF65-F5344CB8AC3E}">
        <p14:creationId xmlns:p14="http://schemas.microsoft.com/office/powerpoint/2010/main" val="2097526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1AB98-6D8A-4CC1-91F3-DC33E7EC5F4F}"/>
              </a:ext>
            </a:extLst>
          </p:cNvPr>
          <p:cNvSpPr>
            <a:spLocks noGrp="1"/>
          </p:cNvSpPr>
          <p:nvPr>
            <p:ph type="title"/>
          </p:nvPr>
        </p:nvSpPr>
        <p:spPr>
          <a:xfrm>
            <a:off x="0" y="0"/>
            <a:ext cx="12192000" cy="1283516"/>
          </a:xfrm>
        </p:spPr>
        <p:txBody>
          <a:bodyPr/>
          <a:lstStyle/>
          <a:p>
            <a:r>
              <a:rPr lang="en-US" b="0" dirty="0"/>
              <a:t>Considerations when Respecifying to an eCQM</a:t>
            </a:r>
            <a:endParaRPr lang="en-US" sz="5400" b="0" dirty="0"/>
          </a:p>
        </p:txBody>
      </p:sp>
      <p:sp>
        <p:nvSpPr>
          <p:cNvPr id="3" name="Content Placeholder 2">
            <a:extLst>
              <a:ext uri="{FF2B5EF4-FFF2-40B4-BE49-F238E27FC236}">
                <a16:creationId xmlns:a16="http://schemas.microsoft.com/office/drawing/2014/main" id="{DE2589F1-90F7-4988-A0E6-49470C7F06E8}"/>
              </a:ext>
            </a:extLst>
          </p:cNvPr>
          <p:cNvSpPr>
            <a:spLocks noGrp="1"/>
          </p:cNvSpPr>
          <p:nvPr>
            <p:ph idx="1"/>
          </p:nvPr>
        </p:nvSpPr>
        <p:spPr>
          <a:xfrm>
            <a:off x="964734" y="1850252"/>
            <a:ext cx="9823508" cy="4710164"/>
          </a:xfrm>
        </p:spPr>
        <p:txBody>
          <a:bodyPr/>
          <a:lstStyle/>
          <a:p>
            <a:r>
              <a:rPr lang="en-US" sz="2800" dirty="0">
                <a:solidFill>
                  <a:schemeClr val="tx1"/>
                </a:solidFill>
              </a:rPr>
              <a:t>Data elements from one data source e.g., claims, do not always translate 1:1 to an eCQM</a:t>
            </a:r>
          </a:p>
          <a:p>
            <a:pPr lvl="1"/>
            <a:r>
              <a:rPr lang="en-US" sz="2400" dirty="0">
                <a:solidFill>
                  <a:schemeClr val="tx1">
                    <a:lumMod val="85000"/>
                    <a:lumOff val="15000"/>
                  </a:schemeClr>
                </a:solidFill>
              </a:rPr>
              <a:t>Recommend using the NQF Feasibility Scorecard as early as possible</a:t>
            </a:r>
          </a:p>
          <a:p>
            <a:pPr lvl="1"/>
            <a:r>
              <a:rPr lang="en-US" sz="2400" dirty="0">
                <a:solidFill>
                  <a:schemeClr val="tx1">
                    <a:lumMod val="85000"/>
                    <a:lumOff val="15000"/>
                  </a:schemeClr>
                </a:solidFill>
              </a:rPr>
              <a:t>Do not make assumptions that all required data elements for the measure are collected and stored in an EHR</a:t>
            </a:r>
            <a:r>
              <a:rPr lang="en-US" sz="2400" dirty="0"/>
              <a:t> in a structured data field</a:t>
            </a:r>
          </a:p>
          <a:p>
            <a:endParaRPr lang="en-US" dirty="0"/>
          </a:p>
        </p:txBody>
      </p:sp>
      <p:sp>
        <p:nvSpPr>
          <p:cNvPr id="4" name="Slide Number Placeholder 3">
            <a:extLst>
              <a:ext uri="{FF2B5EF4-FFF2-40B4-BE49-F238E27FC236}">
                <a16:creationId xmlns:a16="http://schemas.microsoft.com/office/drawing/2014/main" id="{70659D60-4BAE-4F6C-927E-866EF8881E10}"/>
              </a:ext>
            </a:extLst>
          </p:cNvPr>
          <p:cNvSpPr>
            <a:spLocks noGrp="1"/>
          </p:cNvSpPr>
          <p:nvPr>
            <p:ph type="sldNum" sz="quarter" idx="12"/>
          </p:nvPr>
        </p:nvSpPr>
        <p:spPr/>
        <p:txBody>
          <a:bodyPr/>
          <a:lstStyle/>
          <a:p>
            <a:fld id="{F6B8A4A2-F29A-4651-AFA7-54DA4950AAC7}" type="slidenum">
              <a:rPr lang="en-US" smtClean="0"/>
              <a:pPr/>
              <a:t>8</a:t>
            </a:fld>
            <a:endParaRPr lang="en-US" dirty="0"/>
          </a:p>
        </p:txBody>
      </p:sp>
    </p:spTree>
    <p:extLst>
      <p:ext uri="{BB962C8B-B14F-4D97-AF65-F5344CB8AC3E}">
        <p14:creationId xmlns:p14="http://schemas.microsoft.com/office/powerpoint/2010/main" val="785692536"/>
      </p:ext>
    </p:extLst>
  </p:cSld>
  <p:clrMapOvr>
    <a:masterClrMapping/>
  </p:clrMapOvr>
</p:sld>
</file>

<file path=ppt/theme/theme1.xml><?xml version="1.0" encoding="utf-8"?>
<a:theme xmlns:a="http://schemas.openxmlformats.org/drawingml/2006/main" name="CMS theme 2019">
  <a:themeElements>
    <a:clrScheme name="CMS template 2">
      <a:dk1>
        <a:sysClr val="windowText" lastClr="000000"/>
      </a:dk1>
      <a:lt1>
        <a:sysClr val="window" lastClr="FFFFFF"/>
      </a:lt1>
      <a:dk2>
        <a:srgbClr val="1F497D"/>
      </a:dk2>
      <a:lt2>
        <a:srgbClr val="6B94C7"/>
      </a:lt2>
      <a:accent1>
        <a:srgbClr val="2F527D"/>
      </a:accent1>
      <a:accent2>
        <a:srgbClr val="FAD94C"/>
      </a:accent2>
      <a:accent3>
        <a:srgbClr val="C0C0C0"/>
      </a:accent3>
      <a:accent4>
        <a:srgbClr val="FDF699"/>
      </a:accent4>
      <a:accent5>
        <a:srgbClr val="72A3C4"/>
      </a:accent5>
      <a:accent6>
        <a:srgbClr val="5C5C5C"/>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MS theme 2019" id="{79C7E797-5B6B-418E-B251-680398C49799}" vid="{70020F90-4DC5-4A06-8A98-D5096461E46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Reviewed xmlns="c85f45de-9781-4f9c-a476-faa529bf8047" xsi:nil="true"/>
    <Comments_x0020_Due_x0020_Date xmlns="c85f45de-9781-4f9c-a476-faa529bf8047" xsi:nil="true"/>
    <Program xmlns="c85f45de-9781-4f9c-a476-faa529bf8047">Other</Program>
    <Assigned xmlns="c85f45de-9781-4f9c-a476-faa529bf804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8B44BA2626C9D4E866311178902B167" ma:contentTypeVersion="4" ma:contentTypeDescription="Create a new document." ma:contentTypeScope="" ma:versionID="066de2a32ec27da7a9b406a4a5d0c621">
  <xsd:schema xmlns:xsd="http://www.w3.org/2001/XMLSchema" xmlns:xs="http://www.w3.org/2001/XMLSchema" xmlns:p="http://schemas.microsoft.com/office/2006/metadata/properties" xmlns:ns2="c85f45de-9781-4f9c-a476-faa529bf8047" targetNamespace="http://schemas.microsoft.com/office/2006/metadata/properties" ma:root="true" ma:fieldsID="e34ff02e782245196d10dba890e4e3e8" ns2:_="">
    <xsd:import namespace="c85f45de-9781-4f9c-a476-faa529bf8047"/>
    <xsd:element name="properties">
      <xsd:complexType>
        <xsd:sequence>
          <xsd:element name="documentManagement">
            <xsd:complexType>
              <xsd:all>
                <xsd:element ref="ns2:Comments_x0020_Due_x0020_Date" minOccurs="0"/>
                <xsd:element ref="ns2:Program" minOccurs="0"/>
                <xsd:element ref="ns2:Assigned" minOccurs="0"/>
                <xsd:element ref="ns2:Review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5f45de-9781-4f9c-a476-faa529bf8047" elementFormDefault="qualified">
    <xsd:import namespace="http://schemas.microsoft.com/office/2006/documentManagement/types"/>
    <xsd:import namespace="http://schemas.microsoft.com/office/infopath/2007/PartnerControls"/>
    <xsd:element name="Comments_x0020_Due_x0020_Date" ma:index="8" nillable="true" ma:displayName="Comments Due Date" ma:format="DateOnly" ma:internalName="Comments_x0020_Due_x0020_Date">
      <xsd:simpleType>
        <xsd:restriction base="dms:DateTime"/>
      </xsd:simpleType>
    </xsd:element>
    <xsd:element name="Program" ma:index="9" nillable="true" ma:displayName="Program" ma:default="Other" ma:format="Dropdown" ma:internalName="Program">
      <xsd:simpleType>
        <xsd:restriction base="dms:Choice">
          <xsd:enumeration value="Blueprint"/>
          <xsd:enumeration value="Measures Inventory/CMIT"/>
          <xsd:enumeration value="Pre-Rulemaking"/>
          <xsd:enumeration value="MIDS Coordination"/>
          <xsd:enumeration value="Environmental Scan"/>
          <xsd:enumeration value="Other"/>
        </xsd:restriction>
      </xsd:simpleType>
    </xsd:element>
    <xsd:element name="Assigned" ma:index="10" nillable="true" ma:displayName="Assigned" ma:internalName="Assigned">
      <xsd:simpleType>
        <xsd:restriction base="dms:Note">
          <xsd:maxLength value="255"/>
        </xsd:restriction>
      </xsd:simpleType>
    </xsd:element>
    <xsd:element name="Reviewed" ma:index="11" nillable="true" ma:displayName="Reviewed" ma:format="Dropdown" ma:internalName="Reviewed">
      <xsd:simpleType>
        <xsd:restriction base="dms:Choice">
          <xsd:enumeration value="Noni Bodkin"/>
          <xsd:enumeration value="Corette Byrd"/>
          <xsd:enumeration value="Laura deNobel"/>
          <xsd:enumeration value="Melissa Evans"/>
          <xsd:enumeration value="Helen Dollar-Maples"/>
          <xsd:enumeration value="Michelle Geppi"/>
          <xsd:enumeration value="Kimberly Kufel"/>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3F2D517-FCF4-4B15-BD46-23B9AA4BB45C}">
  <ds:schemaRefs>
    <ds:schemaRef ds:uri="http://schemas.openxmlformats.org/package/2006/metadata/core-properties"/>
    <ds:schemaRef ds:uri="http://schemas.microsoft.com/office/2006/documentManagement/types"/>
    <ds:schemaRef ds:uri="http://schemas.microsoft.com/office/infopath/2007/PartnerControls"/>
    <ds:schemaRef ds:uri="c85f45de-9781-4f9c-a476-faa529bf8047"/>
    <ds:schemaRef ds:uri="http://purl.org/dc/elements/1.1/"/>
    <ds:schemaRef ds:uri="http://schemas.microsoft.com/office/2006/metadata/properties"/>
    <ds:schemaRef ds:uri="http://purl.org/dc/terms/"/>
    <ds:schemaRef ds:uri="http://www.w3.org/XML/1998/namespace"/>
    <ds:schemaRef ds:uri="http://purl.org/dc/dcmitype/"/>
  </ds:schemaRefs>
</ds:datastoreItem>
</file>

<file path=customXml/itemProps2.xml><?xml version="1.0" encoding="utf-8"?>
<ds:datastoreItem xmlns:ds="http://schemas.openxmlformats.org/officeDocument/2006/customXml" ds:itemID="{F585CBEC-A503-46BF-AF4D-401CB55F2CF2}">
  <ds:schemaRefs>
    <ds:schemaRef ds:uri="http://schemas.microsoft.com/sharepoint/v3/contenttype/forms"/>
  </ds:schemaRefs>
</ds:datastoreItem>
</file>

<file path=customXml/itemProps3.xml><?xml version="1.0" encoding="utf-8"?>
<ds:datastoreItem xmlns:ds="http://schemas.openxmlformats.org/officeDocument/2006/customXml" ds:itemID="{D496F362-5B79-4E46-94AA-C998950EA9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5f45de-9781-4f9c-a476-faa529bf80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2171</Words>
  <Application>Microsoft Office PowerPoint</Application>
  <PresentationFormat>Widescreen</PresentationFormat>
  <Paragraphs>213</Paragraphs>
  <Slides>18</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Wingdings</vt:lpstr>
      <vt:lpstr>CMS theme 2019</vt:lpstr>
      <vt:lpstr>Respecifying Measures to Electronic Clinical Quality Measures (eCQMs)</vt:lpstr>
      <vt:lpstr>Vision and Goals​</vt:lpstr>
      <vt:lpstr>Overview​</vt:lpstr>
      <vt:lpstr>What is Respecifying1?​</vt:lpstr>
      <vt:lpstr>Why Respecify to an eCQM?​</vt:lpstr>
      <vt:lpstr>To Respecify or Not To Respecify to an eCQM​</vt:lpstr>
      <vt:lpstr>Determine if the Measure can be Respecified</vt:lpstr>
      <vt:lpstr>Measure Lifecycle ​</vt:lpstr>
      <vt:lpstr>Considerations when Respecifying to an eCQM</vt:lpstr>
      <vt:lpstr>eCQM Standards</vt:lpstr>
      <vt:lpstr>Review of eCQM Standards</vt:lpstr>
      <vt:lpstr>Relationship of eCQM Tools with Standards</vt:lpstr>
      <vt:lpstr>eCQM Feasibility Testing </vt:lpstr>
      <vt:lpstr>Determine Data Elements</vt:lpstr>
      <vt:lpstr>eCQM Feasibility Testing: Points to Consider</vt:lpstr>
      <vt:lpstr>Additional References</vt:lpstr>
      <vt:lpstr>Upcoming Webinars</vt:lpstr>
      <vt:lpstr>Questions</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Measure Respecification to eCQMs Presentation</dc:title>
  <dc:subject>MMS slide presentation of respcification of measures.</dc:subject>
  <dc:creator/>
  <cp:keywords>MMS, Information Session, Measures</cp:keywords>
  <cp:lastModifiedBy/>
  <cp:revision>1</cp:revision>
  <dcterms:created xsi:type="dcterms:W3CDTF">2016-08-30T18:54:20Z</dcterms:created>
  <dcterms:modified xsi:type="dcterms:W3CDTF">2021-07-13T20:05:36Z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0x010100F8B44BA2626C9D4E866311178902B167</vt:lpwstr>
  </property>
  <property fmtid="{D5CDD505-2E9C-101B-9397-08002B2CF9AE}" pid="3" name="_NewReviewCycle">
    <vt:lpwstr/>
  </property>
  <property fmtid="{D5CDD505-2E9C-101B-9397-08002B2CF9AE}" pid="4" name="Order">
    <vt:r8>5600</vt:r8>
  </property>
  <property fmtid="{D5CDD505-2E9C-101B-9397-08002B2CF9AE}" pid="5" name="_CopySource">
    <vt:lpwstr>http://websps31.battelle.org/sites/MIDSMMS/MACRA/Stakeholder Engagement/Webinars/Previous versions of webinar documentation/CMS MDEO Web Series _ presenters guide_ EVM. 2016.pptx</vt:lpwstr>
  </property>
  <property fmtid="{D5CDD505-2E9C-101B-9397-08002B2CF9AE}" pid="6" name="xd_ProgID">
    <vt:lpwstr/>
  </property>
  <property fmtid="{D5CDD505-2E9C-101B-9397-08002B2CF9AE}" pid="7" name="TemplateUrl">
    <vt:lpwstr/>
  </property>
</Properties>
</file>