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55"/>
  </p:notesMasterIdLst>
  <p:sldIdLst>
    <p:sldId id="256" r:id="rId3"/>
    <p:sldId id="257" r:id="rId4"/>
    <p:sldId id="258" r:id="rId5"/>
    <p:sldId id="259" r:id="rId6"/>
    <p:sldId id="260" r:id="rId7"/>
    <p:sldId id="261" r:id="rId8"/>
    <p:sldId id="262" r:id="rId9"/>
    <p:sldId id="347" r:id="rId10"/>
    <p:sldId id="564" r:id="rId11"/>
    <p:sldId id="322" r:id="rId12"/>
    <p:sldId id="266" r:id="rId13"/>
    <p:sldId id="267" r:id="rId14"/>
    <p:sldId id="268" r:id="rId15"/>
    <p:sldId id="269" r:id="rId16"/>
    <p:sldId id="270" r:id="rId17"/>
    <p:sldId id="346"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474" r:id="rId31"/>
    <p:sldId id="285" r:id="rId32"/>
    <p:sldId id="286" r:id="rId33"/>
    <p:sldId id="287" r:id="rId34"/>
    <p:sldId id="288" r:id="rId35"/>
    <p:sldId id="289" r:id="rId36"/>
    <p:sldId id="290" r:id="rId37"/>
    <p:sldId id="291" r:id="rId38"/>
    <p:sldId id="292" r:id="rId39"/>
    <p:sldId id="509"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61" autoAdjust="0"/>
  </p:normalViewPr>
  <p:slideViewPr>
    <p:cSldViewPr>
      <p:cViewPr varScale="1">
        <p:scale>
          <a:sx n="84" d="100"/>
          <a:sy n="84" d="100"/>
        </p:scale>
        <p:origin x="159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591CD-9309-4849-81F7-6F112B8E09D2}" type="doc">
      <dgm:prSet loTypeId="urn:microsoft.com/office/officeart/2005/8/layout/chevron1" loCatId="process" qsTypeId="urn:microsoft.com/office/officeart/2005/8/quickstyle/simple1" qsCatId="simple" csTypeId="urn:microsoft.com/office/officeart/2005/8/colors/accent1_2" csCatId="accent1" phldr="1"/>
      <dgm:spPr/>
    </dgm:pt>
    <dgm:pt modelId="{ECFB08D5-26CA-416C-B32A-B7711B295C78}">
      <dgm:prSet phldrT="[Text]" custT="1"/>
      <dgm:spPr>
        <a:solidFill>
          <a:schemeClr val="accent1">
            <a:alpha val="25000"/>
          </a:schemeClr>
        </a:solidFill>
        <a:ln w="3175">
          <a:noFill/>
        </a:ln>
      </dgm:spPr>
      <dgm:t>
        <a:bodyPr/>
        <a:lstStyle/>
        <a:p>
          <a:r>
            <a:rPr lang="en-US" sz="1200" b="1" cap="none" spc="0" dirty="0">
              <a:ln w="0"/>
              <a:solidFill>
                <a:schemeClr val="tx1"/>
              </a:solidFill>
              <a:effectLst/>
            </a:rPr>
            <a:t>Inspiration</a:t>
          </a:r>
        </a:p>
        <a:p>
          <a:r>
            <a:rPr lang="en-US" sz="1200" b="0" cap="none" spc="0" dirty="0">
              <a:ln w="0"/>
              <a:solidFill>
                <a:schemeClr val="tx1"/>
              </a:solidFill>
              <a:effectLst/>
            </a:rPr>
            <a:t>Observe and document what is important to patients</a:t>
          </a:r>
        </a:p>
      </dgm:t>
    </dgm:pt>
    <dgm:pt modelId="{14271EE3-121A-401E-A86E-5139EEED30B2}" type="parTrans" cxnId="{51CCDF04-818E-4EEB-A18A-3CE58E68BCE4}">
      <dgm:prSet/>
      <dgm:spPr/>
      <dgm:t>
        <a:bodyPr/>
        <a:lstStyle/>
        <a:p>
          <a:endParaRPr lang="en-US" sz="1200">
            <a:solidFill>
              <a:schemeClr val="tx1">
                <a:lumMod val="65000"/>
                <a:lumOff val="35000"/>
              </a:schemeClr>
            </a:solidFill>
            <a:effectLst/>
          </a:endParaRPr>
        </a:p>
      </dgm:t>
    </dgm:pt>
    <dgm:pt modelId="{41ED6589-8520-462C-B0AB-46E562F6A93B}" type="sibTrans" cxnId="{51CCDF04-818E-4EEB-A18A-3CE58E68BCE4}">
      <dgm:prSet/>
      <dgm:spPr/>
      <dgm:t>
        <a:bodyPr/>
        <a:lstStyle/>
        <a:p>
          <a:endParaRPr lang="en-US" sz="1200">
            <a:solidFill>
              <a:schemeClr val="tx1">
                <a:lumMod val="65000"/>
                <a:lumOff val="35000"/>
              </a:schemeClr>
            </a:solidFill>
            <a:effectLst/>
          </a:endParaRPr>
        </a:p>
      </dgm:t>
    </dgm:pt>
    <dgm:pt modelId="{CEFDBA65-5821-4D61-9305-6AC33B6BFF0F}">
      <dgm:prSet phldrT="[Text]" custT="1"/>
      <dgm:spPr>
        <a:solidFill>
          <a:schemeClr val="tx2">
            <a:alpha val="24000"/>
          </a:schemeClr>
        </a:solidFill>
        <a:ln w="3175">
          <a:noFill/>
        </a:ln>
      </dgm:spPr>
      <dgm:t>
        <a:bodyPr/>
        <a:lstStyle/>
        <a:p>
          <a:r>
            <a:rPr lang="en-US" sz="1200" b="1" cap="none" spc="0" dirty="0">
              <a:ln w="0"/>
              <a:solidFill>
                <a:schemeClr val="tx1"/>
              </a:solidFill>
              <a:effectLst/>
            </a:rPr>
            <a:t>Ideation </a:t>
          </a:r>
        </a:p>
        <a:p>
          <a:r>
            <a:rPr lang="en-US" sz="1200" b="0" cap="none" spc="0" dirty="0">
              <a:ln w="0"/>
              <a:solidFill>
                <a:schemeClr val="tx1"/>
              </a:solidFill>
              <a:effectLst/>
            </a:rPr>
            <a:t>Create design guidelines to inform concept generation</a:t>
          </a:r>
        </a:p>
      </dgm:t>
    </dgm:pt>
    <dgm:pt modelId="{157207E7-45B9-4906-B83F-DDF8E43AFE0A}" type="parTrans" cxnId="{6C66309A-ECE3-4514-9AC9-665047F9C117}">
      <dgm:prSet/>
      <dgm:spPr/>
      <dgm:t>
        <a:bodyPr/>
        <a:lstStyle/>
        <a:p>
          <a:endParaRPr lang="en-US" sz="1200">
            <a:solidFill>
              <a:schemeClr val="tx1">
                <a:lumMod val="65000"/>
                <a:lumOff val="35000"/>
              </a:schemeClr>
            </a:solidFill>
            <a:effectLst/>
          </a:endParaRPr>
        </a:p>
      </dgm:t>
    </dgm:pt>
    <dgm:pt modelId="{C1185A96-EC6B-4280-9CB8-AD6532BD2918}" type="sibTrans" cxnId="{6C66309A-ECE3-4514-9AC9-665047F9C117}">
      <dgm:prSet/>
      <dgm:spPr/>
      <dgm:t>
        <a:bodyPr/>
        <a:lstStyle/>
        <a:p>
          <a:endParaRPr lang="en-US" sz="1200">
            <a:solidFill>
              <a:schemeClr val="tx1">
                <a:lumMod val="65000"/>
                <a:lumOff val="35000"/>
              </a:schemeClr>
            </a:solidFill>
            <a:effectLst/>
          </a:endParaRPr>
        </a:p>
      </dgm:t>
    </dgm:pt>
    <dgm:pt modelId="{8F156D89-110B-49B4-9B8D-2F38E18FD338}">
      <dgm:prSet phldrT="[Text]" custT="1"/>
      <dgm:spPr>
        <a:solidFill>
          <a:schemeClr val="accent4">
            <a:alpha val="25000"/>
          </a:schemeClr>
        </a:solidFill>
        <a:ln w="3175">
          <a:noFill/>
        </a:ln>
      </dgm:spPr>
      <dgm:t>
        <a:bodyPr lIns="0" rIns="0"/>
        <a:lstStyle/>
        <a:p>
          <a:r>
            <a:rPr lang="en-US" sz="1200" b="1" kern="900" cap="none" spc="0" baseline="0" dirty="0">
              <a:ln w="0"/>
              <a:solidFill>
                <a:schemeClr val="tx1"/>
              </a:solidFill>
              <a:effectLst/>
            </a:rPr>
            <a:t>Implementation</a:t>
          </a:r>
        </a:p>
        <a:p>
          <a:r>
            <a:rPr lang="en-US" sz="1200" b="0" kern="1200" cap="none" spc="0" dirty="0">
              <a:ln w="0"/>
              <a:solidFill>
                <a:schemeClr val="tx1"/>
              </a:solidFill>
              <a:effectLst/>
            </a:rPr>
            <a:t>Keep gathering feedback and iterating</a:t>
          </a:r>
        </a:p>
      </dgm:t>
    </dgm:pt>
    <dgm:pt modelId="{82944FFB-389B-4C28-BD17-B0B1D3E77AA7}" type="parTrans" cxnId="{9790CB01-0E16-44D1-A110-4CC5EC613322}">
      <dgm:prSet/>
      <dgm:spPr/>
      <dgm:t>
        <a:bodyPr/>
        <a:lstStyle/>
        <a:p>
          <a:endParaRPr lang="en-US" sz="1200">
            <a:solidFill>
              <a:schemeClr val="tx1">
                <a:lumMod val="65000"/>
                <a:lumOff val="35000"/>
              </a:schemeClr>
            </a:solidFill>
            <a:effectLst/>
          </a:endParaRPr>
        </a:p>
      </dgm:t>
    </dgm:pt>
    <dgm:pt modelId="{609BA412-EDE1-4F39-A807-E82D085174D9}" type="sibTrans" cxnId="{9790CB01-0E16-44D1-A110-4CC5EC613322}">
      <dgm:prSet/>
      <dgm:spPr/>
      <dgm:t>
        <a:bodyPr/>
        <a:lstStyle/>
        <a:p>
          <a:endParaRPr lang="en-US" sz="1200">
            <a:solidFill>
              <a:schemeClr val="tx1">
                <a:lumMod val="65000"/>
                <a:lumOff val="35000"/>
              </a:schemeClr>
            </a:solidFill>
            <a:effectLst/>
          </a:endParaRPr>
        </a:p>
      </dgm:t>
    </dgm:pt>
    <dgm:pt modelId="{099EA510-8FAB-49F4-AC43-406849D203B7}">
      <dgm:prSet phldrT="[Text]" custT="1"/>
      <dgm:spPr>
        <a:solidFill>
          <a:schemeClr val="accent2">
            <a:alpha val="25000"/>
          </a:schemeClr>
        </a:solidFill>
        <a:ln w="3175">
          <a:noFill/>
        </a:ln>
      </dgm:spPr>
      <dgm:t>
        <a:bodyPr/>
        <a:lstStyle/>
        <a:p>
          <a:r>
            <a:rPr lang="en-US" sz="1200" b="1" cap="none" spc="0" dirty="0">
              <a:ln w="0"/>
              <a:solidFill>
                <a:schemeClr val="tx1"/>
              </a:solidFill>
              <a:effectLst/>
            </a:rPr>
            <a:t>Ideation </a:t>
          </a:r>
        </a:p>
        <a:p>
          <a:r>
            <a:rPr lang="en-US" sz="1200" b="0" cap="none" spc="0" dirty="0">
              <a:ln w="0"/>
              <a:solidFill>
                <a:schemeClr val="tx1"/>
              </a:solidFill>
              <a:effectLst/>
            </a:rPr>
            <a:t>Brainstorm solutions and prototypes; “yes and” thinking</a:t>
          </a:r>
        </a:p>
      </dgm:t>
    </dgm:pt>
    <dgm:pt modelId="{EB43AF8E-F08E-4E08-9D4A-C7EC2CF741F6}" type="parTrans" cxnId="{FE360147-6FCD-4230-8C5E-D390151440E4}">
      <dgm:prSet/>
      <dgm:spPr/>
      <dgm:t>
        <a:bodyPr/>
        <a:lstStyle/>
        <a:p>
          <a:endParaRPr lang="en-US" sz="1200">
            <a:solidFill>
              <a:schemeClr val="tx1">
                <a:lumMod val="65000"/>
                <a:lumOff val="35000"/>
              </a:schemeClr>
            </a:solidFill>
            <a:effectLst/>
          </a:endParaRPr>
        </a:p>
      </dgm:t>
    </dgm:pt>
    <dgm:pt modelId="{683FC782-8A02-4D59-A3E7-4B3B35BBE1F7}" type="sibTrans" cxnId="{FE360147-6FCD-4230-8C5E-D390151440E4}">
      <dgm:prSet/>
      <dgm:spPr/>
      <dgm:t>
        <a:bodyPr/>
        <a:lstStyle/>
        <a:p>
          <a:endParaRPr lang="en-US" sz="1200">
            <a:solidFill>
              <a:schemeClr val="tx1">
                <a:lumMod val="65000"/>
                <a:lumOff val="35000"/>
              </a:schemeClr>
            </a:solidFill>
            <a:effectLst/>
          </a:endParaRPr>
        </a:p>
      </dgm:t>
    </dgm:pt>
    <dgm:pt modelId="{B0D03205-687E-4993-90C6-096E30DB9C32}" type="pres">
      <dgm:prSet presAssocID="{F7A591CD-9309-4849-81F7-6F112B8E09D2}" presName="Name0" presStyleCnt="0">
        <dgm:presLayoutVars>
          <dgm:dir/>
          <dgm:animLvl val="lvl"/>
          <dgm:resizeHandles val="exact"/>
        </dgm:presLayoutVars>
      </dgm:prSet>
      <dgm:spPr/>
    </dgm:pt>
    <dgm:pt modelId="{E52073C4-A42C-4E20-A60C-28783D87DC3C}" type="pres">
      <dgm:prSet presAssocID="{ECFB08D5-26CA-416C-B32A-B7711B295C78}" presName="parTxOnly" presStyleLbl="node1" presStyleIdx="0" presStyleCnt="4" custScaleX="145388" custScaleY="158150">
        <dgm:presLayoutVars>
          <dgm:chMax val="0"/>
          <dgm:chPref val="0"/>
          <dgm:bulletEnabled val="1"/>
        </dgm:presLayoutVars>
      </dgm:prSet>
      <dgm:spPr/>
    </dgm:pt>
    <dgm:pt modelId="{EB8D14FA-D020-4076-AE5E-A433B183B71C}" type="pres">
      <dgm:prSet presAssocID="{41ED6589-8520-462C-B0AB-46E562F6A93B}" presName="parTxOnlySpace" presStyleCnt="0"/>
      <dgm:spPr/>
    </dgm:pt>
    <dgm:pt modelId="{E80A34C1-0D31-4F52-B8EE-E5FC2E1E09A9}" type="pres">
      <dgm:prSet presAssocID="{CEFDBA65-5821-4D61-9305-6AC33B6BFF0F}" presName="parTxOnly" presStyleLbl="node1" presStyleIdx="1" presStyleCnt="4" custScaleX="143534" custScaleY="158052">
        <dgm:presLayoutVars>
          <dgm:chMax val="0"/>
          <dgm:chPref val="0"/>
          <dgm:bulletEnabled val="1"/>
        </dgm:presLayoutVars>
      </dgm:prSet>
      <dgm:spPr/>
    </dgm:pt>
    <dgm:pt modelId="{4F5CB4F1-9127-4588-B802-0A24B0707515}" type="pres">
      <dgm:prSet presAssocID="{C1185A96-EC6B-4280-9CB8-AD6532BD2918}" presName="parTxOnlySpace" presStyleCnt="0"/>
      <dgm:spPr/>
    </dgm:pt>
    <dgm:pt modelId="{35BD224B-5E99-4B54-A894-2282C0E24130}" type="pres">
      <dgm:prSet presAssocID="{099EA510-8FAB-49F4-AC43-406849D203B7}" presName="parTxOnly" presStyleLbl="node1" presStyleIdx="2" presStyleCnt="4" custScaleX="139518" custScaleY="150384">
        <dgm:presLayoutVars>
          <dgm:chMax val="0"/>
          <dgm:chPref val="0"/>
          <dgm:bulletEnabled val="1"/>
        </dgm:presLayoutVars>
      </dgm:prSet>
      <dgm:spPr/>
    </dgm:pt>
    <dgm:pt modelId="{1E5016F2-0BAA-4356-8F1A-77A5660384CB}" type="pres">
      <dgm:prSet presAssocID="{683FC782-8A02-4D59-A3E7-4B3B35BBE1F7}" presName="parTxOnlySpace" presStyleCnt="0"/>
      <dgm:spPr/>
    </dgm:pt>
    <dgm:pt modelId="{0F70C2F0-A6AB-4ADE-9CFD-C96564AC413B}" type="pres">
      <dgm:prSet presAssocID="{8F156D89-110B-49B4-9B8D-2F38E18FD338}" presName="parTxOnly" presStyleLbl="node1" presStyleIdx="3" presStyleCnt="4" custScaleX="151872" custScaleY="156778">
        <dgm:presLayoutVars>
          <dgm:chMax val="0"/>
          <dgm:chPref val="0"/>
          <dgm:bulletEnabled val="1"/>
        </dgm:presLayoutVars>
      </dgm:prSet>
      <dgm:spPr/>
    </dgm:pt>
  </dgm:ptLst>
  <dgm:cxnLst>
    <dgm:cxn modelId="{9790CB01-0E16-44D1-A110-4CC5EC613322}" srcId="{F7A591CD-9309-4849-81F7-6F112B8E09D2}" destId="{8F156D89-110B-49B4-9B8D-2F38E18FD338}" srcOrd="3" destOrd="0" parTransId="{82944FFB-389B-4C28-BD17-B0B1D3E77AA7}" sibTransId="{609BA412-EDE1-4F39-A807-E82D085174D9}"/>
    <dgm:cxn modelId="{51CCDF04-818E-4EEB-A18A-3CE58E68BCE4}" srcId="{F7A591CD-9309-4849-81F7-6F112B8E09D2}" destId="{ECFB08D5-26CA-416C-B32A-B7711B295C78}" srcOrd="0" destOrd="0" parTransId="{14271EE3-121A-401E-A86E-5139EEED30B2}" sibTransId="{41ED6589-8520-462C-B0AB-46E562F6A93B}"/>
    <dgm:cxn modelId="{FE360147-6FCD-4230-8C5E-D390151440E4}" srcId="{F7A591CD-9309-4849-81F7-6F112B8E09D2}" destId="{099EA510-8FAB-49F4-AC43-406849D203B7}" srcOrd="2" destOrd="0" parTransId="{EB43AF8E-F08E-4E08-9D4A-C7EC2CF741F6}" sibTransId="{683FC782-8A02-4D59-A3E7-4B3B35BBE1F7}"/>
    <dgm:cxn modelId="{32651148-3B7E-4E59-BE9A-51C0D4B8DBDF}" type="presOf" srcId="{ECFB08D5-26CA-416C-B32A-B7711B295C78}" destId="{E52073C4-A42C-4E20-A60C-28783D87DC3C}" srcOrd="0" destOrd="0" presId="urn:microsoft.com/office/officeart/2005/8/layout/chevron1"/>
    <dgm:cxn modelId="{2890254F-0ECB-4D5C-B47B-AECFD5C6A96A}" type="presOf" srcId="{CEFDBA65-5821-4D61-9305-6AC33B6BFF0F}" destId="{E80A34C1-0D31-4F52-B8EE-E5FC2E1E09A9}" srcOrd="0" destOrd="0" presId="urn:microsoft.com/office/officeart/2005/8/layout/chevron1"/>
    <dgm:cxn modelId="{6C66309A-ECE3-4514-9AC9-665047F9C117}" srcId="{F7A591CD-9309-4849-81F7-6F112B8E09D2}" destId="{CEFDBA65-5821-4D61-9305-6AC33B6BFF0F}" srcOrd="1" destOrd="0" parTransId="{157207E7-45B9-4906-B83F-DDF8E43AFE0A}" sibTransId="{C1185A96-EC6B-4280-9CB8-AD6532BD2918}"/>
    <dgm:cxn modelId="{42AA63A5-9730-4FDB-AA99-055F965E5B1F}" type="presOf" srcId="{8F156D89-110B-49B4-9B8D-2F38E18FD338}" destId="{0F70C2F0-A6AB-4ADE-9CFD-C96564AC413B}" srcOrd="0" destOrd="0" presId="urn:microsoft.com/office/officeart/2005/8/layout/chevron1"/>
    <dgm:cxn modelId="{E8630DB8-EA35-42A7-9B4B-B2CD43538844}" type="presOf" srcId="{099EA510-8FAB-49F4-AC43-406849D203B7}" destId="{35BD224B-5E99-4B54-A894-2282C0E24130}" srcOrd="0" destOrd="0" presId="urn:microsoft.com/office/officeart/2005/8/layout/chevron1"/>
    <dgm:cxn modelId="{25D810D7-D621-45D6-945B-0A6C1ABB165B}" type="presOf" srcId="{F7A591CD-9309-4849-81F7-6F112B8E09D2}" destId="{B0D03205-687E-4993-90C6-096E30DB9C32}" srcOrd="0" destOrd="0" presId="urn:microsoft.com/office/officeart/2005/8/layout/chevron1"/>
    <dgm:cxn modelId="{798ED348-3AF0-4B46-BEE6-95F691137730}" type="presParOf" srcId="{B0D03205-687E-4993-90C6-096E30DB9C32}" destId="{E52073C4-A42C-4E20-A60C-28783D87DC3C}" srcOrd="0" destOrd="0" presId="urn:microsoft.com/office/officeart/2005/8/layout/chevron1"/>
    <dgm:cxn modelId="{69E9A9A5-59D5-4CFA-8CDD-ADF8D24C81CD}" type="presParOf" srcId="{B0D03205-687E-4993-90C6-096E30DB9C32}" destId="{EB8D14FA-D020-4076-AE5E-A433B183B71C}" srcOrd="1" destOrd="0" presId="urn:microsoft.com/office/officeart/2005/8/layout/chevron1"/>
    <dgm:cxn modelId="{09AB2C9A-80F0-413F-8629-16ECE9B7018D}" type="presParOf" srcId="{B0D03205-687E-4993-90C6-096E30DB9C32}" destId="{E80A34C1-0D31-4F52-B8EE-E5FC2E1E09A9}" srcOrd="2" destOrd="0" presId="urn:microsoft.com/office/officeart/2005/8/layout/chevron1"/>
    <dgm:cxn modelId="{27416B2D-D3D3-4184-8465-1543E48A343A}" type="presParOf" srcId="{B0D03205-687E-4993-90C6-096E30DB9C32}" destId="{4F5CB4F1-9127-4588-B802-0A24B0707515}" srcOrd="3" destOrd="0" presId="urn:microsoft.com/office/officeart/2005/8/layout/chevron1"/>
    <dgm:cxn modelId="{64301FB5-DBA4-4D70-828D-C76867031B78}" type="presParOf" srcId="{B0D03205-687E-4993-90C6-096E30DB9C32}" destId="{35BD224B-5E99-4B54-A894-2282C0E24130}" srcOrd="4" destOrd="0" presId="urn:microsoft.com/office/officeart/2005/8/layout/chevron1"/>
    <dgm:cxn modelId="{0D812240-E0C9-471F-80F5-9C3ACF762650}" type="presParOf" srcId="{B0D03205-687E-4993-90C6-096E30DB9C32}" destId="{1E5016F2-0BAA-4356-8F1A-77A5660384CB}" srcOrd="5" destOrd="0" presId="urn:microsoft.com/office/officeart/2005/8/layout/chevron1"/>
    <dgm:cxn modelId="{23ED4105-DCD6-4BFC-B2BD-69D6F82EDA2A}" type="presParOf" srcId="{B0D03205-687E-4993-90C6-096E30DB9C32}" destId="{0F70C2F0-A6AB-4ADE-9CFD-C96564AC413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CCDCC-8C4B-45FB-BE2A-212969F4ACC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95A98DA-1222-45F1-9C64-9246D0D1FF12}">
      <dgm:prSet/>
      <dgm:spPr/>
      <dgm:t>
        <a:bodyPr/>
        <a:lstStyle/>
        <a:p>
          <a:pPr rtl="0"/>
          <a:r>
            <a:rPr lang="en-US" dirty="0"/>
            <a:t>New eCQM</a:t>
          </a:r>
        </a:p>
      </dgm:t>
    </dgm:pt>
    <dgm:pt modelId="{8BC573A2-CF4F-4A53-8A53-50DB4BF7A038}" type="parTrans" cxnId="{E4318DCA-93CA-47C7-BCBC-7D5A958FDF2D}">
      <dgm:prSet/>
      <dgm:spPr/>
      <dgm:t>
        <a:bodyPr/>
        <a:lstStyle/>
        <a:p>
          <a:endParaRPr lang="en-US"/>
        </a:p>
      </dgm:t>
    </dgm:pt>
    <dgm:pt modelId="{BAC04CDE-F17F-455E-BFA1-2000BD7B7C94}" type="sibTrans" cxnId="{E4318DCA-93CA-47C7-BCBC-7D5A958FDF2D}">
      <dgm:prSet/>
      <dgm:spPr/>
      <dgm:t>
        <a:bodyPr/>
        <a:lstStyle/>
        <a:p>
          <a:endParaRPr lang="en-US"/>
        </a:p>
      </dgm:t>
    </dgm:pt>
    <dgm:pt modelId="{091A64D4-5A3E-42C6-9665-E89DE7A3EDC6}" type="pres">
      <dgm:prSet presAssocID="{EDECCDCC-8C4B-45FB-BE2A-212969F4ACC3}" presName="cycle" presStyleCnt="0">
        <dgm:presLayoutVars>
          <dgm:dir/>
          <dgm:resizeHandles val="exact"/>
        </dgm:presLayoutVars>
      </dgm:prSet>
      <dgm:spPr/>
    </dgm:pt>
    <dgm:pt modelId="{EC584306-D7C6-4A55-A5FD-B49C5A64AF5D}" type="pres">
      <dgm:prSet presAssocID="{095A98DA-1222-45F1-9C64-9246D0D1FF12}" presName="node" presStyleLbl="node1" presStyleIdx="0" presStyleCnt="1" custRadScaleRad="101108" custRadScaleInc="-146">
        <dgm:presLayoutVars>
          <dgm:bulletEnabled val="1"/>
        </dgm:presLayoutVars>
      </dgm:prSet>
      <dgm:spPr/>
    </dgm:pt>
  </dgm:ptLst>
  <dgm:cxnLst>
    <dgm:cxn modelId="{DD7FFB0B-981E-40A0-B25B-E168896E0008}" type="presOf" srcId="{095A98DA-1222-45F1-9C64-9246D0D1FF12}" destId="{EC584306-D7C6-4A55-A5FD-B49C5A64AF5D}" srcOrd="0" destOrd="0" presId="urn:microsoft.com/office/officeart/2005/8/layout/cycle2"/>
    <dgm:cxn modelId="{F5448E90-3ABA-44B6-9AF2-353FC6B3DAC1}" type="presOf" srcId="{EDECCDCC-8C4B-45FB-BE2A-212969F4ACC3}" destId="{091A64D4-5A3E-42C6-9665-E89DE7A3EDC6}" srcOrd="0" destOrd="0" presId="urn:microsoft.com/office/officeart/2005/8/layout/cycle2"/>
    <dgm:cxn modelId="{E4318DCA-93CA-47C7-BCBC-7D5A958FDF2D}" srcId="{EDECCDCC-8C4B-45FB-BE2A-212969F4ACC3}" destId="{095A98DA-1222-45F1-9C64-9246D0D1FF12}" srcOrd="0" destOrd="0" parTransId="{8BC573A2-CF4F-4A53-8A53-50DB4BF7A038}" sibTransId="{BAC04CDE-F17F-455E-BFA1-2000BD7B7C94}"/>
    <dgm:cxn modelId="{8C3D90E1-DC34-4B7D-8428-EBE1401ABCD8}" type="presParOf" srcId="{091A64D4-5A3E-42C6-9665-E89DE7A3EDC6}" destId="{EC584306-D7C6-4A55-A5FD-B49C5A64AF5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073C4-A42C-4E20-A60C-28783D87DC3C}">
      <dsp:nvSpPr>
        <dsp:cNvPr id="0" name=""/>
        <dsp:cNvSpPr/>
      </dsp:nvSpPr>
      <dsp:spPr>
        <a:xfrm>
          <a:off x="1676" y="1562103"/>
          <a:ext cx="2159887" cy="939792"/>
        </a:xfrm>
        <a:prstGeom prst="chevron">
          <a:avLst/>
        </a:prstGeom>
        <a:solidFill>
          <a:schemeClr val="accent1">
            <a:alpha val="25000"/>
          </a:schemeClr>
        </a:solidFill>
        <a:ln w="31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w="0"/>
              <a:solidFill>
                <a:schemeClr val="tx1"/>
              </a:solidFill>
              <a:effectLst/>
            </a:rPr>
            <a:t>Inspiration</a:t>
          </a:r>
        </a:p>
        <a:p>
          <a:pPr marL="0" lvl="0" indent="0" algn="ctr" defTabSz="533400">
            <a:lnSpc>
              <a:spcPct val="90000"/>
            </a:lnSpc>
            <a:spcBef>
              <a:spcPct val="0"/>
            </a:spcBef>
            <a:spcAft>
              <a:spcPct val="35000"/>
            </a:spcAft>
            <a:buNone/>
          </a:pPr>
          <a:r>
            <a:rPr lang="en-US" sz="1200" b="0" kern="1200" cap="none" spc="0" dirty="0">
              <a:ln w="0"/>
              <a:solidFill>
                <a:schemeClr val="tx1"/>
              </a:solidFill>
              <a:effectLst/>
            </a:rPr>
            <a:t>Observe and document what is important to patients</a:t>
          </a:r>
        </a:p>
      </dsp:txBody>
      <dsp:txXfrm>
        <a:off x="471572" y="1562103"/>
        <a:ext cx="1220095" cy="939792"/>
      </dsp:txXfrm>
    </dsp:sp>
    <dsp:sp modelId="{E80A34C1-0D31-4F52-B8EE-E5FC2E1E09A9}">
      <dsp:nvSpPr>
        <dsp:cNvPr id="0" name=""/>
        <dsp:cNvSpPr/>
      </dsp:nvSpPr>
      <dsp:spPr>
        <a:xfrm>
          <a:off x="2013003" y="1562395"/>
          <a:ext cx="2132344" cy="939209"/>
        </a:xfrm>
        <a:prstGeom prst="chevron">
          <a:avLst/>
        </a:prstGeom>
        <a:solidFill>
          <a:schemeClr val="tx2">
            <a:alpha val="24000"/>
          </a:schemeClr>
        </a:solidFill>
        <a:ln w="31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w="0"/>
              <a:solidFill>
                <a:schemeClr val="tx1"/>
              </a:solidFill>
              <a:effectLst/>
            </a:rPr>
            <a:t>Ideation </a:t>
          </a:r>
        </a:p>
        <a:p>
          <a:pPr marL="0" lvl="0" indent="0" algn="ctr" defTabSz="533400">
            <a:lnSpc>
              <a:spcPct val="90000"/>
            </a:lnSpc>
            <a:spcBef>
              <a:spcPct val="0"/>
            </a:spcBef>
            <a:spcAft>
              <a:spcPct val="35000"/>
            </a:spcAft>
            <a:buNone/>
          </a:pPr>
          <a:r>
            <a:rPr lang="en-US" sz="1200" b="0" kern="1200" cap="none" spc="0" dirty="0">
              <a:ln w="0"/>
              <a:solidFill>
                <a:schemeClr val="tx1"/>
              </a:solidFill>
              <a:effectLst/>
            </a:rPr>
            <a:t>Create design guidelines to inform concept generation</a:t>
          </a:r>
        </a:p>
      </dsp:txBody>
      <dsp:txXfrm>
        <a:off x="2482608" y="1562395"/>
        <a:ext cx="1193135" cy="939209"/>
      </dsp:txXfrm>
    </dsp:sp>
    <dsp:sp modelId="{35BD224B-5E99-4B54-A894-2282C0E24130}">
      <dsp:nvSpPr>
        <dsp:cNvPr id="0" name=""/>
        <dsp:cNvSpPr/>
      </dsp:nvSpPr>
      <dsp:spPr>
        <a:xfrm>
          <a:off x="3996787" y="1585178"/>
          <a:ext cx="2072682" cy="893643"/>
        </a:xfrm>
        <a:prstGeom prst="chevron">
          <a:avLst/>
        </a:prstGeom>
        <a:solidFill>
          <a:schemeClr val="accent2">
            <a:alpha val="25000"/>
          </a:schemeClr>
        </a:solidFill>
        <a:ln w="31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w="0"/>
              <a:solidFill>
                <a:schemeClr val="tx1"/>
              </a:solidFill>
              <a:effectLst/>
            </a:rPr>
            <a:t>Ideation </a:t>
          </a:r>
        </a:p>
        <a:p>
          <a:pPr marL="0" lvl="0" indent="0" algn="ctr" defTabSz="533400">
            <a:lnSpc>
              <a:spcPct val="90000"/>
            </a:lnSpc>
            <a:spcBef>
              <a:spcPct val="0"/>
            </a:spcBef>
            <a:spcAft>
              <a:spcPct val="35000"/>
            </a:spcAft>
            <a:buNone/>
          </a:pPr>
          <a:r>
            <a:rPr lang="en-US" sz="1200" b="0" kern="1200" cap="none" spc="0" dirty="0">
              <a:ln w="0"/>
              <a:solidFill>
                <a:schemeClr val="tx1"/>
              </a:solidFill>
              <a:effectLst/>
            </a:rPr>
            <a:t>Brainstorm solutions and prototypes; “yes and” thinking</a:t>
          </a:r>
        </a:p>
      </dsp:txBody>
      <dsp:txXfrm>
        <a:off x="4443609" y="1585178"/>
        <a:ext cx="1179039" cy="893643"/>
      </dsp:txXfrm>
    </dsp:sp>
    <dsp:sp modelId="{0F70C2F0-A6AB-4ADE-9CFD-C96564AC413B}">
      <dsp:nvSpPr>
        <dsp:cNvPr id="0" name=""/>
        <dsp:cNvSpPr/>
      </dsp:nvSpPr>
      <dsp:spPr>
        <a:xfrm>
          <a:off x="5920909" y="1566180"/>
          <a:ext cx="2256213" cy="931639"/>
        </a:xfrm>
        <a:prstGeom prst="chevron">
          <a:avLst/>
        </a:prstGeom>
        <a:solidFill>
          <a:schemeClr val="accent4">
            <a:alpha val="25000"/>
          </a:schemeClr>
        </a:solidFill>
        <a:ln w="31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002" rIns="0" bIns="16002" numCol="1" spcCol="1270" anchor="ctr" anchorCtr="0">
          <a:noAutofit/>
        </a:bodyPr>
        <a:lstStyle/>
        <a:p>
          <a:pPr marL="0" lvl="0" indent="0" algn="ctr" defTabSz="533400">
            <a:lnSpc>
              <a:spcPct val="90000"/>
            </a:lnSpc>
            <a:spcBef>
              <a:spcPct val="0"/>
            </a:spcBef>
            <a:spcAft>
              <a:spcPct val="35000"/>
            </a:spcAft>
            <a:buNone/>
          </a:pPr>
          <a:r>
            <a:rPr lang="en-US" sz="1200" b="1" kern="900" cap="none" spc="0" baseline="0" dirty="0">
              <a:ln w="0"/>
              <a:solidFill>
                <a:schemeClr val="tx1"/>
              </a:solidFill>
              <a:effectLst/>
            </a:rPr>
            <a:t>Implementation</a:t>
          </a:r>
        </a:p>
        <a:p>
          <a:pPr marL="0" lvl="0" indent="0" algn="ctr" defTabSz="533400">
            <a:lnSpc>
              <a:spcPct val="90000"/>
            </a:lnSpc>
            <a:spcBef>
              <a:spcPct val="0"/>
            </a:spcBef>
            <a:spcAft>
              <a:spcPct val="35000"/>
            </a:spcAft>
            <a:buNone/>
          </a:pPr>
          <a:r>
            <a:rPr lang="en-US" sz="1200" b="0" kern="1200" cap="none" spc="0" dirty="0">
              <a:ln w="0"/>
              <a:solidFill>
                <a:schemeClr val="tx1"/>
              </a:solidFill>
              <a:effectLst/>
            </a:rPr>
            <a:t>Keep gathering feedback and iterating</a:t>
          </a:r>
        </a:p>
      </dsp:txBody>
      <dsp:txXfrm>
        <a:off x="6386729" y="1566180"/>
        <a:ext cx="1324574" cy="931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84306-D7C6-4A55-A5FD-B49C5A64AF5D}">
      <dsp:nvSpPr>
        <dsp:cNvPr id="0" name=""/>
        <dsp:cNvSpPr/>
      </dsp:nvSpPr>
      <dsp:spPr>
        <a:xfrm>
          <a:off x="0" y="766"/>
          <a:ext cx="778403" cy="778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New eCQM</a:t>
          </a:r>
        </a:p>
      </dsp:txBody>
      <dsp:txXfrm>
        <a:off x="113994" y="114760"/>
        <a:ext cx="550415" cy="5504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79BCB3E-0208-4DC7-BEE2-C7190DEC2210}" type="datetimeFigureOut">
              <a:rPr lang="en-US" smtClean="0"/>
              <a:t>2/21/2020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64B36A9-1F92-4465-ADE4-724B597E41C1}" type="slidenum">
              <a:rPr lang="en-US" smtClean="0"/>
              <a:t>‹#›</a:t>
            </a:fld>
            <a:endParaRPr lang="en-US"/>
          </a:p>
        </p:txBody>
      </p:sp>
    </p:spTree>
    <p:extLst>
      <p:ext uri="{BB962C8B-B14F-4D97-AF65-F5344CB8AC3E}">
        <p14:creationId xmlns:p14="http://schemas.microsoft.com/office/powerpoint/2010/main" val="291566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measure development, high quality measures of healthcare must be evidence-based and rigorously tested to confirm that they’re conveying appropriate conclusions about the quality of care.  However, patients are the ultimate consumers of healthcare and as such, their experience and needs and priorities should really drive those opportunities for improving healthcare delivery.  </a:t>
            </a:r>
          </a:p>
          <a:p>
            <a:endParaRPr lang="en-US" dirty="0"/>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6</a:t>
            </a:fld>
            <a:endParaRPr lang="en-US"/>
          </a:p>
        </p:txBody>
      </p:sp>
    </p:spTree>
    <p:extLst>
      <p:ext uri="{BB962C8B-B14F-4D97-AF65-F5344CB8AC3E}">
        <p14:creationId xmlns:p14="http://schemas.microsoft.com/office/powerpoint/2010/main" val="125800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goal of the workshops is to assess the validity of the themes from the empathy interviews and then draft and prioritize a list of initial measure concepts.  </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17</a:t>
            </a:fld>
            <a:endParaRPr lang="en-US"/>
          </a:p>
        </p:txBody>
      </p:sp>
    </p:spTree>
    <p:extLst>
      <p:ext uri="{BB962C8B-B14F-4D97-AF65-F5344CB8AC3E}">
        <p14:creationId xmlns:p14="http://schemas.microsoft.com/office/powerpoint/2010/main" val="132867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picture shows the list of the design guidelines.  These were then prioritized on different scales to understand where participants would categorize certain things that were generated from the empathy interview phase.</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18</a:t>
            </a:fld>
            <a:endParaRPr lang="en-US"/>
          </a:p>
        </p:txBody>
      </p:sp>
    </p:spTree>
    <p:extLst>
      <p:ext uri="{BB962C8B-B14F-4D97-AF65-F5344CB8AC3E}">
        <p14:creationId xmlns:p14="http://schemas.microsoft.com/office/powerpoint/2010/main" val="174778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step encouraged conversations across the clinician and patient and in discussions which were tremendously valuable.</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19</a:t>
            </a:fld>
            <a:endParaRPr lang="en-US"/>
          </a:p>
        </p:txBody>
      </p:sp>
    </p:spTree>
    <p:extLst>
      <p:ext uri="{BB962C8B-B14F-4D97-AF65-F5344CB8AC3E}">
        <p14:creationId xmlns:p14="http://schemas.microsoft.com/office/powerpoint/2010/main" val="411493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photo shows the team’s data analysis workshop day.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Affinity mapping was used here, which helps to gather large amounts of data and organize them into groups. Dot-voting was also used to understand and gain input from the team on the most usable and feasible concepts, and to really initiate that prioritization of the concepts coming out of the design workshops.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HCD allowed the team to separate desirability of the concepts from feasibility and consider new approaches that led to a range of richer concepts to explore.</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20</a:t>
            </a:fld>
            <a:endParaRPr lang="en-US"/>
          </a:p>
        </p:txBody>
      </p:sp>
    </p:spTree>
    <p:extLst>
      <p:ext uri="{BB962C8B-B14F-4D97-AF65-F5344CB8AC3E}">
        <p14:creationId xmlns:p14="http://schemas.microsoft.com/office/powerpoint/2010/main" val="17533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Potential unintended consequences or implementation challenges were brought to the forefront right away in using human-centered design (HCD).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 Patient and clinician participants in the human-centered design activities noted that cost or access to multidisciplinary and nonpharmacologic pain treatments can be a barrier. Before the client invests in resources in a certain area — or even if the measure development team were to pursue a certain topic — the team was immediately able to recognize some of the risks and issues with the concept in moving it forward.  </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25</a:t>
            </a:fld>
            <a:endParaRPr lang="en-US"/>
          </a:p>
        </p:txBody>
      </p:sp>
    </p:spTree>
    <p:extLst>
      <p:ext uri="{BB962C8B-B14F-4D97-AF65-F5344CB8AC3E}">
        <p14:creationId xmlns:p14="http://schemas.microsoft.com/office/powerpoint/2010/main" val="90102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team noticed a</a:t>
            </a:r>
            <a:r>
              <a:rPr lang="en-US" sz="1200" kern="1200" dirty="0">
                <a:solidFill>
                  <a:schemeClr val="tx1"/>
                </a:solidFill>
                <a:effectLst/>
                <a:latin typeface="+mn-lt"/>
                <a:ea typeface="+mn-ea"/>
                <a:cs typeface="+mn-cs"/>
              </a:rPr>
              <a:t>lmost all the concepts identified as important from the patient perspective aligned with the clinician consensus statements and national guidelines. This will be helpful going forward and something that will likely help to  get more buy-in and refinement later in development.</a:t>
            </a:r>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26</a:t>
            </a:fld>
            <a:endParaRPr lang="en-US"/>
          </a:p>
        </p:txBody>
      </p:sp>
    </p:spTree>
    <p:extLst>
      <p:ext uri="{BB962C8B-B14F-4D97-AF65-F5344CB8AC3E}">
        <p14:creationId xmlns:p14="http://schemas.microsoft.com/office/powerpoint/2010/main" val="243588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diagram represents another way to show how insights, user information and ideation of solutions are ultimately going through this pendulum effect of understanding user needs.</a:t>
            </a:r>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30</a:t>
            </a:fld>
            <a:endParaRPr lang="en-US"/>
          </a:p>
        </p:txBody>
      </p:sp>
    </p:spTree>
    <p:extLst>
      <p:ext uri="{BB962C8B-B14F-4D97-AF65-F5344CB8AC3E}">
        <p14:creationId xmlns:p14="http://schemas.microsoft.com/office/powerpoint/2010/main" val="287648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It is important that the appropriate users are identified so that inputs and insights are collected from the appropriate stakeholders.  </a:t>
            </a:r>
          </a:p>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A primary goal of human-centered design is to focus on the people, so it is of upmost importance that the proper audience is identified in order to target the right groups of people who will interact with the process and products. </a:t>
            </a:r>
          </a:p>
          <a:p>
            <a:pPr marL="742950" lvl="1" indent="-285750">
              <a:spcAft>
                <a:spcPts val="600"/>
              </a:spcAft>
              <a:buFont typeface="Arial" panose="020B0604020202020204" pitchFamily="34" charset="0"/>
              <a:buChar char="•"/>
            </a:pPr>
            <a:r>
              <a:rPr lang="en-US" sz="1200" b="0" dirty="0">
                <a:solidFill>
                  <a:schemeClr val="bg1"/>
                </a:solidFill>
                <a:cs typeface="Gotham Book" pitchFamily="50" charset="0"/>
              </a:rPr>
              <a:t>Identify the right people in order to solve the right problem.</a:t>
            </a:r>
          </a:p>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Engaging all the users will aid in the subsequent identification in working with stakeholders to identify the right problems that need solved and will guide the design process.  </a:t>
            </a:r>
          </a:p>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Identifying all the users who can aid in framing and solving the important problems and issues will provide the needed inputs to the design process and result in quality outputs. </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31</a:t>
            </a:fld>
            <a:endParaRPr lang="en-US"/>
          </a:p>
        </p:txBody>
      </p:sp>
    </p:spTree>
    <p:extLst>
      <p:ext uri="{BB962C8B-B14F-4D97-AF65-F5344CB8AC3E}">
        <p14:creationId xmlns:p14="http://schemas.microsoft.com/office/powerpoint/2010/main" val="3924120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Empathy allows us to determine the difficulties people face and how underlying thoughts and desires can help explain behaviors. To do so requires an understanding of the situation or environment, as well as various roles and interactions.</a:t>
            </a:r>
          </a:p>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It will also help to understand how all of this has an impact on their lives generally, specifically within the contexts being investigated. </a:t>
            </a:r>
          </a:p>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Because empathic research is subjective, there is a fair amount of interpretation involved in finding out what people mean rather than what they say. </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32</a:t>
            </a:fld>
            <a:endParaRPr lang="en-US"/>
          </a:p>
        </p:txBody>
      </p:sp>
    </p:spTree>
    <p:extLst>
      <p:ext uri="{BB962C8B-B14F-4D97-AF65-F5344CB8AC3E}">
        <p14:creationId xmlns:p14="http://schemas.microsoft.com/office/powerpoint/2010/main" val="1736320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The foundational principle of human centered design is that researchers should truly understand the people who experience a problem before designing a solution to serve them. </a:t>
            </a:r>
          </a:p>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Identifying user needs and requirements up front can help to “get it right the first time” and avoid costly changes later in the development cycle. </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33</a:t>
            </a:fld>
            <a:endParaRPr lang="en-US"/>
          </a:p>
        </p:txBody>
      </p:sp>
    </p:spTree>
    <p:extLst>
      <p:ext uri="{BB962C8B-B14F-4D97-AF65-F5344CB8AC3E}">
        <p14:creationId xmlns:p14="http://schemas.microsoft.com/office/powerpoint/2010/main" val="78800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slide shows when it’s helpful to use human-centered design (HCD).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Example: Reducing the number of unintentional opioid overdoses while continuing to assess the quality of care around acute and chronic pain — in light of the ongoing opioid crisis — has become a priority for agencies like CMS.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example, data from literature reviews and expert opinion alone may not be enough to fully comprehend the scope and spectrum of a problem — especially because the experience and definition of pain management </a:t>
            </a:r>
            <a:r>
              <a:rPr lang="en-US" sz="1200" i="0" kern="1200" dirty="0">
                <a:solidFill>
                  <a:schemeClr val="tx1"/>
                </a:solidFill>
                <a:effectLst/>
                <a:latin typeface="+mn-lt"/>
                <a:ea typeface="+mn-ea"/>
                <a:cs typeface="+mn-cs"/>
              </a:rPr>
              <a:t>may vary </a:t>
            </a:r>
            <a:r>
              <a:rPr lang="en-US" sz="1200" kern="1200" dirty="0">
                <a:solidFill>
                  <a:schemeClr val="tx1"/>
                </a:solidFill>
                <a:effectLst/>
                <a:latin typeface="+mn-lt"/>
                <a:ea typeface="+mn-ea"/>
                <a:cs typeface="+mn-cs"/>
              </a:rPr>
              <a:t>by user. </a:t>
            </a:r>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7</a:t>
            </a:fld>
            <a:endParaRPr lang="en-US"/>
          </a:p>
        </p:txBody>
      </p:sp>
    </p:spTree>
    <p:extLst>
      <p:ext uri="{BB962C8B-B14F-4D97-AF65-F5344CB8AC3E}">
        <p14:creationId xmlns:p14="http://schemas.microsoft.com/office/powerpoint/2010/main" val="72533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34</a:t>
            </a:fld>
            <a:endParaRPr lang="en-US"/>
          </a:p>
        </p:txBody>
      </p:sp>
    </p:spTree>
    <p:extLst>
      <p:ext uri="{BB962C8B-B14F-4D97-AF65-F5344CB8AC3E}">
        <p14:creationId xmlns:p14="http://schemas.microsoft.com/office/powerpoint/2010/main" val="273905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b="0" dirty="0">
                <a:solidFill>
                  <a:schemeClr val="bg1"/>
                </a:solidFill>
                <a:cs typeface="Gotham Book" pitchFamily="50" charset="0"/>
              </a:rPr>
              <a:t>While we want to empower stakeholders in the measure development process, remember everyone has a role to play and HCD professionals can leverage their experience and expertise to guide better design.</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35</a:t>
            </a:fld>
            <a:endParaRPr lang="en-US"/>
          </a:p>
        </p:txBody>
      </p:sp>
    </p:spTree>
    <p:extLst>
      <p:ext uri="{BB962C8B-B14F-4D97-AF65-F5344CB8AC3E}">
        <p14:creationId xmlns:p14="http://schemas.microsoft.com/office/powerpoint/2010/main" val="3228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solidFill>
                  <a:schemeClr val="accent1"/>
                </a:solidFill>
              </a:rPr>
              <a:t>Build Rapport:</a:t>
            </a:r>
            <a:r>
              <a:rPr lang="en-US" sz="1200" dirty="0"/>
              <a:t> This is especially important in the medical field.</a:t>
            </a:r>
          </a:p>
          <a:p>
            <a:pPr marL="285750" indent="-285750">
              <a:buFont typeface="Arial" panose="020B0604020202020204" pitchFamily="34" charset="0"/>
              <a:buChar char="•"/>
            </a:pPr>
            <a:r>
              <a:rPr lang="en-US" sz="1200" b="1" dirty="0">
                <a:solidFill>
                  <a:schemeClr val="accent1"/>
                </a:solidFill>
              </a:rPr>
              <a:t>Open-Ended Techniques:</a:t>
            </a:r>
            <a:r>
              <a:rPr lang="en-US" sz="1200" b="1" dirty="0"/>
              <a:t> </a:t>
            </a:r>
            <a:r>
              <a:rPr lang="en-US" sz="1200" dirty="0"/>
              <a:t>It is important that leading questions are not asked that taint getting accurate information from users.  It is also important in asking open-ended questions, that they not be too broad and fail to get useful answers </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36</a:t>
            </a:fld>
            <a:endParaRPr lang="en-US"/>
          </a:p>
        </p:txBody>
      </p:sp>
    </p:spTree>
    <p:extLst>
      <p:ext uri="{BB962C8B-B14F-4D97-AF65-F5344CB8AC3E}">
        <p14:creationId xmlns:p14="http://schemas.microsoft.com/office/powerpoint/2010/main" val="387873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37</a:t>
            </a:fld>
            <a:endParaRPr lang="en-US"/>
          </a:p>
        </p:txBody>
      </p:sp>
    </p:spTree>
    <p:extLst>
      <p:ext uri="{BB962C8B-B14F-4D97-AF65-F5344CB8AC3E}">
        <p14:creationId xmlns:p14="http://schemas.microsoft.com/office/powerpoint/2010/main" val="147909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38</a:t>
            </a:fld>
            <a:endParaRPr lang="en-US" dirty="0"/>
          </a:p>
        </p:txBody>
      </p:sp>
    </p:spTree>
    <p:extLst>
      <p:ext uri="{BB962C8B-B14F-4D97-AF65-F5344CB8AC3E}">
        <p14:creationId xmlns:p14="http://schemas.microsoft.com/office/powerpoint/2010/main" val="4065548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overview of how the MMS project is set up. While user-centric design has it’s own ‘bubble’ in the chart, HCD techniques are integrated into every aspect of the work done under MMS.</a:t>
            </a:r>
          </a:p>
        </p:txBody>
      </p:sp>
      <p:sp>
        <p:nvSpPr>
          <p:cNvPr id="4" name="Slide Number Placeholder 3"/>
          <p:cNvSpPr>
            <a:spLocks noGrp="1"/>
          </p:cNvSpPr>
          <p:nvPr>
            <p:ph type="sldNum" sz="quarter" idx="5"/>
          </p:nvPr>
        </p:nvSpPr>
        <p:spPr/>
        <p:txBody>
          <a:bodyPr/>
          <a:lstStyle/>
          <a:p>
            <a:fld id="{B64B36A9-1F92-4465-ADE4-724B597E41C1}" type="slidenum">
              <a:rPr lang="en-US" smtClean="0"/>
              <a:t>40</a:t>
            </a:fld>
            <a:endParaRPr lang="en-US"/>
          </a:p>
        </p:txBody>
      </p:sp>
    </p:spTree>
    <p:extLst>
      <p:ext uri="{BB962C8B-B14F-4D97-AF65-F5344CB8AC3E}">
        <p14:creationId xmlns:p14="http://schemas.microsoft.com/office/powerpoint/2010/main" val="3650924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Ideally, HCD experts will be collaborating throughout these processes as laid out in </a:t>
            </a:r>
            <a:r>
              <a:rPr lang="en-US" sz="1200" i="0" kern="1200" dirty="0">
                <a:solidFill>
                  <a:schemeClr val="tx1"/>
                </a:solidFill>
                <a:effectLst/>
                <a:latin typeface="+mn-lt"/>
                <a:ea typeface="+mn-ea"/>
                <a:cs typeface="+mn-cs"/>
              </a:rPr>
              <a:t>the Blueprint to </a:t>
            </a:r>
            <a:r>
              <a:rPr lang="en-US" sz="1200" kern="1200" dirty="0">
                <a:solidFill>
                  <a:schemeClr val="tx1"/>
                </a:solidFill>
                <a:effectLst/>
                <a:latin typeface="+mn-lt"/>
                <a:ea typeface="+mn-ea"/>
                <a:cs typeface="+mn-cs"/>
              </a:rPr>
              <a:t>make sure that collective knowledge — both about measure development processes and about human-centered design (HCD) — is used to optimize the results from measure development, and to make sure that the measures created are reflecting the needs and interests of the populations that they are serving.  </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43</a:t>
            </a:fld>
            <a:endParaRPr lang="en-US"/>
          </a:p>
        </p:txBody>
      </p:sp>
    </p:spTree>
    <p:extLst>
      <p:ext uri="{BB962C8B-B14F-4D97-AF65-F5344CB8AC3E}">
        <p14:creationId xmlns:p14="http://schemas.microsoft.com/office/powerpoint/2010/main" val="3578597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health outcomes are what patients really care about rather than receiving aspirin within X amount or time. They care more about recovery, functionally, etc.</a:t>
            </a:r>
          </a:p>
        </p:txBody>
      </p:sp>
      <p:sp>
        <p:nvSpPr>
          <p:cNvPr id="4" name="Slide Number Placeholder 3"/>
          <p:cNvSpPr>
            <a:spLocks noGrp="1"/>
          </p:cNvSpPr>
          <p:nvPr>
            <p:ph type="sldNum" sz="quarter" idx="5"/>
          </p:nvPr>
        </p:nvSpPr>
        <p:spPr/>
        <p:txBody>
          <a:bodyPr/>
          <a:lstStyle/>
          <a:p>
            <a:fld id="{B64B36A9-1F92-4465-ADE4-724B597E41C1}" type="slidenum">
              <a:rPr lang="en-US" smtClean="0"/>
              <a:t>47</a:t>
            </a:fld>
            <a:endParaRPr lang="en-US"/>
          </a:p>
        </p:txBody>
      </p:sp>
    </p:spTree>
    <p:extLst>
      <p:ext uri="{BB962C8B-B14F-4D97-AF65-F5344CB8AC3E}">
        <p14:creationId xmlns:p14="http://schemas.microsoft.com/office/powerpoint/2010/main" val="687782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patient and their provider should always be at the center as demonstrated by this framework.</a:t>
            </a:r>
          </a:p>
          <a:p>
            <a:pPr marL="171450" indent="-171450">
              <a:buFont typeface="Arial" panose="020B0604020202020204" pitchFamily="34" charset="0"/>
              <a:buChar char="•"/>
            </a:pPr>
            <a:r>
              <a:rPr lang="en-US" dirty="0"/>
              <a:t>Meaningful Measures 2.0 will incorporate feedback into the existing framework.</a:t>
            </a:r>
          </a:p>
        </p:txBody>
      </p:sp>
      <p:sp>
        <p:nvSpPr>
          <p:cNvPr id="4" name="Slide Number Placeholder 3"/>
          <p:cNvSpPr>
            <a:spLocks noGrp="1"/>
          </p:cNvSpPr>
          <p:nvPr>
            <p:ph type="sldNum" sz="quarter" idx="5"/>
          </p:nvPr>
        </p:nvSpPr>
        <p:spPr/>
        <p:txBody>
          <a:bodyPr/>
          <a:lstStyle/>
          <a:p>
            <a:fld id="{B64B36A9-1F92-4465-ADE4-724B597E41C1}" type="slidenum">
              <a:rPr lang="en-US" smtClean="0"/>
              <a:t>48</a:t>
            </a:fld>
            <a:endParaRPr lang="en-US"/>
          </a:p>
        </p:txBody>
      </p:sp>
    </p:spTree>
    <p:extLst>
      <p:ext uri="{BB962C8B-B14F-4D97-AF65-F5344CB8AC3E}">
        <p14:creationId xmlns:p14="http://schemas.microsoft.com/office/powerpoint/2010/main" val="135164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4988" y="479425"/>
            <a:ext cx="3403600" cy="1914525"/>
          </a:xfrm>
        </p:spPr>
      </p:sp>
      <p:sp>
        <p:nvSpPr>
          <p:cNvPr id="3" name="Notes Placeholder 2"/>
          <p:cNvSpPr>
            <a:spLocks noGrp="1"/>
          </p:cNvSpPr>
          <p:nvPr>
            <p:ph type="body" idx="1"/>
          </p:nvPr>
        </p:nvSpPr>
        <p:spPr>
          <a:xfrm>
            <a:off x="702929" y="2511983"/>
            <a:ext cx="5608320" cy="3660458"/>
          </a:xfrm>
        </p:spPr>
        <p:txBody>
          <a:bodyPr/>
          <a:lstStyle/>
          <a:p>
            <a:pPr marL="171450" indent="-171450">
              <a:buFont typeface="Arial" panose="020B0604020202020204" pitchFamily="34" charset="0"/>
              <a:buChar char="•"/>
            </a:pPr>
            <a:r>
              <a:rPr lang="en-US" dirty="0"/>
              <a:t>There are 3 phases of HCD: Inspiration, ideation, and implementation.</a:t>
            </a:r>
          </a:p>
          <a:p>
            <a:pPr marL="171450" indent="-171450">
              <a:buFont typeface="Arial" panose="020B0604020202020204" pitchFamily="34" charset="0"/>
              <a:buChar char="•"/>
            </a:pPr>
            <a:r>
              <a:rPr lang="en-US" dirty="0"/>
              <a:t>Note that there’s no one way to apply HCD, but this diagram represents the general flow of the phases.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diverging and converging pattern of thinking allows you to start with a broad collection of data from patient experience to understand and define the problem.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 Working collaboratively with patients and other stakeholders like clinicians to refine that data into action items that can help with the development of solutions in the later phases. By using this approach and starting with the patient voice, you can keep their perspective at the forefront of the work as you continue through each of those measure development phases.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7048C-29C8-874F-8E30-34EEE6E14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8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7048C-29C8-874F-8E30-34EEE6E14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7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7048C-29C8-874F-8E30-34EEE6E14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94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t>
            </a:r>
            <a:r>
              <a:rPr lang="en-US" sz="1200" i="0" u="none" kern="1200" dirty="0">
                <a:solidFill>
                  <a:schemeClr val="tx1"/>
                </a:solidFill>
                <a:effectLst/>
                <a:latin typeface="+mn-lt"/>
                <a:ea typeface="+mn-ea"/>
                <a:cs typeface="+mn-cs"/>
              </a:rPr>
              <a:t>three main </a:t>
            </a:r>
            <a:r>
              <a:rPr lang="en-US" sz="1200" kern="1200" dirty="0">
                <a:solidFill>
                  <a:schemeClr val="tx1"/>
                </a:solidFill>
                <a:effectLst/>
                <a:latin typeface="+mn-lt"/>
                <a:ea typeface="+mn-ea"/>
                <a:cs typeface="+mn-cs"/>
              </a:rPr>
              <a:t>phases of the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Gathering information using empathy interviews. This provides patterns and themes.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Convene design workshops with a group of patients and clinicians and convert those themes from the empathy interview phase into the potential measure concepts.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Validate the list of concepts generated using evidence in the literature and stakeholder input in order to prioritize them before we delivered those to CMS while identifying the top concepts for CMS consideration.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The team was aware that </a:t>
            </a:r>
            <a:r>
              <a:rPr lang="en-US" sz="1200" i="0" kern="1200" dirty="0">
                <a:solidFill>
                  <a:schemeClr val="tx1"/>
                </a:solidFill>
                <a:effectLst/>
                <a:latin typeface="+mn-lt"/>
                <a:ea typeface="+mn-ea"/>
                <a:cs typeface="+mn-cs"/>
              </a:rPr>
              <a:t>a gap </a:t>
            </a:r>
            <a:r>
              <a:rPr lang="en-US" sz="1200" kern="1200" dirty="0">
                <a:solidFill>
                  <a:schemeClr val="tx1"/>
                </a:solidFill>
                <a:effectLst/>
                <a:latin typeface="+mn-lt"/>
                <a:ea typeface="+mn-ea"/>
                <a:cs typeface="+mn-cs"/>
              </a:rPr>
              <a:t>may arise between the concepts identified by patients that are important and the existing clinical evidence — that was a risk.  </a:t>
            </a:r>
            <a:endParaRPr lang="en-US" b="1" dirty="0"/>
          </a:p>
        </p:txBody>
      </p:sp>
      <p:sp>
        <p:nvSpPr>
          <p:cNvPr id="4" name="Slide Number Placeholder 3"/>
          <p:cNvSpPr>
            <a:spLocks noGrp="1"/>
          </p:cNvSpPr>
          <p:nvPr>
            <p:ph type="sldNum" sz="quarter" idx="5"/>
          </p:nvPr>
        </p:nvSpPr>
        <p:spPr/>
        <p:txBody>
          <a:bodyPr/>
          <a:lstStyle/>
          <a:p>
            <a:fld id="{B64B36A9-1F92-4465-ADE4-724B597E41C1}" type="slidenum">
              <a:rPr lang="en-US" smtClean="0"/>
              <a:t>12</a:t>
            </a:fld>
            <a:endParaRPr lang="en-US"/>
          </a:p>
        </p:txBody>
      </p:sp>
    </p:spTree>
    <p:extLst>
      <p:ext uri="{BB962C8B-B14F-4D97-AF65-F5344CB8AC3E}">
        <p14:creationId xmlns:p14="http://schemas.microsoft.com/office/powerpoint/2010/main" val="108476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represents the initial divergence step where broad information broad information is collected on the issue at hand.</a:t>
            </a:r>
          </a:p>
          <a:p>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13</a:t>
            </a:fld>
            <a:endParaRPr lang="en-US"/>
          </a:p>
        </p:txBody>
      </p:sp>
    </p:spTree>
    <p:extLst>
      <p:ext uri="{BB962C8B-B14F-4D97-AF65-F5344CB8AC3E}">
        <p14:creationId xmlns:p14="http://schemas.microsoft.com/office/powerpoint/2010/main" val="416458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interview data represents the </a:t>
            </a:r>
            <a:r>
              <a:rPr lang="en-US" sz="1200" i="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and the design guidelines represent the </a:t>
            </a:r>
            <a:r>
              <a:rPr lang="en-US" sz="1200" i="1" kern="1200" dirty="0">
                <a:solidFill>
                  <a:schemeClr val="tx1"/>
                </a:solidFill>
                <a:effectLst/>
                <a:latin typeface="+mn-lt"/>
                <a:ea typeface="+mn-ea"/>
                <a:cs typeface="+mn-cs"/>
              </a:rPr>
              <a:t>so what</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Patient perspective was kept at the forefront of the work. Use the iterative process to these design guidelines to generate concepts to understand how to incorporate the patient perspective.</a:t>
            </a:r>
            <a:endParaRPr lang="en-US" dirty="0"/>
          </a:p>
        </p:txBody>
      </p:sp>
      <p:sp>
        <p:nvSpPr>
          <p:cNvPr id="4" name="Slide Number Placeholder 3"/>
          <p:cNvSpPr>
            <a:spLocks noGrp="1"/>
          </p:cNvSpPr>
          <p:nvPr>
            <p:ph type="sldNum" sz="quarter" idx="5"/>
          </p:nvPr>
        </p:nvSpPr>
        <p:spPr/>
        <p:txBody>
          <a:bodyPr/>
          <a:lstStyle/>
          <a:p>
            <a:fld id="{B64B36A9-1F92-4465-ADE4-724B597E41C1}" type="slidenum">
              <a:rPr lang="en-US" smtClean="0"/>
              <a:t>15</a:t>
            </a:fld>
            <a:endParaRPr lang="en-US"/>
          </a:p>
        </p:txBody>
      </p:sp>
    </p:spTree>
    <p:extLst>
      <p:ext uri="{BB962C8B-B14F-4D97-AF65-F5344CB8AC3E}">
        <p14:creationId xmlns:p14="http://schemas.microsoft.com/office/powerpoint/2010/main" val="412885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Diverging and converging provided diversity around the potential measure concepts and design guidelines generated.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7048C-29C8-874F-8E30-34EEE6E14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17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2/21/2020</a:t>
            </a:fld>
            <a:endParaRPr lang="en-US"/>
          </a:p>
        </p:txBody>
      </p:sp>
      <p:sp>
        <p:nvSpPr>
          <p:cNvPr id="6" name="Holder 6"/>
          <p:cNvSpPr>
            <a:spLocks noGrp="1"/>
          </p:cNvSpPr>
          <p:nvPr>
            <p:ph type="sldNum" sz="quarter" idx="7"/>
          </p:nvPr>
        </p:nvSpPr>
        <p:spPr/>
        <p:txBody>
          <a:bodyPr lIns="0" tIns="0" rIns="0" bIns="0"/>
          <a:lstStyle>
            <a:lvl1pPr>
              <a:defRPr sz="1200" b="0" i="0">
                <a:solidFill>
                  <a:srgbClr val="5B6771"/>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2DAA48-F16F-724F-B695-11A5565AF3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0919" cy="6857999"/>
          </a:xfrm>
          <a:prstGeom prst="rect">
            <a:avLst/>
          </a:prstGeom>
        </p:spPr>
      </p:pic>
      <p:sp>
        <p:nvSpPr>
          <p:cNvPr id="11" name="Right Triangle 10">
            <a:extLst>
              <a:ext uri="{FF2B5EF4-FFF2-40B4-BE49-F238E27FC236}">
                <a16:creationId xmlns:a16="http://schemas.microsoft.com/office/drawing/2014/main" id="{416760FF-56E5-E64B-92C4-C827764F9491}"/>
              </a:ext>
            </a:extLst>
          </p:cNvPr>
          <p:cNvSpPr/>
          <p:nvPr userDrawn="1"/>
        </p:nvSpPr>
        <p:spPr>
          <a:xfrm rot="5400000">
            <a:off x="1715702" y="-1719798"/>
            <a:ext cx="6953117" cy="10392713"/>
          </a:xfrm>
          <a:custGeom>
            <a:avLst/>
            <a:gdLst>
              <a:gd name="connsiteX0" fmla="*/ 0 w 10450371"/>
              <a:gd name="connsiteY0" fmla="*/ 10879283 h 10879283"/>
              <a:gd name="connsiteX1" fmla="*/ 0 w 10450371"/>
              <a:gd name="connsiteY1" fmla="*/ 0 h 10879283"/>
              <a:gd name="connsiteX2" fmla="*/ 10450371 w 10450371"/>
              <a:gd name="connsiteY2" fmla="*/ 10879283 h 10879283"/>
              <a:gd name="connsiteX3" fmla="*/ 0 w 10450371"/>
              <a:gd name="connsiteY3" fmla="*/ 10879283 h 10879283"/>
              <a:gd name="connsiteX0" fmla="*/ 0 w 10450371"/>
              <a:gd name="connsiteY0" fmla="*/ 10879283 h 10879283"/>
              <a:gd name="connsiteX1" fmla="*/ 0 w 10450371"/>
              <a:gd name="connsiteY1" fmla="*/ 0 h 10879283"/>
              <a:gd name="connsiteX2" fmla="*/ 6947510 w 10450371"/>
              <a:gd name="connsiteY2" fmla="*/ 7244821 h 10879283"/>
              <a:gd name="connsiteX3" fmla="*/ 10450371 w 10450371"/>
              <a:gd name="connsiteY3" fmla="*/ 10879283 h 10879283"/>
              <a:gd name="connsiteX4" fmla="*/ 0 w 10450371"/>
              <a:gd name="connsiteY4" fmla="*/ 10879283 h 10879283"/>
              <a:gd name="connsiteX0" fmla="*/ 0 w 6947510"/>
              <a:gd name="connsiteY0" fmla="*/ 10879283 h 10879283"/>
              <a:gd name="connsiteX1" fmla="*/ 0 w 6947510"/>
              <a:gd name="connsiteY1" fmla="*/ 0 h 10879283"/>
              <a:gd name="connsiteX2" fmla="*/ 6947510 w 6947510"/>
              <a:gd name="connsiteY2" fmla="*/ 7244821 h 10879283"/>
              <a:gd name="connsiteX3" fmla="*/ 6938244 w 6947510"/>
              <a:gd name="connsiteY3" fmla="*/ 10868892 h 10879283"/>
              <a:gd name="connsiteX4" fmla="*/ 0 w 6947510"/>
              <a:gd name="connsiteY4" fmla="*/ 10879283 h 10879283"/>
              <a:gd name="connsiteX0" fmla="*/ 3 w 6947510"/>
              <a:gd name="connsiteY0" fmla="*/ 9518074 h 10868892"/>
              <a:gd name="connsiteX1" fmla="*/ 0 w 6947510"/>
              <a:gd name="connsiteY1" fmla="*/ 0 h 10868892"/>
              <a:gd name="connsiteX2" fmla="*/ 6947510 w 6947510"/>
              <a:gd name="connsiteY2" fmla="*/ 7244821 h 10868892"/>
              <a:gd name="connsiteX3" fmla="*/ 6938244 w 6947510"/>
              <a:gd name="connsiteY3" fmla="*/ 10868892 h 10868892"/>
              <a:gd name="connsiteX4" fmla="*/ 3 w 6947510"/>
              <a:gd name="connsiteY4" fmla="*/ 9518074 h 10868892"/>
              <a:gd name="connsiteX0" fmla="*/ 3 w 6947510"/>
              <a:gd name="connsiteY0" fmla="*/ 10349347 h 10868892"/>
              <a:gd name="connsiteX1" fmla="*/ 0 w 6947510"/>
              <a:gd name="connsiteY1" fmla="*/ 0 h 10868892"/>
              <a:gd name="connsiteX2" fmla="*/ 6947510 w 6947510"/>
              <a:gd name="connsiteY2" fmla="*/ 7244821 h 10868892"/>
              <a:gd name="connsiteX3" fmla="*/ 6938244 w 6947510"/>
              <a:gd name="connsiteY3" fmla="*/ 10868892 h 10868892"/>
              <a:gd name="connsiteX4" fmla="*/ 3 w 6947510"/>
              <a:gd name="connsiteY4" fmla="*/ 10349347 h 10868892"/>
              <a:gd name="connsiteX0" fmla="*/ 3 w 6947510"/>
              <a:gd name="connsiteY0" fmla="*/ 10349347 h 10349347"/>
              <a:gd name="connsiteX1" fmla="*/ 0 w 6947510"/>
              <a:gd name="connsiteY1" fmla="*/ 0 h 10349347"/>
              <a:gd name="connsiteX2" fmla="*/ 6947510 w 6947510"/>
              <a:gd name="connsiteY2" fmla="*/ 7244821 h 10349347"/>
              <a:gd name="connsiteX3" fmla="*/ 6938244 w 6947510"/>
              <a:gd name="connsiteY3" fmla="*/ 9611592 h 10349347"/>
              <a:gd name="connsiteX4" fmla="*/ 3 w 6947510"/>
              <a:gd name="connsiteY4" fmla="*/ 10349347 h 10349347"/>
              <a:gd name="connsiteX0" fmla="*/ 3 w 6947510"/>
              <a:gd name="connsiteY0" fmla="*/ 10349347 h 10370132"/>
              <a:gd name="connsiteX1" fmla="*/ 0 w 6947510"/>
              <a:gd name="connsiteY1" fmla="*/ 0 h 10370132"/>
              <a:gd name="connsiteX2" fmla="*/ 6947510 w 6947510"/>
              <a:gd name="connsiteY2" fmla="*/ 7244821 h 10370132"/>
              <a:gd name="connsiteX3" fmla="*/ 6927856 w 6947510"/>
              <a:gd name="connsiteY3" fmla="*/ 10370132 h 10370132"/>
              <a:gd name="connsiteX4" fmla="*/ 3 w 6947510"/>
              <a:gd name="connsiteY4" fmla="*/ 10349347 h 10370132"/>
              <a:gd name="connsiteX0" fmla="*/ 5613 w 6947510"/>
              <a:gd name="connsiteY0" fmla="*/ 10383006 h 10383006"/>
              <a:gd name="connsiteX1" fmla="*/ 0 w 6947510"/>
              <a:gd name="connsiteY1" fmla="*/ 0 h 10383006"/>
              <a:gd name="connsiteX2" fmla="*/ 6947510 w 6947510"/>
              <a:gd name="connsiteY2" fmla="*/ 7244821 h 10383006"/>
              <a:gd name="connsiteX3" fmla="*/ 6927856 w 6947510"/>
              <a:gd name="connsiteY3" fmla="*/ 10370132 h 10383006"/>
              <a:gd name="connsiteX4" fmla="*/ 5613 w 6947510"/>
              <a:gd name="connsiteY4" fmla="*/ 10383006 h 10383006"/>
              <a:gd name="connsiteX0" fmla="*/ 0 w 6953117"/>
              <a:gd name="connsiteY0" fmla="*/ 10388616 h 10388616"/>
              <a:gd name="connsiteX1" fmla="*/ 5607 w 6953117"/>
              <a:gd name="connsiteY1" fmla="*/ 0 h 10388616"/>
              <a:gd name="connsiteX2" fmla="*/ 6953117 w 6953117"/>
              <a:gd name="connsiteY2" fmla="*/ 7244821 h 10388616"/>
              <a:gd name="connsiteX3" fmla="*/ 6933463 w 6953117"/>
              <a:gd name="connsiteY3" fmla="*/ 10370132 h 10388616"/>
              <a:gd name="connsiteX4" fmla="*/ 0 w 6953117"/>
              <a:gd name="connsiteY4" fmla="*/ 10388616 h 10388616"/>
              <a:gd name="connsiteX0" fmla="*/ 0 w 6953117"/>
              <a:gd name="connsiteY0" fmla="*/ 10388616 h 10392713"/>
              <a:gd name="connsiteX1" fmla="*/ 5607 w 6953117"/>
              <a:gd name="connsiteY1" fmla="*/ 0 h 10392713"/>
              <a:gd name="connsiteX2" fmla="*/ 6953117 w 6953117"/>
              <a:gd name="connsiteY2" fmla="*/ 7244821 h 10392713"/>
              <a:gd name="connsiteX3" fmla="*/ 6944755 w 6953117"/>
              <a:gd name="connsiteY3" fmla="*/ 10392713 h 10392713"/>
              <a:gd name="connsiteX4" fmla="*/ 0 w 6953117"/>
              <a:gd name="connsiteY4" fmla="*/ 10388616 h 1039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117" h="10392713">
                <a:moveTo>
                  <a:pt x="0" y="10388616"/>
                </a:moveTo>
                <a:cubicBezTo>
                  <a:pt x="-1" y="7215925"/>
                  <a:pt x="5608" y="3172691"/>
                  <a:pt x="5607" y="0"/>
                </a:cubicBezTo>
                <a:lnTo>
                  <a:pt x="6953117" y="7244821"/>
                </a:lnTo>
                <a:cubicBezTo>
                  <a:pt x="6950028" y="8452845"/>
                  <a:pt x="6947844" y="9184689"/>
                  <a:pt x="6944755" y="10392713"/>
                </a:cubicBezTo>
                <a:lnTo>
                  <a:pt x="0" y="103886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62A18208-670E-1148-A64F-72EC3E6B351F}"/>
              </a:ext>
            </a:extLst>
          </p:cNvPr>
          <p:cNvSpPr>
            <a:spLocks noGrp="1"/>
          </p:cNvSpPr>
          <p:nvPr>
            <p:ph type="ctrTitle"/>
          </p:nvPr>
        </p:nvSpPr>
        <p:spPr>
          <a:xfrm>
            <a:off x="457200" y="2743200"/>
            <a:ext cx="5722310" cy="1595504"/>
          </a:xfrm>
        </p:spPr>
        <p:txBody>
          <a:bodyPr lIns="0" tIns="0" rIns="0" bIns="0" anchor="ctr" anchorCtr="0">
            <a:normAutofit/>
          </a:bodyPr>
          <a:lstStyle>
            <a:lvl1pPr algn="l">
              <a:lnSpc>
                <a:spcPct val="90000"/>
              </a:lnSpc>
              <a:defRPr sz="4800">
                <a:solidFill>
                  <a:schemeClr val="bg1"/>
                </a:solidFill>
                <a:latin typeface="+mj-lt"/>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573B7C2B-E55B-0947-8CA7-6B450DCDC5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514" y="521548"/>
            <a:ext cx="2186260" cy="536401"/>
          </a:xfrm>
          <a:prstGeom prst="rect">
            <a:avLst/>
          </a:prstGeom>
        </p:spPr>
      </p:pic>
      <p:sp>
        <p:nvSpPr>
          <p:cNvPr id="17" name="Picture Placeholder 5">
            <a:extLst>
              <a:ext uri="{FF2B5EF4-FFF2-40B4-BE49-F238E27FC236}">
                <a16:creationId xmlns:a16="http://schemas.microsoft.com/office/drawing/2014/main" id="{2DCA8348-BEE8-8947-840A-422E4FD18CDB}"/>
              </a:ext>
            </a:extLst>
          </p:cNvPr>
          <p:cNvSpPr>
            <a:spLocks noGrp="1"/>
          </p:cNvSpPr>
          <p:nvPr>
            <p:ph type="pic" sz="quarter" idx="14"/>
          </p:nvPr>
        </p:nvSpPr>
        <p:spPr>
          <a:xfrm>
            <a:off x="3052089" y="521548"/>
            <a:ext cx="1964545" cy="536401"/>
          </a:xfrm>
        </p:spPr>
        <p:txBody>
          <a:bodyPr anchor="ctr">
            <a:normAutofit/>
          </a:bodyPr>
          <a:lstStyle>
            <a:lvl1pPr marL="0" indent="0" algn="ctr">
              <a:buFontTx/>
              <a:buNone/>
              <a:defRPr sz="1400">
                <a:solidFill>
                  <a:schemeClr val="bg1"/>
                </a:solidFill>
              </a:defRPr>
            </a:lvl1pPr>
          </a:lstStyle>
          <a:p>
            <a:r>
              <a:rPr lang="en-US"/>
              <a:t>Click icon to add picture</a:t>
            </a:r>
            <a:endParaRPr lang="en-US" dirty="0"/>
          </a:p>
        </p:txBody>
      </p:sp>
      <p:sp>
        <p:nvSpPr>
          <p:cNvPr id="18" name="Picture Placeholder 5">
            <a:extLst>
              <a:ext uri="{FF2B5EF4-FFF2-40B4-BE49-F238E27FC236}">
                <a16:creationId xmlns:a16="http://schemas.microsoft.com/office/drawing/2014/main" id="{031BF40E-E463-3D48-804A-3F217425AFC3}"/>
              </a:ext>
            </a:extLst>
          </p:cNvPr>
          <p:cNvSpPr>
            <a:spLocks noGrp="1"/>
          </p:cNvSpPr>
          <p:nvPr>
            <p:ph type="pic" sz="quarter" idx="15"/>
          </p:nvPr>
        </p:nvSpPr>
        <p:spPr>
          <a:xfrm>
            <a:off x="5435946" y="521548"/>
            <a:ext cx="1964545" cy="536401"/>
          </a:xfrm>
        </p:spPr>
        <p:txBody>
          <a:bodyPr anchor="ctr">
            <a:normAutofit/>
          </a:bodyPr>
          <a:lstStyle>
            <a:lvl1pPr marL="0" indent="0" algn="ctr">
              <a:buFontTx/>
              <a:buNone/>
              <a:defRPr sz="1400">
                <a:solidFill>
                  <a:schemeClr val="bg1"/>
                </a:solidFill>
              </a:defRPr>
            </a:lvl1pPr>
          </a:lstStyle>
          <a:p>
            <a:r>
              <a:rPr lang="en-US"/>
              <a:t>Click icon to add picture</a:t>
            </a:r>
            <a:endParaRPr lang="en-US" dirty="0"/>
          </a:p>
        </p:txBody>
      </p:sp>
      <p:sp>
        <p:nvSpPr>
          <p:cNvPr id="20" name="Right Triangle 19">
            <a:extLst>
              <a:ext uri="{FF2B5EF4-FFF2-40B4-BE49-F238E27FC236}">
                <a16:creationId xmlns:a16="http://schemas.microsoft.com/office/drawing/2014/main" id="{B2F54DD2-53DD-E94B-AE46-D4AE86E668E3}"/>
              </a:ext>
            </a:extLst>
          </p:cNvPr>
          <p:cNvSpPr/>
          <p:nvPr userDrawn="1"/>
        </p:nvSpPr>
        <p:spPr>
          <a:xfrm rot="16200000">
            <a:off x="10375600" y="5034086"/>
            <a:ext cx="1787236" cy="1860589"/>
          </a:xfrm>
          <a:prstGeom prst="r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04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661101-1538-474D-88A4-673A5D821A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20921" cy="6858000"/>
          </a:xfrm>
          <a:prstGeom prst="rect">
            <a:avLst/>
          </a:prstGeom>
        </p:spPr>
      </p:pic>
      <p:sp>
        <p:nvSpPr>
          <p:cNvPr id="15" name="Right Triangle 10">
            <a:extLst>
              <a:ext uri="{FF2B5EF4-FFF2-40B4-BE49-F238E27FC236}">
                <a16:creationId xmlns:a16="http://schemas.microsoft.com/office/drawing/2014/main" id="{CCF86904-5C5D-6947-952F-9FB764D0AAEA}"/>
              </a:ext>
            </a:extLst>
          </p:cNvPr>
          <p:cNvSpPr/>
          <p:nvPr userDrawn="1"/>
        </p:nvSpPr>
        <p:spPr>
          <a:xfrm rot="5400000">
            <a:off x="1715702" y="-1719798"/>
            <a:ext cx="6953117" cy="10392713"/>
          </a:xfrm>
          <a:custGeom>
            <a:avLst/>
            <a:gdLst>
              <a:gd name="connsiteX0" fmla="*/ 0 w 10450371"/>
              <a:gd name="connsiteY0" fmla="*/ 10879283 h 10879283"/>
              <a:gd name="connsiteX1" fmla="*/ 0 w 10450371"/>
              <a:gd name="connsiteY1" fmla="*/ 0 h 10879283"/>
              <a:gd name="connsiteX2" fmla="*/ 10450371 w 10450371"/>
              <a:gd name="connsiteY2" fmla="*/ 10879283 h 10879283"/>
              <a:gd name="connsiteX3" fmla="*/ 0 w 10450371"/>
              <a:gd name="connsiteY3" fmla="*/ 10879283 h 10879283"/>
              <a:gd name="connsiteX0" fmla="*/ 0 w 10450371"/>
              <a:gd name="connsiteY0" fmla="*/ 10879283 h 10879283"/>
              <a:gd name="connsiteX1" fmla="*/ 0 w 10450371"/>
              <a:gd name="connsiteY1" fmla="*/ 0 h 10879283"/>
              <a:gd name="connsiteX2" fmla="*/ 6947510 w 10450371"/>
              <a:gd name="connsiteY2" fmla="*/ 7244821 h 10879283"/>
              <a:gd name="connsiteX3" fmla="*/ 10450371 w 10450371"/>
              <a:gd name="connsiteY3" fmla="*/ 10879283 h 10879283"/>
              <a:gd name="connsiteX4" fmla="*/ 0 w 10450371"/>
              <a:gd name="connsiteY4" fmla="*/ 10879283 h 10879283"/>
              <a:gd name="connsiteX0" fmla="*/ 0 w 6947510"/>
              <a:gd name="connsiteY0" fmla="*/ 10879283 h 10879283"/>
              <a:gd name="connsiteX1" fmla="*/ 0 w 6947510"/>
              <a:gd name="connsiteY1" fmla="*/ 0 h 10879283"/>
              <a:gd name="connsiteX2" fmla="*/ 6947510 w 6947510"/>
              <a:gd name="connsiteY2" fmla="*/ 7244821 h 10879283"/>
              <a:gd name="connsiteX3" fmla="*/ 6938244 w 6947510"/>
              <a:gd name="connsiteY3" fmla="*/ 10868892 h 10879283"/>
              <a:gd name="connsiteX4" fmla="*/ 0 w 6947510"/>
              <a:gd name="connsiteY4" fmla="*/ 10879283 h 10879283"/>
              <a:gd name="connsiteX0" fmla="*/ 3 w 6947510"/>
              <a:gd name="connsiteY0" fmla="*/ 9518074 h 10868892"/>
              <a:gd name="connsiteX1" fmla="*/ 0 w 6947510"/>
              <a:gd name="connsiteY1" fmla="*/ 0 h 10868892"/>
              <a:gd name="connsiteX2" fmla="*/ 6947510 w 6947510"/>
              <a:gd name="connsiteY2" fmla="*/ 7244821 h 10868892"/>
              <a:gd name="connsiteX3" fmla="*/ 6938244 w 6947510"/>
              <a:gd name="connsiteY3" fmla="*/ 10868892 h 10868892"/>
              <a:gd name="connsiteX4" fmla="*/ 3 w 6947510"/>
              <a:gd name="connsiteY4" fmla="*/ 9518074 h 10868892"/>
              <a:gd name="connsiteX0" fmla="*/ 3 w 6947510"/>
              <a:gd name="connsiteY0" fmla="*/ 10349347 h 10868892"/>
              <a:gd name="connsiteX1" fmla="*/ 0 w 6947510"/>
              <a:gd name="connsiteY1" fmla="*/ 0 h 10868892"/>
              <a:gd name="connsiteX2" fmla="*/ 6947510 w 6947510"/>
              <a:gd name="connsiteY2" fmla="*/ 7244821 h 10868892"/>
              <a:gd name="connsiteX3" fmla="*/ 6938244 w 6947510"/>
              <a:gd name="connsiteY3" fmla="*/ 10868892 h 10868892"/>
              <a:gd name="connsiteX4" fmla="*/ 3 w 6947510"/>
              <a:gd name="connsiteY4" fmla="*/ 10349347 h 10868892"/>
              <a:gd name="connsiteX0" fmla="*/ 3 w 6947510"/>
              <a:gd name="connsiteY0" fmla="*/ 10349347 h 10349347"/>
              <a:gd name="connsiteX1" fmla="*/ 0 w 6947510"/>
              <a:gd name="connsiteY1" fmla="*/ 0 h 10349347"/>
              <a:gd name="connsiteX2" fmla="*/ 6947510 w 6947510"/>
              <a:gd name="connsiteY2" fmla="*/ 7244821 h 10349347"/>
              <a:gd name="connsiteX3" fmla="*/ 6938244 w 6947510"/>
              <a:gd name="connsiteY3" fmla="*/ 9611592 h 10349347"/>
              <a:gd name="connsiteX4" fmla="*/ 3 w 6947510"/>
              <a:gd name="connsiteY4" fmla="*/ 10349347 h 10349347"/>
              <a:gd name="connsiteX0" fmla="*/ 3 w 6947510"/>
              <a:gd name="connsiteY0" fmla="*/ 10349347 h 10370132"/>
              <a:gd name="connsiteX1" fmla="*/ 0 w 6947510"/>
              <a:gd name="connsiteY1" fmla="*/ 0 h 10370132"/>
              <a:gd name="connsiteX2" fmla="*/ 6947510 w 6947510"/>
              <a:gd name="connsiteY2" fmla="*/ 7244821 h 10370132"/>
              <a:gd name="connsiteX3" fmla="*/ 6927856 w 6947510"/>
              <a:gd name="connsiteY3" fmla="*/ 10370132 h 10370132"/>
              <a:gd name="connsiteX4" fmla="*/ 3 w 6947510"/>
              <a:gd name="connsiteY4" fmla="*/ 10349347 h 10370132"/>
              <a:gd name="connsiteX0" fmla="*/ 5613 w 6947510"/>
              <a:gd name="connsiteY0" fmla="*/ 10383006 h 10383006"/>
              <a:gd name="connsiteX1" fmla="*/ 0 w 6947510"/>
              <a:gd name="connsiteY1" fmla="*/ 0 h 10383006"/>
              <a:gd name="connsiteX2" fmla="*/ 6947510 w 6947510"/>
              <a:gd name="connsiteY2" fmla="*/ 7244821 h 10383006"/>
              <a:gd name="connsiteX3" fmla="*/ 6927856 w 6947510"/>
              <a:gd name="connsiteY3" fmla="*/ 10370132 h 10383006"/>
              <a:gd name="connsiteX4" fmla="*/ 5613 w 6947510"/>
              <a:gd name="connsiteY4" fmla="*/ 10383006 h 10383006"/>
              <a:gd name="connsiteX0" fmla="*/ 0 w 6953117"/>
              <a:gd name="connsiteY0" fmla="*/ 10388616 h 10388616"/>
              <a:gd name="connsiteX1" fmla="*/ 5607 w 6953117"/>
              <a:gd name="connsiteY1" fmla="*/ 0 h 10388616"/>
              <a:gd name="connsiteX2" fmla="*/ 6953117 w 6953117"/>
              <a:gd name="connsiteY2" fmla="*/ 7244821 h 10388616"/>
              <a:gd name="connsiteX3" fmla="*/ 6933463 w 6953117"/>
              <a:gd name="connsiteY3" fmla="*/ 10370132 h 10388616"/>
              <a:gd name="connsiteX4" fmla="*/ 0 w 6953117"/>
              <a:gd name="connsiteY4" fmla="*/ 10388616 h 10388616"/>
              <a:gd name="connsiteX0" fmla="*/ 0 w 6953117"/>
              <a:gd name="connsiteY0" fmla="*/ 10388616 h 10392713"/>
              <a:gd name="connsiteX1" fmla="*/ 5607 w 6953117"/>
              <a:gd name="connsiteY1" fmla="*/ 0 h 10392713"/>
              <a:gd name="connsiteX2" fmla="*/ 6953117 w 6953117"/>
              <a:gd name="connsiteY2" fmla="*/ 7244821 h 10392713"/>
              <a:gd name="connsiteX3" fmla="*/ 6944755 w 6953117"/>
              <a:gd name="connsiteY3" fmla="*/ 10392713 h 10392713"/>
              <a:gd name="connsiteX4" fmla="*/ 0 w 6953117"/>
              <a:gd name="connsiteY4" fmla="*/ 10388616 h 1039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117" h="10392713">
                <a:moveTo>
                  <a:pt x="0" y="10388616"/>
                </a:moveTo>
                <a:cubicBezTo>
                  <a:pt x="-1" y="7215925"/>
                  <a:pt x="5608" y="3172691"/>
                  <a:pt x="5607" y="0"/>
                </a:cubicBezTo>
                <a:lnTo>
                  <a:pt x="6953117" y="7244821"/>
                </a:lnTo>
                <a:cubicBezTo>
                  <a:pt x="6950028" y="8452845"/>
                  <a:pt x="6947844" y="9184689"/>
                  <a:pt x="6944755" y="10392713"/>
                </a:cubicBezTo>
                <a:lnTo>
                  <a:pt x="0" y="1038861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62A18208-670E-1148-A64F-72EC3E6B351F}"/>
              </a:ext>
            </a:extLst>
          </p:cNvPr>
          <p:cNvSpPr>
            <a:spLocks noGrp="1"/>
          </p:cNvSpPr>
          <p:nvPr>
            <p:ph type="ctrTitle"/>
          </p:nvPr>
        </p:nvSpPr>
        <p:spPr>
          <a:xfrm>
            <a:off x="457200" y="2743200"/>
            <a:ext cx="5722310" cy="1595504"/>
          </a:xfrm>
        </p:spPr>
        <p:txBody>
          <a:bodyPr lIns="0" tIns="0" rIns="0" bIns="0" anchor="ctr" anchorCtr="0">
            <a:normAutofit/>
          </a:bodyPr>
          <a:lstStyle>
            <a:lvl1pPr algn="l">
              <a:lnSpc>
                <a:spcPct val="90000"/>
              </a:lnSpc>
              <a:defRPr sz="4800">
                <a:solidFill>
                  <a:schemeClr val="bg1"/>
                </a:solidFill>
                <a:latin typeface="+mj-lt"/>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573B7C2B-E55B-0947-8CA7-6B450DCDC5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514" y="521548"/>
            <a:ext cx="2186260" cy="536401"/>
          </a:xfrm>
          <a:prstGeom prst="rect">
            <a:avLst/>
          </a:prstGeom>
        </p:spPr>
      </p:pic>
      <p:sp>
        <p:nvSpPr>
          <p:cNvPr id="17" name="Picture Placeholder 5">
            <a:extLst>
              <a:ext uri="{FF2B5EF4-FFF2-40B4-BE49-F238E27FC236}">
                <a16:creationId xmlns:a16="http://schemas.microsoft.com/office/drawing/2014/main" id="{2DCA8348-BEE8-8947-840A-422E4FD18CDB}"/>
              </a:ext>
            </a:extLst>
          </p:cNvPr>
          <p:cNvSpPr>
            <a:spLocks noGrp="1"/>
          </p:cNvSpPr>
          <p:nvPr>
            <p:ph type="pic" sz="quarter" idx="14"/>
          </p:nvPr>
        </p:nvSpPr>
        <p:spPr>
          <a:xfrm>
            <a:off x="3052089" y="521548"/>
            <a:ext cx="1964545" cy="536401"/>
          </a:xfrm>
        </p:spPr>
        <p:txBody>
          <a:bodyPr anchor="ctr">
            <a:normAutofit/>
          </a:bodyPr>
          <a:lstStyle>
            <a:lvl1pPr marL="0" indent="0" algn="ctr">
              <a:buFontTx/>
              <a:buNone/>
              <a:defRPr sz="1400">
                <a:solidFill>
                  <a:schemeClr val="bg1"/>
                </a:solidFill>
              </a:defRPr>
            </a:lvl1pPr>
          </a:lstStyle>
          <a:p>
            <a:r>
              <a:rPr lang="en-US"/>
              <a:t>Click icon to add picture</a:t>
            </a:r>
            <a:endParaRPr lang="en-US" dirty="0"/>
          </a:p>
        </p:txBody>
      </p:sp>
      <p:sp>
        <p:nvSpPr>
          <p:cNvPr id="18" name="Picture Placeholder 5">
            <a:extLst>
              <a:ext uri="{FF2B5EF4-FFF2-40B4-BE49-F238E27FC236}">
                <a16:creationId xmlns:a16="http://schemas.microsoft.com/office/drawing/2014/main" id="{031BF40E-E463-3D48-804A-3F217425AFC3}"/>
              </a:ext>
            </a:extLst>
          </p:cNvPr>
          <p:cNvSpPr>
            <a:spLocks noGrp="1"/>
          </p:cNvSpPr>
          <p:nvPr>
            <p:ph type="pic" sz="quarter" idx="15"/>
          </p:nvPr>
        </p:nvSpPr>
        <p:spPr>
          <a:xfrm>
            <a:off x="5435946" y="521548"/>
            <a:ext cx="1964545" cy="536401"/>
          </a:xfrm>
        </p:spPr>
        <p:txBody>
          <a:bodyPr anchor="ctr">
            <a:normAutofit/>
          </a:bodyPr>
          <a:lstStyle>
            <a:lvl1pPr marL="0" indent="0" algn="ctr">
              <a:buFontTx/>
              <a:buNone/>
              <a:defRPr sz="1400">
                <a:solidFill>
                  <a:schemeClr val="bg1"/>
                </a:solidFill>
              </a:defRPr>
            </a:lvl1pPr>
          </a:lstStyle>
          <a:p>
            <a:r>
              <a:rPr lang="en-US"/>
              <a:t>Click icon to add picture</a:t>
            </a:r>
            <a:endParaRPr lang="en-US" dirty="0"/>
          </a:p>
        </p:txBody>
      </p:sp>
      <p:sp>
        <p:nvSpPr>
          <p:cNvPr id="10" name="Right Triangle 9">
            <a:extLst>
              <a:ext uri="{FF2B5EF4-FFF2-40B4-BE49-F238E27FC236}">
                <a16:creationId xmlns:a16="http://schemas.microsoft.com/office/drawing/2014/main" id="{D0E45B38-1D9D-404A-A7DC-C458A0878633}"/>
              </a:ext>
            </a:extLst>
          </p:cNvPr>
          <p:cNvSpPr/>
          <p:nvPr userDrawn="1"/>
        </p:nvSpPr>
        <p:spPr>
          <a:xfrm rot="16200000">
            <a:off x="10375600" y="5034086"/>
            <a:ext cx="1787236" cy="186058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778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726841-9DAD-4247-B090-FA07F5656E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20921" cy="6858000"/>
          </a:xfrm>
          <a:prstGeom prst="rect">
            <a:avLst/>
          </a:prstGeom>
        </p:spPr>
      </p:pic>
      <p:sp>
        <p:nvSpPr>
          <p:cNvPr id="14" name="Rectangle 13">
            <a:extLst>
              <a:ext uri="{FF2B5EF4-FFF2-40B4-BE49-F238E27FC236}">
                <a16:creationId xmlns:a16="http://schemas.microsoft.com/office/drawing/2014/main" id="{E6B1B831-2DC1-F64A-9242-892919EB2A94}"/>
              </a:ext>
            </a:extLst>
          </p:cNvPr>
          <p:cNvSpPr/>
          <p:nvPr userDrawn="1"/>
        </p:nvSpPr>
        <p:spPr>
          <a:xfrm>
            <a:off x="0" y="0"/>
            <a:ext cx="12192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A32D1-C2BD-B54F-8CE3-ED24D004416E}"/>
              </a:ext>
            </a:extLst>
          </p:cNvPr>
          <p:cNvSpPr>
            <a:spLocks noGrp="1"/>
          </p:cNvSpPr>
          <p:nvPr>
            <p:ph type="ctrTitle"/>
          </p:nvPr>
        </p:nvSpPr>
        <p:spPr>
          <a:xfrm>
            <a:off x="457200" y="1276370"/>
            <a:ext cx="11145093" cy="4305260"/>
          </a:xfrm>
        </p:spPr>
        <p:txBody>
          <a:bodyPr lIns="0" tIns="0" rIns="0" bIns="0" anchor="ctr" anchorCtr="0">
            <a:normAutofit/>
          </a:bodyPr>
          <a:lstStyle>
            <a:lvl1pPr algn="l">
              <a:lnSpc>
                <a:spcPct val="90000"/>
              </a:lnSpc>
              <a:defRPr sz="4800">
                <a:solidFill>
                  <a:schemeClr val="bg1"/>
                </a:solidFill>
                <a:latin typeface="+mn-lt"/>
              </a:defRPr>
            </a:lvl1pPr>
          </a:lstStyle>
          <a:p>
            <a:r>
              <a:rPr lang="en-US"/>
              <a:t>Click to edit Master title style</a:t>
            </a:r>
            <a:endParaRPr lang="en-US" dirty="0"/>
          </a:p>
        </p:txBody>
      </p:sp>
      <p:sp>
        <p:nvSpPr>
          <p:cNvPr id="15" name="Right Triangle 14">
            <a:extLst>
              <a:ext uri="{FF2B5EF4-FFF2-40B4-BE49-F238E27FC236}">
                <a16:creationId xmlns:a16="http://schemas.microsoft.com/office/drawing/2014/main" id="{72C90E20-1603-CD4B-8F38-B66B4DC4C633}"/>
              </a:ext>
            </a:extLst>
          </p:cNvPr>
          <p:cNvSpPr/>
          <p:nvPr userDrawn="1"/>
        </p:nvSpPr>
        <p:spPr>
          <a:xfrm rot="16200000">
            <a:off x="10375600" y="5034086"/>
            <a:ext cx="1787236" cy="1860589"/>
          </a:xfrm>
          <a:prstGeom prst="r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6A9CC15-F944-3B4C-BF2E-16D71F20FC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16033" y="521548"/>
            <a:ext cx="2186260" cy="536401"/>
          </a:xfrm>
          <a:prstGeom prst="rect">
            <a:avLst/>
          </a:prstGeom>
        </p:spPr>
      </p:pic>
      <p:sp>
        <p:nvSpPr>
          <p:cNvPr id="19" name="Right Triangle 18">
            <a:extLst>
              <a:ext uri="{FF2B5EF4-FFF2-40B4-BE49-F238E27FC236}">
                <a16:creationId xmlns:a16="http://schemas.microsoft.com/office/drawing/2014/main" id="{62FB3262-5E9C-4D4A-8DBF-0B17E4C80893}"/>
              </a:ext>
            </a:extLst>
          </p:cNvPr>
          <p:cNvSpPr/>
          <p:nvPr userDrawn="1"/>
        </p:nvSpPr>
        <p:spPr>
          <a:xfrm rot="5400000">
            <a:off x="12129" y="-34163"/>
            <a:ext cx="1127885" cy="117417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096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B1B831-2DC1-F64A-9242-892919EB2A9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A32D1-C2BD-B54F-8CE3-ED24D004416E}"/>
              </a:ext>
            </a:extLst>
          </p:cNvPr>
          <p:cNvSpPr>
            <a:spLocks noGrp="1"/>
          </p:cNvSpPr>
          <p:nvPr>
            <p:ph type="ctrTitle"/>
          </p:nvPr>
        </p:nvSpPr>
        <p:spPr>
          <a:xfrm>
            <a:off x="457200" y="1276370"/>
            <a:ext cx="11145093" cy="4305260"/>
          </a:xfrm>
        </p:spPr>
        <p:txBody>
          <a:bodyPr lIns="0" tIns="0" rIns="0" bIns="0" anchor="ctr" anchorCtr="0">
            <a:normAutofit/>
          </a:bodyPr>
          <a:lstStyle>
            <a:lvl1pPr algn="l">
              <a:lnSpc>
                <a:spcPct val="90000"/>
              </a:lnSpc>
              <a:defRPr sz="4800">
                <a:solidFill>
                  <a:schemeClr val="bg1"/>
                </a:solidFill>
                <a:latin typeface="+mn-lt"/>
              </a:defRPr>
            </a:lvl1pPr>
          </a:lstStyle>
          <a:p>
            <a:r>
              <a:rPr lang="en-US"/>
              <a:t>Click to edit Master title style</a:t>
            </a:r>
            <a:endParaRPr lang="en-US" dirty="0"/>
          </a:p>
        </p:txBody>
      </p:sp>
      <p:sp>
        <p:nvSpPr>
          <p:cNvPr id="15" name="Right Triangle 14">
            <a:extLst>
              <a:ext uri="{FF2B5EF4-FFF2-40B4-BE49-F238E27FC236}">
                <a16:creationId xmlns:a16="http://schemas.microsoft.com/office/drawing/2014/main" id="{72C90E20-1603-CD4B-8F38-B66B4DC4C633}"/>
              </a:ext>
            </a:extLst>
          </p:cNvPr>
          <p:cNvSpPr/>
          <p:nvPr userDrawn="1"/>
        </p:nvSpPr>
        <p:spPr>
          <a:xfrm rot="16200000">
            <a:off x="10375600" y="5034086"/>
            <a:ext cx="1787236" cy="1860589"/>
          </a:xfrm>
          <a:prstGeom prst="r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6A9CC15-F944-3B4C-BF2E-16D71F20FC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6033" y="521548"/>
            <a:ext cx="2186260" cy="536401"/>
          </a:xfrm>
          <a:prstGeom prst="rect">
            <a:avLst/>
          </a:prstGeom>
        </p:spPr>
      </p:pic>
      <p:sp>
        <p:nvSpPr>
          <p:cNvPr id="19" name="Right Triangle 18">
            <a:extLst>
              <a:ext uri="{FF2B5EF4-FFF2-40B4-BE49-F238E27FC236}">
                <a16:creationId xmlns:a16="http://schemas.microsoft.com/office/drawing/2014/main" id="{62FB3262-5E9C-4D4A-8DBF-0B17E4C80893}"/>
              </a:ext>
            </a:extLst>
          </p:cNvPr>
          <p:cNvSpPr/>
          <p:nvPr userDrawn="1"/>
        </p:nvSpPr>
        <p:spPr>
          <a:xfrm rot="5400000">
            <a:off x="12129" y="-34163"/>
            <a:ext cx="1127885" cy="117417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154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Left Image ba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767AB5-117C-3541-B9B6-BB16A282D9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68"/>
            <a:ext cx="2628902" cy="6860768"/>
          </a:xfrm>
          <a:prstGeom prst="rect">
            <a:avLst/>
          </a:prstGeom>
        </p:spPr>
      </p:pic>
      <p:sp>
        <p:nvSpPr>
          <p:cNvPr id="2" name="Title 1">
            <a:extLst>
              <a:ext uri="{FF2B5EF4-FFF2-40B4-BE49-F238E27FC236}">
                <a16:creationId xmlns:a16="http://schemas.microsoft.com/office/drawing/2014/main" id="{9D694463-EA68-0A4D-BB10-B2B538C7A9BF}"/>
              </a:ext>
            </a:extLst>
          </p:cNvPr>
          <p:cNvSpPr>
            <a:spLocks noGrp="1"/>
          </p:cNvSpPr>
          <p:nvPr>
            <p:ph type="title"/>
          </p:nvPr>
        </p:nvSpPr>
        <p:spPr>
          <a:xfrm>
            <a:off x="3259281" y="365124"/>
            <a:ext cx="8512991" cy="1321477"/>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03381C-DB08-664F-954F-727FD0CBE14B}"/>
              </a:ext>
            </a:extLst>
          </p:cNvPr>
          <p:cNvSpPr>
            <a:spLocks noGrp="1"/>
          </p:cNvSpPr>
          <p:nvPr>
            <p:ph sz="half" idx="1"/>
          </p:nvPr>
        </p:nvSpPr>
        <p:spPr>
          <a:xfrm>
            <a:off x="3259282" y="1821539"/>
            <a:ext cx="8512991" cy="4154580"/>
          </a:xfrm>
        </p:spPr>
        <p:txBody>
          <a:bodyPr lIns="0" tIns="0" rIns="0" bIns="0">
            <a:normAutofit/>
          </a:bodyPr>
          <a:lstStyle>
            <a:lvl1pPr marL="0" indent="0">
              <a:lnSpc>
                <a:spcPct val="90000"/>
              </a:lnSpc>
              <a:spcBef>
                <a:spcPts val="1600"/>
              </a:spcBef>
              <a:buNone/>
              <a:defRPr sz="2400" b="1">
                <a:solidFill>
                  <a:schemeClr val="tx2"/>
                </a:solidFill>
                <a:latin typeface="+mj-lt"/>
              </a:defRPr>
            </a:lvl1pPr>
            <a:lvl2pPr marL="233363" indent="0">
              <a:lnSpc>
                <a:spcPct val="100000"/>
              </a:lnSpc>
              <a:buNone/>
              <a:tabLst/>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ght Triangle 9">
            <a:extLst>
              <a:ext uri="{FF2B5EF4-FFF2-40B4-BE49-F238E27FC236}">
                <a16:creationId xmlns:a16="http://schemas.microsoft.com/office/drawing/2014/main" id="{73C7385A-C3AB-4048-B445-9CCEA3BE26B5}"/>
              </a:ext>
            </a:extLst>
          </p:cNvPr>
          <p:cNvSpPr/>
          <p:nvPr userDrawn="1"/>
        </p:nvSpPr>
        <p:spPr>
          <a:xfrm rot="16200000">
            <a:off x="804989" y="5045103"/>
            <a:ext cx="1787236" cy="1860589"/>
          </a:xfrm>
          <a:prstGeom prst="r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4">
            <a:extLst>
              <a:ext uri="{FF2B5EF4-FFF2-40B4-BE49-F238E27FC236}">
                <a16:creationId xmlns:a16="http://schemas.microsoft.com/office/drawing/2014/main" id="{F29D74DC-A37B-4D41-9CAB-E61E91A6FDA4}"/>
              </a:ext>
            </a:extLst>
          </p:cNvPr>
          <p:cNvSpPr>
            <a:spLocks noGrp="1"/>
          </p:cNvSpPr>
          <p:nvPr>
            <p:ph type="sldNum" sz="quarter" idx="12"/>
          </p:nvPr>
        </p:nvSpPr>
        <p:spPr>
          <a:xfrm>
            <a:off x="11250089" y="6176962"/>
            <a:ext cx="522185" cy="681038"/>
          </a:xfrm>
        </p:spPr>
        <p:txBody>
          <a:bodyPr lIns="0" tIns="0" rIns="0" bIns="0"/>
          <a:lstStyle>
            <a:lvl1pPr algn="r">
              <a:defRPr>
                <a:solidFill>
                  <a:schemeClr val="accent3"/>
                </a:solidFill>
              </a:defRPr>
            </a:lvl1pPr>
          </a:lstStyle>
          <a:p>
            <a:fld id="{0A1F2A9D-2A20-154F-9C67-DD19750049F0}" type="slidenum">
              <a:rPr lang="en-US" smtClean="0"/>
              <a:pPr/>
              <a:t>‹#›</a:t>
            </a:fld>
            <a:endParaRPr lang="en-US" dirty="0"/>
          </a:p>
        </p:txBody>
      </p:sp>
      <p:cxnSp>
        <p:nvCxnSpPr>
          <p:cNvPr id="17" name="Straight Connector 16">
            <a:extLst>
              <a:ext uri="{FF2B5EF4-FFF2-40B4-BE49-F238E27FC236}">
                <a16:creationId xmlns:a16="http://schemas.microsoft.com/office/drawing/2014/main" id="{57351DCA-2F72-7B49-84EF-95460BE7F4C3}"/>
              </a:ext>
            </a:extLst>
          </p:cNvPr>
          <p:cNvCxnSpPr>
            <a:cxnSpLocks/>
          </p:cNvCxnSpPr>
          <p:nvPr userDrawn="1"/>
        </p:nvCxnSpPr>
        <p:spPr>
          <a:xfrm flipV="1">
            <a:off x="11192011" y="6055750"/>
            <a:ext cx="580263" cy="5598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57E1733-FD2A-AD41-8AC2-B837F6CACD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9281" y="6165347"/>
            <a:ext cx="1636288" cy="401464"/>
          </a:xfrm>
          <a:prstGeom prst="rect">
            <a:avLst/>
          </a:prstGeom>
        </p:spPr>
      </p:pic>
    </p:spTree>
    <p:extLst>
      <p:ext uri="{BB962C8B-B14F-4D97-AF65-F5344CB8AC3E}">
        <p14:creationId xmlns:p14="http://schemas.microsoft.com/office/powerpoint/2010/main" val="232456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Left Image bar">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5FAEF7D-E490-4C4E-97D3-00697179BE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78"/>
            <a:ext cx="2628902" cy="6856522"/>
          </a:xfrm>
          <a:prstGeom prst="rect">
            <a:avLst/>
          </a:prstGeom>
        </p:spPr>
      </p:pic>
      <p:sp>
        <p:nvSpPr>
          <p:cNvPr id="2" name="Title 1">
            <a:extLst>
              <a:ext uri="{FF2B5EF4-FFF2-40B4-BE49-F238E27FC236}">
                <a16:creationId xmlns:a16="http://schemas.microsoft.com/office/drawing/2014/main" id="{9D694463-EA68-0A4D-BB10-B2B538C7A9BF}"/>
              </a:ext>
            </a:extLst>
          </p:cNvPr>
          <p:cNvSpPr>
            <a:spLocks noGrp="1"/>
          </p:cNvSpPr>
          <p:nvPr>
            <p:ph type="title"/>
          </p:nvPr>
        </p:nvSpPr>
        <p:spPr>
          <a:xfrm>
            <a:off x="3259281" y="365124"/>
            <a:ext cx="8512991" cy="1321477"/>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03381C-DB08-664F-954F-727FD0CBE14B}"/>
              </a:ext>
            </a:extLst>
          </p:cNvPr>
          <p:cNvSpPr>
            <a:spLocks noGrp="1"/>
          </p:cNvSpPr>
          <p:nvPr>
            <p:ph sz="half" idx="1"/>
          </p:nvPr>
        </p:nvSpPr>
        <p:spPr>
          <a:xfrm>
            <a:off x="3259282" y="1821539"/>
            <a:ext cx="8512991" cy="4154580"/>
          </a:xfrm>
        </p:spPr>
        <p:txBody>
          <a:bodyPr lIns="0" tIns="0" rIns="0" bIns="0">
            <a:normAutofit/>
          </a:bodyPr>
          <a:lstStyle>
            <a:lvl1pPr marL="0" indent="0">
              <a:lnSpc>
                <a:spcPct val="90000"/>
              </a:lnSpc>
              <a:spcBef>
                <a:spcPts val="1600"/>
              </a:spcBef>
              <a:buNone/>
              <a:defRPr sz="2400" b="1">
                <a:solidFill>
                  <a:schemeClr val="tx2"/>
                </a:solidFill>
                <a:latin typeface="+mj-lt"/>
              </a:defRPr>
            </a:lvl1pPr>
            <a:lvl2pPr marL="233363" indent="0">
              <a:lnSpc>
                <a:spcPct val="100000"/>
              </a:lnSpc>
              <a:buNone/>
              <a:tabLst/>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ght Triangle 9">
            <a:extLst>
              <a:ext uri="{FF2B5EF4-FFF2-40B4-BE49-F238E27FC236}">
                <a16:creationId xmlns:a16="http://schemas.microsoft.com/office/drawing/2014/main" id="{73C7385A-C3AB-4048-B445-9CCEA3BE26B5}"/>
              </a:ext>
            </a:extLst>
          </p:cNvPr>
          <p:cNvSpPr/>
          <p:nvPr userDrawn="1"/>
        </p:nvSpPr>
        <p:spPr>
          <a:xfrm rot="16200000">
            <a:off x="804989" y="5045103"/>
            <a:ext cx="1787236" cy="1860589"/>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4">
            <a:extLst>
              <a:ext uri="{FF2B5EF4-FFF2-40B4-BE49-F238E27FC236}">
                <a16:creationId xmlns:a16="http://schemas.microsoft.com/office/drawing/2014/main" id="{379A3CDA-7E2A-AE45-B783-1A24FB12DE3C}"/>
              </a:ext>
            </a:extLst>
          </p:cNvPr>
          <p:cNvSpPr>
            <a:spLocks noGrp="1"/>
          </p:cNvSpPr>
          <p:nvPr>
            <p:ph type="sldNum" sz="quarter" idx="12"/>
          </p:nvPr>
        </p:nvSpPr>
        <p:spPr>
          <a:xfrm>
            <a:off x="11250089" y="6176962"/>
            <a:ext cx="522185" cy="681038"/>
          </a:xfrm>
        </p:spPr>
        <p:txBody>
          <a:bodyPr lIns="0" tIns="0" rIns="0" bIns="0"/>
          <a:lstStyle>
            <a:lvl1pPr algn="r">
              <a:defRPr>
                <a:solidFill>
                  <a:schemeClr val="accent3"/>
                </a:solidFill>
              </a:defRPr>
            </a:lvl1pPr>
          </a:lstStyle>
          <a:p>
            <a:fld id="{0A1F2A9D-2A20-154F-9C67-DD19750049F0}" type="slidenum">
              <a:rPr lang="en-US" smtClean="0"/>
              <a:pPr/>
              <a:t>‹#›</a:t>
            </a:fld>
            <a:endParaRPr lang="en-US" dirty="0"/>
          </a:p>
        </p:txBody>
      </p:sp>
      <p:cxnSp>
        <p:nvCxnSpPr>
          <p:cNvPr id="15" name="Straight Connector 14">
            <a:extLst>
              <a:ext uri="{FF2B5EF4-FFF2-40B4-BE49-F238E27FC236}">
                <a16:creationId xmlns:a16="http://schemas.microsoft.com/office/drawing/2014/main" id="{B4440925-244B-7F4F-AE96-C14D517E6010}"/>
              </a:ext>
            </a:extLst>
          </p:cNvPr>
          <p:cNvCxnSpPr>
            <a:cxnSpLocks/>
          </p:cNvCxnSpPr>
          <p:nvPr userDrawn="1"/>
        </p:nvCxnSpPr>
        <p:spPr>
          <a:xfrm flipV="1">
            <a:off x="11192011" y="6055750"/>
            <a:ext cx="580263" cy="5598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1B531E-8B76-B141-97A0-E194D4641E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9281" y="6165347"/>
            <a:ext cx="1636288" cy="401464"/>
          </a:xfrm>
          <a:prstGeom prst="rect">
            <a:avLst/>
          </a:prstGeom>
        </p:spPr>
      </p:pic>
    </p:spTree>
    <p:extLst>
      <p:ext uri="{BB962C8B-B14F-4D97-AF65-F5344CB8AC3E}">
        <p14:creationId xmlns:p14="http://schemas.microsoft.com/office/powerpoint/2010/main" val="302758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767AB5-117C-3541-B9B6-BB16A282D9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821540"/>
          </a:xfrm>
          <a:prstGeom prst="rect">
            <a:avLst/>
          </a:prstGeom>
        </p:spPr>
      </p:pic>
      <p:sp>
        <p:nvSpPr>
          <p:cNvPr id="2" name="Title 1">
            <a:extLst>
              <a:ext uri="{FF2B5EF4-FFF2-40B4-BE49-F238E27FC236}">
                <a16:creationId xmlns:a16="http://schemas.microsoft.com/office/drawing/2014/main" id="{9D694463-EA68-0A4D-BB10-B2B538C7A9BF}"/>
              </a:ext>
            </a:extLst>
          </p:cNvPr>
          <p:cNvSpPr>
            <a:spLocks noGrp="1"/>
          </p:cNvSpPr>
          <p:nvPr>
            <p:ph type="title"/>
          </p:nvPr>
        </p:nvSpPr>
        <p:spPr>
          <a:xfrm>
            <a:off x="841248" y="2028821"/>
            <a:ext cx="10717340" cy="757913"/>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03381C-DB08-664F-954F-727FD0CBE14B}"/>
              </a:ext>
            </a:extLst>
          </p:cNvPr>
          <p:cNvSpPr>
            <a:spLocks noGrp="1"/>
          </p:cNvSpPr>
          <p:nvPr>
            <p:ph sz="half" idx="1"/>
          </p:nvPr>
        </p:nvSpPr>
        <p:spPr>
          <a:xfrm>
            <a:off x="841248" y="2921671"/>
            <a:ext cx="10717340" cy="2893341"/>
          </a:xfrm>
        </p:spPr>
        <p:txBody>
          <a:bodyPr lIns="0" tIns="0" rIns="0" bIns="0">
            <a:normAutofit/>
          </a:bodyPr>
          <a:lstStyle>
            <a:lvl1pPr marL="0" indent="0">
              <a:lnSpc>
                <a:spcPct val="90000"/>
              </a:lnSpc>
              <a:spcBef>
                <a:spcPts val="1600"/>
              </a:spcBef>
              <a:buNone/>
              <a:defRPr sz="2400" b="1">
                <a:solidFill>
                  <a:schemeClr val="tx2"/>
                </a:solidFill>
                <a:latin typeface="+mj-lt"/>
              </a:defRPr>
            </a:lvl1pPr>
            <a:lvl2pPr marL="233363" indent="0">
              <a:lnSpc>
                <a:spcPct val="100000"/>
              </a:lnSpc>
              <a:buNone/>
              <a:tabLst/>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ght Triangle 9">
            <a:extLst>
              <a:ext uri="{FF2B5EF4-FFF2-40B4-BE49-F238E27FC236}">
                <a16:creationId xmlns:a16="http://schemas.microsoft.com/office/drawing/2014/main" id="{73C7385A-C3AB-4048-B445-9CCEA3BE26B5}"/>
              </a:ext>
            </a:extLst>
          </p:cNvPr>
          <p:cNvSpPr/>
          <p:nvPr userDrawn="1"/>
        </p:nvSpPr>
        <p:spPr>
          <a:xfrm rot="16200000">
            <a:off x="10368088" y="-2373"/>
            <a:ext cx="1787236" cy="1860589"/>
          </a:xfrm>
          <a:prstGeom prst="r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A6B12DA7-24A0-AF4C-9860-E5623E51AD9D}"/>
              </a:ext>
            </a:extLst>
          </p:cNvPr>
          <p:cNvSpPr>
            <a:spLocks noGrp="1"/>
          </p:cNvSpPr>
          <p:nvPr>
            <p:ph type="sldNum" sz="quarter" idx="12"/>
          </p:nvPr>
        </p:nvSpPr>
        <p:spPr>
          <a:xfrm>
            <a:off x="11250088" y="6176962"/>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6" name="Straight Connector 15">
            <a:extLst>
              <a:ext uri="{FF2B5EF4-FFF2-40B4-BE49-F238E27FC236}">
                <a16:creationId xmlns:a16="http://schemas.microsoft.com/office/drawing/2014/main" id="{A30157AE-E61A-7346-A3E7-5BFCEA538998}"/>
              </a:ext>
            </a:extLst>
          </p:cNvPr>
          <p:cNvCxnSpPr>
            <a:cxnSpLocks/>
          </p:cNvCxnSpPr>
          <p:nvPr userDrawn="1"/>
        </p:nvCxnSpPr>
        <p:spPr>
          <a:xfrm flipV="1">
            <a:off x="11192011" y="6055750"/>
            <a:ext cx="580263" cy="5598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BB97CAC-93FB-4847-A70A-5F7179BB5B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Tree>
    <p:extLst>
      <p:ext uri="{BB962C8B-B14F-4D97-AF65-F5344CB8AC3E}">
        <p14:creationId xmlns:p14="http://schemas.microsoft.com/office/powerpoint/2010/main" val="4110689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6B8CA-E038-594B-94E3-92562CBEF0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2000" cy="1820548"/>
          </a:xfrm>
          <a:prstGeom prst="rect">
            <a:avLst/>
          </a:prstGeom>
        </p:spPr>
      </p:pic>
      <p:sp>
        <p:nvSpPr>
          <p:cNvPr id="2" name="Title 1">
            <a:extLst>
              <a:ext uri="{FF2B5EF4-FFF2-40B4-BE49-F238E27FC236}">
                <a16:creationId xmlns:a16="http://schemas.microsoft.com/office/drawing/2014/main" id="{9D694463-EA68-0A4D-BB10-B2B538C7A9BF}"/>
              </a:ext>
            </a:extLst>
          </p:cNvPr>
          <p:cNvSpPr>
            <a:spLocks noGrp="1"/>
          </p:cNvSpPr>
          <p:nvPr>
            <p:ph type="title"/>
          </p:nvPr>
        </p:nvSpPr>
        <p:spPr>
          <a:xfrm>
            <a:off x="841248" y="2028821"/>
            <a:ext cx="10717340" cy="757913"/>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03381C-DB08-664F-954F-727FD0CBE14B}"/>
              </a:ext>
            </a:extLst>
          </p:cNvPr>
          <p:cNvSpPr>
            <a:spLocks noGrp="1"/>
          </p:cNvSpPr>
          <p:nvPr>
            <p:ph sz="half" idx="1"/>
          </p:nvPr>
        </p:nvSpPr>
        <p:spPr>
          <a:xfrm>
            <a:off x="841248" y="2921671"/>
            <a:ext cx="10717340" cy="3108739"/>
          </a:xfrm>
        </p:spPr>
        <p:txBody>
          <a:bodyPr lIns="0" tIns="0" rIns="0" bIns="0">
            <a:normAutofit/>
          </a:bodyPr>
          <a:lstStyle>
            <a:lvl1pPr marL="0" indent="0">
              <a:lnSpc>
                <a:spcPct val="90000"/>
              </a:lnSpc>
              <a:spcBef>
                <a:spcPts val="1600"/>
              </a:spcBef>
              <a:buNone/>
              <a:defRPr sz="2400" b="1">
                <a:solidFill>
                  <a:schemeClr val="tx2"/>
                </a:solidFill>
                <a:latin typeface="+mj-lt"/>
              </a:defRPr>
            </a:lvl1pPr>
            <a:lvl2pPr marL="233363" indent="0">
              <a:lnSpc>
                <a:spcPct val="100000"/>
              </a:lnSpc>
              <a:buNone/>
              <a:tabLst/>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ght Triangle 9">
            <a:extLst>
              <a:ext uri="{FF2B5EF4-FFF2-40B4-BE49-F238E27FC236}">
                <a16:creationId xmlns:a16="http://schemas.microsoft.com/office/drawing/2014/main" id="{73C7385A-C3AB-4048-B445-9CCEA3BE26B5}"/>
              </a:ext>
            </a:extLst>
          </p:cNvPr>
          <p:cNvSpPr/>
          <p:nvPr userDrawn="1"/>
        </p:nvSpPr>
        <p:spPr>
          <a:xfrm rot="16200000">
            <a:off x="10368088" y="-2373"/>
            <a:ext cx="1787236" cy="1860589"/>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A6B12DA7-24A0-AF4C-9860-E5623E51AD9D}"/>
              </a:ext>
            </a:extLst>
          </p:cNvPr>
          <p:cNvSpPr>
            <a:spLocks noGrp="1"/>
          </p:cNvSpPr>
          <p:nvPr>
            <p:ph type="sldNum" sz="quarter" idx="12"/>
          </p:nvPr>
        </p:nvSpPr>
        <p:spPr>
          <a:xfrm>
            <a:off x="11250088" y="6176962"/>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6" name="Straight Connector 15">
            <a:extLst>
              <a:ext uri="{FF2B5EF4-FFF2-40B4-BE49-F238E27FC236}">
                <a16:creationId xmlns:a16="http://schemas.microsoft.com/office/drawing/2014/main" id="{109FB3EA-36C0-704E-B4A9-58F2F8ECB643}"/>
              </a:ext>
            </a:extLst>
          </p:cNvPr>
          <p:cNvCxnSpPr>
            <a:cxnSpLocks/>
          </p:cNvCxnSpPr>
          <p:nvPr userDrawn="1"/>
        </p:nvCxnSpPr>
        <p:spPr>
          <a:xfrm flipV="1">
            <a:off x="11192011" y="6055750"/>
            <a:ext cx="580263" cy="5598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7EFDC0B-5984-1041-87DB-A86479EC95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Tree>
    <p:extLst>
      <p:ext uri="{BB962C8B-B14F-4D97-AF65-F5344CB8AC3E}">
        <p14:creationId xmlns:p14="http://schemas.microsoft.com/office/powerpoint/2010/main" val="590994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One-Column-Image banner">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09601" y="2766348"/>
            <a:ext cx="10972799" cy="3253451"/>
          </a:xfrm>
          <a:ln>
            <a:noFill/>
          </a:ln>
        </p:spPr>
        <p:txBody>
          <a:bodyPr/>
          <a:lstStyle>
            <a:lvl1pPr marL="0" indent="0">
              <a:spcBef>
                <a:spcPts val="1000"/>
              </a:spcBef>
              <a:spcAft>
                <a:spcPts val="600"/>
              </a:spcAft>
              <a:buClr>
                <a:srgbClr val="10335A"/>
              </a:buClr>
              <a:buSzPct val="115000"/>
              <a:buNone/>
              <a:defRPr sz="2400" b="1">
                <a:solidFill>
                  <a:srgbClr val="046B5C"/>
                </a:solidFill>
                <a:latin typeface="+mj-lt"/>
                <a:cs typeface="Arial Bold" pitchFamily="34" charset="0"/>
              </a:defRPr>
            </a:lvl1pPr>
            <a:lvl2pPr marL="457200" indent="-228600">
              <a:spcBef>
                <a:spcPts val="300"/>
              </a:spcBef>
              <a:spcAft>
                <a:spcPts val="300"/>
              </a:spcAft>
              <a:buClr>
                <a:srgbClr val="046B5C"/>
              </a:buClr>
              <a:defRPr sz="2000" b="1">
                <a:solidFill>
                  <a:srgbClr val="046B5C"/>
                </a:solidFill>
                <a:latin typeface="+mj-lt"/>
                <a:cs typeface="Arial Bold" pitchFamily="34" charset="0"/>
              </a:defRPr>
            </a:lvl2pPr>
            <a:lvl3pPr marL="685800" indent="-228600">
              <a:spcBef>
                <a:spcPts val="300"/>
              </a:spcBef>
              <a:buClr>
                <a:srgbClr val="046B5C"/>
              </a:buClr>
              <a:buFont typeface="Arial" panose="020B0604020202020204" pitchFamily="34" charset="0"/>
              <a:buChar char="−"/>
              <a:defRPr sz="1800">
                <a:solidFill>
                  <a:srgbClr val="046B5C"/>
                </a:solidFill>
                <a:latin typeface="+mn-lt"/>
              </a:defRPr>
            </a:lvl3pPr>
            <a:lvl4pPr marL="1316038" indent="-346075">
              <a:spcBef>
                <a:spcPts val="300"/>
              </a:spcBef>
              <a:defRPr sz="1400"/>
            </a:lvl4pPr>
            <a:lvl5pPr marL="1660525" indent="-344488">
              <a:spcBef>
                <a:spcPts val="300"/>
              </a:spcBef>
              <a:defRPr sz="1400"/>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
        <p:nvSpPr>
          <p:cNvPr id="10" name="Slide Number Placeholder 6">
            <a:extLst>
              <a:ext uri="{FF2B5EF4-FFF2-40B4-BE49-F238E27FC236}">
                <a16:creationId xmlns:a16="http://schemas.microsoft.com/office/drawing/2014/main" id="{A6B12DA7-24A0-AF4C-9860-E5623E51AD9D}"/>
              </a:ext>
            </a:extLst>
          </p:cNvPr>
          <p:cNvSpPr>
            <a:spLocks noGrp="1"/>
          </p:cNvSpPr>
          <p:nvPr>
            <p:ph type="sldNum" sz="quarter" idx="12"/>
          </p:nvPr>
        </p:nvSpPr>
        <p:spPr>
          <a:xfrm>
            <a:off x="11250088" y="6165387"/>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1" name="Straight Connector 10">
            <a:extLst>
              <a:ext uri="{FF2B5EF4-FFF2-40B4-BE49-F238E27FC236}">
                <a16:creationId xmlns:a16="http://schemas.microsoft.com/office/drawing/2014/main" id="{A30157AE-E61A-7346-A3E7-5BFCEA538998}"/>
              </a:ext>
            </a:extLst>
          </p:cNvPr>
          <p:cNvCxnSpPr>
            <a:cxnSpLocks/>
          </p:cNvCxnSpPr>
          <p:nvPr userDrawn="1"/>
        </p:nvCxnSpPr>
        <p:spPr>
          <a:xfrm flipV="1">
            <a:off x="11192011" y="6055750"/>
            <a:ext cx="580263" cy="559812"/>
          </a:xfrm>
          <a:prstGeom prst="line">
            <a:avLst/>
          </a:prstGeom>
          <a:ln w="25400">
            <a:solidFill>
              <a:srgbClr val="189393"/>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B767AB5-117C-3541-B9B6-BB16A282D9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821540"/>
          </a:xfrm>
          <a:prstGeom prst="rect">
            <a:avLst/>
          </a:prstGeom>
        </p:spPr>
      </p:pic>
      <p:sp>
        <p:nvSpPr>
          <p:cNvPr id="14" name="Right Triangle 13">
            <a:extLst>
              <a:ext uri="{FF2B5EF4-FFF2-40B4-BE49-F238E27FC236}">
                <a16:creationId xmlns:a16="http://schemas.microsoft.com/office/drawing/2014/main" id="{73C7385A-C3AB-4048-B445-9CCEA3BE26B5}"/>
              </a:ext>
            </a:extLst>
          </p:cNvPr>
          <p:cNvSpPr/>
          <p:nvPr userDrawn="1"/>
        </p:nvSpPr>
        <p:spPr>
          <a:xfrm rot="16200000">
            <a:off x="10368088" y="-2373"/>
            <a:ext cx="1787236" cy="1860589"/>
          </a:xfrm>
          <a:prstGeom prst="r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9D694463-EA68-0A4D-BB10-B2B538C7A9BF}"/>
              </a:ext>
            </a:extLst>
          </p:cNvPr>
          <p:cNvSpPr>
            <a:spLocks noGrp="1"/>
          </p:cNvSpPr>
          <p:nvPr>
            <p:ph type="title"/>
          </p:nvPr>
        </p:nvSpPr>
        <p:spPr>
          <a:xfrm>
            <a:off x="609601" y="2028821"/>
            <a:ext cx="10972799" cy="757913"/>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2514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_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4463-EA68-0A4D-BB10-B2B538C7A9BF}"/>
              </a:ext>
            </a:extLst>
          </p:cNvPr>
          <p:cNvSpPr>
            <a:spLocks noGrp="1"/>
          </p:cNvSpPr>
          <p:nvPr>
            <p:ph type="title"/>
          </p:nvPr>
        </p:nvSpPr>
        <p:spPr>
          <a:xfrm>
            <a:off x="838199" y="378358"/>
            <a:ext cx="10515602" cy="1307184"/>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03381C-DB08-664F-954F-727FD0CBE14B}"/>
              </a:ext>
            </a:extLst>
          </p:cNvPr>
          <p:cNvSpPr>
            <a:spLocks noGrp="1"/>
          </p:cNvSpPr>
          <p:nvPr>
            <p:ph sz="half" idx="1" hasCustomPrompt="1"/>
          </p:nvPr>
        </p:nvSpPr>
        <p:spPr>
          <a:xfrm>
            <a:off x="838200" y="1820479"/>
            <a:ext cx="10515600" cy="4155639"/>
          </a:xfrm>
        </p:spPr>
        <p:txBody>
          <a:bodyPr lIns="0" tIns="0" rIns="0" bIns="0">
            <a:normAutofit/>
          </a:bodyPr>
          <a:lstStyle>
            <a:lvl1pPr marL="0" indent="0">
              <a:lnSpc>
                <a:spcPct val="150000"/>
              </a:lnSpc>
              <a:buNone/>
              <a:defRPr sz="2400" b="1">
                <a:solidFill>
                  <a:srgbClr val="046B5C"/>
                </a:solidFill>
                <a:latin typeface="+mj-lt"/>
                <a:cs typeface="Arial" panose="020B0604020202020204" pitchFamily="34" charset="0"/>
              </a:defRPr>
            </a:lvl1pPr>
            <a:lvl2pPr marL="457200" indent="0">
              <a:buNone/>
              <a:defRPr sz="2000">
                <a:latin typeface="Georgia" panose="02040502050405020303" pitchFamily="18" charset="0"/>
              </a:defRPr>
            </a:lvl2pPr>
            <a:lvl3pPr marL="914400" indent="0">
              <a:buNone/>
              <a:defRPr sz="1800">
                <a:latin typeface="Georgia" panose="02040502050405020303" pitchFamily="18" charset="0"/>
              </a:defRPr>
            </a:lvl3pPr>
            <a:lvl4pPr marL="1371600" indent="0">
              <a:buNone/>
              <a:defRPr sz="1600">
                <a:latin typeface="Georgia" panose="02040502050405020303" pitchFamily="18" charset="0"/>
              </a:defRPr>
            </a:lvl4pPr>
            <a:lvl5pPr marL="1828800" indent="0">
              <a:buNone/>
              <a:defRPr sz="1600">
                <a:latin typeface="Georgia" panose="02040502050405020303" pitchFamily="18" charset="0"/>
              </a:defRPr>
            </a:lvl5pPr>
          </a:lstStyle>
          <a:p>
            <a:pPr lvl="0"/>
            <a:r>
              <a:rPr lang="en-US" dirty="0"/>
              <a:t>Insert image</a:t>
            </a:r>
          </a:p>
        </p:txBody>
      </p:sp>
      <p:sp>
        <p:nvSpPr>
          <p:cNvPr id="7" name="Slide Number Placeholder 6">
            <a:extLst>
              <a:ext uri="{FF2B5EF4-FFF2-40B4-BE49-F238E27FC236}">
                <a16:creationId xmlns:a16="http://schemas.microsoft.com/office/drawing/2014/main" id="{AEAC85E0-07B5-5E42-942C-BD102F47B254}"/>
              </a:ext>
            </a:extLst>
          </p:cNvPr>
          <p:cNvSpPr>
            <a:spLocks noGrp="1"/>
          </p:cNvSpPr>
          <p:nvPr>
            <p:ph type="sldNum" sz="quarter" idx="12"/>
          </p:nvPr>
        </p:nvSpPr>
        <p:spPr>
          <a:xfrm>
            <a:off x="11250088" y="6176962"/>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sp>
        <p:nvSpPr>
          <p:cNvPr id="12" name="Right Triangle 11">
            <a:extLst>
              <a:ext uri="{FF2B5EF4-FFF2-40B4-BE49-F238E27FC236}">
                <a16:creationId xmlns:a16="http://schemas.microsoft.com/office/drawing/2014/main" id="{4E3D3A96-1DFD-A840-B607-DEA5DF396B92}"/>
              </a:ext>
            </a:extLst>
          </p:cNvPr>
          <p:cNvSpPr/>
          <p:nvPr userDrawn="1"/>
        </p:nvSpPr>
        <p:spPr>
          <a:xfrm rot="5400000">
            <a:off x="23146" y="-23146"/>
            <a:ext cx="1127885" cy="1174176"/>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cxnSp>
        <p:nvCxnSpPr>
          <p:cNvPr id="10" name="Straight Connector 9">
            <a:extLst>
              <a:ext uri="{FF2B5EF4-FFF2-40B4-BE49-F238E27FC236}">
                <a16:creationId xmlns:a16="http://schemas.microsoft.com/office/drawing/2014/main" id="{DF9E7947-8A01-F446-8FAD-9B05AE401874}"/>
              </a:ext>
            </a:extLst>
          </p:cNvPr>
          <p:cNvCxnSpPr>
            <a:cxnSpLocks/>
          </p:cNvCxnSpPr>
          <p:nvPr userDrawn="1"/>
        </p:nvCxnSpPr>
        <p:spPr>
          <a:xfrm flipV="1">
            <a:off x="11192011" y="6055750"/>
            <a:ext cx="580263" cy="5598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86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0B294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2/21/2020</a:t>
            </a:fld>
            <a:endParaRPr lang="en-US"/>
          </a:p>
        </p:txBody>
      </p:sp>
      <p:sp>
        <p:nvSpPr>
          <p:cNvPr id="6" name="Holder 6"/>
          <p:cNvSpPr>
            <a:spLocks noGrp="1"/>
          </p:cNvSpPr>
          <p:nvPr>
            <p:ph type="sldNum" sz="quarter" idx="7"/>
          </p:nvPr>
        </p:nvSpPr>
        <p:spPr/>
        <p:txBody>
          <a:bodyPr lIns="0" tIns="0" rIns="0" bIns="0"/>
          <a:lstStyle>
            <a:lvl1pPr>
              <a:defRPr sz="1200" b="0" i="0">
                <a:solidFill>
                  <a:srgbClr val="5B6771"/>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One-Column_Tri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4463-EA68-0A4D-BB10-B2B538C7A9BF}"/>
              </a:ext>
            </a:extLst>
          </p:cNvPr>
          <p:cNvSpPr>
            <a:spLocks noGrp="1"/>
          </p:cNvSpPr>
          <p:nvPr>
            <p:ph type="title"/>
          </p:nvPr>
        </p:nvSpPr>
        <p:spPr>
          <a:xfrm>
            <a:off x="838199" y="378358"/>
            <a:ext cx="10515602" cy="1307184"/>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AEAC85E0-07B5-5E42-942C-BD102F47B254}"/>
              </a:ext>
            </a:extLst>
          </p:cNvPr>
          <p:cNvSpPr>
            <a:spLocks noGrp="1"/>
          </p:cNvSpPr>
          <p:nvPr>
            <p:ph type="sldNum" sz="quarter" idx="12"/>
          </p:nvPr>
        </p:nvSpPr>
        <p:spPr>
          <a:xfrm>
            <a:off x="11250088" y="6176962"/>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sp>
        <p:nvSpPr>
          <p:cNvPr id="12" name="Right Triangle 11">
            <a:extLst>
              <a:ext uri="{FF2B5EF4-FFF2-40B4-BE49-F238E27FC236}">
                <a16:creationId xmlns:a16="http://schemas.microsoft.com/office/drawing/2014/main" id="{4E3D3A96-1DFD-A840-B607-DEA5DF396B92}"/>
              </a:ext>
            </a:extLst>
          </p:cNvPr>
          <p:cNvSpPr/>
          <p:nvPr userDrawn="1"/>
        </p:nvSpPr>
        <p:spPr>
          <a:xfrm rot="5400000">
            <a:off x="23146" y="-23146"/>
            <a:ext cx="1127885" cy="1174176"/>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cxnSp>
        <p:nvCxnSpPr>
          <p:cNvPr id="10" name="Straight Connector 9">
            <a:extLst>
              <a:ext uri="{FF2B5EF4-FFF2-40B4-BE49-F238E27FC236}">
                <a16:creationId xmlns:a16="http://schemas.microsoft.com/office/drawing/2014/main" id="{DF9E7947-8A01-F446-8FAD-9B05AE401874}"/>
              </a:ext>
            </a:extLst>
          </p:cNvPr>
          <p:cNvCxnSpPr>
            <a:cxnSpLocks/>
          </p:cNvCxnSpPr>
          <p:nvPr userDrawn="1"/>
        </p:nvCxnSpPr>
        <p:spPr>
          <a:xfrm flipV="1">
            <a:off x="11192011" y="6055750"/>
            <a:ext cx="580263" cy="5598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03381C-DB08-664F-954F-727FD0CBE14B}"/>
              </a:ext>
            </a:extLst>
          </p:cNvPr>
          <p:cNvSpPr>
            <a:spLocks noGrp="1"/>
          </p:cNvSpPr>
          <p:nvPr>
            <p:ph sz="half" idx="1"/>
          </p:nvPr>
        </p:nvSpPr>
        <p:spPr>
          <a:xfrm>
            <a:off x="838199" y="1848154"/>
            <a:ext cx="10515602" cy="4154580"/>
          </a:xfrm>
        </p:spPr>
        <p:txBody>
          <a:bodyPr lIns="0" tIns="0" rIns="0" bIns="0">
            <a:normAutofit/>
          </a:bodyPr>
          <a:lstStyle>
            <a:lvl1pPr marL="0" indent="0">
              <a:lnSpc>
                <a:spcPct val="90000"/>
              </a:lnSpc>
              <a:spcBef>
                <a:spcPts val="1600"/>
              </a:spcBef>
              <a:buNone/>
              <a:defRPr sz="2400" b="1">
                <a:solidFill>
                  <a:schemeClr val="tx2"/>
                </a:solidFill>
                <a:latin typeface="+mj-lt"/>
              </a:defRPr>
            </a:lvl1pPr>
            <a:lvl2pPr marL="233363" indent="0">
              <a:lnSpc>
                <a:spcPct val="100000"/>
              </a:lnSpc>
              <a:buNone/>
              <a:tabLst/>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7274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4463-EA68-0A4D-BB10-B2B538C7A9BF}"/>
              </a:ext>
            </a:extLst>
          </p:cNvPr>
          <p:cNvSpPr>
            <a:spLocks noGrp="1"/>
          </p:cNvSpPr>
          <p:nvPr>
            <p:ph type="title"/>
          </p:nvPr>
        </p:nvSpPr>
        <p:spPr>
          <a:xfrm>
            <a:off x="6400800" y="360052"/>
            <a:ext cx="5420687" cy="1264728"/>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03381C-DB08-664F-954F-727FD0CBE14B}"/>
              </a:ext>
            </a:extLst>
          </p:cNvPr>
          <p:cNvSpPr>
            <a:spLocks noGrp="1"/>
          </p:cNvSpPr>
          <p:nvPr>
            <p:ph sz="half" idx="1"/>
          </p:nvPr>
        </p:nvSpPr>
        <p:spPr>
          <a:xfrm>
            <a:off x="6400800" y="1825625"/>
            <a:ext cx="5213223" cy="4150494"/>
          </a:xfrm>
        </p:spPr>
        <p:txBody>
          <a:bodyPr lIns="0" tIns="0" rIns="0" bIns="0">
            <a:normAutofit/>
          </a:bodyPr>
          <a:lstStyle>
            <a:lvl1pPr marL="0" indent="0">
              <a:lnSpc>
                <a:spcPct val="90000"/>
              </a:lnSpc>
              <a:spcBef>
                <a:spcPts val="1600"/>
              </a:spcBef>
              <a:buNone/>
              <a:defRPr sz="2400" b="1">
                <a:solidFill>
                  <a:schemeClr val="tx2"/>
                </a:solidFill>
                <a:latin typeface="+mj-lt"/>
              </a:defRPr>
            </a:lvl1pPr>
            <a:lvl2pPr marL="233363" indent="0">
              <a:lnSpc>
                <a:spcPct val="100000"/>
              </a:lnSpc>
              <a:buNone/>
              <a:tabLst/>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4">
            <a:extLst>
              <a:ext uri="{FF2B5EF4-FFF2-40B4-BE49-F238E27FC236}">
                <a16:creationId xmlns:a16="http://schemas.microsoft.com/office/drawing/2014/main" id="{80B740BB-AA97-DC46-AE8F-D48CFF02642B}"/>
              </a:ext>
            </a:extLst>
          </p:cNvPr>
          <p:cNvSpPr>
            <a:spLocks noGrp="1"/>
          </p:cNvSpPr>
          <p:nvPr>
            <p:ph type="sldNum" sz="quarter" idx="12"/>
          </p:nvPr>
        </p:nvSpPr>
        <p:spPr>
          <a:xfrm>
            <a:off x="11250089" y="6176962"/>
            <a:ext cx="522185" cy="681038"/>
          </a:xfrm>
        </p:spPr>
        <p:txBody>
          <a:bodyPr lIns="0" tIns="0" rIns="0" bIns="0"/>
          <a:lstStyle>
            <a:lvl1pPr algn="r">
              <a:defRPr>
                <a:solidFill>
                  <a:schemeClr val="accent3"/>
                </a:solidFill>
              </a:defRPr>
            </a:lvl1pPr>
          </a:lstStyle>
          <a:p>
            <a:fld id="{0A1F2A9D-2A20-154F-9C67-DD19750049F0}" type="slidenum">
              <a:rPr lang="en-US" smtClean="0"/>
              <a:pPr/>
              <a:t>‹#›</a:t>
            </a:fld>
            <a:endParaRPr lang="en-US" dirty="0"/>
          </a:p>
        </p:txBody>
      </p:sp>
      <p:cxnSp>
        <p:nvCxnSpPr>
          <p:cNvPr id="5" name="Straight Connector 4">
            <a:extLst>
              <a:ext uri="{FF2B5EF4-FFF2-40B4-BE49-F238E27FC236}">
                <a16:creationId xmlns:a16="http://schemas.microsoft.com/office/drawing/2014/main" id="{3D433D01-B504-4C44-8383-222245DD865A}"/>
              </a:ext>
            </a:extLst>
          </p:cNvPr>
          <p:cNvCxnSpPr>
            <a:cxnSpLocks/>
          </p:cNvCxnSpPr>
          <p:nvPr userDrawn="1"/>
        </p:nvCxnSpPr>
        <p:spPr>
          <a:xfrm flipV="1">
            <a:off x="11192011" y="6055750"/>
            <a:ext cx="580263" cy="559812"/>
          </a:xfrm>
          <a:prstGeom prst="line">
            <a:avLst/>
          </a:prstGeom>
          <a:ln w="25400">
            <a:solidFill>
              <a:srgbClr val="F1B51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61F2AAC-C929-B14C-8657-E431D1C1C9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Tree>
    <p:extLst>
      <p:ext uri="{BB962C8B-B14F-4D97-AF65-F5344CB8AC3E}">
        <p14:creationId xmlns:p14="http://schemas.microsoft.com/office/powerpoint/2010/main" val="1155507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3311" y="5560210"/>
            <a:ext cx="11258376" cy="408791"/>
          </a:xfrm>
        </p:spPr>
        <p:txBody>
          <a:bodyPr>
            <a:noAutofit/>
          </a:bodyPr>
          <a:lstStyle>
            <a:lvl1pPr marL="709613" indent="-1074738">
              <a:buNone/>
              <a:defRPr sz="1400" baseline="0">
                <a:solidFill>
                  <a:srgbClr val="10335A"/>
                </a:solidFill>
                <a:latin typeface="+mj-lt"/>
              </a:defRPr>
            </a:lvl1pPr>
            <a:lvl2pPr>
              <a:defRPr sz="1200"/>
            </a:lvl2pPr>
            <a:lvl3pPr>
              <a:defRPr sz="1200"/>
            </a:lvl3pPr>
            <a:lvl4pPr>
              <a:defRPr sz="1200"/>
            </a:lvl4pPr>
            <a:lvl5pPr>
              <a:defRPr sz="1200"/>
            </a:lvl5pPr>
          </a:lstStyle>
          <a:p>
            <a:pPr lvl="0"/>
            <a:r>
              <a:rPr lang="en-US" dirty="0"/>
              <a:t>Add Source and Notes here.</a:t>
            </a:r>
          </a:p>
        </p:txBody>
      </p:sp>
      <p:sp>
        <p:nvSpPr>
          <p:cNvPr id="10" name="Table Placeholder 9"/>
          <p:cNvSpPr>
            <a:spLocks noGrp="1"/>
          </p:cNvSpPr>
          <p:nvPr>
            <p:ph type="tbl" sz="quarter" idx="11"/>
          </p:nvPr>
        </p:nvSpPr>
        <p:spPr>
          <a:xfrm>
            <a:off x="473311" y="1828800"/>
            <a:ext cx="11258376" cy="3588152"/>
          </a:xfrm>
        </p:spPr>
        <p:txBody>
          <a:bodyPr/>
          <a:lstStyle>
            <a:lvl1pPr>
              <a:buNone/>
              <a:defRPr>
                <a:solidFill>
                  <a:srgbClr val="10335A"/>
                </a:solidFill>
              </a:defRPr>
            </a:lvl1pPr>
          </a:lstStyle>
          <a:p>
            <a:r>
              <a:rPr lang="en-US"/>
              <a:t>Click icon to add table</a:t>
            </a:r>
            <a:endParaRPr lang="en-US" dirty="0"/>
          </a:p>
        </p:txBody>
      </p:sp>
      <p:pic>
        <p:nvPicPr>
          <p:cNvPr id="9" name="Picture 8">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
        <p:nvSpPr>
          <p:cNvPr id="18" name="Slide Number Placeholder 6">
            <a:extLst>
              <a:ext uri="{FF2B5EF4-FFF2-40B4-BE49-F238E27FC236}">
                <a16:creationId xmlns:a16="http://schemas.microsoft.com/office/drawing/2014/main" id="{A6B12DA7-24A0-AF4C-9860-E5623E51AD9D}"/>
              </a:ext>
            </a:extLst>
          </p:cNvPr>
          <p:cNvSpPr>
            <a:spLocks noGrp="1"/>
          </p:cNvSpPr>
          <p:nvPr>
            <p:ph type="sldNum" sz="quarter" idx="12"/>
          </p:nvPr>
        </p:nvSpPr>
        <p:spPr>
          <a:xfrm>
            <a:off x="11250088" y="6165387"/>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9" name="Straight Connector 18">
            <a:extLst>
              <a:ext uri="{FF2B5EF4-FFF2-40B4-BE49-F238E27FC236}">
                <a16:creationId xmlns:a16="http://schemas.microsoft.com/office/drawing/2014/main" id="{A30157AE-E61A-7346-A3E7-5BFCEA538998}"/>
              </a:ext>
            </a:extLst>
          </p:cNvPr>
          <p:cNvCxnSpPr>
            <a:cxnSpLocks/>
          </p:cNvCxnSpPr>
          <p:nvPr userDrawn="1"/>
        </p:nvCxnSpPr>
        <p:spPr>
          <a:xfrm flipV="1">
            <a:off x="11192011" y="6055750"/>
            <a:ext cx="580263" cy="559812"/>
          </a:xfrm>
          <a:prstGeom prst="line">
            <a:avLst/>
          </a:prstGeom>
          <a:ln w="25400">
            <a:solidFill>
              <a:srgbClr val="189393"/>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D694463-EA68-0A4D-BB10-B2B538C7A9BF}"/>
              </a:ext>
            </a:extLst>
          </p:cNvPr>
          <p:cNvSpPr>
            <a:spLocks noGrp="1"/>
          </p:cNvSpPr>
          <p:nvPr>
            <p:ph type="title"/>
          </p:nvPr>
        </p:nvSpPr>
        <p:spPr>
          <a:xfrm>
            <a:off x="838199" y="378358"/>
            <a:ext cx="10515602" cy="1307184"/>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22754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gure/Char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5E1361-3FED-A742-9262-0CF127FB3BA5}"/>
              </a:ext>
            </a:extLst>
          </p:cNvPr>
          <p:cNvSpPr/>
          <p:nvPr userDrawn="1"/>
        </p:nvSpPr>
        <p:spPr>
          <a:xfrm>
            <a:off x="446512" y="1582616"/>
            <a:ext cx="11325761" cy="382057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7"/>
          <p:cNvSpPr>
            <a:spLocks noGrp="1"/>
          </p:cNvSpPr>
          <p:nvPr>
            <p:ph type="body" sz="quarter" idx="10"/>
          </p:nvPr>
        </p:nvSpPr>
        <p:spPr>
          <a:xfrm>
            <a:off x="473311" y="5497975"/>
            <a:ext cx="11258376" cy="572626"/>
          </a:xfrm>
        </p:spPr>
        <p:txBody>
          <a:bodyPr>
            <a:noAutofit/>
          </a:bodyPr>
          <a:lstStyle>
            <a:lvl1pPr marL="709613" indent="-1074738">
              <a:buNone/>
              <a:defRPr sz="1400" baseline="0">
                <a:solidFill>
                  <a:srgbClr val="10335A"/>
                </a:solidFill>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Chart Placeholder 6"/>
          <p:cNvSpPr>
            <a:spLocks noGrp="1"/>
          </p:cNvSpPr>
          <p:nvPr>
            <p:ph type="chart" sz="quarter" idx="11"/>
          </p:nvPr>
        </p:nvSpPr>
        <p:spPr>
          <a:xfrm>
            <a:off x="838199" y="1840171"/>
            <a:ext cx="10515602" cy="3319659"/>
          </a:xfrm>
          <a:prstGeom prst="roundRect">
            <a:avLst>
              <a:gd name="adj" fmla="val 0"/>
            </a:avLst>
          </a:prstGeom>
        </p:spPr>
        <p:txBody>
          <a:bodyPr/>
          <a:lstStyle>
            <a:lvl1pPr>
              <a:buNone/>
              <a:defRPr>
                <a:solidFill>
                  <a:srgbClr val="10335A"/>
                </a:solidFill>
              </a:defRPr>
            </a:lvl1pPr>
          </a:lstStyle>
          <a:p>
            <a:r>
              <a:rPr lang="en-US"/>
              <a:t>Click icon to add chart</a:t>
            </a:r>
            <a:endParaRPr lang="en-US" dirty="0"/>
          </a:p>
        </p:txBody>
      </p:sp>
      <p:sp>
        <p:nvSpPr>
          <p:cNvPr id="8" name="TextBox 7"/>
          <p:cNvSpPr txBox="1"/>
          <p:nvPr userDrawn="1"/>
        </p:nvSpPr>
        <p:spPr>
          <a:xfrm>
            <a:off x="5516880" y="6377940"/>
            <a:ext cx="12192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rgbClr val="10335A"/>
                </a:solidFill>
                <a:latin typeface="+mn-lt"/>
                <a:cs typeface="Arial Black"/>
              </a:rPr>
              <a:pPr algn="ctr">
                <a:spcBef>
                  <a:spcPct val="20000"/>
                </a:spcBef>
              </a:pPr>
              <a:t>‹#›</a:t>
            </a:fld>
            <a:endParaRPr lang="en-US" sz="1200" b="0" dirty="0">
              <a:solidFill>
                <a:srgbClr val="10335A"/>
              </a:solidFill>
              <a:latin typeface="+mn-lt"/>
              <a:cs typeface="Arial Black"/>
            </a:endParaRPr>
          </a:p>
        </p:txBody>
      </p:sp>
      <p:sp>
        <p:nvSpPr>
          <p:cNvPr id="9" name="Title 1">
            <a:extLst>
              <a:ext uri="{FF2B5EF4-FFF2-40B4-BE49-F238E27FC236}">
                <a16:creationId xmlns:a16="http://schemas.microsoft.com/office/drawing/2014/main" id="{9D694463-EA68-0A4D-BB10-B2B538C7A9BF}"/>
              </a:ext>
            </a:extLst>
          </p:cNvPr>
          <p:cNvSpPr>
            <a:spLocks noGrp="1"/>
          </p:cNvSpPr>
          <p:nvPr>
            <p:ph type="title"/>
          </p:nvPr>
        </p:nvSpPr>
        <p:spPr>
          <a:xfrm>
            <a:off x="838199" y="378358"/>
            <a:ext cx="10515602" cy="1307184"/>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
        <p:nvSpPr>
          <p:cNvPr id="12" name="Slide Number Placeholder 6">
            <a:extLst>
              <a:ext uri="{FF2B5EF4-FFF2-40B4-BE49-F238E27FC236}">
                <a16:creationId xmlns:a16="http://schemas.microsoft.com/office/drawing/2014/main" id="{A6B12DA7-24A0-AF4C-9860-E5623E51AD9D}"/>
              </a:ext>
            </a:extLst>
          </p:cNvPr>
          <p:cNvSpPr>
            <a:spLocks noGrp="1"/>
          </p:cNvSpPr>
          <p:nvPr>
            <p:ph type="sldNum" sz="quarter" idx="12"/>
          </p:nvPr>
        </p:nvSpPr>
        <p:spPr>
          <a:xfrm>
            <a:off x="11250088" y="6165387"/>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3" name="Straight Connector 12">
            <a:extLst>
              <a:ext uri="{FF2B5EF4-FFF2-40B4-BE49-F238E27FC236}">
                <a16:creationId xmlns:a16="http://schemas.microsoft.com/office/drawing/2014/main" id="{A30157AE-E61A-7346-A3E7-5BFCEA538998}"/>
              </a:ext>
            </a:extLst>
          </p:cNvPr>
          <p:cNvCxnSpPr>
            <a:cxnSpLocks/>
          </p:cNvCxnSpPr>
          <p:nvPr userDrawn="1"/>
        </p:nvCxnSpPr>
        <p:spPr>
          <a:xfrm flipV="1">
            <a:off x="11192011" y="6055750"/>
            <a:ext cx="580263" cy="559812"/>
          </a:xfrm>
          <a:prstGeom prst="line">
            <a:avLst/>
          </a:prstGeom>
          <a:ln w="25400">
            <a:solidFill>
              <a:srgbClr val="1893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863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2843496"/>
            <a:ext cx="10363200" cy="1500187"/>
          </a:xfrm>
        </p:spPr>
        <p:txBody>
          <a:bodyPr anchor="ctr">
            <a:normAutofit/>
          </a:bodyPr>
          <a:lstStyle>
            <a:lvl1pPr marL="0" indent="0" algn="ctr">
              <a:buNone/>
              <a:defRPr sz="2800" b="1" baseline="0">
                <a:solidFill>
                  <a:srgbClr val="046B5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Slide</a:t>
            </a:r>
          </a:p>
        </p:txBody>
      </p:sp>
      <p:pic>
        <p:nvPicPr>
          <p:cNvPr id="8" name="Picture 7">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
        <p:nvSpPr>
          <p:cNvPr id="10" name="Slide Number Placeholder 6">
            <a:extLst>
              <a:ext uri="{FF2B5EF4-FFF2-40B4-BE49-F238E27FC236}">
                <a16:creationId xmlns:a16="http://schemas.microsoft.com/office/drawing/2014/main" id="{A6B12DA7-24A0-AF4C-9860-E5623E51AD9D}"/>
              </a:ext>
            </a:extLst>
          </p:cNvPr>
          <p:cNvSpPr>
            <a:spLocks noGrp="1"/>
          </p:cNvSpPr>
          <p:nvPr>
            <p:ph type="sldNum" sz="quarter" idx="12"/>
          </p:nvPr>
        </p:nvSpPr>
        <p:spPr>
          <a:xfrm>
            <a:off x="11250088" y="6165387"/>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1" name="Straight Connector 10">
            <a:extLst>
              <a:ext uri="{FF2B5EF4-FFF2-40B4-BE49-F238E27FC236}">
                <a16:creationId xmlns:a16="http://schemas.microsoft.com/office/drawing/2014/main" id="{A30157AE-E61A-7346-A3E7-5BFCEA538998}"/>
              </a:ext>
            </a:extLst>
          </p:cNvPr>
          <p:cNvCxnSpPr>
            <a:cxnSpLocks/>
          </p:cNvCxnSpPr>
          <p:nvPr userDrawn="1"/>
        </p:nvCxnSpPr>
        <p:spPr>
          <a:xfrm flipV="1">
            <a:off x="11192011" y="6055750"/>
            <a:ext cx="580263" cy="559812"/>
          </a:xfrm>
          <a:prstGeom prst="line">
            <a:avLst/>
          </a:prstGeom>
          <a:ln w="25400">
            <a:solidFill>
              <a:srgbClr val="189393"/>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B767AB5-117C-3541-B9B6-BB16A282D9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821540"/>
          </a:xfrm>
          <a:prstGeom prst="rect">
            <a:avLst/>
          </a:prstGeom>
        </p:spPr>
      </p:pic>
      <p:sp>
        <p:nvSpPr>
          <p:cNvPr id="13" name="Right Triangle 12">
            <a:extLst>
              <a:ext uri="{FF2B5EF4-FFF2-40B4-BE49-F238E27FC236}">
                <a16:creationId xmlns:a16="http://schemas.microsoft.com/office/drawing/2014/main" id="{73C7385A-C3AB-4048-B445-9CCEA3BE26B5}"/>
              </a:ext>
            </a:extLst>
          </p:cNvPr>
          <p:cNvSpPr/>
          <p:nvPr userDrawn="1"/>
        </p:nvSpPr>
        <p:spPr>
          <a:xfrm rot="16200000">
            <a:off x="10368088" y="-2373"/>
            <a:ext cx="1787236" cy="1860589"/>
          </a:xfrm>
          <a:prstGeom prst="r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7637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wo-Column">
    <p:spTree>
      <p:nvGrpSpPr>
        <p:cNvPr id="1" name=""/>
        <p:cNvGrpSpPr/>
        <p:nvPr/>
      </p:nvGrpSpPr>
      <p:grpSpPr>
        <a:xfrm>
          <a:off x="0" y="0"/>
          <a:ext cx="0" cy="0"/>
          <a:chOff x="0" y="0"/>
          <a:chExt cx="0" cy="0"/>
        </a:xfrm>
      </p:grpSpPr>
      <p:sp>
        <p:nvSpPr>
          <p:cNvPr id="6" name="Text Placeholder 11"/>
          <p:cNvSpPr>
            <a:spLocks noGrp="1"/>
          </p:cNvSpPr>
          <p:nvPr>
            <p:ph type="body" sz="quarter" idx="11"/>
          </p:nvPr>
        </p:nvSpPr>
        <p:spPr>
          <a:xfrm>
            <a:off x="609600" y="3148318"/>
            <a:ext cx="5361991" cy="2906190"/>
          </a:xfrm>
        </p:spPr>
        <p:txBody>
          <a:bodyPr>
            <a:normAutofit/>
          </a:bodyPr>
          <a:lstStyle>
            <a:lvl1pPr marL="228600" indent="-228600">
              <a:spcBef>
                <a:spcPts val="1000"/>
              </a:spcBef>
              <a:spcAft>
                <a:spcPts val="600"/>
              </a:spcAft>
              <a:buClr>
                <a:srgbClr val="10335A"/>
              </a:buClr>
              <a:buSzPct val="115000"/>
              <a:defRPr sz="1800" b="1">
                <a:solidFill>
                  <a:srgbClr val="10335A"/>
                </a:solidFill>
                <a:latin typeface="+mn-lt"/>
                <a:cs typeface="Arial Bold" pitchFamily="34" charset="0"/>
              </a:defRPr>
            </a:lvl1pPr>
            <a:lvl2pPr marL="457200" indent="-228600">
              <a:spcBef>
                <a:spcPts val="300"/>
              </a:spcBef>
              <a:spcAft>
                <a:spcPts val="300"/>
              </a:spcAft>
              <a:buClr>
                <a:srgbClr val="10335A"/>
              </a:buClr>
              <a:defRPr sz="1800">
                <a:solidFill>
                  <a:srgbClr val="10335A"/>
                </a:solidFill>
                <a:latin typeface="+mn-lt"/>
                <a:cs typeface="Arial Bold" pitchFamily="34" charset="0"/>
              </a:defRPr>
            </a:lvl2pPr>
            <a:lvl3pPr marL="685800" indent="-228600">
              <a:spcBef>
                <a:spcPts val="300"/>
              </a:spcBef>
              <a:buClr>
                <a:srgbClr val="10335A"/>
              </a:buClr>
              <a:defRPr sz="1800">
                <a:solidFill>
                  <a:srgbClr val="10335A"/>
                </a:solidFill>
                <a:latin typeface="+mn-lt"/>
              </a:defRPr>
            </a:lvl3pPr>
            <a:lvl4pPr marL="1316038" indent="-346075">
              <a:spcBef>
                <a:spcPts val="300"/>
              </a:spcBef>
              <a:defRPr sz="1400"/>
            </a:lvl4pPr>
            <a:lvl5pPr marL="1660525" indent="-344488">
              <a:spcBef>
                <a:spcPts val="300"/>
              </a:spcBef>
              <a:defRPr sz="1400"/>
            </a:lvl5pPr>
          </a:lstStyle>
          <a:p>
            <a:pPr lvl="0"/>
            <a:r>
              <a:rPr lang="en-US"/>
              <a:t>Click to edit Master text styles</a:t>
            </a:r>
          </a:p>
          <a:p>
            <a:pPr lvl="1"/>
            <a:r>
              <a:rPr lang="en-US"/>
              <a:t>Second level</a:t>
            </a:r>
          </a:p>
          <a:p>
            <a:pPr lvl="2"/>
            <a:r>
              <a:rPr lang="en-US"/>
              <a:t>Third level</a:t>
            </a:r>
          </a:p>
        </p:txBody>
      </p:sp>
      <p:sp>
        <p:nvSpPr>
          <p:cNvPr id="8" name="Text Placeholder 11"/>
          <p:cNvSpPr>
            <a:spLocks noGrp="1"/>
          </p:cNvSpPr>
          <p:nvPr>
            <p:ph type="body" sz="quarter" idx="13"/>
          </p:nvPr>
        </p:nvSpPr>
        <p:spPr>
          <a:xfrm>
            <a:off x="6270166" y="3148318"/>
            <a:ext cx="5312233" cy="2906190"/>
          </a:xfrm>
        </p:spPr>
        <p:txBody>
          <a:bodyPr>
            <a:normAutofit/>
          </a:bodyPr>
          <a:lstStyle>
            <a:lvl1pPr marL="228600" indent="-228600">
              <a:spcBef>
                <a:spcPts val="1000"/>
              </a:spcBef>
              <a:spcAft>
                <a:spcPts val="600"/>
              </a:spcAft>
              <a:buClr>
                <a:schemeClr val="tx1"/>
              </a:buClr>
              <a:buSzPct val="115000"/>
              <a:defRPr sz="1800" b="1">
                <a:solidFill>
                  <a:srgbClr val="10335A"/>
                </a:solidFill>
                <a:latin typeface="+mn-lt"/>
                <a:cs typeface="Arial Bold" pitchFamily="34" charset="0"/>
              </a:defRPr>
            </a:lvl1pPr>
            <a:lvl2pPr marL="457200" indent="-228600">
              <a:spcBef>
                <a:spcPts val="300"/>
              </a:spcBef>
              <a:spcAft>
                <a:spcPts val="300"/>
              </a:spcAft>
              <a:buClr>
                <a:schemeClr val="tx1"/>
              </a:buClr>
              <a:defRPr sz="1800">
                <a:solidFill>
                  <a:srgbClr val="10335A"/>
                </a:solidFill>
                <a:latin typeface="+mn-lt"/>
                <a:cs typeface="Arial Bold" pitchFamily="34" charset="0"/>
              </a:defRPr>
            </a:lvl2pPr>
            <a:lvl3pPr marL="685800" indent="-228600">
              <a:spcBef>
                <a:spcPts val="300"/>
              </a:spcBef>
              <a:buClr>
                <a:schemeClr val="tx1"/>
              </a:buClr>
              <a:defRPr sz="1800">
                <a:solidFill>
                  <a:srgbClr val="10335A"/>
                </a:solidFill>
                <a:latin typeface="+mn-lt"/>
              </a:defRPr>
            </a:lvl3pPr>
            <a:lvl4pPr marL="1316038" indent="-346075">
              <a:spcBef>
                <a:spcPts val="300"/>
              </a:spcBef>
              <a:defRPr sz="1400"/>
            </a:lvl4pPr>
            <a:lvl5pPr marL="1660525" indent="-344488">
              <a:spcBef>
                <a:spcPts val="300"/>
              </a:spcBef>
              <a:defRPr sz="1400"/>
            </a:lvl5pPr>
          </a:lstStyle>
          <a:p>
            <a:pPr lvl="0"/>
            <a:r>
              <a:rPr lang="en-US"/>
              <a:t>Click to edit Master text styles</a:t>
            </a:r>
          </a:p>
          <a:p>
            <a:pPr lvl="1"/>
            <a:r>
              <a:rPr lang="en-US"/>
              <a:t>Second level</a:t>
            </a:r>
          </a:p>
          <a:p>
            <a:pPr lvl="2"/>
            <a:r>
              <a:rPr lang="en-US"/>
              <a:t>Third level</a:t>
            </a:r>
          </a:p>
        </p:txBody>
      </p:sp>
      <p:sp>
        <p:nvSpPr>
          <p:cNvPr id="7" name="Text Placeholder 2"/>
          <p:cNvSpPr>
            <a:spLocks noGrp="1"/>
          </p:cNvSpPr>
          <p:nvPr userDrawn="1">
            <p:ph type="body" sz="quarter" idx="10" hasCustomPrompt="1"/>
          </p:nvPr>
        </p:nvSpPr>
        <p:spPr>
          <a:xfrm>
            <a:off x="609599" y="2650606"/>
            <a:ext cx="5361993" cy="460762"/>
          </a:xfrm>
        </p:spPr>
        <p:txBody>
          <a:bodyPr>
            <a:normAutofit/>
          </a:bodyPr>
          <a:lstStyle>
            <a:lvl1pPr marL="0" indent="0">
              <a:spcBef>
                <a:spcPts val="0"/>
              </a:spcBef>
              <a:buNone/>
              <a:defRPr sz="1800" b="1">
                <a:solidFill>
                  <a:srgbClr val="046B5C"/>
                </a:solidFill>
                <a:latin typeface="+mj-lt"/>
              </a:defRPr>
            </a:lvl1pPr>
          </a:lstStyle>
          <a:p>
            <a:pPr lvl="0"/>
            <a:r>
              <a:rPr lang="en-US" dirty="0"/>
              <a:t>Insert Subhead</a:t>
            </a:r>
          </a:p>
        </p:txBody>
      </p:sp>
      <p:sp>
        <p:nvSpPr>
          <p:cNvPr id="9" name="Text Placeholder 4"/>
          <p:cNvSpPr>
            <a:spLocks noGrp="1"/>
          </p:cNvSpPr>
          <p:nvPr userDrawn="1">
            <p:ph type="body" sz="quarter" idx="12" hasCustomPrompt="1"/>
          </p:nvPr>
        </p:nvSpPr>
        <p:spPr>
          <a:xfrm>
            <a:off x="6270166" y="2659249"/>
            <a:ext cx="5312233" cy="457200"/>
          </a:xfrm>
        </p:spPr>
        <p:txBody>
          <a:bodyPr>
            <a:normAutofit/>
          </a:bodyPr>
          <a:lstStyle>
            <a:lvl1pPr marL="0" indent="0">
              <a:spcBef>
                <a:spcPts val="0"/>
              </a:spcBef>
              <a:buNone/>
              <a:defRPr sz="1800" b="1">
                <a:solidFill>
                  <a:srgbClr val="046B5C"/>
                </a:solidFill>
                <a:latin typeface="+mj-lt"/>
              </a:defRPr>
            </a:lvl1pPr>
          </a:lstStyle>
          <a:p>
            <a:pPr lvl="0"/>
            <a:r>
              <a:rPr lang="en-US" dirty="0"/>
              <a:t>Insert Subhead</a:t>
            </a:r>
          </a:p>
        </p:txBody>
      </p:sp>
      <p:pic>
        <p:nvPicPr>
          <p:cNvPr id="10" name="Picture 9">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
        <p:nvSpPr>
          <p:cNvPr id="12" name="Slide Number Placeholder 6">
            <a:extLst>
              <a:ext uri="{FF2B5EF4-FFF2-40B4-BE49-F238E27FC236}">
                <a16:creationId xmlns:a16="http://schemas.microsoft.com/office/drawing/2014/main" id="{A6B12DA7-24A0-AF4C-9860-E5623E51AD9D}"/>
              </a:ext>
            </a:extLst>
          </p:cNvPr>
          <p:cNvSpPr>
            <a:spLocks noGrp="1"/>
          </p:cNvSpPr>
          <p:nvPr>
            <p:ph type="sldNum" sz="quarter" idx="14"/>
          </p:nvPr>
        </p:nvSpPr>
        <p:spPr>
          <a:xfrm>
            <a:off x="11250088" y="6165387"/>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3" name="Straight Connector 12">
            <a:extLst>
              <a:ext uri="{FF2B5EF4-FFF2-40B4-BE49-F238E27FC236}">
                <a16:creationId xmlns:a16="http://schemas.microsoft.com/office/drawing/2014/main" id="{A30157AE-E61A-7346-A3E7-5BFCEA538998}"/>
              </a:ext>
            </a:extLst>
          </p:cNvPr>
          <p:cNvCxnSpPr>
            <a:cxnSpLocks/>
          </p:cNvCxnSpPr>
          <p:nvPr userDrawn="1"/>
        </p:nvCxnSpPr>
        <p:spPr>
          <a:xfrm flipV="1">
            <a:off x="11192011" y="6055750"/>
            <a:ext cx="580263" cy="559812"/>
          </a:xfrm>
          <a:prstGeom prst="line">
            <a:avLst/>
          </a:prstGeom>
          <a:ln w="25400">
            <a:solidFill>
              <a:srgbClr val="189393"/>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D694463-EA68-0A4D-BB10-B2B538C7A9BF}"/>
              </a:ext>
            </a:extLst>
          </p:cNvPr>
          <p:cNvSpPr>
            <a:spLocks noGrp="1"/>
          </p:cNvSpPr>
          <p:nvPr>
            <p:ph type="title"/>
          </p:nvPr>
        </p:nvSpPr>
        <p:spPr>
          <a:xfrm>
            <a:off x="587088" y="1830862"/>
            <a:ext cx="10515602" cy="789929"/>
          </a:xfrm>
        </p:spPr>
        <p:txBody>
          <a:bodyPr lIns="0" tIns="0" rIns="0" bIns="0" anchor="ctr" anchorCtr="0"/>
          <a:lstStyle>
            <a:lvl1pPr>
              <a:defRPr>
                <a:solidFill>
                  <a:schemeClr val="accent1"/>
                </a:solidFill>
                <a:latin typeface="+mj-lt"/>
              </a:defRPr>
            </a:lvl1pPr>
          </a:lstStyle>
          <a:p>
            <a:r>
              <a:rPr lang="en-US"/>
              <a:t>Click to edit Master title style</a:t>
            </a:r>
            <a:endParaRPr lang="en-US" dirty="0"/>
          </a:p>
        </p:txBody>
      </p:sp>
      <p:pic>
        <p:nvPicPr>
          <p:cNvPr id="24" name="Picture 23">
            <a:extLst>
              <a:ext uri="{FF2B5EF4-FFF2-40B4-BE49-F238E27FC236}">
                <a16:creationId xmlns:a16="http://schemas.microsoft.com/office/drawing/2014/main" id="{8A86B8CA-E038-594B-94E3-92562CBEF02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1"/>
            <a:ext cx="12192000" cy="1820548"/>
          </a:xfrm>
          <a:prstGeom prst="rect">
            <a:avLst/>
          </a:prstGeom>
        </p:spPr>
      </p:pic>
      <p:sp>
        <p:nvSpPr>
          <p:cNvPr id="25" name="Right Triangle 24">
            <a:extLst>
              <a:ext uri="{FF2B5EF4-FFF2-40B4-BE49-F238E27FC236}">
                <a16:creationId xmlns:a16="http://schemas.microsoft.com/office/drawing/2014/main" id="{73C7385A-C3AB-4048-B445-9CCEA3BE26B5}"/>
              </a:ext>
            </a:extLst>
          </p:cNvPr>
          <p:cNvSpPr/>
          <p:nvPr userDrawn="1"/>
        </p:nvSpPr>
        <p:spPr>
          <a:xfrm rot="16200000">
            <a:off x="10368088" y="-2373"/>
            <a:ext cx="1787236" cy="1860589"/>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userDrawn="1"/>
        </p:nvCxnSpPr>
        <p:spPr>
          <a:xfrm>
            <a:off x="713928" y="3049660"/>
            <a:ext cx="685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6364301" y="3045533"/>
            <a:ext cx="685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671779"/>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Three-Column">
    <p:spTree>
      <p:nvGrpSpPr>
        <p:cNvPr id="1" name=""/>
        <p:cNvGrpSpPr/>
        <p:nvPr/>
      </p:nvGrpSpPr>
      <p:grpSpPr>
        <a:xfrm>
          <a:off x="0" y="0"/>
          <a:ext cx="0" cy="0"/>
          <a:chOff x="0" y="0"/>
          <a:chExt cx="0" cy="0"/>
        </a:xfrm>
      </p:grpSpPr>
      <p:sp>
        <p:nvSpPr>
          <p:cNvPr id="6" name="Text Placeholder 11"/>
          <p:cNvSpPr>
            <a:spLocks noGrp="1"/>
          </p:cNvSpPr>
          <p:nvPr>
            <p:ph type="body" sz="quarter" idx="11"/>
          </p:nvPr>
        </p:nvSpPr>
        <p:spPr>
          <a:xfrm>
            <a:off x="551725" y="3148318"/>
            <a:ext cx="3673033" cy="2906190"/>
          </a:xfrm>
        </p:spPr>
        <p:txBody>
          <a:bodyPr>
            <a:normAutofit/>
          </a:bodyPr>
          <a:lstStyle>
            <a:lvl1pPr marL="228600" indent="-228600">
              <a:spcBef>
                <a:spcPts val="1000"/>
              </a:spcBef>
              <a:spcAft>
                <a:spcPts val="600"/>
              </a:spcAft>
              <a:buClr>
                <a:srgbClr val="10335A"/>
              </a:buClr>
              <a:buSzPct val="115000"/>
              <a:defRPr sz="1800" b="1">
                <a:solidFill>
                  <a:srgbClr val="10335A"/>
                </a:solidFill>
                <a:latin typeface="Georgia" panose="02040502050405020303" pitchFamily="18" charset="0"/>
                <a:cs typeface="Arial" panose="020B0604020202020204" pitchFamily="34" charset="0"/>
              </a:defRPr>
            </a:lvl1pPr>
            <a:lvl2pPr marL="457200" indent="-228600">
              <a:spcBef>
                <a:spcPts val="300"/>
              </a:spcBef>
              <a:spcAft>
                <a:spcPts val="300"/>
              </a:spcAft>
              <a:buClr>
                <a:srgbClr val="10335A"/>
              </a:buClr>
              <a:defRPr sz="1800">
                <a:solidFill>
                  <a:srgbClr val="10335A"/>
                </a:solidFill>
                <a:latin typeface="Georgia" panose="02040502050405020303" pitchFamily="18" charset="0"/>
                <a:cs typeface="Arial" panose="020B0604020202020204" pitchFamily="34" charset="0"/>
              </a:defRPr>
            </a:lvl2pPr>
            <a:lvl3pPr marL="685800" indent="-228600">
              <a:spcBef>
                <a:spcPts val="300"/>
              </a:spcBef>
              <a:buClr>
                <a:srgbClr val="10335A"/>
              </a:buClr>
              <a:defRPr sz="1800">
                <a:solidFill>
                  <a:srgbClr val="10335A"/>
                </a:solidFill>
                <a:latin typeface="Georgia" panose="02040502050405020303" pitchFamily="18" charset="0"/>
                <a:cs typeface="Arial" panose="020B0604020202020204" pitchFamily="34" charset="0"/>
              </a:defRPr>
            </a:lvl3pPr>
            <a:lvl4pPr marL="1316038" indent="-346075">
              <a:spcBef>
                <a:spcPts val="300"/>
              </a:spcBef>
              <a:defRPr sz="1400"/>
            </a:lvl4pPr>
            <a:lvl5pPr marL="1660525" indent="-344488">
              <a:spcBef>
                <a:spcPts val="300"/>
              </a:spcBef>
              <a:defRPr sz="1400"/>
            </a:lvl5pPr>
          </a:lstStyle>
          <a:p>
            <a:pPr lvl="0"/>
            <a:r>
              <a:rPr lang="en-US"/>
              <a:t>Click to edit Master text styles</a:t>
            </a:r>
          </a:p>
          <a:p>
            <a:pPr lvl="1"/>
            <a:r>
              <a:rPr lang="en-US"/>
              <a:t>Second level</a:t>
            </a:r>
          </a:p>
          <a:p>
            <a:pPr lvl="2"/>
            <a:r>
              <a:rPr lang="en-US"/>
              <a:t>Third level</a:t>
            </a:r>
          </a:p>
        </p:txBody>
      </p:sp>
      <p:sp>
        <p:nvSpPr>
          <p:cNvPr id="8" name="Text Placeholder 11"/>
          <p:cNvSpPr>
            <a:spLocks noGrp="1"/>
          </p:cNvSpPr>
          <p:nvPr>
            <p:ph type="body" sz="quarter" idx="13"/>
          </p:nvPr>
        </p:nvSpPr>
        <p:spPr>
          <a:xfrm>
            <a:off x="4383486" y="3171468"/>
            <a:ext cx="3675888" cy="2906190"/>
          </a:xfrm>
        </p:spPr>
        <p:txBody>
          <a:bodyPr>
            <a:normAutofit/>
          </a:bodyPr>
          <a:lstStyle>
            <a:lvl1pPr marL="228600" indent="-228600">
              <a:spcBef>
                <a:spcPts val="1000"/>
              </a:spcBef>
              <a:spcAft>
                <a:spcPts val="600"/>
              </a:spcAft>
              <a:buClr>
                <a:schemeClr val="tx1"/>
              </a:buClr>
              <a:buSzPct val="115000"/>
              <a:defRPr sz="1800" b="1">
                <a:solidFill>
                  <a:srgbClr val="10335A"/>
                </a:solidFill>
                <a:latin typeface="Georgia" panose="02040502050405020303" pitchFamily="18" charset="0"/>
                <a:cs typeface="Arial Bold" pitchFamily="34" charset="0"/>
              </a:defRPr>
            </a:lvl1pPr>
            <a:lvl2pPr marL="457200" indent="-228600">
              <a:spcBef>
                <a:spcPts val="300"/>
              </a:spcBef>
              <a:spcAft>
                <a:spcPts val="300"/>
              </a:spcAft>
              <a:buClr>
                <a:schemeClr val="tx1"/>
              </a:buClr>
              <a:defRPr sz="1800">
                <a:solidFill>
                  <a:srgbClr val="10335A"/>
                </a:solidFill>
                <a:latin typeface="Georgia" panose="02040502050405020303" pitchFamily="18" charset="0"/>
                <a:cs typeface="Arial Bold" pitchFamily="34" charset="0"/>
              </a:defRPr>
            </a:lvl2pPr>
            <a:lvl3pPr marL="685800" indent="-228600">
              <a:spcBef>
                <a:spcPts val="300"/>
              </a:spcBef>
              <a:buClr>
                <a:schemeClr val="tx1"/>
              </a:buClr>
              <a:defRPr sz="1800">
                <a:solidFill>
                  <a:srgbClr val="10335A"/>
                </a:solidFill>
                <a:latin typeface="Georgia" panose="02040502050405020303" pitchFamily="18" charset="0"/>
              </a:defRPr>
            </a:lvl3pPr>
            <a:lvl4pPr marL="1316038" indent="-346075">
              <a:spcBef>
                <a:spcPts val="300"/>
              </a:spcBef>
              <a:defRPr sz="1400"/>
            </a:lvl4pPr>
            <a:lvl5pPr marL="1660525" indent="-344488">
              <a:spcBef>
                <a:spcPts val="300"/>
              </a:spcBef>
              <a:defRPr sz="1400"/>
            </a:lvl5pPr>
          </a:lstStyle>
          <a:p>
            <a:pPr lvl="0"/>
            <a:r>
              <a:rPr lang="en-US"/>
              <a:t>Click to edit Master text styles</a:t>
            </a:r>
          </a:p>
          <a:p>
            <a:pPr lvl="1"/>
            <a:r>
              <a:rPr lang="en-US"/>
              <a:t>Second level</a:t>
            </a:r>
          </a:p>
          <a:p>
            <a:pPr lvl="2"/>
            <a:r>
              <a:rPr lang="en-US"/>
              <a:t>Third level</a:t>
            </a:r>
          </a:p>
        </p:txBody>
      </p:sp>
      <p:sp>
        <p:nvSpPr>
          <p:cNvPr id="7" name="Text Placeholder 2"/>
          <p:cNvSpPr>
            <a:spLocks noGrp="1"/>
          </p:cNvSpPr>
          <p:nvPr userDrawn="1">
            <p:ph type="body" sz="quarter" idx="10" hasCustomPrompt="1"/>
          </p:nvPr>
        </p:nvSpPr>
        <p:spPr>
          <a:xfrm>
            <a:off x="551725" y="2650606"/>
            <a:ext cx="3673034" cy="460762"/>
          </a:xfrm>
        </p:spPr>
        <p:txBody>
          <a:bodyPr>
            <a:normAutofit/>
          </a:bodyPr>
          <a:lstStyle>
            <a:lvl1pPr marL="0" indent="0">
              <a:spcBef>
                <a:spcPts val="0"/>
              </a:spcBef>
              <a:buNone/>
              <a:defRPr sz="1800">
                <a:solidFill>
                  <a:srgbClr val="046B5C"/>
                </a:solidFill>
                <a:latin typeface="Arial Black" pitchFamily="34" charset="0"/>
              </a:defRPr>
            </a:lvl1pPr>
          </a:lstStyle>
          <a:p>
            <a:pPr lvl="0"/>
            <a:r>
              <a:rPr lang="en-US" dirty="0"/>
              <a:t>Insert Subhead</a:t>
            </a:r>
          </a:p>
        </p:txBody>
      </p:sp>
      <p:sp>
        <p:nvSpPr>
          <p:cNvPr id="9" name="Text Placeholder 4"/>
          <p:cNvSpPr>
            <a:spLocks noGrp="1"/>
          </p:cNvSpPr>
          <p:nvPr userDrawn="1">
            <p:ph type="body" sz="quarter" idx="12" hasCustomPrompt="1"/>
          </p:nvPr>
        </p:nvSpPr>
        <p:spPr>
          <a:xfrm>
            <a:off x="4383486" y="2659249"/>
            <a:ext cx="3675888" cy="457200"/>
          </a:xfrm>
        </p:spPr>
        <p:txBody>
          <a:bodyPr>
            <a:normAutofit/>
          </a:bodyPr>
          <a:lstStyle>
            <a:lvl1pPr marL="0" indent="0">
              <a:spcBef>
                <a:spcPts val="0"/>
              </a:spcBef>
              <a:buNone/>
              <a:defRPr sz="1800">
                <a:solidFill>
                  <a:srgbClr val="046B5C"/>
                </a:solidFill>
                <a:latin typeface="Arial Black" pitchFamily="34" charset="0"/>
              </a:defRPr>
            </a:lvl1pPr>
          </a:lstStyle>
          <a:p>
            <a:pPr lvl="0"/>
            <a:r>
              <a:rPr lang="en-US" dirty="0"/>
              <a:t>Insert Subhead</a:t>
            </a:r>
          </a:p>
        </p:txBody>
      </p:sp>
      <p:pic>
        <p:nvPicPr>
          <p:cNvPr id="10" name="Picture 9">
            <a:extLst>
              <a:ext uri="{FF2B5EF4-FFF2-40B4-BE49-F238E27FC236}">
                <a16:creationId xmlns:a16="http://schemas.microsoft.com/office/drawing/2014/main" id="{7945DCE1-DE0A-A940-8763-4751C7035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
        <p:nvSpPr>
          <p:cNvPr id="12" name="Slide Number Placeholder 6">
            <a:extLst>
              <a:ext uri="{FF2B5EF4-FFF2-40B4-BE49-F238E27FC236}">
                <a16:creationId xmlns:a16="http://schemas.microsoft.com/office/drawing/2014/main" id="{A6B12DA7-24A0-AF4C-9860-E5623E51AD9D}"/>
              </a:ext>
            </a:extLst>
          </p:cNvPr>
          <p:cNvSpPr>
            <a:spLocks noGrp="1"/>
          </p:cNvSpPr>
          <p:nvPr>
            <p:ph type="sldNum" sz="quarter" idx="14"/>
          </p:nvPr>
        </p:nvSpPr>
        <p:spPr>
          <a:xfrm>
            <a:off x="11250088" y="6165387"/>
            <a:ext cx="522185" cy="681038"/>
          </a:xfrm>
          <a:noFill/>
        </p:spPr>
        <p:txBody>
          <a:bodyPr lIns="0" tIns="0" rIns="0" bIns="0" anchor="ctr" anchorCtr="0"/>
          <a:lstStyle>
            <a:lvl1pPr algn="r">
              <a:defRPr>
                <a:solidFill>
                  <a:schemeClr val="accent3"/>
                </a:solidFill>
              </a:defRPr>
            </a:lvl1pPr>
          </a:lstStyle>
          <a:p>
            <a:fld id="{0A1F2A9D-2A20-154F-9C67-DD19750049F0}" type="slidenum">
              <a:rPr lang="en-US" smtClean="0"/>
              <a:pPr/>
              <a:t>‹#›</a:t>
            </a:fld>
            <a:endParaRPr lang="en-US" dirty="0"/>
          </a:p>
        </p:txBody>
      </p:sp>
      <p:cxnSp>
        <p:nvCxnSpPr>
          <p:cNvPr id="13" name="Straight Connector 12">
            <a:extLst>
              <a:ext uri="{FF2B5EF4-FFF2-40B4-BE49-F238E27FC236}">
                <a16:creationId xmlns:a16="http://schemas.microsoft.com/office/drawing/2014/main" id="{A30157AE-E61A-7346-A3E7-5BFCEA538998}"/>
              </a:ext>
            </a:extLst>
          </p:cNvPr>
          <p:cNvCxnSpPr>
            <a:cxnSpLocks/>
          </p:cNvCxnSpPr>
          <p:nvPr userDrawn="1"/>
        </p:nvCxnSpPr>
        <p:spPr>
          <a:xfrm flipV="1">
            <a:off x="11192011" y="6055750"/>
            <a:ext cx="580263" cy="559812"/>
          </a:xfrm>
          <a:prstGeom prst="line">
            <a:avLst/>
          </a:prstGeom>
          <a:ln w="25400">
            <a:solidFill>
              <a:srgbClr val="F1B51C"/>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D694463-EA68-0A4D-BB10-B2B538C7A9BF}"/>
              </a:ext>
            </a:extLst>
          </p:cNvPr>
          <p:cNvSpPr>
            <a:spLocks noGrp="1"/>
          </p:cNvSpPr>
          <p:nvPr>
            <p:ph type="title"/>
          </p:nvPr>
        </p:nvSpPr>
        <p:spPr>
          <a:xfrm>
            <a:off x="587088" y="1830862"/>
            <a:ext cx="10515602" cy="789929"/>
          </a:xfrm>
        </p:spPr>
        <p:txBody>
          <a:bodyPr lIns="0" tIns="0" rIns="0" bIns="0" anchor="ctr" anchorCtr="0"/>
          <a:lstStyle>
            <a:lvl1pPr>
              <a:defRPr>
                <a:solidFill>
                  <a:schemeClr val="accent1"/>
                </a:solidFill>
              </a:defRPr>
            </a:lvl1pPr>
          </a:lstStyle>
          <a:p>
            <a:r>
              <a:rPr lang="en-US"/>
              <a:t>Click to edit Master title style</a:t>
            </a:r>
            <a:endParaRPr lang="en-US" dirty="0"/>
          </a:p>
        </p:txBody>
      </p:sp>
      <p:pic>
        <p:nvPicPr>
          <p:cNvPr id="24" name="Picture 23">
            <a:extLst>
              <a:ext uri="{FF2B5EF4-FFF2-40B4-BE49-F238E27FC236}">
                <a16:creationId xmlns:a16="http://schemas.microsoft.com/office/drawing/2014/main" id="{8A86B8CA-E038-594B-94E3-92562CBEF02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1"/>
            <a:ext cx="12192000" cy="1820548"/>
          </a:xfrm>
          <a:prstGeom prst="rect">
            <a:avLst/>
          </a:prstGeom>
        </p:spPr>
      </p:pic>
      <p:sp>
        <p:nvSpPr>
          <p:cNvPr id="25" name="Right Triangle 24">
            <a:extLst>
              <a:ext uri="{FF2B5EF4-FFF2-40B4-BE49-F238E27FC236}">
                <a16:creationId xmlns:a16="http://schemas.microsoft.com/office/drawing/2014/main" id="{73C7385A-C3AB-4048-B445-9CCEA3BE26B5}"/>
              </a:ext>
            </a:extLst>
          </p:cNvPr>
          <p:cNvSpPr/>
          <p:nvPr userDrawn="1"/>
        </p:nvSpPr>
        <p:spPr>
          <a:xfrm rot="16200000">
            <a:off x="10368088" y="-2373"/>
            <a:ext cx="1787236" cy="1860589"/>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95E04E22-0A8B-9E4F-B110-8614D9B13398}"/>
              </a:ext>
            </a:extLst>
          </p:cNvPr>
          <p:cNvSpPr/>
          <p:nvPr userDrawn="1"/>
        </p:nvSpPr>
        <p:spPr>
          <a:xfrm rot="5400000">
            <a:off x="23146" y="-23146"/>
            <a:ext cx="1127885" cy="1174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p:cNvSpPr>
            <a:spLocks noGrp="1"/>
          </p:cNvSpPr>
          <p:nvPr>
            <p:ph type="body" sz="quarter" idx="15"/>
          </p:nvPr>
        </p:nvSpPr>
        <p:spPr>
          <a:xfrm>
            <a:off x="8228214" y="3173393"/>
            <a:ext cx="3675888" cy="2906190"/>
          </a:xfrm>
        </p:spPr>
        <p:txBody>
          <a:bodyPr>
            <a:normAutofit/>
          </a:bodyPr>
          <a:lstStyle>
            <a:lvl1pPr marL="228600" indent="-228600">
              <a:spcBef>
                <a:spcPts val="1000"/>
              </a:spcBef>
              <a:spcAft>
                <a:spcPts val="600"/>
              </a:spcAft>
              <a:buClr>
                <a:schemeClr val="tx1"/>
              </a:buClr>
              <a:buSzPct val="115000"/>
              <a:defRPr sz="1800" b="1">
                <a:solidFill>
                  <a:srgbClr val="10335A"/>
                </a:solidFill>
                <a:latin typeface="Georgia" panose="02040502050405020303" pitchFamily="18" charset="0"/>
                <a:cs typeface="Arial Bold" pitchFamily="34" charset="0"/>
              </a:defRPr>
            </a:lvl1pPr>
            <a:lvl2pPr marL="457200" indent="-228600">
              <a:spcBef>
                <a:spcPts val="300"/>
              </a:spcBef>
              <a:spcAft>
                <a:spcPts val="300"/>
              </a:spcAft>
              <a:buClr>
                <a:schemeClr val="tx1"/>
              </a:buClr>
              <a:defRPr sz="1800">
                <a:solidFill>
                  <a:srgbClr val="10335A"/>
                </a:solidFill>
                <a:latin typeface="Georgia" panose="02040502050405020303" pitchFamily="18" charset="0"/>
                <a:cs typeface="Arial Bold" pitchFamily="34" charset="0"/>
              </a:defRPr>
            </a:lvl2pPr>
            <a:lvl3pPr marL="685800" indent="-228600">
              <a:spcBef>
                <a:spcPts val="300"/>
              </a:spcBef>
              <a:buClr>
                <a:schemeClr val="tx1"/>
              </a:buClr>
              <a:defRPr sz="1800">
                <a:solidFill>
                  <a:srgbClr val="10335A"/>
                </a:solidFill>
                <a:latin typeface="Georgia" panose="02040502050405020303" pitchFamily="18" charset="0"/>
              </a:defRPr>
            </a:lvl3pPr>
            <a:lvl4pPr marL="1316038" indent="-346075">
              <a:spcBef>
                <a:spcPts val="300"/>
              </a:spcBef>
              <a:defRPr sz="1400"/>
            </a:lvl4pPr>
            <a:lvl5pPr marL="1660525" indent="-344488">
              <a:spcBef>
                <a:spcPts val="300"/>
              </a:spcBef>
              <a:defRPr sz="1400"/>
            </a:lvl5pPr>
          </a:lstStyle>
          <a:p>
            <a:pPr lvl="0"/>
            <a:r>
              <a:rPr lang="en-US"/>
              <a:t>Click to edit Master text styles</a:t>
            </a:r>
          </a:p>
          <a:p>
            <a:pPr lvl="1"/>
            <a:r>
              <a:rPr lang="en-US"/>
              <a:t>Second level</a:t>
            </a:r>
          </a:p>
          <a:p>
            <a:pPr lvl="2"/>
            <a:r>
              <a:rPr lang="en-US"/>
              <a:t>Third level</a:t>
            </a:r>
          </a:p>
        </p:txBody>
      </p:sp>
      <p:sp>
        <p:nvSpPr>
          <p:cNvPr id="15" name="Text Placeholder 4"/>
          <p:cNvSpPr>
            <a:spLocks noGrp="1"/>
          </p:cNvSpPr>
          <p:nvPr>
            <p:ph type="body" sz="quarter" idx="16" hasCustomPrompt="1"/>
          </p:nvPr>
        </p:nvSpPr>
        <p:spPr>
          <a:xfrm>
            <a:off x="8228214" y="2661174"/>
            <a:ext cx="3675888" cy="457200"/>
          </a:xfrm>
        </p:spPr>
        <p:txBody>
          <a:bodyPr>
            <a:normAutofit/>
          </a:bodyPr>
          <a:lstStyle>
            <a:lvl1pPr marL="0" indent="0">
              <a:spcBef>
                <a:spcPts val="0"/>
              </a:spcBef>
              <a:buNone/>
              <a:defRPr sz="1800">
                <a:solidFill>
                  <a:srgbClr val="046B5C"/>
                </a:solidFill>
                <a:latin typeface="Arial Black" pitchFamily="34" charset="0"/>
              </a:defRPr>
            </a:lvl1pPr>
          </a:lstStyle>
          <a:p>
            <a:pPr lvl="0"/>
            <a:r>
              <a:rPr lang="en-US" dirty="0"/>
              <a:t>Insert Subhead</a:t>
            </a:r>
          </a:p>
        </p:txBody>
      </p:sp>
      <p:cxnSp>
        <p:nvCxnSpPr>
          <p:cNvPr id="16" name="Straight Connector 15"/>
          <p:cNvCxnSpPr/>
          <p:nvPr userDrawn="1"/>
        </p:nvCxnSpPr>
        <p:spPr>
          <a:xfrm>
            <a:off x="656053" y="3049660"/>
            <a:ext cx="685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487273" y="3047114"/>
            <a:ext cx="685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330068" y="3047114"/>
            <a:ext cx="685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6529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3A38DF-280F-F446-B1B3-A784C4F36884}"/>
              </a:ext>
            </a:extLst>
          </p:cNvPr>
          <p:cNvSpPr>
            <a:spLocks noGrp="1"/>
          </p:cNvSpPr>
          <p:nvPr>
            <p:ph type="sldNum" sz="quarter" idx="12"/>
          </p:nvPr>
        </p:nvSpPr>
        <p:spPr>
          <a:xfrm>
            <a:off x="11250089" y="6176962"/>
            <a:ext cx="522185" cy="681038"/>
          </a:xfrm>
        </p:spPr>
        <p:txBody>
          <a:bodyPr lIns="0" tIns="0" rIns="0" bIns="0"/>
          <a:lstStyle>
            <a:lvl1pPr algn="r">
              <a:defRPr>
                <a:solidFill>
                  <a:schemeClr val="accent3"/>
                </a:solidFill>
              </a:defRPr>
            </a:lvl1pPr>
          </a:lstStyle>
          <a:p>
            <a:fld id="{0A1F2A9D-2A20-154F-9C67-DD19750049F0}" type="slidenum">
              <a:rPr lang="en-US" smtClean="0"/>
              <a:pPr/>
              <a:t>‹#›</a:t>
            </a:fld>
            <a:endParaRPr lang="en-US" dirty="0"/>
          </a:p>
        </p:txBody>
      </p:sp>
      <p:sp>
        <p:nvSpPr>
          <p:cNvPr id="12" name="Title 1">
            <a:extLst>
              <a:ext uri="{FF2B5EF4-FFF2-40B4-BE49-F238E27FC236}">
                <a16:creationId xmlns:a16="http://schemas.microsoft.com/office/drawing/2014/main" id="{40833A1B-402A-9F4D-A085-600EC645D2BA}"/>
              </a:ext>
            </a:extLst>
          </p:cNvPr>
          <p:cNvSpPr>
            <a:spLocks noGrp="1"/>
          </p:cNvSpPr>
          <p:nvPr>
            <p:ph type="title"/>
          </p:nvPr>
        </p:nvSpPr>
        <p:spPr>
          <a:xfrm>
            <a:off x="838199" y="378358"/>
            <a:ext cx="10515602" cy="1117933"/>
          </a:xfrm>
        </p:spPr>
        <p:txBody>
          <a:bodyPr lIns="0" tIns="0" rIns="0" bIns="0" anchor="ctr" anchorCtr="0"/>
          <a:lstStyle>
            <a:lvl1pPr>
              <a:defRPr>
                <a:solidFill>
                  <a:schemeClr val="accent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EE2D4915-AFC9-FF47-9699-D7DDEC49E0F9}"/>
              </a:ext>
            </a:extLst>
          </p:cNvPr>
          <p:cNvCxnSpPr>
            <a:cxnSpLocks/>
          </p:cNvCxnSpPr>
          <p:nvPr userDrawn="1"/>
        </p:nvCxnSpPr>
        <p:spPr>
          <a:xfrm flipV="1">
            <a:off x="11192011" y="6055750"/>
            <a:ext cx="580263" cy="559812"/>
          </a:xfrm>
          <a:prstGeom prst="line">
            <a:avLst/>
          </a:prstGeom>
          <a:ln w="25400">
            <a:solidFill>
              <a:srgbClr val="18939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3ED956B-25CE-1043-898B-C55DD7B4D3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513" y="6165347"/>
            <a:ext cx="1636288" cy="401464"/>
          </a:xfrm>
          <a:prstGeom prst="rect">
            <a:avLst/>
          </a:prstGeom>
        </p:spPr>
      </p:pic>
    </p:spTree>
    <p:extLst>
      <p:ext uri="{BB962C8B-B14F-4D97-AF65-F5344CB8AC3E}">
        <p14:creationId xmlns:p14="http://schemas.microsoft.com/office/powerpoint/2010/main" val="2904445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Slide">
    <p:bg>
      <p:bgPr>
        <a:solidFill>
          <a:schemeClr val="bg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2A18208-670E-1148-A64F-72EC3E6B351F}"/>
              </a:ext>
            </a:extLst>
          </p:cNvPr>
          <p:cNvSpPr>
            <a:spLocks noGrp="1"/>
          </p:cNvSpPr>
          <p:nvPr>
            <p:ph type="ctrTitle"/>
          </p:nvPr>
        </p:nvSpPr>
        <p:spPr>
          <a:xfrm>
            <a:off x="457200" y="2743200"/>
            <a:ext cx="5722310" cy="1595504"/>
          </a:xfrm>
        </p:spPr>
        <p:txBody>
          <a:bodyPr lIns="0" tIns="0" rIns="0" bIns="0" anchor="ctr" anchorCtr="0">
            <a:norm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17" name="Picture Placeholder 5">
            <a:extLst>
              <a:ext uri="{FF2B5EF4-FFF2-40B4-BE49-F238E27FC236}">
                <a16:creationId xmlns:a16="http://schemas.microsoft.com/office/drawing/2014/main" id="{2DCA8348-BEE8-8947-840A-422E4FD18CDB}"/>
              </a:ext>
            </a:extLst>
          </p:cNvPr>
          <p:cNvSpPr>
            <a:spLocks noGrp="1"/>
          </p:cNvSpPr>
          <p:nvPr>
            <p:ph type="pic" sz="quarter" idx="14"/>
          </p:nvPr>
        </p:nvSpPr>
        <p:spPr>
          <a:xfrm>
            <a:off x="3052089" y="521548"/>
            <a:ext cx="1964545" cy="536401"/>
          </a:xfrm>
        </p:spPr>
        <p:txBody>
          <a:bodyPr anchor="ctr">
            <a:normAutofit/>
          </a:bodyPr>
          <a:lstStyle>
            <a:lvl1pPr marL="0" indent="0" algn="ctr">
              <a:buFontTx/>
              <a:buNone/>
              <a:defRPr sz="1400">
                <a:solidFill>
                  <a:schemeClr val="bg1"/>
                </a:solidFill>
              </a:defRPr>
            </a:lvl1pPr>
          </a:lstStyle>
          <a:p>
            <a:r>
              <a:rPr lang="en-US"/>
              <a:t>Click icon to add picture</a:t>
            </a:r>
            <a:endParaRPr lang="en-US" dirty="0"/>
          </a:p>
        </p:txBody>
      </p:sp>
      <p:sp>
        <p:nvSpPr>
          <p:cNvPr id="18" name="Picture Placeholder 5">
            <a:extLst>
              <a:ext uri="{FF2B5EF4-FFF2-40B4-BE49-F238E27FC236}">
                <a16:creationId xmlns:a16="http://schemas.microsoft.com/office/drawing/2014/main" id="{031BF40E-E463-3D48-804A-3F217425AFC3}"/>
              </a:ext>
            </a:extLst>
          </p:cNvPr>
          <p:cNvSpPr>
            <a:spLocks noGrp="1"/>
          </p:cNvSpPr>
          <p:nvPr>
            <p:ph type="pic" sz="quarter" idx="15"/>
          </p:nvPr>
        </p:nvSpPr>
        <p:spPr>
          <a:xfrm>
            <a:off x="5435946" y="521548"/>
            <a:ext cx="1964545" cy="536401"/>
          </a:xfrm>
        </p:spPr>
        <p:txBody>
          <a:bodyPr anchor="ctr">
            <a:normAutofit/>
          </a:bodyPr>
          <a:lstStyle>
            <a:lvl1pPr marL="0" indent="0" algn="ctr">
              <a:buFontTx/>
              <a:buNone/>
              <a:defRPr sz="1400">
                <a:solidFill>
                  <a:schemeClr val="bg1"/>
                </a:solidFill>
              </a:defRPr>
            </a:lvl1pPr>
          </a:lstStyle>
          <a:p>
            <a:r>
              <a:rPr lang="en-US"/>
              <a:t>Click icon to add picture</a:t>
            </a:r>
            <a:endParaRPr lang="en-US" dirty="0"/>
          </a:p>
        </p:txBody>
      </p:sp>
      <p:sp>
        <p:nvSpPr>
          <p:cNvPr id="20" name="Right Triangle 19">
            <a:extLst>
              <a:ext uri="{FF2B5EF4-FFF2-40B4-BE49-F238E27FC236}">
                <a16:creationId xmlns:a16="http://schemas.microsoft.com/office/drawing/2014/main" id="{B2F54DD2-53DD-E94B-AE46-D4AE86E668E3}"/>
              </a:ext>
            </a:extLst>
          </p:cNvPr>
          <p:cNvSpPr/>
          <p:nvPr userDrawn="1"/>
        </p:nvSpPr>
        <p:spPr>
          <a:xfrm rot="16200000">
            <a:off x="10375600" y="5034086"/>
            <a:ext cx="1787236" cy="1860589"/>
          </a:xfrm>
          <a:prstGeom prst="r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21755"/>
            <a:ext cx="2185416" cy="536194"/>
          </a:xfrm>
          <a:prstGeom prst="rect">
            <a:avLst/>
          </a:prstGeom>
        </p:spPr>
      </p:pic>
    </p:spTree>
    <p:extLst>
      <p:ext uri="{BB962C8B-B14F-4D97-AF65-F5344CB8AC3E}">
        <p14:creationId xmlns:p14="http://schemas.microsoft.com/office/powerpoint/2010/main" val="281763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17" name="bk object 17"/>
          <p:cNvSpPr/>
          <p:nvPr/>
        </p:nvSpPr>
        <p:spPr>
          <a:xfrm>
            <a:off x="446531" y="6166103"/>
            <a:ext cx="1636775" cy="400811"/>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2/21/2020</a:t>
            </a:fld>
            <a:endParaRPr lang="en-US"/>
          </a:p>
        </p:txBody>
      </p:sp>
      <p:sp>
        <p:nvSpPr>
          <p:cNvPr id="7" name="Holder 7"/>
          <p:cNvSpPr>
            <a:spLocks noGrp="1"/>
          </p:cNvSpPr>
          <p:nvPr>
            <p:ph type="sldNum" sz="quarter" idx="7"/>
          </p:nvPr>
        </p:nvSpPr>
        <p:spPr/>
        <p:txBody>
          <a:bodyPr lIns="0" tIns="0" rIns="0" bIns="0"/>
          <a:lstStyle>
            <a:lvl1pPr>
              <a:defRPr sz="1200" b="0" i="0">
                <a:solidFill>
                  <a:srgbClr val="5B6771"/>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B2949"/>
          </a:solidFill>
        </p:spPr>
        <p:txBody>
          <a:bodyPr wrap="square" lIns="0" tIns="0" rIns="0" bIns="0" rtlCol="0"/>
          <a:lstStyle/>
          <a:p>
            <a:endParaRPr/>
          </a:p>
        </p:txBody>
      </p:sp>
      <p:sp>
        <p:nvSpPr>
          <p:cNvPr id="17" name="bk object 17"/>
          <p:cNvSpPr/>
          <p:nvPr/>
        </p:nvSpPr>
        <p:spPr>
          <a:xfrm>
            <a:off x="10338812" y="5077663"/>
            <a:ext cx="1853564" cy="1780539"/>
          </a:xfrm>
          <a:custGeom>
            <a:avLst/>
            <a:gdLst/>
            <a:ahLst/>
            <a:cxnLst/>
            <a:rect l="l" t="t" r="r" b="b"/>
            <a:pathLst>
              <a:path w="1853565" h="1780540">
                <a:moveTo>
                  <a:pt x="1853196" y="0"/>
                </a:moveTo>
                <a:lnTo>
                  <a:pt x="0" y="1780336"/>
                </a:lnTo>
                <a:lnTo>
                  <a:pt x="1853196" y="1780336"/>
                </a:lnTo>
                <a:lnTo>
                  <a:pt x="1853196" y="0"/>
                </a:lnTo>
                <a:close/>
              </a:path>
            </a:pathLst>
          </a:custGeom>
          <a:solidFill>
            <a:srgbClr val="189394">
              <a:alpha val="79998"/>
            </a:srgbClr>
          </a:solidFill>
        </p:spPr>
        <p:txBody>
          <a:bodyPr wrap="square" lIns="0" tIns="0" rIns="0" bIns="0" rtlCol="0"/>
          <a:lstStyle/>
          <a:p>
            <a:endParaRPr/>
          </a:p>
        </p:txBody>
      </p:sp>
      <p:sp>
        <p:nvSpPr>
          <p:cNvPr id="18" name="bk object 18"/>
          <p:cNvSpPr/>
          <p:nvPr/>
        </p:nvSpPr>
        <p:spPr>
          <a:xfrm>
            <a:off x="9415271" y="521208"/>
            <a:ext cx="2186939" cy="536447"/>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0"/>
            <a:ext cx="1151890" cy="1107440"/>
          </a:xfrm>
          <a:custGeom>
            <a:avLst/>
            <a:gdLst/>
            <a:ahLst/>
            <a:cxnLst/>
            <a:rect l="l" t="t" r="r" b="b"/>
            <a:pathLst>
              <a:path w="1151890" h="1107440">
                <a:moveTo>
                  <a:pt x="1151712" y="0"/>
                </a:moveTo>
                <a:lnTo>
                  <a:pt x="0" y="0"/>
                </a:lnTo>
                <a:lnTo>
                  <a:pt x="0" y="1106843"/>
                </a:lnTo>
                <a:lnTo>
                  <a:pt x="1151712" y="0"/>
                </a:lnTo>
                <a:close/>
              </a:path>
            </a:pathLst>
          </a:custGeom>
          <a:solidFill>
            <a:srgbClr val="F1B51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2/21/2020</a:t>
            </a:fld>
            <a:endParaRPr lang="en-US"/>
          </a:p>
        </p:txBody>
      </p:sp>
      <p:sp>
        <p:nvSpPr>
          <p:cNvPr id="5" name="Holder 5"/>
          <p:cNvSpPr>
            <a:spLocks noGrp="1"/>
          </p:cNvSpPr>
          <p:nvPr>
            <p:ph type="sldNum" sz="quarter" idx="7"/>
          </p:nvPr>
        </p:nvSpPr>
        <p:spPr/>
        <p:txBody>
          <a:bodyPr lIns="0" tIns="0" rIns="0" bIns="0"/>
          <a:lstStyle>
            <a:lvl1pPr>
              <a:defRPr sz="1200" b="0" i="0">
                <a:solidFill>
                  <a:srgbClr val="5B6771"/>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2/21/2020</a:t>
            </a:fld>
            <a:endParaRPr lang="en-US"/>
          </a:p>
        </p:txBody>
      </p:sp>
      <p:sp>
        <p:nvSpPr>
          <p:cNvPr id="4" name="Holder 4"/>
          <p:cNvSpPr>
            <a:spLocks noGrp="1"/>
          </p:cNvSpPr>
          <p:nvPr>
            <p:ph type="sldNum" sz="quarter" idx="7"/>
          </p:nvPr>
        </p:nvSpPr>
        <p:spPr/>
        <p:txBody>
          <a:bodyPr lIns="0" tIns="0" rIns="0" bIns="0"/>
          <a:lstStyle>
            <a:lvl1pPr>
              <a:defRPr sz="1200" b="0" i="0">
                <a:solidFill>
                  <a:srgbClr val="5B6771"/>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2DD4BC-2817-B441-AD00-AC629FBF3E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0677" b="31679"/>
          <a:stretch/>
        </p:blipFill>
        <p:spPr>
          <a:xfrm>
            <a:off x="0" y="0"/>
            <a:ext cx="12191622" cy="4736891"/>
          </a:xfrm>
          <a:prstGeom prst="rect">
            <a:avLst/>
          </a:prstGeom>
        </p:spPr>
      </p:pic>
      <p:grpSp>
        <p:nvGrpSpPr>
          <p:cNvPr id="4" name="Group 3">
            <a:extLst>
              <a:ext uri="{FF2B5EF4-FFF2-40B4-BE49-F238E27FC236}">
                <a16:creationId xmlns:a16="http://schemas.microsoft.com/office/drawing/2014/main" id="{57865239-D4E1-C246-821C-FDE9D075958A}"/>
              </a:ext>
            </a:extLst>
          </p:cNvPr>
          <p:cNvGrpSpPr/>
          <p:nvPr userDrawn="1"/>
        </p:nvGrpSpPr>
        <p:grpSpPr>
          <a:xfrm>
            <a:off x="-5690866" y="3515559"/>
            <a:ext cx="27531535" cy="3967913"/>
            <a:chOff x="-5690866" y="3515559"/>
            <a:chExt cx="27531535" cy="3967913"/>
          </a:xfrm>
        </p:grpSpPr>
        <p:sp>
          <p:nvSpPr>
            <p:cNvPr id="2" name="Oval 1">
              <a:extLst>
                <a:ext uri="{FF2B5EF4-FFF2-40B4-BE49-F238E27FC236}">
                  <a16:creationId xmlns:a16="http://schemas.microsoft.com/office/drawing/2014/main" id="{E245A657-7809-3C40-90CA-825747C00E50}"/>
                </a:ext>
              </a:extLst>
            </p:cNvPr>
            <p:cNvSpPr/>
            <p:nvPr userDrawn="1"/>
          </p:nvSpPr>
          <p:spPr>
            <a:xfrm>
              <a:off x="-5690866" y="3515559"/>
              <a:ext cx="27531535" cy="3803021"/>
            </a:xfrm>
            <a:prstGeom prst="ellipse">
              <a:avLst/>
            </a:prstGeom>
            <a:solidFill>
              <a:srgbClr val="4D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16D35394-0A68-B840-A5C9-D4C8D315B3C1}"/>
                </a:ext>
              </a:extLst>
            </p:cNvPr>
            <p:cNvSpPr/>
            <p:nvPr userDrawn="1"/>
          </p:nvSpPr>
          <p:spPr>
            <a:xfrm>
              <a:off x="-5690866" y="3680451"/>
              <a:ext cx="27531535" cy="3803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2/12/2020</a:t>
            </a:r>
          </a:p>
        </p:txBody>
      </p:sp>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05413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FB8D86-4562-A749-80DC-D0FCBE03FB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0919" cy="6857999"/>
          </a:xfrm>
          <a:prstGeom prst="rect">
            <a:avLst/>
          </a:prstGeom>
        </p:spPr>
      </p:pic>
      <p:sp>
        <p:nvSpPr>
          <p:cNvPr id="16" name="Right Triangle 10">
            <a:extLst>
              <a:ext uri="{FF2B5EF4-FFF2-40B4-BE49-F238E27FC236}">
                <a16:creationId xmlns:a16="http://schemas.microsoft.com/office/drawing/2014/main" id="{5C5D787E-84F9-F042-AE95-D7345238A7B0}"/>
              </a:ext>
            </a:extLst>
          </p:cNvPr>
          <p:cNvSpPr/>
          <p:nvPr userDrawn="1"/>
        </p:nvSpPr>
        <p:spPr>
          <a:xfrm rot="5400000">
            <a:off x="1715702" y="-1719798"/>
            <a:ext cx="6953117" cy="10392713"/>
          </a:xfrm>
          <a:custGeom>
            <a:avLst/>
            <a:gdLst>
              <a:gd name="connsiteX0" fmla="*/ 0 w 10450371"/>
              <a:gd name="connsiteY0" fmla="*/ 10879283 h 10879283"/>
              <a:gd name="connsiteX1" fmla="*/ 0 w 10450371"/>
              <a:gd name="connsiteY1" fmla="*/ 0 h 10879283"/>
              <a:gd name="connsiteX2" fmla="*/ 10450371 w 10450371"/>
              <a:gd name="connsiteY2" fmla="*/ 10879283 h 10879283"/>
              <a:gd name="connsiteX3" fmla="*/ 0 w 10450371"/>
              <a:gd name="connsiteY3" fmla="*/ 10879283 h 10879283"/>
              <a:gd name="connsiteX0" fmla="*/ 0 w 10450371"/>
              <a:gd name="connsiteY0" fmla="*/ 10879283 h 10879283"/>
              <a:gd name="connsiteX1" fmla="*/ 0 w 10450371"/>
              <a:gd name="connsiteY1" fmla="*/ 0 h 10879283"/>
              <a:gd name="connsiteX2" fmla="*/ 6947510 w 10450371"/>
              <a:gd name="connsiteY2" fmla="*/ 7244821 h 10879283"/>
              <a:gd name="connsiteX3" fmla="*/ 10450371 w 10450371"/>
              <a:gd name="connsiteY3" fmla="*/ 10879283 h 10879283"/>
              <a:gd name="connsiteX4" fmla="*/ 0 w 10450371"/>
              <a:gd name="connsiteY4" fmla="*/ 10879283 h 10879283"/>
              <a:gd name="connsiteX0" fmla="*/ 0 w 6947510"/>
              <a:gd name="connsiteY0" fmla="*/ 10879283 h 10879283"/>
              <a:gd name="connsiteX1" fmla="*/ 0 w 6947510"/>
              <a:gd name="connsiteY1" fmla="*/ 0 h 10879283"/>
              <a:gd name="connsiteX2" fmla="*/ 6947510 w 6947510"/>
              <a:gd name="connsiteY2" fmla="*/ 7244821 h 10879283"/>
              <a:gd name="connsiteX3" fmla="*/ 6938244 w 6947510"/>
              <a:gd name="connsiteY3" fmla="*/ 10868892 h 10879283"/>
              <a:gd name="connsiteX4" fmla="*/ 0 w 6947510"/>
              <a:gd name="connsiteY4" fmla="*/ 10879283 h 10879283"/>
              <a:gd name="connsiteX0" fmla="*/ 3 w 6947510"/>
              <a:gd name="connsiteY0" fmla="*/ 9518074 h 10868892"/>
              <a:gd name="connsiteX1" fmla="*/ 0 w 6947510"/>
              <a:gd name="connsiteY1" fmla="*/ 0 h 10868892"/>
              <a:gd name="connsiteX2" fmla="*/ 6947510 w 6947510"/>
              <a:gd name="connsiteY2" fmla="*/ 7244821 h 10868892"/>
              <a:gd name="connsiteX3" fmla="*/ 6938244 w 6947510"/>
              <a:gd name="connsiteY3" fmla="*/ 10868892 h 10868892"/>
              <a:gd name="connsiteX4" fmla="*/ 3 w 6947510"/>
              <a:gd name="connsiteY4" fmla="*/ 9518074 h 10868892"/>
              <a:gd name="connsiteX0" fmla="*/ 3 w 6947510"/>
              <a:gd name="connsiteY0" fmla="*/ 10349347 h 10868892"/>
              <a:gd name="connsiteX1" fmla="*/ 0 w 6947510"/>
              <a:gd name="connsiteY1" fmla="*/ 0 h 10868892"/>
              <a:gd name="connsiteX2" fmla="*/ 6947510 w 6947510"/>
              <a:gd name="connsiteY2" fmla="*/ 7244821 h 10868892"/>
              <a:gd name="connsiteX3" fmla="*/ 6938244 w 6947510"/>
              <a:gd name="connsiteY3" fmla="*/ 10868892 h 10868892"/>
              <a:gd name="connsiteX4" fmla="*/ 3 w 6947510"/>
              <a:gd name="connsiteY4" fmla="*/ 10349347 h 10868892"/>
              <a:gd name="connsiteX0" fmla="*/ 3 w 6947510"/>
              <a:gd name="connsiteY0" fmla="*/ 10349347 h 10349347"/>
              <a:gd name="connsiteX1" fmla="*/ 0 w 6947510"/>
              <a:gd name="connsiteY1" fmla="*/ 0 h 10349347"/>
              <a:gd name="connsiteX2" fmla="*/ 6947510 w 6947510"/>
              <a:gd name="connsiteY2" fmla="*/ 7244821 h 10349347"/>
              <a:gd name="connsiteX3" fmla="*/ 6938244 w 6947510"/>
              <a:gd name="connsiteY3" fmla="*/ 9611592 h 10349347"/>
              <a:gd name="connsiteX4" fmla="*/ 3 w 6947510"/>
              <a:gd name="connsiteY4" fmla="*/ 10349347 h 10349347"/>
              <a:gd name="connsiteX0" fmla="*/ 3 w 6947510"/>
              <a:gd name="connsiteY0" fmla="*/ 10349347 h 10370132"/>
              <a:gd name="connsiteX1" fmla="*/ 0 w 6947510"/>
              <a:gd name="connsiteY1" fmla="*/ 0 h 10370132"/>
              <a:gd name="connsiteX2" fmla="*/ 6947510 w 6947510"/>
              <a:gd name="connsiteY2" fmla="*/ 7244821 h 10370132"/>
              <a:gd name="connsiteX3" fmla="*/ 6927856 w 6947510"/>
              <a:gd name="connsiteY3" fmla="*/ 10370132 h 10370132"/>
              <a:gd name="connsiteX4" fmla="*/ 3 w 6947510"/>
              <a:gd name="connsiteY4" fmla="*/ 10349347 h 10370132"/>
              <a:gd name="connsiteX0" fmla="*/ 5613 w 6947510"/>
              <a:gd name="connsiteY0" fmla="*/ 10383006 h 10383006"/>
              <a:gd name="connsiteX1" fmla="*/ 0 w 6947510"/>
              <a:gd name="connsiteY1" fmla="*/ 0 h 10383006"/>
              <a:gd name="connsiteX2" fmla="*/ 6947510 w 6947510"/>
              <a:gd name="connsiteY2" fmla="*/ 7244821 h 10383006"/>
              <a:gd name="connsiteX3" fmla="*/ 6927856 w 6947510"/>
              <a:gd name="connsiteY3" fmla="*/ 10370132 h 10383006"/>
              <a:gd name="connsiteX4" fmla="*/ 5613 w 6947510"/>
              <a:gd name="connsiteY4" fmla="*/ 10383006 h 10383006"/>
              <a:gd name="connsiteX0" fmla="*/ 0 w 6953117"/>
              <a:gd name="connsiteY0" fmla="*/ 10388616 h 10388616"/>
              <a:gd name="connsiteX1" fmla="*/ 5607 w 6953117"/>
              <a:gd name="connsiteY1" fmla="*/ 0 h 10388616"/>
              <a:gd name="connsiteX2" fmla="*/ 6953117 w 6953117"/>
              <a:gd name="connsiteY2" fmla="*/ 7244821 h 10388616"/>
              <a:gd name="connsiteX3" fmla="*/ 6933463 w 6953117"/>
              <a:gd name="connsiteY3" fmla="*/ 10370132 h 10388616"/>
              <a:gd name="connsiteX4" fmla="*/ 0 w 6953117"/>
              <a:gd name="connsiteY4" fmla="*/ 10388616 h 10388616"/>
              <a:gd name="connsiteX0" fmla="*/ 0 w 6953117"/>
              <a:gd name="connsiteY0" fmla="*/ 10388616 h 10392713"/>
              <a:gd name="connsiteX1" fmla="*/ 5607 w 6953117"/>
              <a:gd name="connsiteY1" fmla="*/ 0 h 10392713"/>
              <a:gd name="connsiteX2" fmla="*/ 6953117 w 6953117"/>
              <a:gd name="connsiteY2" fmla="*/ 7244821 h 10392713"/>
              <a:gd name="connsiteX3" fmla="*/ 6944755 w 6953117"/>
              <a:gd name="connsiteY3" fmla="*/ 10392713 h 10392713"/>
              <a:gd name="connsiteX4" fmla="*/ 0 w 6953117"/>
              <a:gd name="connsiteY4" fmla="*/ 10388616 h 1039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117" h="10392713">
                <a:moveTo>
                  <a:pt x="0" y="10388616"/>
                </a:moveTo>
                <a:cubicBezTo>
                  <a:pt x="-1" y="7215925"/>
                  <a:pt x="5608" y="3172691"/>
                  <a:pt x="5607" y="0"/>
                </a:cubicBezTo>
                <a:lnTo>
                  <a:pt x="6953117" y="7244821"/>
                </a:lnTo>
                <a:cubicBezTo>
                  <a:pt x="6950028" y="8452845"/>
                  <a:pt x="6947844" y="9184689"/>
                  <a:pt x="6944755" y="10392713"/>
                </a:cubicBezTo>
                <a:lnTo>
                  <a:pt x="0" y="10388616"/>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A32D1-C2BD-B54F-8CE3-ED24D004416E}"/>
              </a:ext>
            </a:extLst>
          </p:cNvPr>
          <p:cNvSpPr>
            <a:spLocks noGrp="1"/>
          </p:cNvSpPr>
          <p:nvPr>
            <p:ph type="ctrTitle"/>
          </p:nvPr>
        </p:nvSpPr>
        <p:spPr>
          <a:xfrm>
            <a:off x="457200" y="1828800"/>
            <a:ext cx="5722310" cy="1595504"/>
          </a:xfrm>
        </p:spPr>
        <p:txBody>
          <a:bodyPr lIns="0" tIns="0" rIns="0" bIns="0" anchor="b" anchorCtr="0">
            <a:normAutofit/>
          </a:bodyPr>
          <a:lstStyle>
            <a:lvl1pPr algn="l">
              <a:lnSpc>
                <a:spcPct val="90000"/>
              </a:lnSpc>
              <a:defRPr sz="4800">
                <a:solidFill>
                  <a:schemeClr val="accent1"/>
                </a:solidFill>
                <a:latin typeface="+mj-lt"/>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DCB53686-494E-8948-9927-680C0C6FD9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21548"/>
            <a:ext cx="2186265" cy="536401"/>
          </a:xfrm>
          <a:prstGeom prst="rect">
            <a:avLst/>
          </a:prstGeom>
        </p:spPr>
      </p:pic>
      <p:sp>
        <p:nvSpPr>
          <p:cNvPr id="21" name="Picture Placeholder 5">
            <a:extLst>
              <a:ext uri="{FF2B5EF4-FFF2-40B4-BE49-F238E27FC236}">
                <a16:creationId xmlns:a16="http://schemas.microsoft.com/office/drawing/2014/main" id="{AD66C520-E504-A649-A255-A24E0B283BA1}"/>
              </a:ext>
            </a:extLst>
          </p:cNvPr>
          <p:cNvSpPr>
            <a:spLocks noGrp="1"/>
          </p:cNvSpPr>
          <p:nvPr>
            <p:ph type="pic" sz="quarter" idx="14"/>
          </p:nvPr>
        </p:nvSpPr>
        <p:spPr>
          <a:xfrm>
            <a:off x="3052089" y="521548"/>
            <a:ext cx="1964545" cy="536401"/>
          </a:xfrm>
        </p:spPr>
        <p:txBody>
          <a:bodyPr anchor="ctr">
            <a:normAutofit/>
          </a:bodyPr>
          <a:lstStyle>
            <a:lvl1pPr marL="0" indent="0" algn="ctr">
              <a:buFontTx/>
              <a:buNone/>
              <a:defRPr sz="1400"/>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E394A4CB-EC67-A54D-A57B-2410EC22883E}"/>
              </a:ext>
            </a:extLst>
          </p:cNvPr>
          <p:cNvSpPr>
            <a:spLocks noGrp="1"/>
          </p:cNvSpPr>
          <p:nvPr>
            <p:ph type="pic" sz="quarter" idx="15"/>
          </p:nvPr>
        </p:nvSpPr>
        <p:spPr>
          <a:xfrm>
            <a:off x="5435946" y="521548"/>
            <a:ext cx="1964545" cy="536401"/>
          </a:xfrm>
        </p:spPr>
        <p:txBody>
          <a:bodyPr anchor="ctr">
            <a:normAutofit/>
          </a:bodyPr>
          <a:lstStyle>
            <a:lvl1pPr marL="0" indent="0" algn="ctr">
              <a:buFontTx/>
              <a:buNone/>
              <a:defRPr sz="1400"/>
            </a:lvl1pPr>
          </a:lstStyle>
          <a:p>
            <a:r>
              <a:rPr lang="en-US"/>
              <a:t>Click icon to add picture</a:t>
            </a:r>
            <a:endParaRPr lang="en-US" dirty="0"/>
          </a:p>
        </p:txBody>
      </p:sp>
      <p:sp>
        <p:nvSpPr>
          <p:cNvPr id="24" name="Subtitle 2">
            <a:extLst>
              <a:ext uri="{FF2B5EF4-FFF2-40B4-BE49-F238E27FC236}">
                <a16:creationId xmlns:a16="http://schemas.microsoft.com/office/drawing/2014/main" id="{9212EB01-1A1F-564E-972D-7C6EAB8BD963}"/>
              </a:ext>
            </a:extLst>
          </p:cNvPr>
          <p:cNvSpPr>
            <a:spLocks noGrp="1"/>
          </p:cNvSpPr>
          <p:nvPr>
            <p:ph type="subTitle" idx="1" hasCustomPrompt="1"/>
          </p:nvPr>
        </p:nvSpPr>
        <p:spPr>
          <a:xfrm>
            <a:off x="457200" y="3657600"/>
            <a:ext cx="4374444" cy="778222"/>
          </a:xfrm>
        </p:spPr>
        <p:txBody>
          <a:bodyPr lIns="0" tIns="0" rIns="0" bIns="0">
            <a:normAutofit/>
          </a:bodyPr>
          <a:lstStyle>
            <a:lvl1pPr marL="0" indent="0" algn="l">
              <a:lnSpc>
                <a:spcPct val="100000"/>
              </a:lnSpc>
              <a:buNone/>
              <a:defRPr sz="2000" b="1" cap="none"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Content Placeholder 17">
            <a:extLst>
              <a:ext uri="{FF2B5EF4-FFF2-40B4-BE49-F238E27FC236}">
                <a16:creationId xmlns:a16="http://schemas.microsoft.com/office/drawing/2014/main" id="{335CBFEA-E4EF-4F41-8A69-E9B233AF7FC9}"/>
              </a:ext>
            </a:extLst>
          </p:cNvPr>
          <p:cNvSpPr>
            <a:spLocks noGrp="1"/>
          </p:cNvSpPr>
          <p:nvPr>
            <p:ph sz="quarter" idx="12" hasCustomPrompt="1"/>
          </p:nvPr>
        </p:nvSpPr>
        <p:spPr>
          <a:xfrm>
            <a:off x="457200" y="5486400"/>
            <a:ext cx="2640012" cy="637795"/>
          </a:xfrm>
        </p:spPr>
        <p:txBody>
          <a:bodyPr lIns="0" tIns="0" rIns="0" bIns="0">
            <a:normAutofit/>
          </a:bodyPr>
          <a:lstStyle>
            <a:lvl1pPr marL="0" indent="0">
              <a:lnSpc>
                <a:spcPct val="100000"/>
              </a:lnSpc>
              <a:buFontTx/>
              <a:buNone/>
              <a:defRPr sz="1600">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6" name="Content Placeholder 23">
            <a:extLst>
              <a:ext uri="{FF2B5EF4-FFF2-40B4-BE49-F238E27FC236}">
                <a16:creationId xmlns:a16="http://schemas.microsoft.com/office/drawing/2014/main" id="{A5253C6B-EABE-2B48-AAA9-D4D181E8C55A}"/>
              </a:ext>
            </a:extLst>
          </p:cNvPr>
          <p:cNvSpPr>
            <a:spLocks noGrp="1"/>
          </p:cNvSpPr>
          <p:nvPr>
            <p:ph sz="quarter" idx="13"/>
          </p:nvPr>
        </p:nvSpPr>
        <p:spPr>
          <a:xfrm>
            <a:off x="457200" y="4572000"/>
            <a:ext cx="2862262" cy="757238"/>
          </a:xfrm>
        </p:spPr>
        <p:txBody>
          <a:bodyPr lIns="0" tIns="0" rIns="0" bIns="0">
            <a:normAutofit/>
          </a:bodyPr>
          <a:lstStyle>
            <a:lvl1pPr marL="0" indent="0">
              <a:buFontTx/>
              <a:buNone/>
              <a:defRPr sz="1800">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Right Triangle 16">
            <a:extLst>
              <a:ext uri="{FF2B5EF4-FFF2-40B4-BE49-F238E27FC236}">
                <a16:creationId xmlns:a16="http://schemas.microsoft.com/office/drawing/2014/main" id="{3DA51437-1F48-DF4B-B788-17EBE11306A3}"/>
              </a:ext>
            </a:extLst>
          </p:cNvPr>
          <p:cNvSpPr/>
          <p:nvPr userDrawn="1"/>
        </p:nvSpPr>
        <p:spPr>
          <a:xfrm rot="16200000">
            <a:off x="10049933" y="4726950"/>
            <a:ext cx="2120583" cy="2207618"/>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451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CD028-51B1-B449-96A7-B041C102C91E}"/>
              </a:ext>
            </a:extLst>
          </p:cNvPr>
          <p:cNvSpPr/>
          <p:nvPr userDrawn="1"/>
        </p:nvSpPr>
        <p:spPr>
          <a:xfrm>
            <a:off x="0" y="-815"/>
            <a:ext cx="12192000" cy="685881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2C90E20-1603-CD4B-8F38-B66B4DC4C633}"/>
              </a:ext>
            </a:extLst>
          </p:cNvPr>
          <p:cNvSpPr>
            <a:spLocks noChangeAspect="1"/>
          </p:cNvSpPr>
          <p:nvPr userDrawn="1"/>
        </p:nvSpPr>
        <p:spPr>
          <a:xfrm rot="16200000">
            <a:off x="8933806" y="3591923"/>
            <a:ext cx="3200400" cy="333175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DCB53686-494E-8948-9927-680C0C6FD9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21178" y="521548"/>
            <a:ext cx="2186265" cy="536401"/>
          </a:xfrm>
          <a:prstGeom prst="rect">
            <a:avLst/>
          </a:prstGeom>
        </p:spPr>
      </p:pic>
      <p:sp>
        <p:nvSpPr>
          <p:cNvPr id="12" name="Right Triangle 11">
            <a:extLst>
              <a:ext uri="{FF2B5EF4-FFF2-40B4-BE49-F238E27FC236}">
                <a16:creationId xmlns:a16="http://schemas.microsoft.com/office/drawing/2014/main" id="{57EFDF70-CAD3-704F-BDBE-A7367250F34F}"/>
              </a:ext>
            </a:extLst>
          </p:cNvPr>
          <p:cNvSpPr>
            <a:spLocks noChangeAspect="1"/>
          </p:cNvSpPr>
          <p:nvPr userDrawn="1"/>
        </p:nvSpPr>
        <p:spPr>
          <a:xfrm rot="5400000">
            <a:off x="36050" y="-36049"/>
            <a:ext cx="1756700" cy="18288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B2C1824-187D-3246-AF41-33959E022B74}"/>
              </a:ext>
            </a:extLst>
          </p:cNvPr>
          <p:cNvSpPr>
            <a:spLocks noGrp="1"/>
          </p:cNvSpPr>
          <p:nvPr>
            <p:ph type="ctrTitle"/>
          </p:nvPr>
        </p:nvSpPr>
        <p:spPr>
          <a:xfrm>
            <a:off x="1600200" y="1828800"/>
            <a:ext cx="5722310" cy="1595504"/>
          </a:xfrm>
        </p:spPr>
        <p:txBody>
          <a:bodyPr lIns="0" tIns="0" rIns="0" bIns="0" anchor="b" anchorCtr="0">
            <a:normAutofit/>
          </a:bodyPr>
          <a:lstStyle>
            <a:lvl1pPr algn="l">
              <a:lnSpc>
                <a:spcPct val="90000"/>
              </a:lnSpc>
              <a:defRPr sz="4800">
                <a:solidFill>
                  <a:schemeClr val="accent1"/>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E2C02B9-949A-5744-B34F-00C5701C1EDF}"/>
              </a:ext>
            </a:extLst>
          </p:cNvPr>
          <p:cNvSpPr>
            <a:spLocks noGrp="1"/>
          </p:cNvSpPr>
          <p:nvPr>
            <p:ph type="subTitle" idx="1" hasCustomPrompt="1"/>
          </p:nvPr>
        </p:nvSpPr>
        <p:spPr>
          <a:xfrm>
            <a:off x="1600200" y="3657600"/>
            <a:ext cx="5722310" cy="778222"/>
          </a:xfrm>
        </p:spPr>
        <p:txBody>
          <a:bodyPr lIns="0" tIns="0" rIns="0" bIns="0" anchor="t">
            <a:normAutofit/>
          </a:bodyPr>
          <a:lstStyle>
            <a:lvl1pPr marL="0" indent="0" algn="l">
              <a:lnSpc>
                <a:spcPct val="100000"/>
              </a:lnSpc>
              <a:buNone/>
              <a:defRPr sz="2000" b="1" cap="none"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Content Placeholder 17">
            <a:extLst>
              <a:ext uri="{FF2B5EF4-FFF2-40B4-BE49-F238E27FC236}">
                <a16:creationId xmlns:a16="http://schemas.microsoft.com/office/drawing/2014/main" id="{917FF801-CED1-4F45-B2D6-9E4D1E233E37}"/>
              </a:ext>
            </a:extLst>
          </p:cNvPr>
          <p:cNvSpPr>
            <a:spLocks noGrp="1"/>
          </p:cNvSpPr>
          <p:nvPr>
            <p:ph sz="quarter" idx="12" hasCustomPrompt="1"/>
          </p:nvPr>
        </p:nvSpPr>
        <p:spPr>
          <a:xfrm>
            <a:off x="1600200" y="5486400"/>
            <a:ext cx="2640012" cy="637795"/>
          </a:xfrm>
        </p:spPr>
        <p:txBody>
          <a:bodyPr lIns="0" tIns="0" rIns="0" bIns="0">
            <a:normAutofit/>
          </a:bodyPr>
          <a:lstStyle>
            <a:lvl1pPr marL="0" indent="0">
              <a:lnSpc>
                <a:spcPct val="100000"/>
              </a:lnSpc>
              <a:buFontTx/>
              <a:buNone/>
              <a:defRPr sz="1600">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7" name="Content Placeholder 23">
            <a:extLst>
              <a:ext uri="{FF2B5EF4-FFF2-40B4-BE49-F238E27FC236}">
                <a16:creationId xmlns:a16="http://schemas.microsoft.com/office/drawing/2014/main" id="{9A790363-B46C-CB4B-90D7-BA15DD0F7801}"/>
              </a:ext>
            </a:extLst>
          </p:cNvPr>
          <p:cNvSpPr>
            <a:spLocks noGrp="1"/>
          </p:cNvSpPr>
          <p:nvPr>
            <p:ph sz="quarter" idx="13"/>
          </p:nvPr>
        </p:nvSpPr>
        <p:spPr>
          <a:xfrm>
            <a:off x="1600200" y="4572000"/>
            <a:ext cx="2862262" cy="757238"/>
          </a:xfrm>
        </p:spPr>
        <p:txBody>
          <a:bodyPr lIns="0" tIns="0" rIns="0" bIns="0">
            <a:normAutofit/>
          </a:bodyPr>
          <a:lstStyle>
            <a:lvl1pPr marL="0" indent="0">
              <a:buFontTx/>
              <a:buNone/>
              <a:defRPr sz="1800">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5">
            <a:extLst>
              <a:ext uri="{FF2B5EF4-FFF2-40B4-BE49-F238E27FC236}">
                <a16:creationId xmlns:a16="http://schemas.microsoft.com/office/drawing/2014/main" id="{2ACFAAE2-5457-0941-855F-C18A674E30A8}"/>
              </a:ext>
            </a:extLst>
          </p:cNvPr>
          <p:cNvSpPr>
            <a:spLocks noGrp="1"/>
          </p:cNvSpPr>
          <p:nvPr>
            <p:ph type="pic" sz="quarter" idx="14"/>
          </p:nvPr>
        </p:nvSpPr>
        <p:spPr>
          <a:xfrm>
            <a:off x="4700267" y="521548"/>
            <a:ext cx="1964545" cy="536401"/>
          </a:xfrm>
        </p:spPr>
        <p:txBody>
          <a:bodyPr anchor="ctr">
            <a:normAutofit/>
          </a:bodyPr>
          <a:lstStyle>
            <a:lvl1pPr marL="0" indent="0" algn="ctr">
              <a:buFontTx/>
              <a:buNone/>
              <a:defRPr sz="1400"/>
            </a:lvl1pPr>
          </a:lstStyle>
          <a:p>
            <a:r>
              <a:rPr lang="en-US"/>
              <a:t>Click icon to add picture</a:t>
            </a:r>
            <a:endParaRPr lang="en-US" dirty="0"/>
          </a:p>
        </p:txBody>
      </p:sp>
      <p:sp>
        <p:nvSpPr>
          <p:cNvPr id="20" name="Picture Placeholder 5">
            <a:extLst>
              <a:ext uri="{FF2B5EF4-FFF2-40B4-BE49-F238E27FC236}">
                <a16:creationId xmlns:a16="http://schemas.microsoft.com/office/drawing/2014/main" id="{6D950C61-DAA6-074D-B075-124013698581}"/>
              </a:ext>
            </a:extLst>
          </p:cNvPr>
          <p:cNvSpPr>
            <a:spLocks noGrp="1"/>
          </p:cNvSpPr>
          <p:nvPr>
            <p:ph type="pic" sz="quarter" idx="15"/>
          </p:nvPr>
        </p:nvSpPr>
        <p:spPr>
          <a:xfrm>
            <a:off x="7084124" y="521548"/>
            <a:ext cx="1964545" cy="536401"/>
          </a:xfrm>
        </p:spPr>
        <p:txBody>
          <a:bodyPr anchor="ctr">
            <a:normAutofit/>
          </a:bodyPr>
          <a:lstStyle>
            <a:lvl1pPr marL="0" indent="0" algn="ctr">
              <a:buFontTx/>
              <a:buNone/>
              <a:defRPr sz="1400"/>
            </a:lvl1pPr>
          </a:lstStyle>
          <a:p>
            <a:r>
              <a:rPr lang="en-US"/>
              <a:t>Click icon to add picture</a:t>
            </a:r>
            <a:endParaRPr lang="en-US" dirty="0"/>
          </a:p>
        </p:txBody>
      </p:sp>
    </p:spTree>
    <p:extLst>
      <p:ext uri="{BB962C8B-B14F-4D97-AF65-F5344CB8AC3E}">
        <p14:creationId xmlns:p14="http://schemas.microsoft.com/office/powerpoint/2010/main" val="70586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11B791-CCEB-7641-A86D-D82F554C27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0919" cy="6857999"/>
          </a:xfrm>
          <a:prstGeom prst="rect">
            <a:avLst/>
          </a:prstGeom>
        </p:spPr>
      </p:pic>
      <p:sp>
        <p:nvSpPr>
          <p:cNvPr id="9" name="Rectangle 8">
            <a:extLst>
              <a:ext uri="{FF2B5EF4-FFF2-40B4-BE49-F238E27FC236}">
                <a16:creationId xmlns:a16="http://schemas.microsoft.com/office/drawing/2014/main" id="{F8670CA6-A1B7-8042-B099-8B72914CA4C3}"/>
              </a:ext>
            </a:extLst>
          </p:cNvPr>
          <p:cNvSpPr/>
          <p:nvPr userDrawn="1"/>
        </p:nvSpPr>
        <p:spPr>
          <a:xfrm>
            <a:off x="-35926" y="0"/>
            <a:ext cx="695627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A32D1-C2BD-B54F-8CE3-ED24D004416E}"/>
              </a:ext>
            </a:extLst>
          </p:cNvPr>
          <p:cNvSpPr>
            <a:spLocks noGrp="1"/>
          </p:cNvSpPr>
          <p:nvPr>
            <p:ph type="ctrTitle"/>
          </p:nvPr>
        </p:nvSpPr>
        <p:spPr>
          <a:xfrm>
            <a:off x="457200" y="1828800"/>
            <a:ext cx="5722310" cy="1595504"/>
          </a:xfrm>
        </p:spPr>
        <p:txBody>
          <a:bodyPr lIns="0" tIns="0" rIns="0" bIns="0" anchor="b" anchorCtr="0">
            <a:normAutofit/>
          </a:bodyPr>
          <a:lstStyle>
            <a:lvl1pPr algn="l">
              <a:lnSpc>
                <a:spcPct val="90000"/>
              </a:lnSpc>
              <a:defRPr sz="4800">
                <a:solidFill>
                  <a:schemeClr val="accent1"/>
                </a:solidFill>
                <a:latin typeface="+mj-lt"/>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DCB53686-494E-8948-9927-680C0C6FD9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21548"/>
            <a:ext cx="2186265" cy="536401"/>
          </a:xfrm>
          <a:prstGeom prst="rect">
            <a:avLst/>
          </a:prstGeom>
        </p:spPr>
      </p:pic>
      <p:sp>
        <p:nvSpPr>
          <p:cNvPr id="19" name="Picture Placeholder 5">
            <a:extLst>
              <a:ext uri="{FF2B5EF4-FFF2-40B4-BE49-F238E27FC236}">
                <a16:creationId xmlns:a16="http://schemas.microsoft.com/office/drawing/2014/main" id="{EFAB9C05-1B26-6347-B730-19C489110349}"/>
              </a:ext>
            </a:extLst>
          </p:cNvPr>
          <p:cNvSpPr>
            <a:spLocks noGrp="1"/>
          </p:cNvSpPr>
          <p:nvPr>
            <p:ph type="pic" sz="quarter" idx="14"/>
          </p:nvPr>
        </p:nvSpPr>
        <p:spPr>
          <a:xfrm>
            <a:off x="3053707" y="521548"/>
            <a:ext cx="1964545" cy="536401"/>
          </a:xfrm>
        </p:spPr>
        <p:txBody>
          <a:bodyPr anchor="ctr">
            <a:normAutofit/>
          </a:bodyPr>
          <a:lstStyle>
            <a:lvl1pPr marL="0" indent="0" algn="ctr">
              <a:buFontTx/>
              <a:buNone/>
              <a:defRPr sz="1400"/>
            </a:lvl1pPr>
          </a:lstStyle>
          <a:p>
            <a:r>
              <a:rPr lang="en-US"/>
              <a:t>Click icon to add picture</a:t>
            </a:r>
            <a:endParaRPr lang="en-US" dirty="0"/>
          </a:p>
        </p:txBody>
      </p:sp>
      <p:sp>
        <p:nvSpPr>
          <p:cNvPr id="20" name="Right Triangle 19">
            <a:extLst>
              <a:ext uri="{FF2B5EF4-FFF2-40B4-BE49-F238E27FC236}">
                <a16:creationId xmlns:a16="http://schemas.microsoft.com/office/drawing/2014/main" id="{7D440CA4-56C1-7046-8E69-98A9B5478BA9}"/>
              </a:ext>
            </a:extLst>
          </p:cNvPr>
          <p:cNvSpPr/>
          <p:nvPr userDrawn="1"/>
        </p:nvSpPr>
        <p:spPr>
          <a:xfrm rot="5400000">
            <a:off x="6943489" y="-39919"/>
            <a:ext cx="1127885" cy="1174176"/>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btitle 2">
            <a:extLst>
              <a:ext uri="{FF2B5EF4-FFF2-40B4-BE49-F238E27FC236}">
                <a16:creationId xmlns:a16="http://schemas.microsoft.com/office/drawing/2014/main" id="{0BA4BACB-041E-6B46-979D-1F3F13E37379}"/>
              </a:ext>
            </a:extLst>
          </p:cNvPr>
          <p:cNvSpPr>
            <a:spLocks noGrp="1"/>
          </p:cNvSpPr>
          <p:nvPr>
            <p:ph type="subTitle" idx="1" hasCustomPrompt="1"/>
          </p:nvPr>
        </p:nvSpPr>
        <p:spPr>
          <a:xfrm>
            <a:off x="457200" y="3657600"/>
            <a:ext cx="5722310" cy="778222"/>
          </a:xfrm>
        </p:spPr>
        <p:txBody>
          <a:bodyPr lIns="0" tIns="0" rIns="0" bIns="0" anchor="t">
            <a:normAutofit/>
          </a:bodyPr>
          <a:lstStyle>
            <a:lvl1pPr marL="0" indent="0" algn="l">
              <a:lnSpc>
                <a:spcPct val="100000"/>
              </a:lnSpc>
              <a:buNone/>
              <a:defRPr sz="2000" b="1" cap="none"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Content Placeholder 17">
            <a:extLst>
              <a:ext uri="{FF2B5EF4-FFF2-40B4-BE49-F238E27FC236}">
                <a16:creationId xmlns:a16="http://schemas.microsoft.com/office/drawing/2014/main" id="{0274E821-13B7-414E-A93A-3D8EC0AB8879}"/>
              </a:ext>
            </a:extLst>
          </p:cNvPr>
          <p:cNvSpPr>
            <a:spLocks noGrp="1"/>
          </p:cNvSpPr>
          <p:nvPr>
            <p:ph sz="quarter" idx="12" hasCustomPrompt="1"/>
          </p:nvPr>
        </p:nvSpPr>
        <p:spPr>
          <a:xfrm>
            <a:off x="457200" y="5486400"/>
            <a:ext cx="2640012" cy="637795"/>
          </a:xfrm>
        </p:spPr>
        <p:txBody>
          <a:bodyPr lIns="0" tIns="0" rIns="0" bIns="0">
            <a:normAutofit/>
          </a:bodyPr>
          <a:lstStyle>
            <a:lvl1pPr marL="0" indent="0">
              <a:lnSpc>
                <a:spcPct val="100000"/>
              </a:lnSpc>
              <a:buFontTx/>
              <a:buNone/>
              <a:defRPr sz="1600">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4" name="Content Placeholder 23">
            <a:extLst>
              <a:ext uri="{FF2B5EF4-FFF2-40B4-BE49-F238E27FC236}">
                <a16:creationId xmlns:a16="http://schemas.microsoft.com/office/drawing/2014/main" id="{2374913C-B3BC-7E43-853D-75FE5C194F68}"/>
              </a:ext>
            </a:extLst>
          </p:cNvPr>
          <p:cNvSpPr>
            <a:spLocks noGrp="1"/>
          </p:cNvSpPr>
          <p:nvPr>
            <p:ph sz="quarter" idx="13"/>
          </p:nvPr>
        </p:nvSpPr>
        <p:spPr>
          <a:xfrm>
            <a:off x="457200" y="4572000"/>
            <a:ext cx="2862262" cy="757238"/>
          </a:xfrm>
        </p:spPr>
        <p:txBody>
          <a:bodyPr lIns="0" tIns="0" rIns="0" bIns="0">
            <a:normAutofit/>
          </a:bodyPr>
          <a:lstStyle>
            <a:lvl1pPr marL="0" indent="0">
              <a:buFontTx/>
              <a:buNone/>
              <a:defRPr sz="1800">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4" name="Right Triangle 13">
            <a:extLst>
              <a:ext uri="{FF2B5EF4-FFF2-40B4-BE49-F238E27FC236}">
                <a16:creationId xmlns:a16="http://schemas.microsoft.com/office/drawing/2014/main" id="{3B3AE702-0280-C641-A89D-B98E1AF7CB15}"/>
              </a:ext>
            </a:extLst>
          </p:cNvPr>
          <p:cNvSpPr/>
          <p:nvPr userDrawn="1"/>
        </p:nvSpPr>
        <p:spPr>
          <a:xfrm rot="16200000">
            <a:off x="10049933" y="4726950"/>
            <a:ext cx="2120583" cy="2207618"/>
          </a:xfrm>
          <a:prstGeom prst="r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2392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2054" y="439842"/>
            <a:ext cx="3647891" cy="690244"/>
          </a:xfrm>
          <a:prstGeom prst="rect">
            <a:avLst/>
          </a:prstGeom>
        </p:spPr>
        <p:txBody>
          <a:bodyPr wrap="square" lIns="0" tIns="0" rIns="0" bIns="0">
            <a:spAutoFit/>
          </a:bodyPr>
          <a:lstStyle>
            <a:lvl1pPr>
              <a:defRPr sz="4400" b="1" i="0">
                <a:solidFill>
                  <a:schemeClr val="bg1"/>
                </a:solidFill>
                <a:latin typeface="Arial"/>
                <a:cs typeface="Arial"/>
              </a:defRPr>
            </a:lvl1pPr>
          </a:lstStyle>
          <a:p>
            <a:endParaRPr/>
          </a:p>
        </p:txBody>
      </p:sp>
      <p:sp>
        <p:nvSpPr>
          <p:cNvPr id="3" name="Holder 3"/>
          <p:cNvSpPr>
            <a:spLocks noGrp="1"/>
          </p:cNvSpPr>
          <p:nvPr>
            <p:ph type="body" idx="1"/>
          </p:nvPr>
        </p:nvSpPr>
        <p:spPr>
          <a:xfrm>
            <a:off x="942430" y="1803957"/>
            <a:ext cx="10307139" cy="2717165"/>
          </a:xfrm>
          <a:prstGeom prst="rect">
            <a:avLst/>
          </a:prstGeom>
        </p:spPr>
        <p:txBody>
          <a:bodyPr wrap="square" lIns="0" tIns="0" rIns="0" bIns="0">
            <a:spAutoFit/>
          </a:bodyPr>
          <a:lstStyle>
            <a:lvl1pPr>
              <a:defRPr sz="2400" b="1" i="0">
                <a:solidFill>
                  <a:srgbClr val="0B2949"/>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2/21/2020</a:t>
            </a:fld>
            <a:endParaRPr lang="en-US"/>
          </a:p>
        </p:txBody>
      </p:sp>
      <p:sp>
        <p:nvSpPr>
          <p:cNvPr id="6" name="Holder 6"/>
          <p:cNvSpPr>
            <a:spLocks noGrp="1"/>
          </p:cNvSpPr>
          <p:nvPr>
            <p:ph type="sldNum" sz="quarter" idx="7"/>
          </p:nvPr>
        </p:nvSpPr>
        <p:spPr>
          <a:xfrm>
            <a:off x="11575208" y="6423205"/>
            <a:ext cx="221615" cy="196215"/>
          </a:xfrm>
          <a:prstGeom prst="rect">
            <a:avLst/>
          </a:prstGeom>
        </p:spPr>
        <p:txBody>
          <a:bodyPr wrap="square" lIns="0" tIns="0" rIns="0" bIns="0">
            <a:spAutoFit/>
          </a:bodyPr>
          <a:lstStyle>
            <a:lvl1pPr>
              <a:defRPr sz="1200" b="0" i="0">
                <a:solidFill>
                  <a:srgbClr val="5B6771"/>
                </a:solidFill>
                <a:latin typeface="Arial"/>
                <a:cs typeface="Arial"/>
              </a:defRPr>
            </a:lvl1pPr>
          </a:lstStyle>
          <a:p>
            <a:pPr marL="25400">
              <a:lnSpc>
                <a:spcPts val="142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9"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3AE0E-DAF8-684A-A8ED-3DECC7BA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1D4190-94AD-AC45-89F4-96FCEDD04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0AE23-6365-CB4F-A28B-5A8A43C9D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r>
              <a:rPr lang="en-US"/>
              <a:t>2/12/2020</a:t>
            </a:r>
            <a:endParaRPr lang="en-US" dirty="0"/>
          </a:p>
        </p:txBody>
      </p:sp>
      <p:sp>
        <p:nvSpPr>
          <p:cNvPr id="5" name="Footer Placeholder 4">
            <a:extLst>
              <a:ext uri="{FF2B5EF4-FFF2-40B4-BE49-F238E27FC236}">
                <a16:creationId xmlns:a16="http://schemas.microsoft.com/office/drawing/2014/main" id="{6444EC80-BE16-1849-9A4E-E4176B63E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8F332DC-0917-904C-A527-9C0EC99FB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0A1F2A9D-2A20-154F-9C67-DD19750049F0}" type="slidenum">
              <a:rPr lang="en-US" smtClean="0"/>
              <a:pPr/>
              <a:t>‹#›</a:t>
            </a:fld>
            <a:endParaRPr lang="en-US" dirty="0"/>
          </a:p>
        </p:txBody>
      </p:sp>
    </p:spTree>
    <p:extLst>
      <p:ext uri="{BB962C8B-B14F-4D97-AF65-F5344CB8AC3E}">
        <p14:creationId xmlns:p14="http://schemas.microsoft.com/office/powerpoint/2010/main" val="7712710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hdr="0" ftr="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JBandyopadhyay@mathematica-mpr.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MEconomist@mathematica-mpr.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ms.gov/Medicare/Quality-Initiatives-Patient-Assessment-Instruments/MMS/MMS-Content-Page" TargetMode="External"/><Relationship Id="rId5" Type="http://schemas.openxmlformats.org/officeDocument/2006/relationships/image" Target="../media/image38.jp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cms.gov/Medicare/Quality-Initiatives-Patient-Assessment-Instruments/MMS/MMS-Blueprint" TargetMode="Externa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4.jpg"/><Relationship Id="rId1" Type="http://schemas.openxmlformats.org/officeDocument/2006/relationships/slideLayout" Target="../slideLayouts/slideLayout5.xml"/><Relationship Id="rId5" Type="http://schemas.openxmlformats.org/officeDocument/2006/relationships/hyperlink" Target="mailto:Kimberly.Rawlings@cms.hhs.gov" TargetMode="External"/><Relationship Id="rId4" Type="http://schemas.openxmlformats.org/officeDocument/2006/relationships/hyperlink" Target="mailto:MMSsupport@Battell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257822"/>
            <a:ext cx="6739890" cy="1268095"/>
          </a:xfrm>
          <a:prstGeom prst="rect">
            <a:avLst/>
          </a:prstGeom>
        </p:spPr>
        <p:txBody>
          <a:bodyPr vert="horz" wrap="square" lIns="0" tIns="0" rIns="0" bIns="0" rtlCol="0">
            <a:spAutoFit/>
          </a:bodyPr>
          <a:lstStyle/>
          <a:p>
            <a:pPr marL="12700" marR="5080">
              <a:lnSpc>
                <a:spcPts val="4990"/>
              </a:lnSpc>
            </a:pPr>
            <a:r>
              <a:rPr sz="4800" spc="-5" dirty="0">
                <a:solidFill>
                  <a:srgbClr val="1F497D"/>
                </a:solidFill>
              </a:rPr>
              <a:t>Making Measures More  Person-Centered</a:t>
            </a:r>
            <a:endParaRPr sz="4800"/>
          </a:p>
        </p:txBody>
      </p:sp>
      <p:sp>
        <p:nvSpPr>
          <p:cNvPr id="4" name="object 4"/>
          <p:cNvSpPr txBox="1"/>
          <p:nvPr/>
        </p:nvSpPr>
        <p:spPr>
          <a:xfrm>
            <a:off x="8975090" y="3055448"/>
            <a:ext cx="2229485" cy="1124585"/>
          </a:xfrm>
          <a:prstGeom prst="rect">
            <a:avLst/>
          </a:prstGeom>
        </p:spPr>
        <p:txBody>
          <a:bodyPr vert="horz" wrap="square" lIns="0" tIns="0" rIns="0" bIns="0" rtlCol="0">
            <a:spAutoFit/>
          </a:bodyPr>
          <a:lstStyle/>
          <a:p>
            <a:pPr marL="12700">
              <a:lnSpc>
                <a:spcPct val="100000"/>
              </a:lnSpc>
            </a:pPr>
            <a:r>
              <a:rPr sz="1300" b="1" spc="-10" dirty="0">
                <a:latin typeface="Arial"/>
                <a:cs typeface="Arial"/>
              </a:rPr>
              <a:t>Presenters:</a:t>
            </a:r>
            <a:endParaRPr sz="1300">
              <a:latin typeface="Arial"/>
              <a:cs typeface="Arial"/>
            </a:endParaRPr>
          </a:p>
          <a:p>
            <a:pPr>
              <a:lnSpc>
                <a:spcPct val="100000"/>
              </a:lnSpc>
              <a:spcBef>
                <a:spcPts val="55"/>
              </a:spcBef>
            </a:pPr>
            <a:endParaRPr sz="1850">
              <a:latin typeface="Times New Roman"/>
              <a:cs typeface="Times New Roman"/>
            </a:endParaRPr>
          </a:p>
          <a:p>
            <a:pPr marL="299085" marR="172720" indent="-286385">
              <a:lnSpc>
                <a:spcPct val="100000"/>
              </a:lnSpc>
              <a:buChar char="•"/>
              <a:tabLst>
                <a:tab pos="299085" algn="l"/>
                <a:tab pos="299720" algn="l"/>
              </a:tabLst>
            </a:pPr>
            <a:r>
              <a:rPr sz="1300" spc="-10" dirty="0">
                <a:latin typeface="Arial"/>
                <a:cs typeface="Arial"/>
              </a:rPr>
              <a:t>Jayanti Bandyopadhyay  </a:t>
            </a:r>
            <a:r>
              <a:rPr sz="1300" spc="-5" dirty="0">
                <a:latin typeface="Arial"/>
                <a:cs typeface="Arial"/>
              </a:rPr>
              <a:t>(Mathematica)</a:t>
            </a:r>
            <a:endParaRPr sz="1300">
              <a:latin typeface="Arial"/>
              <a:cs typeface="Arial"/>
            </a:endParaRPr>
          </a:p>
          <a:p>
            <a:pPr marL="299085" indent="-286385">
              <a:lnSpc>
                <a:spcPct val="100000"/>
              </a:lnSpc>
              <a:spcBef>
                <a:spcPts val="309"/>
              </a:spcBef>
              <a:buChar char="•"/>
              <a:tabLst>
                <a:tab pos="299085" algn="l"/>
                <a:tab pos="299720" algn="l"/>
              </a:tabLst>
            </a:pPr>
            <a:r>
              <a:rPr sz="1300" spc="-5" dirty="0">
                <a:latin typeface="Arial"/>
                <a:cs typeface="Arial"/>
              </a:rPr>
              <a:t>Jennifer Simkins</a:t>
            </a:r>
            <a:r>
              <a:rPr sz="1300" spc="5" dirty="0">
                <a:latin typeface="Arial"/>
                <a:cs typeface="Arial"/>
              </a:rPr>
              <a:t> </a:t>
            </a:r>
            <a:r>
              <a:rPr sz="1300" spc="-5" dirty="0">
                <a:latin typeface="Arial"/>
                <a:cs typeface="Arial"/>
              </a:rPr>
              <a:t>(Battelle)</a:t>
            </a:r>
            <a:endParaRPr sz="1300">
              <a:latin typeface="Arial"/>
              <a:cs typeface="Arial"/>
            </a:endParaRPr>
          </a:p>
        </p:txBody>
      </p:sp>
      <p:sp>
        <p:nvSpPr>
          <p:cNvPr id="5" name="object 5"/>
          <p:cNvSpPr txBox="1"/>
          <p:nvPr/>
        </p:nvSpPr>
        <p:spPr>
          <a:xfrm>
            <a:off x="574432" y="1525536"/>
            <a:ext cx="6238875" cy="1499870"/>
          </a:xfrm>
          <a:prstGeom prst="rect">
            <a:avLst/>
          </a:prstGeom>
        </p:spPr>
        <p:txBody>
          <a:bodyPr vert="horz" wrap="square" lIns="0" tIns="0" rIns="0" bIns="0" rtlCol="0">
            <a:spAutoFit/>
          </a:bodyPr>
          <a:lstStyle/>
          <a:p>
            <a:pPr marL="12700">
              <a:lnSpc>
                <a:spcPts val="2960"/>
              </a:lnSpc>
            </a:pPr>
            <a:r>
              <a:rPr sz="2600" dirty="0">
                <a:latin typeface="Arial"/>
                <a:cs typeface="Arial"/>
              </a:rPr>
              <a:t>Applying Human Centric Design</a:t>
            </a:r>
            <a:r>
              <a:rPr sz="2600" spc="-80" dirty="0">
                <a:latin typeface="Arial"/>
                <a:cs typeface="Arial"/>
              </a:rPr>
              <a:t> </a:t>
            </a:r>
            <a:r>
              <a:rPr sz="2600" dirty="0">
                <a:latin typeface="Arial"/>
                <a:cs typeface="Arial"/>
              </a:rPr>
              <a:t>Principles</a:t>
            </a:r>
            <a:endParaRPr sz="2600">
              <a:latin typeface="Arial"/>
              <a:cs typeface="Arial"/>
            </a:endParaRPr>
          </a:p>
          <a:p>
            <a:pPr marL="12700">
              <a:lnSpc>
                <a:spcPct val="100000"/>
              </a:lnSpc>
              <a:spcBef>
                <a:spcPts val="310"/>
              </a:spcBef>
            </a:pPr>
            <a:r>
              <a:rPr sz="2600" spc="-5" dirty="0">
                <a:latin typeface="Arial"/>
                <a:cs typeface="Arial"/>
              </a:rPr>
              <a:t>to </a:t>
            </a:r>
            <a:r>
              <a:rPr sz="2600" dirty="0">
                <a:latin typeface="Arial"/>
                <a:cs typeface="Arial"/>
              </a:rPr>
              <a:t>the Development</a:t>
            </a:r>
            <a:r>
              <a:rPr sz="2600" spc="-25" dirty="0">
                <a:latin typeface="Arial"/>
                <a:cs typeface="Arial"/>
              </a:rPr>
              <a:t> </a:t>
            </a:r>
            <a:r>
              <a:rPr sz="2600" dirty="0">
                <a:latin typeface="Arial"/>
                <a:cs typeface="Arial"/>
              </a:rPr>
              <a:t>Process</a:t>
            </a:r>
            <a:endParaRPr sz="2600">
              <a:latin typeface="Arial"/>
              <a:cs typeface="Arial"/>
            </a:endParaRPr>
          </a:p>
          <a:p>
            <a:pPr>
              <a:lnSpc>
                <a:spcPct val="100000"/>
              </a:lnSpc>
              <a:spcBef>
                <a:spcPts val="15"/>
              </a:spcBef>
            </a:pPr>
            <a:endParaRPr sz="2500">
              <a:latin typeface="Times New Roman"/>
              <a:cs typeface="Times New Roman"/>
            </a:endParaRPr>
          </a:p>
          <a:p>
            <a:pPr marL="12700">
              <a:lnSpc>
                <a:spcPct val="100000"/>
              </a:lnSpc>
            </a:pPr>
            <a:r>
              <a:rPr sz="2000" dirty="0">
                <a:latin typeface="Arial"/>
                <a:cs typeface="Arial"/>
              </a:rPr>
              <a:t>February 12,</a:t>
            </a:r>
            <a:r>
              <a:rPr sz="2000" spc="-140" dirty="0">
                <a:latin typeface="Arial"/>
                <a:cs typeface="Arial"/>
              </a:rPr>
              <a:t> </a:t>
            </a:r>
            <a:r>
              <a:rPr sz="2000" dirty="0">
                <a:latin typeface="Arial"/>
                <a:cs typeface="Arial"/>
              </a:rPr>
              <a:t>2020</a:t>
            </a:r>
            <a:endParaRPr sz="2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HCD into the measure lifecycle</a:t>
            </a:r>
          </a:p>
        </p:txBody>
      </p:sp>
      <p:grpSp>
        <p:nvGrpSpPr>
          <p:cNvPr id="5" name="Group 4" descr="This graphic shows how the Implementation, Ideation, and Inspiration fits into measure conceptualization and measure specification. ">
            <a:extLst>
              <a:ext uri="{FF2B5EF4-FFF2-40B4-BE49-F238E27FC236}">
                <a16:creationId xmlns:a16="http://schemas.microsoft.com/office/drawing/2014/main" id="{A6315609-3526-4947-A526-C1D60133D970}"/>
              </a:ext>
            </a:extLst>
          </p:cNvPr>
          <p:cNvGrpSpPr/>
          <p:nvPr/>
        </p:nvGrpSpPr>
        <p:grpSpPr>
          <a:xfrm>
            <a:off x="749315" y="1702488"/>
            <a:ext cx="9780665" cy="4526681"/>
            <a:chOff x="749315" y="1702488"/>
            <a:chExt cx="9780665" cy="4526681"/>
          </a:xfrm>
        </p:grpSpPr>
        <p:sp>
          <p:nvSpPr>
            <p:cNvPr id="3" name="Rectangle 2"/>
            <p:cNvSpPr/>
            <p:nvPr/>
          </p:nvSpPr>
          <p:spPr>
            <a:xfrm>
              <a:off x="1631829" y="1714810"/>
              <a:ext cx="4226944" cy="483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eorgia"/>
                  <a:ea typeface="+mn-ea"/>
                  <a:cs typeface="+mn-cs"/>
                </a:rPr>
                <a:t>Measure conceptualization</a:t>
              </a:r>
            </a:p>
          </p:txBody>
        </p:sp>
        <p:sp>
          <p:nvSpPr>
            <p:cNvPr id="6" name="Rectangle 5"/>
            <p:cNvSpPr/>
            <p:nvPr/>
          </p:nvSpPr>
          <p:spPr>
            <a:xfrm>
              <a:off x="6303036" y="1713886"/>
              <a:ext cx="4226944" cy="483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eorgia"/>
                  <a:ea typeface="+mn-ea"/>
                  <a:cs typeface="+mn-cs"/>
                </a:rPr>
                <a:t>Measure specification</a:t>
              </a:r>
            </a:p>
          </p:txBody>
        </p:sp>
        <p:sp>
          <p:nvSpPr>
            <p:cNvPr id="7" name="Rounded Rectangle 6"/>
            <p:cNvSpPr/>
            <p:nvPr/>
          </p:nvSpPr>
          <p:spPr>
            <a:xfrm>
              <a:off x="1631829" y="2280881"/>
              <a:ext cx="4226944" cy="4294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a:ea typeface="+mn-ea"/>
                  <a:cs typeface="+mn-cs"/>
                </a:rPr>
                <a:t>Empathy interviews and design workshops</a:t>
              </a:r>
            </a:p>
          </p:txBody>
        </p:sp>
        <p:sp>
          <p:nvSpPr>
            <p:cNvPr id="8" name="Rectangle 7"/>
            <p:cNvSpPr/>
            <p:nvPr/>
          </p:nvSpPr>
          <p:spPr>
            <a:xfrm rot="16200000">
              <a:off x="440806" y="2011001"/>
              <a:ext cx="1199052" cy="5820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Georgia"/>
                  <a:ea typeface="+mn-ea"/>
                  <a:cs typeface="+mn-cs"/>
                </a:rPr>
                <a:t>Inspiration</a:t>
              </a:r>
              <a:endParaRPr kumimoji="0" lang="en-US" sz="2000" b="0" i="0" u="none" strike="noStrike" kern="1200" cap="none" spc="0" normalizeH="0" baseline="0" noProof="0" dirty="0">
                <a:ln>
                  <a:noFill/>
                </a:ln>
                <a:solidFill>
                  <a:schemeClr val="tx1"/>
                </a:solidFill>
                <a:effectLst/>
                <a:uLnTx/>
                <a:uFillTx/>
                <a:latin typeface="Georgia"/>
                <a:ea typeface="+mn-ea"/>
                <a:cs typeface="+mn-cs"/>
              </a:endParaRPr>
            </a:p>
          </p:txBody>
        </p:sp>
        <p:sp>
          <p:nvSpPr>
            <p:cNvPr id="9" name="Rectangle 8"/>
            <p:cNvSpPr/>
            <p:nvPr/>
          </p:nvSpPr>
          <p:spPr>
            <a:xfrm rot="16200000">
              <a:off x="270737" y="3380118"/>
              <a:ext cx="1539182" cy="5820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Georgia"/>
                  <a:ea typeface="+mn-ea"/>
                  <a:cs typeface="+mn-cs"/>
                </a:rPr>
                <a:t>Ideation</a:t>
              </a:r>
              <a:endParaRPr kumimoji="0" lang="en-US" sz="1400" b="0" i="0" u="none" strike="noStrike" kern="1200" cap="none" spc="0" normalizeH="0" baseline="0" noProof="0" dirty="0">
                <a:ln>
                  <a:noFill/>
                </a:ln>
                <a:solidFill>
                  <a:schemeClr val="tx1"/>
                </a:solidFill>
                <a:effectLst/>
                <a:uLnTx/>
                <a:uFillTx/>
                <a:latin typeface="Georgia"/>
                <a:ea typeface="+mn-ea"/>
                <a:cs typeface="+mn-cs"/>
              </a:endParaRPr>
            </a:p>
          </p:txBody>
        </p:sp>
        <p:sp>
          <p:nvSpPr>
            <p:cNvPr id="10" name="Rectangle 9"/>
            <p:cNvSpPr/>
            <p:nvPr/>
          </p:nvSpPr>
          <p:spPr>
            <a:xfrm rot="16200000">
              <a:off x="172209" y="5017829"/>
              <a:ext cx="1736240" cy="5820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Georgia"/>
                  <a:ea typeface="+mn-ea"/>
                  <a:cs typeface="+mn-cs"/>
                </a:rPr>
                <a:t>Implementation</a:t>
              </a:r>
            </a:p>
          </p:txBody>
        </p:sp>
        <p:sp>
          <p:nvSpPr>
            <p:cNvPr id="11" name="Rounded Rectangle 10"/>
            <p:cNvSpPr/>
            <p:nvPr/>
          </p:nvSpPr>
          <p:spPr>
            <a:xfrm>
              <a:off x="6303036" y="2894146"/>
              <a:ext cx="4226944" cy="4294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a:ea typeface="+mn-ea"/>
                  <a:cs typeface="+mn-cs"/>
                </a:rPr>
                <a:t>Ideate a candidate measure list</a:t>
              </a:r>
            </a:p>
          </p:txBody>
        </p:sp>
        <p:sp>
          <p:nvSpPr>
            <p:cNvPr id="12" name="Rounded Rectangle 11"/>
            <p:cNvSpPr/>
            <p:nvPr/>
          </p:nvSpPr>
          <p:spPr>
            <a:xfrm>
              <a:off x="1631829" y="2894146"/>
              <a:ext cx="4226944" cy="4294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a:ea typeface="+mn-ea"/>
                  <a:cs typeface="+mn-cs"/>
                </a:rPr>
                <a:t>Literature reviews</a:t>
              </a:r>
            </a:p>
          </p:txBody>
        </p:sp>
        <p:sp>
          <p:nvSpPr>
            <p:cNvPr id="13" name="Rounded Rectangle 12"/>
            <p:cNvSpPr/>
            <p:nvPr/>
          </p:nvSpPr>
          <p:spPr>
            <a:xfrm>
              <a:off x="1631829" y="3442461"/>
              <a:ext cx="4226944" cy="4294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a:ea typeface="+mn-ea"/>
                  <a:cs typeface="+mn-cs"/>
                </a:rPr>
                <a:t>Clinical expert review</a:t>
              </a:r>
            </a:p>
          </p:txBody>
        </p:sp>
        <p:sp>
          <p:nvSpPr>
            <p:cNvPr id="14" name="Rounded Rectangle 13"/>
            <p:cNvSpPr/>
            <p:nvPr/>
          </p:nvSpPr>
          <p:spPr>
            <a:xfrm>
              <a:off x="1631829" y="3994004"/>
              <a:ext cx="4226944" cy="4294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a:ea typeface="+mn-ea"/>
                  <a:cs typeface="+mn-cs"/>
                </a:rPr>
                <a:t>Prioritized list of candidate concepts</a:t>
              </a:r>
            </a:p>
          </p:txBody>
        </p:sp>
        <p:sp>
          <p:nvSpPr>
            <p:cNvPr id="15" name="Rounded Rectangle 14"/>
            <p:cNvSpPr/>
            <p:nvPr/>
          </p:nvSpPr>
          <p:spPr>
            <a:xfrm>
              <a:off x="1631829" y="4541338"/>
              <a:ext cx="4226944" cy="42946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a:ea typeface="+mn-ea"/>
                  <a:cs typeface="+mn-cs"/>
                </a:rPr>
                <a:t>Business case</a:t>
              </a:r>
            </a:p>
          </p:txBody>
        </p:sp>
        <p:sp>
          <p:nvSpPr>
            <p:cNvPr id="16" name="Rounded Rectangle 15"/>
            <p:cNvSpPr/>
            <p:nvPr/>
          </p:nvSpPr>
          <p:spPr>
            <a:xfrm>
              <a:off x="6303036" y="4541337"/>
              <a:ext cx="4226944" cy="42946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a:ea typeface="+mn-ea"/>
                  <a:cs typeface="+mn-cs"/>
                </a:rPr>
                <a:t>Technical specifications</a:t>
              </a:r>
            </a:p>
          </p:txBody>
        </p:sp>
        <p:sp>
          <p:nvSpPr>
            <p:cNvPr id="17" name="Rounded Rectangle 16"/>
            <p:cNvSpPr/>
            <p:nvPr/>
          </p:nvSpPr>
          <p:spPr>
            <a:xfrm>
              <a:off x="1631829" y="5251316"/>
              <a:ext cx="4226944" cy="42946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a:ea typeface="+mn-ea"/>
                  <a:cs typeface="+mn-cs"/>
                </a:rPr>
                <a:t>Stakeholder reviews (e.g., TEP and patients)</a:t>
              </a:r>
            </a:p>
          </p:txBody>
        </p:sp>
        <p:sp>
          <p:nvSpPr>
            <p:cNvPr id="18" name="Rounded Rectangle 17"/>
            <p:cNvSpPr/>
            <p:nvPr/>
          </p:nvSpPr>
          <p:spPr>
            <a:xfrm>
              <a:off x="6303036" y="5251315"/>
              <a:ext cx="4226944" cy="42946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a:ea typeface="+mn-ea"/>
                  <a:cs typeface="+mn-cs"/>
                </a:rPr>
                <a:t>Draft MER/MJF</a:t>
              </a:r>
            </a:p>
          </p:txBody>
        </p:sp>
        <p:sp>
          <p:nvSpPr>
            <p:cNvPr id="19" name="Rounded Rectangle 18"/>
            <p:cNvSpPr/>
            <p:nvPr/>
          </p:nvSpPr>
          <p:spPr>
            <a:xfrm>
              <a:off x="6303036" y="5799704"/>
              <a:ext cx="4226944" cy="42946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a:ea typeface="+mn-ea"/>
                  <a:cs typeface="+mn-cs"/>
                </a:rPr>
                <a:t>First draft of all measure materials</a:t>
              </a:r>
            </a:p>
          </p:txBody>
        </p:sp>
        <p:cxnSp>
          <p:nvCxnSpPr>
            <p:cNvPr id="25" name="Elbow Connector 24"/>
            <p:cNvCxnSpPr>
              <a:stCxn id="7" idx="3"/>
              <a:endCxn id="11" idx="0"/>
            </p:cNvCxnSpPr>
            <p:nvPr/>
          </p:nvCxnSpPr>
          <p:spPr>
            <a:xfrm>
              <a:off x="5858773" y="2495614"/>
              <a:ext cx="2557735" cy="3985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
              <a:endCxn id="12" idx="3"/>
            </p:cNvCxnSpPr>
            <p:nvPr/>
          </p:nvCxnSpPr>
          <p:spPr>
            <a:xfrm flipH="1">
              <a:off x="5858773" y="3108879"/>
              <a:ext cx="444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a:endCxn id="13" idx="0"/>
            </p:cNvCxnSpPr>
            <p:nvPr/>
          </p:nvCxnSpPr>
          <p:spPr>
            <a:xfrm>
              <a:off x="3745301" y="3323611"/>
              <a:ext cx="0" cy="11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2"/>
              <a:endCxn id="14" idx="0"/>
            </p:cNvCxnSpPr>
            <p:nvPr/>
          </p:nvCxnSpPr>
          <p:spPr>
            <a:xfrm>
              <a:off x="3745301" y="3871926"/>
              <a:ext cx="0" cy="122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2"/>
              <a:endCxn id="15" idx="0"/>
            </p:cNvCxnSpPr>
            <p:nvPr/>
          </p:nvCxnSpPr>
          <p:spPr>
            <a:xfrm>
              <a:off x="3745301" y="4423469"/>
              <a:ext cx="0" cy="117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3"/>
              <a:endCxn id="16" idx="1"/>
            </p:cNvCxnSpPr>
            <p:nvPr/>
          </p:nvCxnSpPr>
          <p:spPr>
            <a:xfrm flipV="1">
              <a:off x="5858773" y="4756070"/>
              <a:ext cx="4442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 idx="2"/>
              <a:endCxn id="19" idx="0"/>
            </p:cNvCxnSpPr>
            <p:nvPr/>
          </p:nvCxnSpPr>
          <p:spPr>
            <a:xfrm>
              <a:off x="8416508" y="5680780"/>
              <a:ext cx="0" cy="11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3"/>
              <a:endCxn id="18" idx="1"/>
            </p:cNvCxnSpPr>
            <p:nvPr/>
          </p:nvCxnSpPr>
          <p:spPr>
            <a:xfrm flipV="1">
              <a:off x="5858773" y="5466048"/>
              <a:ext cx="4442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6" idx="2"/>
              <a:endCxn id="17" idx="0"/>
            </p:cNvCxnSpPr>
            <p:nvPr/>
          </p:nvCxnSpPr>
          <p:spPr>
            <a:xfrm rot="5400000">
              <a:off x="5940648" y="2775456"/>
              <a:ext cx="280514" cy="46712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0" name="Slide Number Placeholder 19">
            <a:extLst>
              <a:ext uri="{FF2B5EF4-FFF2-40B4-BE49-F238E27FC236}">
                <a16:creationId xmlns:a16="http://schemas.microsoft.com/office/drawing/2014/main" id="{66DA866F-1F4F-427A-AFE4-D24115126910}"/>
              </a:ext>
            </a:extLst>
          </p:cNvPr>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330152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60979"/>
            <a:ext cx="10988040" cy="1331595"/>
          </a:xfrm>
          <a:prstGeom prst="rect">
            <a:avLst/>
          </a:prstGeom>
        </p:spPr>
        <p:txBody>
          <a:bodyPr vert="horz" wrap="square" lIns="0" tIns="0" rIns="0" bIns="0" rtlCol="0">
            <a:spAutoFit/>
          </a:bodyPr>
          <a:lstStyle/>
          <a:p>
            <a:pPr marL="12700" marR="5080">
              <a:lnSpc>
                <a:spcPts val="5180"/>
              </a:lnSpc>
            </a:pPr>
            <a:r>
              <a:rPr sz="4800" b="0" spc="-5" dirty="0">
                <a:latin typeface="Georgia"/>
                <a:cs typeface="Georgia"/>
              </a:rPr>
              <a:t>Use Case: Developing </a:t>
            </a:r>
            <a:r>
              <a:rPr sz="4800" b="0" dirty="0">
                <a:latin typeface="Georgia"/>
                <a:cs typeface="Georgia"/>
              </a:rPr>
              <a:t>a </a:t>
            </a:r>
            <a:r>
              <a:rPr sz="4800" b="0" spc="-5" dirty="0">
                <a:latin typeface="Georgia"/>
                <a:cs typeface="Georgia"/>
              </a:rPr>
              <a:t>measure concept  for </a:t>
            </a:r>
            <a:r>
              <a:rPr sz="4800" b="0" dirty="0">
                <a:latin typeface="Georgia"/>
                <a:cs typeface="Georgia"/>
              </a:rPr>
              <a:t>pain</a:t>
            </a:r>
            <a:r>
              <a:rPr sz="4800" b="0" spc="-55" dirty="0">
                <a:latin typeface="Georgia"/>
                <a:cs typeface="Georgia"/>
              </a:rPr>
              <a:t> </a:t>
            </a:r>
            <a:r>
              <a:rPr sz="4800" b="0" spc="-5" dirty="0">
                <a:latin typeface="Georgia"/>
                <a:cs typeface="Georgia"/>
              </a:rPr>
              <a:t>management</a:t>
            </a:r>
            <a:endParaRPr sz="4800">
              <a:latin typeface="Georgia"/>
              <a:cs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492489"/>
            <a:ext cx="9662160" cy="670560"/>
          </a:xfrm>
          <a:prstGeom prst="rect">
            <a:avLst/>
          </a:prstGeom>
        </p:spPr>
        <p:txBody>
          <a:bodyPr vert="horz" wrap="square" lIns="0" tIns="0" rIns="0" bIns="0" rtlCol="0">
            <a:spAutoFit/>
          </a:bodyPr>
          <a:lstStyle/>
          <a:p>
            <a:pPr marL="12700">
              <a:lnSpc>
                <a:spcPct val="100000"/>
              </a:lnSpc>
            </a:pPr>
            <a:r>
              <a:rPr b="0" dirty="0">
                <a:solidFill>
                  <a:srgbClr val="000000"/>
                </a:solidFill>
                <a:latin typeface="Arial"/>
                <a:cs typeface="Arial"/>
              </a:rPr>
              <a:t>Case study roadmap: </a:t>
            </a:r>
            <a:r>
              <a:rPr b="0" spc="-5" dirty="0">
                <a:solidFill>
                  <a:srgbClr val="000000"/>
                </a:solidFill>
                <a:latin typeface="Arial"/>
                <a:cs typeface="Arial"/>
              </a:rPr>
              <a:t>What </a:t>
            </a:r>
            <a:r>
              <a:rPr b="0" dirty="0">
                <a:solidFill>
                  <a:srgbClr val="000000"/>
                </a:solidFill>
                <a:latin typeface="Arial"/>
                <a:cs typeface="Arial"/>
              </a:rPr>
              <a:t>did we</a:t>
            </a:r>
            <a:r>
              <a:rPr b="0" spc="-50" dirty="0">
                <a:solidFill>
                  <a:srgbClr val="000000"/>
                </a:solidFill>
                <a:latin typeface="Arial"/>
                <a:cs typeface="Arial"/>
              </a:rPr>
              <a:t> </a:t>
            </a:r>
            <a:r>
              <a:rPr b="0" dirty="0">
                <a:solidFill>
                  <a:srgbClr val="000000"/>
                </a:solidFill>
                <a:latin typeface="Arial"/>
                <a:cs typeface="Arial"/>
              </a:rPr>
              <a:t>do?</a:t>
            </a:r>
          </a:p>
        </p:txBody>
      </p:sp>
      <p:sp>
        <p:nvSpPr>
          <p:cNvPr id="6" name="object 6" descr="This graphic shows a funnel showing how Ideation, Inspiration, and Implementation gets condensed into an initial list of prioritized measure concepts."/>
          <p:cNvSpPr/>
          <p:nvPr/>
        </p:nvSpPr>
        <p:spPr>
          <a:xfrm>
            <a:off x="3091942" y="1568081"/>
            <a:ext cx="5844508" cy="358295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530309" y="2287111"/>
            <a:ext cx="1033144" cy="973455"/>
          </a:xfrm>
          <a:prstGeom prst="rect">
            <a:avLst/>
          </a:prstGeom>
        </p:spPr>
        <p:txBody>
          <a:bodyPr vert="horz" wrap="square" lIns="0" tIns="0" rIns="0" bIns="0" rtlCol="0">
            <a:spAutoFit/>
          </a:bodyPr>
          <a:lstStyle/>
          <a:p>
            <a:pPr marL="12700" marR="5080" indent="1905" algn="ctr">
              <a:lnSpc>
                <a:spcPts val="1510"/>
              </a:lnSpc>
            </a:pPr>
            <a:r>
              <a:rPr sz="1400" spc="-5" dirty="0">
                <a:solidFill>
                  <a:srgbClr val="FFFFFF"/>
                </a:solidFill>
                <a:latin typeface="Georgia"/>
                <a:cs typeface="Georgia"/>
              </a:rPr>
              <a:t>Convert  </a:t>
            </a:r>
            <a:r>
              <a:rPr sz="1400" dirty="0">
                <a:solidFill>
                  <a:srgbClr val="FFFFFF"/>
                </a:solidFill>
                <a:latin typeface="Georgia"/>
                <a:cs typeface="Georgia"/>
              </a:rPr>
              <a:t>themes </a:t>
            </a:r>
            <a:r>
              <a:rPr sz="1400" spc="-5" dirty="0">
                <a:solidFill>
                  <a:srgbClr val="FFFFFF"/>
                </a:solidFill>
                <a:latin typeface="Georgia"/>
                <a:cs typeface="Georgia"/>
              </a:rPr>
              <a:t>to  concepts via  </a:t>
            </a:r>
            <a:r>
              <a:rPr sz="1400" b="1" spc="-5" dirty="0">
                <a:solidFill>
                  <a:srgbClr val="FFFFFF"/>
                </a:solidFill>
                <a:latin typeface="Georgia"/>
                <a:cs typeface="Georgia"/>
              </a:rPr>
              <a:t>design  </a:t>
            </a:r>
            <a:r>
              <a:rPr sz="1400" b="1" dirty="0">
                <a:solidFill>
                  <a:srgbClr val="FFFFFF"/>
                </a:solidFill>
                <a:latin typeface="Georgia"/>
                <a:cs typeface="Georgia"/>
              </a:rPr>
              <a:t>w</a:t>
            </a:r>
            <a:r>
              <a:rPr sz="1400" b="1" spc="-5" dirty="0">
                <a:solidFill>
                  <a:srgbClr val="FFFFFF"/>
                </a:solidFill>
                <a:latin typeface="Georgia"/>
                <a:cs typeface="Georgia"/>
              </a:rPr>
              <a:t>o</a:t>
            </a:r>
            <a:r>
              <a:rPr sz="1400" b="1" dirty="0">
                <a:solidFill>
                  <a:srgbClr val="FFFFFF"/>
                </a:solidFill>
                <a:latin typeface="Georgia"/>
                <a:cs typeface="Georgia"/>
              </a:rPr>
              <a:t>rks</a:t>
            </a:r>
            <a:r>
              <a:rPr sz="1400" b="1" spc="5" dirty="0">
                <a:solidFill>
                  <a:srgbClr val="FFFFFF"/>
                </a:solidFill>
                <a:latin typeface="Georgia"/>
                <a:cs typeface="Georgia"/>
              </a:rPr>
              <a:t>h</a:t>
            </a:r>
            <a:r>
              <a:rPr sz="1400" b="1" spc="-5" dirty="0">
                <a:solidFill>
                  <a:srgbClr val="FFFFFF"/>
                </a:solidFill>
                <a:latin typeface="Georgia"/>
                <a:cs typeface="Georgia"/>
              </a:rPr>
              <a:t>o</a:t>
            </a:r>
            <a:r>
              <a:rPr sz="1400" b="1" dirty="0">
                <a:solidFill>
                  <a:srgbClr val="FFFFFF"/>
                </a:solidFill>
                <a:latin typeface="Georgia"/>
                <a:cs typeface="Georgia"/>
              </a:rPr>
              <a:t>ps</a:t>
            </a:r>
            <a:endParaRPr sz="1400" dirty="0">
              <a:latin typeface="Georgia"/>
              <a:cs typeface="Georgia"/>
            </a:endParaRPr>
          </a:p>
        </p:txBody>
      </p:sp>
      <p:sp>
        <p:nvSpPr>
          <p:cNvPr id="8" name="object 8"/>
          <p:cNvSpPr txBox="1"/>
          <p:nvPr/>
        </p:nvSpPr>
        <p:spPr>
          <a:xfrm>
            <a:off x="6630413" y="2183304"/>
            <a:ext cx="1092835" cy="397510"/>
          </a:xfrm>
          <a:prstGeom prst="rect">
            <a:avLst/>
          </a:prstGeom>
        </p:spPr>
        <p:txBody>
          <a:bodyPr vert="horz" wrap="square" lIns="0" tIns="0" rIns="0" bIns="0" rtlCol="0">
            <a:spAutoFit/>
          </a:bodyPr>
          <a:lstStyle/>
          <a:p>
            <a:pPr marL="12700" marR="5080" indent="173355">
              <a:lnSpc>
                <a:spcPts val="1510"/>
              </a:lnSpc>
              <a:tabLst>
                <a:tab pos="976630" algn="l"/>
              </a:tabLst>
            </a:pPr>
            <a:r>
              <a:rPr sz="1400" dirty="0">
                <a:solidFill>
                  <a:srgbClr val="FFFFFF"/>
                </a:solidFill>
                <a:latin typeface="Georgia"/>
                <a:cs typeface="Georgia"/>
              </a:rPr>
              <a:t>Generate  </a:t>
            </a:r>
            <a:r>
              <a:rPr sz="1400" spc="-5" dirty="0">
                <a:solidFill>
                  <a:srgbClr val="FFFFFF"/>
                </a:solidFill>
                <a:latin typeface="Georgia"/>
                <a:cs typeface="Georgia"/>
              </a:rPr>
              <a:t>t</a:t>
            </a:r>
            <a:r>
              <a:rPr sz="1400" dirty="0">
                <a:solidFill>
                  <a:srgbClr val="FFFFFF"/>
                </a:solidFill>
                <a:latin typeface="Georgia"/>
                <a:cs typeface="Georgia"/>
              </a:rPr>
              <a:t>h	d</a:t>
            </a:r>
            <a:endParaRPr sz="1400">
              <a:latin typeface="Georgia"/>
              <a:cs typeface="Georgia"/>
            </a:endParaRPr>
          </a:p>
        </p:txBody>
      </p:sp>
      <p:sp>
        <p:nvSpPr>
          <p:cNvPr id="9" name="object 9"/>
          <p:cNvSpPr txBox="1"/>
          <p:nvPr/>
        </p:nvSpPr>
        <p:spPr>
          <a:xfrm>
            <a:off x="6657873" y="2375341"/>
            <a:ext cx="1036319" cy="397510"/>
          </a:xfrm>
          <a:prstGeom prst="rect">
            <a:avLst/>
          </a:prstGeom>
        </p:spPr>
        <p:txBody>
          <a:bodyPr vert="horz" wrap="square" lIns="0" tIns="0" rIns="0" bIns="0" rtlCol="0">
            <a:spAutoFit/>
          </a:bodyPr>
          <a:lstStyle/>
          <a:p>
            <a:pPr marL="12700" marR="5080" indent="136525">
              <a:lnSpc>
                <a:spcPts val="1510"/>
              </a:lnSpc>
            </a:pPr>
            <a:r>
              <a:rPr sz="1400" dirty="0">
                <a:solidFill>
                  <a:srgbClr val="FFFFFF"/>
                </a:solidFill>
                <a:latin typeface="Georgia"/>
                <a:cs typeface="Georgia"/>
              </a:rPr>
              <a:t>emes base  </a:t>
            </a:r>
            <a:r>
              <a:rPr sz="1400" spc="-5" dirty="0">
                <a:solidFill>
                  <a:srgbClr val="FFFFFF"/>
                </a:solidFill>
                <a:latin typeface="Georgia"/>
                <a:cs typeface="Georgia"/>
              </a:rPr>
              <a:t>on data</a:t>
            </a:r>
            <a:r>
              <a:rPr sz="1400" spc="-95" dirty="0">
                <a:solidFill>
                  <a:srgbClr val="FFFFFF"/>
                </a:solidFill>
                <a:latin typeface="Georgia"/>
                <a:cs typeface="Georgia"/>
              </a:rPr>
              <a:t> </a:t>
            </a:r>
            <a:r>
              <a:rPr sz="1400" dirty="0">
                <a:solidFill>
                  <a:srgbClr val="FFFFFF"/>
                </a:solidFill>
                <a:latin typeface="Georgia"/>
                <a:cs typeface="Georgia"/>
              </a:rPr>
              <a:t>from</a:t>
            </a:r>
            <a:endParaRPr sz="1400">
              <a:latin typeface="Georgia"/>
              <a:cs typeface="Georgia"/>
            </a:endParaRPr>
          </a:p>
        </p:txBody>
      </p:sp>
      <p:sp>
        <p:nvSpPr>
          <p:cNvPr id="10" name="object 10"/>
          <p:cNvSpPr txBox="1"/>
          <p:nvPr/>
        </p:nvSpPr>
        <p:spPr>
          <a:xfrm>
            <a:off x="6682164" y="2734991"/>
            <a:ext cx="907415" cy="421640"/>
          </a:xfrm>
          <a:prstGeom prst="rect">
            <a:avLst/>
          </a:prstGeom>
        </p:spPr>
        <p:txBody>
          <a:bodyPr vert="horz" wrap="square" lIns="0" tIns="0" rIns="0" bIns="0" rtlCol="0">
            <a:spAutoFit/>
          </a:bodyPr>
          <a:lstStyle/>
          <a:p>
            <a:pPr marL="93345">
              <a:lnSpc>
                <a:spcPts val="1595"/>
              </a:lnSpc>
            </a:pPr>
            <a:r>
              <a:rPr sz="1400" b="1" dirty="0">
                <a:solidFill>
                  <a:srgbClr val="FFFFFF"/>
                </a:solidFill>
                <a:latin typeface="Georgia"/>
                <a:cs typeface="Georgia"/>
              </a:rPr>
              <a:t>empathy</a:t>
            </a:r>
            <a:endParaRPr sz="1400">
              <a:latin typeface="Georgia"/>
              <a:cs typeface="Georgia"/>
            </a:endParaRPr>
          </a:p>
          <a:p>
            <a:pPr marL="12700">
              <a:lnSpc>
                <a:spcPts val="1595"/>
              </a:lnSpc>
            </a:pPr>
            <a:r>
              <a:rPr sz="1400" b="1" dirty="0">
                <a:solidFill>
                  <a:srgbClr val="FFFFFF"/>
                </a:solidFill>
                <a:latin typeface="Georgia"/>
                <a:cs typeface="Georgia"/>
              </a:rPr>
              <a:t>i</a:t>
            </a:r>
            <a:endParaRPr sz="1400">
              <a:latin typeface="Georgia"/>
              <a:cs typeface="Georgia"/>
            </a:endParaRPr>
          </a:p>
        </p:txBody>
      </p:sp>
      <p:sp>
        <p:nvSpPr>
          <p:cNvPr id="11" name="object 11"/>
          <p:cNvSpPr txBox="1"/>
          <p:nvPr/>
        </p:nvSpPr>
        <p:spPr>
          <a:xfrm>
            <a:off x="6744643" y="2927029"/>
            <a:ext cx="926465" cy="22987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Georgia"/>
                <a:cs typeface="Georgia"/>
              </a:rPr>
              <a:t>n</a:t>
            </a:r>
            <a:r>
              <a:rPr sz="1400" b="1" spc="5" dirty="0">
                <a:solidFill>
                  <a:srgbClr val="FFFFFF"/>
                </a:solidFill>
                <a:latin typeface="Georgia"/>
                <a:cs typeface="Georgia"/>
              </a:rPr>
              <a:t>t</a:t>
            </a:r>
            <a:r>
              <a:rPr sz="1400" b="1" dirty="0">
                <a:solidFill>
                  <a:srgbClr val="FFFFFF"/>
                </a:solidFill>
                <a:latin typeface="Georgia"/>
                <a:cs typeface="Georgia"/>
              </a:rPr>
              <a:t>er</a:t>
            </a:r>
            <a:r>
              <a:rPr sz="1400" b="1" spc="-5" dirty="0">
                <a:solidFill>
                  <a:srgbClr val="FFFFFF"/>
                </a:solidFill>
                <a:latin typeface="Georgia"/>
                <a:cs typeface="Georgia"/>
              </a:rPr>
              <a:t>vi</a:t>
            </a:r>
            <a:r>
              <a:rPr sz="1400" b="1" dirty="0">
                <a:solidFill>
                  <a:srgbClr val="FFFFFF"/>
                </a:solidFill>
                <a:latin typeface="Georgia"/>
                <a:cs typeface="Georgia"/>
              </a:rPr>
              <a:t>ews</a:t>
            </a:r>
            <a:endParaRPr sz="1400">
              <a:latin typeface="Georgia"/>
              <a:cs typeface="Georgia"/>
            </a:endParaRPr>
          </a:p>
        </p:txBody>
      </p:sp>
      <p:sp>
        <p:nvSpPr>
          <p:cNvPr id="12" name="object 12"/>
          <p:cNvSpPr txBox="1"/>
          <p:nvPr/>
        </p:nvSpPr>
        <p:spPr>
          <a:xfrm>
            <a:off x="5592917" y="3514554"/>
            <a:ext cx="1183005" cy="973455"/>
          </a:xfrm>
          <a:prstGeom prst="rect">
            <a:avLst/>
          </a:prstGeom>
        </p:spPr>
        <p:txBody>
          <a:bodyPr vert="horz" wrap="square" lIns="0" tIns="0" rIns="0" bIns="0" rtlCol="0">
            <a:spAutoFit/>
          </a:bodyPr>
          <a:lstStyle/>
          <a:p>
            <a:pPr marL="12700" marR="5080" indent="635" algn="ctr">
              <a:lnSpc>
                <a:spcPts val="1510"/>
              </a:lnSpc>
            </a:pPr>
            <a:r>
              <a:rPr sz="1400" spc="-5" dirty="0">
                <a:solidFill>
                  <a:srgbClr val="FFFFFF"/>
                </a:solidFill>
                <a:latin typeface="Georgia"/>
                <a:cs typeface="Georgia"/>
              </a:rPr>
              <a:t>Validate list of  </a:t>
            </a:r>
            <a:r>
              <a:rPr sz="1400" dirty="0">
                <a:solidFill>
                  <a:srgbClr val="FFFFFF"/>
                </a:solidFill>
                <a:latin typeface="Georgia"/>
                <a:cs typeface="Georgia"/>
              </a:rPr>
              <a:t>generated  </a:t>
            </a:r>
            <a:r>
              <a:rPr sz="1400" spc="-5" dirty="0">
                <a:solidFill>
                  <a:srgbClr val="FFFFFF"/>
                </a:solidFill>
                <a:latin typeface="Georgia"/>
                <a:cs typeface="Georgia"/>
              </a:rPr>
              <a:t>concepts</a:t>
            </a:r>
            <a:r>
              <a:rPr sz="1400" spc="-70" dirty="0">
                <a:solidFill>
                  <a:srgbClr val="FFFFFF"/>
                </a:solidFill>
                <a:latin typeface="Georgia"/>
                <a:cs typeface="Georgia"/>
              </a:rPr>
              <a:t> </a:t>
            </a:r>
            <a:r>
              <a:rPr sz="1400" spc="-5" dirty="0">
                <a:solidFill>
                  <a:srgbClr val="FFFFFF"/>
                </a:solidFill>
                <a:latin typeface="Georgia"/>
                <a:cs typeface="Georgia"/>
              </a:rPr>
              <a:t>using  </a:t>
            </a:r>
            <a:r>
              <a:rPr sz="1400" b="1" spc="-5" dirty="0">
                <a:solidFill>
                  <a:srgbClr val="FFFFFF"/>
                </a:solidFill>
                <a:latin typeface="Georgia"/>
                <a:cs typeface="Georgia"/>
              </a:rPr>
              <a:t>clinical  </a:t>
            </a:r>
            <a:r>
              <a:rPr sz="1400" b="1" dirty="0">
                <a:solidFill>
                  <a:srgbClr val="FFFFFF"/>
                </a:solidFill>
                <a:latin typeface="Georgia"/>
                <a:cs typeface="Georgia"/>
              </a:rPr>
              <a:t>evidence</a:t>
            </a:r>
            <a:endParaRPr sz="1400">
              <a:latin typeface="Georgia"/>
              <a:cs typeface="Georgia"/>
            </a:endParaRPr>
          </a:p>
        </p:txBody>
      </p:sp>
      <p:sp>
        <p:nvSpPr>
          <p:cNvPr id="13" name="object 13"/>
          <p:cNvSpPr/>
          <p:nvPr/>
        </p:nvSpPr>
        <p:spPr>
          <a:xfrm>
            <a:off x="5769864" y="5260847"/>
            <a:ext cx="652780" cy="469900"/>
          </a:xfrm>
          <a:custGeom>
            <a:avLst/>
            <a:gdLst/>
            <a:ahLst/>
            <a:cxnLst/>
            <a:rect l="l" t="t" r="r" b="b"/>
            <a:pathLst>
              <a:path w="652779" h="469900">
                <a:moveTo>
                  <a:pt x="652272" y="234695"/>
                </a:moveTo>
                <a:lnTo>
                  <a:pt x="0" y="234695"/>
                </a:lnTo>
                <a:lnTo>
                  <a:pt x="326136" y="469391"/>
                </a:lnTo>
                <a:lnTo>
                  <a:pt x="652272" y="234695"/>
                </a:lnTo>
                <a:close/>
              </a:path>
              <a:path w="652779" h="469900">
                <a:moveTo>
                  <a:pt x="489204" y="0"/>
                </a:moveTo>
                <a:lnTo>
                  <a:pt x="163068" y="0"/>
                </a:lnTo>
                <a:lnTo>
                  <a:pt x="163068" y="234695"/>
                </a:lnTo>
                <a:lnTo>
                  <a:pt x="489204" y="234695"/>
                </a:lnTo>
                <a:lnTo>
                  <a:pt x="489204" y="0"/>
                </a:lnTo>
                <a:close/>
              </a:path>
            </a:pathLst>
          </a:custGeom>
          <a:solidFill>
            <a:srgbClr val="046B5C"/>
          </a:solidFill>
        </p:spPr>
        <p:txBody>
          <a:bodyPr wrap="square" lIns="0" tIns="0" rIns="0" bIns="0" rtlCol="0"/>
          <a:lstStyle/>
          <a:p>
            <a:endParaRPr/>
          </a:p>
        </p:txBody>
      </p:sp>
      <p:sp>
        <p:nvSpPr>
          <p:cNvPr id="14" name="object 14"/>
          <p:cNvSpPr txBox="1"/>
          <p:nvPr/>
        </p:nvSpPr>
        <p:spPr>
          <a:xfrm>
            <a:off x="3277901" y="5691354"/>
            <a:ext cx="5637530" cy="384810"/>
          </a:xfrm>
          <a:prstGeom prst="rect">
            <a:avLst/>
          </a:prstGeom>
        </p:spPr>
        <p:txBody>
          <a:bodyPr vert="horz" wrap="square" lIns="0" tIns="0" rIns="0" bIns="0" rtlCol="0">
            <a:spAutoFit/>
          </a:bodyPr>
          <a:lstStyle/>
          <a:p>
            <a:pPr marL="12700">
              <a:lnSpc>
                <a:spcPct val="100000"/>
              </a:lnSpc>
            </a:pPr>
            <a:r>
              <a:rPr sz="2400" spc="-5" dirty="0">
                <a:solidFill>
                  <a:srgbClr val="046B5C"/>
                </a:solidFill>
                <a:latin typeface="Georgia"/>
                <a:cs typeface="Georgia"/>
              </a:rPr>
              <a:t>Initial list of </a:t>
            </a:r>
            <a:r>
              <a:rPr sz="2400" dirty="0">
                <a:solidFill>
                  <a:srgbClr val="046B5C"/>
                </a:solidFill>
                <a:latin typeface="Georgia"/>
                <a:cs typeface="Georgia"/>
              </a:rPr>
              <a:t>prioritized </a:t>
            </a:r>
            <a:r>
              <a:rPr sz="2400" spc="-5" dirty="0">
                <a:solidFill>
                  <a:srgbClr val="046B5C"/>
                </a:solidFill>
                <a:latin typeface="Georgia"/>
                <a:cs typeface="Georgia"/>
              </a:rPr>
              <a:t>measure</a:t>
            </a:r>
            <a:r>
              <a:rPr sz="2400" spc="-55" dirty="0">
                <a:solidFill>
                  <a:srgbClr val="046B5C"/>
                </a:solidFill>
                <a:latin typeface="Georgia"/>
                <a:cs typeface="Georgia"/>
              </a:rPr>
              <a:t> </a:t>
            </a:r>
            <a:r>
              <a:rPr sz="2400" spc="-5" dirty="0">
                <a:solidFill>
                  <a:srgbClr val="046B5C"/>
                </a:solidFill>
                <a:latin typeface="Georgia"/>
                <a:cs typeface="Georgia"/>
              </a:rPr>
              <a:t>concepts</a:t>
            </a:r>
            <a:endParaRPr sz="2400">
              <a:latin typeface="Georgia"/>
              <a:cs typeface="Georgia"/>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11</a:t>
            </a:r>
          </a:p>
        </p:txBody>
      </p:sp>
      <p:sp>
        <p:nvSpPr>
          <p:cNvPr id="15" name="object 15"/>
          <p:cNvSpPr txBox="1"/>
          <p:nvPr/>
        </p:nvSpPr>
        <p:spPr>
          <a:xfrm>
            <a:off x="9073846" y="1715513"/>
            <a:ext cx="1942464" cy="260350"/>
          </a:xfrm>
          <a:prstGeom prst="rect">
            <a:avLst/>
          </a:prstGeom>
        </p:spPr>
        <p:txBody>
          <a:bodyPr vert="horz" wrap="square" lIns="0" tIns="0" rIns="0" bIns="0" rtlCol="0">
            <a:spAutoFit/>
          </a:bodyPr>
          <a:lstStyle/>
          <a:p>
            <a:pPr marL="12700">
              <a:lnSpc>
                <a:spcPct val="100000"/>
              </a:lnSpc>
            </a:pPr>
            <a:r>
              <a:rPr sz="1600" b="1" spc="-5" dirty="0">
                <a:solidFill>
                  <a:srgbClr val="046B5C"/>
                </a:solidFill>
                <a:latin typeface="Georgia"/>
                <a:cs typeface="Georgia"/>
              </a:rPr>
              <a:t>Inspiration</a:t>
            </a:r>
            <a:r>
              <a:rPr sz="1600" spc="-5" dirty="0">
                <a:solidFill>
                  <a:srgbClr val="046B5C"/>
                </a:solidFill>
                <a:latin typeface="Georgia"/>
                <a:cs typeface="Georgia"/>
              </a:rPr>
              <a:t>:</a:t>
            </a:r>
            <a:r>
              <a:rPr sz="1600" spc="-60" dirty="0">
                <a:solidFill>
                  <a:srgbClr val="046B5C"/>
                </a:solidFill>
                <a:latin typeface="Georgia"/>
                <a:cs typeface="Georgia"/>
              </a:rPr>
              <a:t> </a:t>
            </a:r>
            <a:r>
              <a:rPr sz="1600" spc="-10" dirty="0">
                <a:solidFill>
                  <a:srgbClr val="046B5C"/>
                </a:solidFill>
                <a:latin typeface="Georgia"/>
                <a:cs typeface="Georgia"/>
              </a:rPr>
              <a:t>Gather</a:t>
            </a:r>
            <a:endParaRPr sz="1600">
              <a:latin typeface="Georgia"/>
              <a:cs typeface="Georgia"/>
            </a:endParaRPr>
          </a:p>
        </p:txBody>
      </p:sp>
      <p:sp>
        <p:nvSpPr>
          <p:cNvPr id="16" name="object 16"/>
          <p:cNvSpPr txBox="1"/>
          <p:nvPr/>
        </p:nvSpPr>
        <p:spPr>
          <a:xfrm>
            <a:off x="9006957" y="1962460"/>
            <a:ext cx="2074545" cy="452755"/>
          </a:xfrm>
          <a:prstGeom prst="rect">
            <a:avLst/>
          </a:prstGeom>
        </p:spPr>
        <p:txBody>
          <a:bodyPr vert="horz" wrap="square" lIns="0" tIns="0" rIns="0" bIns="0" rtlCol="0">
            <a:spAutoFit/>
          </a:bodyPr>
          <a:lstStyle/>
          <a:p>
            <a:pPr marL="80645" marR="5080" indent="-68580">
              <a:lnSpc>
                <a:spcPts val="1730"/>
              </a:lnSpc>
            </a:pPr>
            <a:r>
              <a:rPr sz="1600" spc="-5" dirty="0">
                <a:solidFill>
                  <a:srgbClr val="046B5C"/>
                </a:solidFill>
                <a:latin typeface="Georgia"/>
                <a:cs typeface="Georgia"/>
              </a:rPr>
              <a:t>information on what is  important to</a:t>
            </a:r>
            <a:r>
              <a:rPr sz="1600" spc="-30" dirty="0">
                <a:solidFill>
                  <a:srgbClr val="046B5C"/>
                </a:solidFill>
                <a:latin typeface="Georgia"/>
                <a:cs typeface="Georgia"/>
              </a:rPr>
              <a:t> </a:t>
            </a:r>
            <a:r>
              <a:rPr sz="1600" spc="-5" dirty="0">
                <a:solidFill>
                  <a:srgbClr val="046B5C"/>
                </a:solidFill>
                <a:latin typeface="Georgia"/>
                <a:cs typeface="Georgia"/>
              </a:rPr>
              <a:t>patients</a:t>
            </a:r>
            <a:endParaRPr sz="1600">
              <a:latin typeface="Georgia"/>
              <a:cs typeface="Georgia"/>
            </a:endParaRPr>
          </a:p>
        </p:txBody>
      </p:sp>
      <p:sp>
        <p:nvSpPr>
          <p:cNvPr id="17" name="object 17"/>
          <p:cNvSpPr txBox="1"/>
          <p:nvPr/>
        </p:nvSpPr>
        <p:spPr>
          <a:xfrm>
            <a:off x="1116563" y="3069969"/>
            <a:ext cx="1885314" cy="1111250"/>
          </a:xfrm>
          <a:prstGeom prst="rect">
            <a:avLst/>
          </a:prstGeom>
        </p:spPr>
        <p:txBody>
          <a:bodyPr vert="horz" wrap="square" lIns="0" tIns="0" rIns="0" bIns="0" rtlCol="0">
            <a:spAutoFit/>
          </a:bodyPr>
          <a:lstStyle/>
          <a:p>
            <a:pPr marL="12700" marR="5080" indent="-2540" algn="ctr">
              <a:lnSpc>
                <a:spcPts val="1730"/>
              </a:lnSpc>
            </a:pPr>
            <a:r>
              <a:rPr sz="1600" b="1" spc="-5" dirty="0">
                <a:solidFill>
                  <a:srgbClr val="046B5C"/>
                </a:solidFill>
                <a:latin typeface="Georgia"/>
                <a:cs typeface="Georgia"/>
              </a:rPr>
              <a:t>Ideation </a:t>
            </a:r>
            <a:r>
              <a:rPr sz="1600" b="1" spc="-10" dirty="0">
                <a:solidFill>
                  <a:srgbClr val="046B5C"/>
                </a:solidFill>
                <a:latin typeface="Georgia"/>
                <a:cs typeface="Georgia"/>
              </a:rPr>
              <a:t>(part 2)</a:t>
            </a:r>
            <a:r>
              <a:rPr sz="1600" spc="-10" dirty="0">
                <a:solidFill>
                  <a:srgbClr val="046B5C"/>
                </a:solidFill>
                <a:latin typeface="Georgia"/>
                <a:cs typeface="Georgia"/>
              </a:rPr>
              <a:t>:  Create design  </a:t>
            </a:r>
            <a:r>
              <a:rPr sz="1600" spc="-5" dirty="0">
                <a:solidFill>
                  <a:srgbClr val="046B5C"/>
                </a:solidFill>
                <a:latin typeface="Georgia"/>
                <a:cs typeface="Georgia"/>
              </a:rPr>
              <a:t>guidelines that will  inform generation of  </a:t>
            </a:r>
            <a:r>
              <a:rPr sz="1600" spc="-10" dirty="0">
                <a:solidFill>
                  <a:srgbClr val="046B5C"/>
                </a:solidFill>
                <a:latin typeface="Georgia"/>
                <a:cs typeface="Georgia"/>
              </a:rPr>
              <a:t>measure</a:t>
            </a:r>
            <a:r>
              <a:rPr sz="1600" spc="-35" dirty="0">
                <a:solidFill>
                  <a:srgbClr val="046B5C"/>
                </a:solidFill>
                <a:latin typeface="Georgia"/>
                <a:cs typeface="Georgia"/>
              </a:rPr>
              <a:t> </a:t>
            </a:r>
            <a:r>
              <a:rPr sz="1600" spc="-5" dirty="0">
                <a:solidFill>
                  <a:srgbClr val="046B5C"/>
                </a:solidFill>
                <a:latin typeface="Georgia"/>
                <a:cs typeface="Georgia"/>
              </a:rPr>
              <a:t>concepts</a:t>
            </a:r>
            <a:endParaRPr sz="1600">
              <a:latin typeface="Georgia"/>
              <a:cs typeface="Georgia"/>
            </a:endParaRPr>
          </a:p>
        </p:txBody>
      </p:sp>
      <p:sp>
        <p:nvSpPr>
          <p:cNvPr id="18" name="object 18"/>
          <p:cNvSpPr txBox="1"/>
          <p:nvPr/>
        </p:nvSpPr>
        <p:spPr>
          <a:xfrm>
            <a:off x="1210815" y="1498835"/>
            <a:ext cx="1797685" cy="243840"/>
          </a:xfrm>
          <a:prstGeom prst="rect">
            <a:avLst/>
          </a:prstGeom>
        </p:spPr>
        <p:txBody>
          <a:bodyPr vert="horz" wrap="square" lIns="0" tIns="0" rIns="0" bIns="0" rtlCol="0">
            <a:spAutoFit/>
          </a:bodyPr>
          <a:lstStyle/>
          <a:p>
            <a:pPr marL="12700">
              <a:lnSpc>
                <a:spcPct val="100000"/>
              </a:lnSpc>
            </a:pPr>
            <a:r>
              <a:rPr sz="1600" b="1" spc="-5" dirty="0">
                <a:solidFill>
                  <a:srgbClr val="046B5C"/>
                </a:solidFill>
                <a:latin typeface="Georgia"/>
                <a:cs typeface="Georgia"/>
              </a:rPr>
              <a:t>Ideation </a:t>
            </a:r>
            <a:r>
              <a:rPr sz="1600" b="1" spc="-10" dirty="0">
                <a:solidFill>
                  <a:srgbClr val="046B5C"/>
                </a:solidFill>
                <a:latin typeface="Georgia"/>
                <a:cs typeface="Georgia"/>
              </a:rPr>
              <a:t>(part</a:t>
            </a:r>
            <a:r>
              <a:rPr sz="1600" b="1" spc="-40" dirty="0">
                <a:solidFill>
                  <a:srgbClr val="046B5C"/>
                </a:solidFill>
                <a:latin typeface="Georgia"/>
                <a:cs typeface="Georgia"/>
              </a:rPr>
              <a:t> </a:t>
            </a:r>
            <a:r>
              <a:rPr sz="1600" b="1" spc="-5" dirty="0">
                <a:solidFill>
                  <a:srgbClr val="046B5C"/>
                </a:solidFill>
                <a:latin typeface="Georgia"/>
                <a:cs typeface="Georgia"/>
              </a:rPr>
              <a:t>1)</a:t>
            </a:r>
            <a:r>
              <a:rPr sz="1600" spc="-5" dirty="0">
                <a:solidFill>
                  <a:srgbClr val="046B5C"/>
                </a:solidFill>
                <a:latin typeface="Georgia"/>
                <a:cs typeface="Georgia"/>
              </a:rPr>
              <a:t>:</a:t>
            </a:r>
            <a:endParaRPr sz="1600">
              <a:latin typeface="Georgia"/>
              <a:cs typeface="Georgia"/>
            </a:endParaRPr>
          </a:p>
        </p:txBody>
      </p:sp>
      <p:sp>
        <p:nvSpPr>
          <p:cNvPr id="19" name="object 19"/>
          <p:cNvSpPr txBox="1"/>
          <p:nvPr/>
        </p:nvSpPr>
        <p:spPr>
          <a:xfrm>
            <a:off x="1021906" y="1745783"/>
            <a:ext cx="2178050" cy="1111250"/>
          </a:xfrm>
          <a:prstGeom prst="rect">
            <a:avLst/>
          </a:prstGeom>
        </p:spPr>
        <p:txBody>
          <a:bodyPr vert="horz" wrap="square" lIns="0" tIns="0" rIns="0" bIns="0" rtlCol="0">
            <a:spAutoFit/>
          </a:bodyPr>
          <a:lstStyle/>
          <a:p>
            <a:pPr marL="12700" marR="5080" indent="-1270" algn="ctr">
              <a:lnSpc>
                <a:spcPts val="1730"/>
              </a:lnSpc>
            </a:pPr>
            <a:r>
              <a:rPr sz="1600" spc="-5" dirty="0">
                <a:solidFill>
                  <a:srgbClr val="046B5C"/>
                </a:solidFill>
                <a:latin typeface="Georgia"/>
                <a:cs typeface="Georgia"/>
              </a:rPr>
              <a:t>Validate </a:t>
            </a:r>
            <a:r>
              <a:rPr sz="1600" spc="-10" dirty="0">
                <a:solidFill>
                  <a:srgbClr val="046B5C"/>
                </a:solidFill>
                <a:latin typeface="Georgia"/>
                <a:cs typeface="Georgia"/>
              </a:rPr>
              <a:t>themes from  </a:t>
            </a:r>
            <a:r>
              <a:rPr sz="1600" spc="-5" dirty="0">
                <a:solidFill>
                  <a:srgbClr val="046B5C"/>
                </a:solidFill>
                <a:latin typeface="Georgia"/>
                <a:cs typeface="Georgia"/>
              </a:rPr>
              <a:t>empathy interviews and  ideate solutions and  concepts with patients  and</a:t>
            </a:r>
            <a:r>
              <a:rPr sz="1600" spc="-40" dirty="0">
                <a:solidFill>
                  <a:srgbClr val="046B5C"/>
                </a:solidFill>
                <a:latin typeface="Georgia"/>
                <a:cs typeface="Georgia"/>
              </a:rPr>
              <a:t> </a:t>
            </a:r>
            <a:r>
              <a:rPr sz="1600" spc="-5" dirty="0">
                <a:solidFill>
                  <a:srgbClr val="046B5C"/>
                </a:solidFill>
                <a:latin typeface="Georgia"/>
                <a:cs typeface="Georgia"/>
              </a:rPr>
              <a:t>clinicians</a:t>
            </a:r>
            <a:endParaRPr sz="1600">
              <a:latin typeface="Georgia"/>
              <a:cs typeface="Georgia"/>
            </a:endParaRPr>
          </a:p>
        </p:txBody>
      </p:sp>
      <p:sp>
        <p:nvSpPr>
          <p:cNvPr id="20" name="object 20"/>
          <p:cNvSpPr txBox="1"/>
          <p:nvPr/>
        </p:nvSpPr>
        <p:spPr>
          <a:xfrm>
            <a:off x="8662786" y="4214300"/>
            <a:ext cx="1724660" cy="991869"/>
          </a:xfrm>
          <a:prstGeom prst="rect">
            <a:avLst/>
          </a:prstGeom>
        </p:spPr>
        <p:txBody>
          <a:bodyPr vert="horz" wrap="square" lIns="0" tIns="0" rIns="0" bIns="0" rtlCol="0">
            <a:spAutoFit/>
          </a:bodyPr>
          <a:lstStyle/>
          <a:p>
            <a:pPr marL="12700" marR="5080" algn="ctr">
              <a:lnSpc>
                <a:spcPct val="100000"/>
              </a:lnSpc>
            </a:pPr>
            <a:r>
              <a:rPr sz="1600" b="1" spc="-10" dirty="0">
                <a:solidFill>
                  <a:srgbClr val="046B5C"/>
                </a:solidFill>
                <a:latin typeface="Georgia"/>
                <a:cs typeface="Georgia"/>
              </a:rPr>
              <a:t>Im</a:t>
            </a:r>
            <a:r>
              <a:rPr sz="1600" b="1" spc="-15" dirty="0">
                <a:solidFill>
                  <a:srgbClr val="046B5C"/>
                </a:solidFill>
                <a:latin typeface="Georgia"/>
                <a:cs typeface="Georgia"/>
              </a:rPr>
              <a:t>p</a:t>
            </a:r>
            <a:r>
              <a:rPr sz="1600" b="1" spc="-5" dirty="0">
                <a:solidFill>
                  <a:srgbClr val="046B5C"/>
                </a:solidFill>
                <a:latin typeface="Georgia"/>
                <a:cs typeface="Georgia"/>
              </a:rPr>
              <a:t>l</a:t>
            </a:r>
            <a:r>
              <a:rPr sz="1600" b="1" spc="-10" dirty="0">
                <a:solidFill>
                  <a:srgbClr val="046B5C"/>
                </a:solidFill>
                <a:latin typeface="Georgia"/>
                <a:cs typeface="Georgia"/>
              </a:rPr>
              <a:t>eme</a:t>
            </a:r>
            <a:r>
              <a:rPr sz="1600" b="1" spc="-5" dirty="0">
                <a:solidFill>
                  <a:srgbClr val="046B5C"/>
                </a:solidFill>
                <a:latin typeface="Georgia"/>
                <a:cs typeface="Georgia"/>
              </a:rPr>
              <a:t>nt</a:t>
            </a:r>
            <a:r>
              <a:rPr sz="1600" b="1" spc="-10" dirty="0">
                <a:solidFill>
                  <a:srgbClr val="046B5C"/>
                </a:solidFill>
                <a:latin typeface="Georgia"/>
                <a:cs typeface="Georgia"/>
              </a:rPr>
              <a:t>a</a:t>
            </a:r>
            <a:r>
              <a:rPr sz="1600" b="1" spc="-5" dirty="0">
                <a:solidFill>
                  <a:srgbClr val="046B5C"/>
                </a:solidFill>
                <a:latin typeface="Georgia"/>
                <a:cs typeface="Georgia"/>
              </a:rPr>
              <a:t>t</a:t>
            </a:r>
            <a:r>
              <a:rPr sz="1600" b="1" spc="-10" dirty="0">
                <a:solidFill>
                  <a:srgbClr val="046B5C"/>
                </a:solidFill>
                <a:latin typeface="Georgia"/>
                <a:cs typeface="Georgia"/>
              </a:rPr>
              <a:t>i</a:t>
            </a:r>
            <a:r>
              <a:rPr sz="1600" b="1" dirty="0">
                <a:solidFill>
                  <a:srgbClr val="046B5C"/>
                </a:solidFill>
                <a:latin typeface="Georgia"/>
                <a:cs typeface="Georgia"/>
              </a:rPr>
              <a:t>o</a:t>
            </a:r>
            <a:r>
              <a:rPr sz="1600" b="1" spc="-5" dirty="0">
                <a:solidFill>
                  <a:srgbClr val="046B5C"/>
                </a:solidFill>
                <a:latin typeface="Georgia"/>
                <a:cs typeface="Georgia"/>
              </a:rPr>
              <a:t>n  </a:t>
            </a:r>
            <a:r>
              <a:rPr sz="1600" spc="-10" dirty="0">
                <a:solidFill>
                  <a:srgbClr val="046B5C"/>
                </a:solidFill>
                <a:latin typeface="Georgia"/>
                <a:cs typeface="Georgia"/>
              </a:rPr>
              <a:t>Keep </a:t>
            </a:r>
            <a:r>
              <a:rPr sz="1600" spc="-5" dirty="0">
                <a:solidFill>
                  <a:srgbClr val="046B5C"/>
                </a:solidFill>
                <a:latin typeface="Georgia"/>
                <a:cs typeface="Georgia"/>
              </a:rPr>
              <a:t>gathering  </a:t>
            </a:r>
            <a:r>
              <a:rPr sz="1600" spc="-10" dirty="0">
                <a:solidFill>
                  <a:srgbClr val="046B5C"/>
                </a:solidFill>
                <a:latin typeface="Georgia"/>
                <a:cs typeface="Georgia"/>
              </a:rPr>
              <a:t>feedback </a:t>
            </a:r>
            <a:r>
              <a:rPr sz="1600" spc="-5" dirty="0">
                <a:solidFill>
                  <a:srgbClr val="046B5C"/>
                </a:solidFill>
                <a:latin typeface="Georgia"/>
                <a:cs typeface="Georgia"/>
              </a:rPr>
              <a:t>to refine  the list of</a:t>
            </a:r>
            <a:r>
              <a:rPr sz="1600" spc="-35" dirty="0">
                <a:solidFill>
                  <a:srgbClr val="046B5C"/>
                </a:solidFill>
                <a:latin typeface="Georgia"/>
                <a:cs typeface="Georgia"/>
              </a:rPr>
              <a:t> </a:t>
            </a:r>
            <a:r>
              <a:rPr sz="1600" spc="-5" dirty="0">
                <a:solidFill>
                  <a:srgbClr val="046B5C"/>
                </a:solidFill>
                <a:latin typeface="Georgia"/>
                <a:cs typeface="Georgia"/>
              </a:rPr>
              <a:t>concepts</a:t>
            </a:r>
            <a:endParaRPr sz="160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7240270" cy="670560"/>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Phase 1: Empathy</a:t>
            </a:r>
            <a:r>
              <a:rPr b="0" spc="-50" dirty="0">
                <a:solidFill>
                  <a:srgbClr val="0B2949"/>
                </a:solidFill>
                <a:latin typeface="Arial"/>
                <a:cs typeface="Arial"/>
              </a:rPr>
              <a:t> </a:t>
            </a:r>
            <a:r>
              <a:rPr b="0" dirty="0">
                <a:solidFill>
                  <a:srgbClr val="0B2949"/>
                </a:solidFill>
                <a:latin typeface="Arial"/>
                <a:cs typeface="Arial"/>
              </a:rPr>
              <a:t>interviews</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12</a:t>
            </a:r>
          </a:p>
        </p:txBody>
      </p:sp>
      <p:sp>
        <p:nvSpPr>
          <p:cNvPr id="6" name="object 6"/>
          <p:cNvSpPr txBox="1"/>
          <p:nvPr/>
        </p:nvSpPr>
        <p:spPr>
          <a:xfrm>
            <a:off x="825498" y="1845613"/>
            <a:ext cx="10229215" cy="2005964"/>
          </a:xfrm>
          <a:prstGeom prst="rect">
            <a:avLst/>
          </a:prstGeom>
        </p:spPr>
        <p:txBody>
          <a:bodyPr vert="horz" wrap="square" lIns="0" tIns="0" rIns="0" bIns="0" rtlCol="0">
            <a:spAutoFit/>
          </a:bodyPr>
          <a:lstStyle/>
          <a:p>
            <a:pPr marL="12700" marR="5080">
              <a:lnSpc>
                <a:spcPts val="2590"/>
              </a:lnSpc>
            </a:pPr>
            <a:r>
              <a:rPr sz="2400" b="1" spc="-5" dirty="0">
                <a:solidFill>
                  <a:srgbClr val="046B5C"/>
                </a:solidFill>
                <a:latin typeface="Arial"/>
                <a:cs typeface="Arial"/>
              </a:rPr>
              <a:t>What: Because pain </a:t>
            </a:r>
            <a:r>
              <a:rPr sz="2400" b="1" dirty="0">
                <a:solidFill>
                  <a:srgbClr val="046B5C"/>
                </a:solidFill>
                <a:latin typeface="Arial"/>
                <a:cs typeface="Arial"/>
              </a:rPr>
              <a:t>is </a:t>
            </a:r>
            <a:r>
              <a:rPr sz="2400" b="1" spc="-5" dirty="0">
                <a:solidFill>
                  <a:srgbClr val="046B5C"/>
                </a:solidFill>
                <a:latin typeface="Arial"/>
                <a:cs typeface="Arial"/>
              </a:rPr>
              <a:t>a complex </a:t>
            </a:r>
            <a:r>
              <a:rPr sz="2400" b="1" spc="-10" dirty="0">
                <a:solidFill>
                  <a:srgbClr val="046B5C"/>
                </a:solidFill>
                <a:latin typeface="Arial"/>
                <a:cs typeface="Arial"/>
              </a:rPr>
              <a:t>biopsychosocial </a:t>
            </a:r>
            <a:r>
              <a:rPr sz="2400" b="1" spc="-5" dirty="0">
                <a:solidFill>
                  <a:srgbClr val="046B5C"/>
                </a:solidFill>
                <a:latin typeface="Arial"/>
                <a:cs typeface="Arial"/>
              </a:rPr>
              <a:t>issue, </a:t>
            </a:r>
            <a:r>
              <a:rPr sz="2400" b="1" spc="10" dirty="0">
                <a:solidFill>
                  <a:srgbClr val="046B5C"/>
                </a:solidFill>
                <a:latin typeface="Arial"/>
                <a:cs typeface="Arial"/>
              </a:rPr>
              <a:t>we </a:t>
            </a:r>
            <a:r>
              <a:rPr sz="2400" b="1" spc="-5" dirty="0">
                <a:solidFill>
                  <a:srgbClr val="046B5C"/>
                </a:solidFill>
                <a:latin typeface="Arial"/>
                <a:cs typeface="Arial"/>
              </a:rPr>
              <a:t>need </a:t>
            </a:r>
            <a:r>
              <a:rPr sz="2400" b="1" dirty="0">
                <a:solidFill>
                  <a:srgbClr val="046B5C"/>
                </a:solidFill>
                <a:latin typeface="Arial"/>
                <a:cs typeface="Arial"/>
              </a:rPr>
              <a:t>to  </a:t>
            </a:r>
            <a:r>
              <a:rPr sz="2400" b="1" spc="-5" dirty="0">
                <a:solidFill>
                  <a:srgbClr val="046B5C"/>
                </a:solidFill>
                <a:latin typeface="Arial"/>
                <a:cs typeface="Arial"/>
              </a:rPr>
              <a:t>better understand the target population (patients </a:t>
            </a:r>
            <a:r>
              <a:rPr sz="2400" b="1" spc="5" dirty="0">
                <a:solidFill>
                  <a:srgbClr val="046B5C"/>
                </a:solidFill>
                <a:latin typeface="Arial"/>
                <a:cs typeface="Arial"/>
              </a:rPr>
              <a:t>with </a:t>
            </a:r>
            <a:r>
              <a:rPr sz="2400" b="1" spc="-5" dirty="0">
                <a:solidFill>
                  <a:srgbClr val="046B5C"/>
                </a:solidFill>
                <a:latin typeface="Arial"/>
                <a:cs typeface="Arial"/>
              </a:rPr>
              <a:t>acute or chronic  pain) and empathize </a:t>
            </a:r>
            <a:r>
              <a:rPr sz="2400" b="1" dirty="0">
                <a:solidFill>
                  <a:srgbClr val="046B5C"/>
                </a:solidFill>
                <a:latin typeface="Arial"/>
                <a:cs typeface="Arial"/>
              </a:rPr>
              <a:t>with </a:t>
            </a:r>
            <a:r>
              <a:rPr sz="2400" b="1" spc="-5" dirty="0">
                <a:solidFill>
                  <a:srgbClr val="046B5C"/>
                </a:solidFill>
                <a:latin typeface="Arial"/>
                <a:cs typeface="Arial"/>
              </a:rPr>
              <a:t>their experience, including their mindsets,  behaviors, lifestyles, desires, fears, and</a:t>
            </a:r>
            <a:r>
              <a:rPr sz="2400" b="1" spc="-15" dirty="0">
                <a:solidFill>
                  <a:srgbClr val="046B5C"/>
                </a:solidFill>
                <a:latin typeface="Arial"/>
                <a:cs typeface="Arial"/>
              </a:rPr>
              <a:t> </a:t>
            </a:r>
            <a:r>
              <a:rPr sz="2400" b="1" spc="-5" dirty="0">
                <a:solidFill>
                  <a:srgbClr val="046B5C"/>
                </a:solidFill>
                <a:latin typeface="Arial"/>
                <a:cs typeface="Arial"/>
              </a:rPr>
              <a:t>opinions</a:t>
            </a:r>
            <a:endParaRPr sz="2400">
              <a:latin typeface="Arial"/>
              <a:cs typeface="Arial"/>
            </a:endParaRPr>
          </a:p>
          <a:p>
            <a:pPr marL="532130" indent="-286385">
              <a:lnSpc>
                <a:spcPct val="100000"/>
              </a:lnSpc>
              <a:spcBef>
                <a:spcPts val="465"/>
              </a:spcBef>
              <a:buFont typeface="Arial"/>
              <a:buChar char="•"/>
              <a:tabLst>
                <a:tab pos="532130" algn="l"/>
                <a:tab pos="532765" algn="l"/>
              </a:tabLst>
            </a:pPr>
            <a:r>
              <a:rPr sz="1800" spc="-5" dirty="0">
                <a:latin typeface="Georgia"/>
                <a:cs typeface="Georgia"/>
              </a:rPr>
              <a:t>Measure lifecycle </a:t>
            </a:r>
            <a:r>
              <a:rPr sz="1800" dirty="0">
                <a:latin typeface="Georgia"/>
                <a:cs typeface="Georgia"/>
              </a:rPr>
              <a:t>phase:</a:t>
            </a:r>
            <a:r>
              <a:rPr sz="1800" spc="-30" dirty="0">
                <a:latin typeface="Georgia"/>
                <a:cs typeface="Georgia"/>
              </a:rPr>
              <a:t> </a:t>
            </a:r>
            <a:r>
              <a:rPr sz="1800" dirty="0">
                <a:latin typeface="Georgia"/>
                <a:cs typeface="Georgia"/>
              </a:rPr>
              <a:t>conceptualization</a:t>
            </a:r>
            <a:endParaRPr sz="1800">
              <a:latin typeface="Georgia"/>
              <a:cs typeface="Georgia"/>
            </a:endParaRPr>
          </a:p>
          <a:p>
            <a:pPr marL="532130" indent="-286385">
              <a:lnSpc>
                <a:spcPct val="100000"/>
              </a:lnSpc>
              <a:spcBef>
                <a:spcPts val="500"/>
              </a:spcBef>
              <a:buFont typeface="Arial"/>
              <a:buChar char="•"/>
              <a:tabLst>
                <a:tab pos="532130" algn="l"/>
                <a:tab pos="532765" algn="l"/>
              </a:tabLst>
            </a:pPr>
            <a:r>
              <a:rPr sz="1800" spc="-5" dirty="0">
                <a:latin typeface="Georgia"/>
                <a:cs typeface="Georgia"/>
              </a:rPr>
              <a:t>Human-centered design </a:t>
            </a:r>
            <a:r>
              <a:rPr sz="1800" dirty="0">
                <a:latin typeface="Georgia"/>
                <a:cs typeface="Georgia"/>
              </a:rPr>
              <a:t>phase:</a:t>
            </a:r>
            <a:r>
              <a:rPr sz="1800" spc="25" dirty="0">
                <a:latin typeface="Georgia"/>
                <a:cs typeface="Georgia"/>
              </a:rPr>
              <a:t> </a:t>
            </a:r>
            <a:r>
              <a:rPr sz="1800" spc="-5" dirty="0">
                <a:latin typeface="Georgia"/>
                <a:cs typeface="Georgia"/>
              </a:rPr>
              <a:t>inspiration</a:t>
            </a:r>
            <a:endParaRPr sz="1800">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9043670" cy="670560"/>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Phase 1: Empathy</a:t>
            </a:r>
            <a:r>
              <a:rPr b="0" spc="-40" dirty="0">
                <a:solidFill>
                  <a:srgbClr val="0B2949"/>
                </a:solidFill>
                <a:latin typeface="Arial"/>
                <a:cs typeface="Arial"/>
              </a:rPr>
              <a:t> </a:t>
            </a:r>
            <a:r>
              <a:rPr b="0" dirty="0">
                <a:solidFill>
                  <a:srgbClr val="0B2949"/>
                </a:solidFill>
                <a:latin typeface="Arial"/>
                <a:cs typeface="Arial"/>
              </a:rPr>
              <a:t>interviews—Input</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13</a:t>
            </a:r>
          </a:p>
        </p:txBody>
      </p:sp>
      <p:sp>
        <p:nvSpPr>
          <p:cNvPr id="6" name="object 6"/>
          <p:cNvSpPr txBox="1"/>
          <p:nvPr/>
        </p:nvSpPr>
        <p:spPr>
          <a:xfrm>
            <a:off x="825498" y="1803957"/>
            <a:ext cx="10216515" cy="2605405"/>
          </a:xfrm>
          <a:prstGeom prst="rect">
            <a:avLst/>
          </a:prstGeom>
        </p:spPr>
        <p:txBody>
          <a:bodyPr vert="horz" wrap="square" lIns="0" tIns="0" rIns="0" bIns="0" rtlCol="0">
            <a:spAutoFit/>
          </a:bodyPr>
          <a:lstStyle/>
          <a:p>
            <a:pPr marL="12700">
              <a:lnSpc>
                <a:spcPct val="100000"/>
              </a:lnSpc>
            </a:pPr>
            <a:r>
              <a:rPr sz="2400" b="1" spc="-5" dirty="0">
                <a:solidFill>
                  <a:srgbClr val="046B5C"/>
                </a:solidFill>
                <a:latin typeface="Arial"/>
                <a:cs typeface="Arial"/>
              </a:rPr>
              <a:t>Why (informed by research</a:t>
            </a:r>
            <a:r>
              <a:rPr sz="2400" b="1" spc="-30" dirty="0">
                <a:solidFill>
                  <a:srgbClr val="046B5C"/>
                </a:solidFill>
                <a:latin typeface="Arial"/>
                <a:cs typeface="Arial"/>
              </a:rPr>
              <a:t> </a:t>
            </a:r>
            <a:r>
              <a:rPr sz="2400" b="1" spc="-5" dirty="0">
                <a:solidFill>
                  <a:srgbClr val="046B5C"/>
                </a:solidFill>
                <a:latin typeface="Arial"/>
                <a:cs typeface="Arial"/>
              </a:rPr>
              <a:t>questions):</a:t>
            </a:r>
            <a:endParaRPr sz="2400">
              <a:latin typeface="Arial"/>
              <a:cs typeface="Arial"/>
            </a:endParaRPr>
          </a:p>
          <a:p>
            <a:pPr marL="532130" indent="-286385">
              <a:lnSpc>
                <a:spcPct val="100000"/>
              </a:lnSpc>
              <a:spcBef>
                <a:spcPts val="500"/>
              </a:spcBef>
              <a:buFont typeface="Arial"/>
              <a:buChar char="•"/>
              <a:tabLst>
                <a:tab pos="532130" algn="l"/>
                <a:tab pos="532765" algn="l"/>
              </a:tabLst>
            </a:pPr>
            <a:r>
              <a:rPr sz="1800" spc="-5" dirty="0">
                <a:latin typeface="Georgia"/>
                <a:cs typeface="Georgia"/>
              </a:rPr>
              <a:t>Understand the </a:t>
            </a:r>
            <a:r>
              <a:rPr sz="1800" dirty="0">
                <a:latin typeface="Georgia"/>
                <a:cs typeface="Georgia"/>
              </a:rPr>
              <a:t>health </a:t>
            </a:r>
            <a:r>
              <a:rPr sz="1800" spc="-5" dirty="0">
                <a:latin typeface="Georgia"/>
                <a:cs typeface="Georgia"/>
              </a:rPr>
              <a:t>outcomes most important to</a:t>
            </a:r>
            <a:r>
              <a:rPr sz="1800" spc="120" dirty="0">
                <a:latin typeface="Georgia"/>
                <a:cs typeface="Georgia"/>
              </a:rPr>
              <a:t> </a:t>
            </a:r>
            <a:r>
              <a:rPr sz="1800" dirty="0">
                <a:latin typeface="Georgia"/>
                <a:cs typeface="Georgia"/>
              </a:rPr>
              <a:t>patients</a:t>
            </a:r>
            <a:endParaRPr sz="1800">
              <a:latin typeface="Georgia"/>
              <a:cs typeface="Georgia"/>
            </a:endParaRPr>
          </a:p>
          <a:p>
            <a:pPr marL="532130" indent="-286385">
              <a:lnSpc>
                <a:spcPct val="100000"/>
              </a:lnSpc>
              <a:spcBef>
                <a:spcPts val="500"/>
              </a:spcBef>
              <a:buFont typeface="Arial"/>
              <a:buChar char="•"/>
              <a:tabLst>
                <a:tab pos="532130" algn="l"/>
                <a:tab pos="532765" algn="l"/>
              </a:tabLst>
            </a:pPr>
            <a:r>
              <a:rPr sz="1800" spc="-5" dirty="0">
                <a:latin typeface="Georgia"/>
                <a:cs typeface="Georgia"/>
              </a:rPr>
              <a:t>Identify </a:t>
            </a:r>
            <a:r>
              <a:rPr sz="1800" dirty="0">
                <a:latin typeface="Georgia"/>
                <a:cs typeface="Georgia"/>
              </a:rPr>
              <a:t>patients’ </a:t>
            </a:r>
            <a:r>
              <a:rPr sz="1800" spc="-5" dirty="0">
                <a:latin typeface="Georgia"/>
                <a:cs typeface="Georgia"/>
              </a:rPr>
              <a:t>unmet </a:t>
            </a:r>
            <a:r>
              <a:rPr sz="1800" dirty="0">
                <a:latin typeface="Georgia"/>
                <a:cs typeface="Georgia"/>
              </a:rPr>
              <a:t>or </a:t>
            </a:r>
            <a:r>
              <a:rPr sz="1800" spc="-5" dirty="0">
                <a:latin typeface="Georgia"/>
                <a:cs typeface="Georgia"/>
              </a:rPr>
              <a:t>unarticulated </a:t>
            </a:r>
            <a:r>
              <a:rPr sz="1800" dirty="0">
                <a:latin typeface="Georgia"/>
                <a:cs typeface="Georgia"/>
              </a:rPr>
              <a:t>needs </a:t>
            </a:r>
            <a:r>
              <a:rPr sz="1800" spc="-5" dirty="0">
                <a:latin typeface="Georgia"/>
                <a:cs typeface="Georgia"/>
              </a:rPr>
              <a:t>regarding</a:t>
            </a:r>
            <a:r>
              <a:rPr sz="1800" spc="95" dirty="0">
                <a:latin typeface="Georgia"/>
                <a:cs typeface="Georgia"/>
              </a:rPr>
              <a:t> </a:t>
            </a:r>
            <a:r>
              <a:rPr sz="1800" spc="-5" dirty="0">
                <a:latin typeface="Georgia"/>
                <a:cs typeface="Georgia"/>
              </a:rPr>
              <a:t>opioids</a:t>
            </a:r>
            <a:endParaRPr sz="1800">
              <a:latin typeface="Georgia"/>
              <a:cs typeface="Georgia"/>
            </a:endParaRPr>
          </a:p>
          <a:p>
            <a:pPr marL="532130" indent="-286385">
              <a:lnSpc>
                <a:spcPct val="100000"/>
              </a:lnSpc>
              <a:spcBef>
                <a:spcPts val="490"/>
              </a:spcBef>
              <a:buFont typeface="Arial"/>
              <a:buChar char="•"/>
              <a:tabLst>
                <a:tab pos="532130" algn="l"/>
                <a:tab pos="532765" algn="l"/>
              </a:tabLst>
            </a:pPr>
            <a:r>
              <a:rPr sz="1800" spc="-5" dirty="0">
                <a:latin typeface="Georgia"/>
                <a:cs typeface="Georgia"/>
              </a:rPr>
              <a:t>Explore how </a:t>
            </a:r>
            <a:r>
              <a:rPr sz="1800" dirty="0">
                <a:latin typeface="Georgia"/>
                <a:cs typeface="Georgia"/>
              </a:rPr>
              <a:t>patients </a:t>
            </a:r>
            <a:r>
              <a:rPr sz="1800" spc="-5" dirty="0">
                <a:latin typeface="Georgia"/>
                <a:cs typeface="Georgia"/>
              </a:rPr>
              <a:t>define </a:t>
            </a:r>
            <a:r>
              <a:rPr sz="1800" dirty="0">
                <a:latin typeface="Georgia"/>
                <a:cs typeface="Georgia"/>
              </a:rPr>
              <a:t>“quality </a:t>
            </a:r>
            <a:r>
              <a:rPr sz="1800" spc="-5" dirty="0">
                <a:latin typeface="Georgia"/>
                <a:cs typeface="Georgia"/>
              </a:rPr>
              <a:t>of</a:t>
            </a:r>
            <a:r>
              <a:rPr sz="1800" spc="20" dirty="0">
                <a:latin typeface="Georgia"/>
                <a:cs typeface="Georgia"/>
              </a:rPr>
              <a:t> </a:t>
            </a:r>
            <a:r>
              <a:rPr sz="1800" spc="-5" dirty="0">
                <a:latin typeface="Georgia"/>
                <a:cs typeface="Georgia"/>
              </a:rPr>
              <a:t>care”</a:t>
            </a:r>
            <a:endParaRPr sz="1800">
              <a:latin typeface="Georgia"/>
              <a:cs typeface="Georgia"/>
            </a:endParaRPr>
          </a:p>
          <a:p>
            <a:pPr marL="532130" indent="-286385">
              <a:lnSpc>
                <a:spcPct val="100000"/>
              </a:lnSpc>
              <a:spcBef>
                <a:spcPts val="500"/>
              </a:spcBef>
              <a:buFont typeface="Arial"/>
              <a:buChar char="•"/>
              <a:tabLst>
                <a:tab pos="532130" algn="l"/>
                <a:tab pos="532765" algn="l"/>
              </a:tabLst>
            </a:pPr>
            <a:r>
              <a:rPr sz="1800" dirty="0">
                <a:latin typeface="Georgia"/>
                <a:cs typeface="Georgia"/>
              </a:rPr>
              <a:t>Assess </a:t>
            </a:r>
            <a:r>
              <a:rPr sz="1800" spc="-5" dirty="0">
                <a:latin typeface="Georgia"/>
                <a:cs typeface="Georgia"/>
              </a:rPr>
              <a:t>the face validity of consensus guideline recommendations </a:t>
            </a:r>
            <a:r>
              <a:rPr sz="1800" dirty="0">
                <a:latin typeface="Georgia"/>
                <a:cs typeface="Georgia"/>
              </a:rPr>
              <a:t>against </a:t>
            </a:r>
            <a:r>
              <a:rPr sz="1800" spc="-5" dirty="0">
                <a:latin typeface="Georgia"/>
                <a:cs typeface="Georgia"/>
              </a:rPr>
              <a:t>the </a:t>
            </a:r>
            <a:r>
              <a:rPr sz="1800" dirty="0">
                <a:latin typeface="Georgia"/>
                <a:cs typeface="Georgia"/>
              </a:rPr>
              <a:t>patient</a:t>
            </a:r>
            <a:r>
              <a:rPr sz="1800" spc="195" dirty="0">
                <a:latin typeface="Georgia"/>
                <a:cs typeface="Georgia"/>
              </a:rPr>
              <a:t> </a:t>
            </a:r>
            <a:r>
              <a:rPr sz="1800" spc="-5" dirty="0">
                <a:latin typeface="Georgia"/>
                <a:cs typeface="Georgia"/>
              </a:rPr>
              <a:t>perspective</a:t>
            </a:r>
            <a:endParaRPr sz="1800">
              <a:latin typeface="Georgia"/>
              <a:cs typeface="Georgia"/>
            </a:endParaRPr>
          </a:p>
          <a:p>
            <a:pPr marL="12700">
              <a:lnSpc>
                <a:spcPct val="100000"/>
              </a:lnSpc>
              <a:spcBef>
                <a:spcPts val="1305"/>
              </a:spcBef>
            </a:pPr>
            <a:r>
              <a:rPr sz="2400" b="1" dirty="0">
                <a:solidFill>
                  <a:srgbClr val="046B5C"/>
                </a:solidFill>
                <a:latin typeface="Arial"/>
                <a:cs typeface="Arial"/>
              </a:rPr>
              <a:t>How:</a:t>
            </a:r>
            <a:endParaRPr sz="2400">
              <a:latin typeface="Arial"/>
              <a:cs typeface="Arial"/>
            </a:endParaRPr>
          </a:p>
          <a:p>
            <a:pPr marL="532130" indent="-286385">
              <a:lnSpc>
                <a:spcPct val="100000"/>
              </a:lnSpc>
              <a:spcBef>
                <a:spcPts val="500"/>
              </a:spcBef>
              <a:buFont typeface="Arial"/>
              <a:buChar char="•"/>
              <a:tabLst>
                <a:tab pos="532130" algn="l"/>
                <a:tab pos="532765" algn="l"/>
              </a:tabLst>
            </a:pPr>
            <a:r>
              <a:rPr sz="1800" spc="-5" dirty="0">
                <a:latin typeface="Georgia"/>
                <a:cs typeface="Georgia"/>
              </a:rPr>
              <a:t>Conducted one-hour, semistructured, one-on-one interviews </a:t>
            </a:r>
            <a:r>
              <a:rPr sz="1800" dirty="0">
                <a:latin typeface="Georgia"/>
                <a:cs typeface="Georgia"/>
              </a:rPr>
              <a:t>with patient</a:t>
            </a:r>
            <a:r>
              <a:rPr sz="1800" spc="200" dirty="0">
                <a:latin typeface="Georgia"/>
                <a:cs typeface="Georgia"/>
              </a:rPr>
              <a:t> </a:t>
            </a:r>
            <a:r>
              <a:rPr sz="1800" spc="-5" dirty="0">
                <a:latin typeface="Georgia"/>
                <a:cs typeface="Georgia"/>
              </a:rPr>
              <a:t>participants</a:t>
            </a:r>
            <a:endParaRPr sz="180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9478010" cy="690245"/>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Phase 1: Empathy</a:t>
            </a:r>
            <a:r>
              <a:rPr b="0" spc="-45" dirty="0">
                <a:solidFill>
                  <a:srgbClr val="0B2949"/>
                </a:solidFill>
                <a:latin typeface="Arial"/>
                <a:cs typeface="Arial"/>
              </a:rPr>
              <a:t> </a:t>
            </a:r>
            <a:r>
              <a:rPr b="0" dirty="0">
                <a:solidFill>
                  <a:srgbClr val="0B2949"/>
                </a:solidFill>
                <a:latin typeface="Arial"/>
                <a:cs typeface="Arial"/>
              </a:rPr>
              <a:t>interviews—Output</a:t>
            </a:r>
          </a:p>
        </p:txBody>
      </p:sp>
      <p:sp>
        <p:nvSpPr>
          <p:cNvPr id="6" name="object 6"/>
          <p:cNvSpPr txBox="1"/>
          <p:nvPr/>
        </p:nvSpPr>
        <p:spPr>
          <a:xfrm>
            <a:off x="838200" y="1560575"/>
            <a:ext cx="10412095" cy="2032000"/>
          </a:xfrm>
          <a:prstGeom prst="rect">
            <a:avLst/>
          </a:prstGeom>
          <a:solidFill>
            <a:srgbClr val="E0D4B5">
              <a:alpha val="59999"/>
            </a:srgbClr>
          </a:solidFill>
        </p:spPr>
        <p:txBody>
          <a:bodyPr vert="horz" wrap="square" lIns="0" tIns="175260" rIns="0" bIns="0" rtlCol="0">
            <a:spAutoFit/>
          </a:bodyPr>
          <a:lstStyle/>
          <a:p>
            <a:pPr marL="182880" marR="547370">
              <a:lnSpc>
                <a:spcPct val="100000"/>
              </a:lnSpc>
              <a:spcBef>
                <a:spcPts val="1380"/>
              </a:spcBef>
            </a:pPr>
            <a:r>
              <a:rPr sz="1800" dirty="0">
                <a:latin typeface="Georgia"/>
                <a:cs typeface="Georgia"/>
              </a:rPr>
              <a:t>“I </a:t>
            </a:r>
            <a:r>
              <a:rPr sz="1800" spc="-5" dirty="0">
                <a:latin typeface="Georgia"/>
                <a:cs typeface="Georgia"/>
              </a:rPr>
              <a:t>think, because of the </a:t>
            </a:r>
            <a:r>
              <a:rPr sz="1800" dirty="0">
                <a:latin typeface="Georgia"/>
                <a:cs typeface="Georgia"/>
              </a:rPr>
              <a:t>pain, </a:t>
            </a:r>
            <a:r>
              <a:rPr sz="1800" spc="-5" dirty="0">
                <a:latin typeface="Georgia"/>
                <a:cs typeface="Georgia"/>
              </a:rPr>
              <a:t>my muscles tightened up. </a:t>
            </a:r>
            <a:r>
              <a:rPr sz="1800" dirty="0">
                <a:latin typeface="Georgia"/>
                <a:cs typeface="Georgia"/>
              </a:rPr>
              <a:t>. . . </a:t>
            </a:r>
            <a:r>
              <a:rPr sz="1800" spc="-5" dirty="0">
                <a:latin typeface="Georgia"/>
                <a:cs typeface="Georgia"/>
              </a:rPr>
              <a:t>So that’s where the massage came </a:t>
            </a:r>
            <a:r>
              <a:rPr sz="1800" dirty="0">
                <a:latin typeface="Georgia"/>
                <a:cs typeface="Georgia"/>
              </a:rPr>
              <a:t>in,  and I </a:t>
            </a:r>
            <a:r>
              <a:rPr sz="1800" spc="-5" dirty="0">
                <a:latin typeface="Georgia"/>
                <a:cs typeface="Georgia"/>
              </a:rPr>
              <a:t>tried to swim. Just certain things for the muscle part, because </a:t>
            </a:r>
            <a:r>
              <a:rPr sz="1800" dirty="0">
                <a:latin typeface="Georgia"/>
                <a:cs typeface="Georgia"/>
              </a:rPr>
              <a:t>I learned </a:t>
            </a:r>
            <a:r>
              <a:rPr sz="1800" spc="-5" dirty="0">
                <a:latin typeface="Georgia"/>
                <a:cs typeface="Georgia"/>
              </a:rPr>
              <a:t>that they were  interconnected. </a:t>
            </a:r>
            <a:r>
              <a:rPr sz="1800" dirty="0">
                <a:latin typeface="Georgia"/>
                <a:cs typeface="Georgia"/>
              </a:rPr>
              <a:t>. . . </a:t>
            </a:r>
            <a:r>
              <a:rPr sz="1800" spc="-5" dirty="0">
                <a:latin typeface="Georgia"/>
                <a:cs typeface="Georgia"/>
              </a:rPr>
              <a:t>So </a:t>
            </a:r>
            <a:r>
              <a:rPr sz="1800" dirty="0">
                <a:latin typeface="Georgia"/>
                <a:cs typeface="Georgia"/>
              </a:rPr>
              <a:t>I </a:t>
            </a:r>
            <a:r>
              <a:rPr sz="1800" spc="-5" dirty="0">
                <a:latin typeface="Georgia"/>
                <a:cs typeface="Georgia"/>
              </a:rPr>
              <a:t>think those alternative therapies, </a:t>
            </a:r>
            <a:r>
              <a:rPr sz="1800" dirty="0">
                <a:latin typeface="Georgia"/>
                <a:cs typeface="Georgia"/>
              </a:rPr>
              <a:t>I </a:t>
            </a:r>
            <a:r>
              <a:rPr sz="1800" spc="-5" dirty="0">
                <a:latin typeface="Georgia"/>
                <a:cs typeface="Georgia"/>
              </a:rPr>
              <a:t>guess, sort of </a:t>
            </a:r>
            <a:r>
              <a:rPr sz="1800" dirty="0">
                <a:latin typeface="Georgia"/>
                <a:cs typeface="Georgia"/>
              </a:rPr>
              <a:t>offset </a:t>
            </a:r>
            <a:r>
              <a:rPr sz="1800" spc="-5" dirty="0">
                <a:latin typeface="Georgia"/>
                <a:cs typeface="Georgia"/>
              </a:rPr>
              <a:t>the </a:t>
            </a:r>
            <a:r>
              <a:rPr sz="1800" dirty="0">
                <a:latin typeface="Georgia"/>
                <a:cs typeface="Georgia"/>
              </a:rPr>
              <a:t>way </a:t>
            </a:r>
            <a:r>
              <a:rPr sz="1800" spc="-5" dirty="0">
                <a:latin typeface="Georgia"/>
                <a:cs typeface="Georgia"/>
              </a:rPr>
              <a:t>my body  reacted to the</a:t>
            </a:r>
            <a:r>
              <a:rPr sz="1800" spc="20" dirty="0">
                <a:latin typeface="Georgia"/>
                <a:cs typeface="Georgia"/>
              </a:rPr>
              <a:t> </a:t>
            </a:r>
            <a:r>
              <a:rPr sz="1800" spc="-5" dirty="0">
                <a:latin typeface="Georgia"/>
                <a:cs typeface="Georgia"/>
              </a:rPr>
              <a:t>pain.”</a:t>
            </a:r>
            <a:endParaRPr sz="1800">
              <a:latin typeface="Georgia"/>
              <a:cs typeface="Georgia"/>
            </a:endParaRPr>
          </a:p>
          <a:p>
            <a:pPr>
              <a:lnSpc>
                <a:spcPct val="100000"/>
              </a:lnSpc>
              <a:spcBef>
                <a:spcPts val="25"/>
              </a:spcBef>
            </a:pPr>
            <a:endParaRPr sz="1850">
              <a:latin typeface="Times New Roman"/>
              <a:cs typeface="Times New Roman"/>
            </a:endParaRPr>
          </a:p>
          <a:p>
            <a:pPr marL="6071235">
              <a:lnSpc>
                <a:spcPct val="100000"/>
              </a:lnSpc>
              <a:spcBef>
                <a:spcPts val="5"/>
              </a:spcBef>
            </a:pPr>
            <a:r>
              <a:rPr sz="1800" spc="-5" dirty="0">
                <a:latin typeface="Georgia"/>
                <a:cs typeface="Georgia"/>
              </a:rPr>
              <a:t>—Interview participant </a:t>
            </a:r>
            <a:r>
              <a:rPr sz="1800" dirty="0">
                <a:latin typeface="Georgia"/>
                <a:cs typeface="Georgia"/>
              </a:rPr>
              <a:t>with </a:t>
            </a:r>
            <a:r>
              <a:rPr sz="1800" spc="-5" dirty="0">
                <a:latin typeface="Georgia"/>
                <a:cs typeface="Georgia"/>
              </a:rPr>
              <a:t>chronic</a:t>
            </a:r>
            <a:r>
              <a:rPr sz="1800" spc="-20" dirty="0">
                <a:latin typeface="Georgia"/>
                <a:cs typeface="Georgia"/>
              </a:rPr>
              <a:t> </a:t>
            </a:r>
            <a:r>
              <a:rPr sz="1800" dirty="0">
                <a:latin typeface="Georgia"/>
                <a:cs typeface="Georgia"/>
              </a:rPr>
              <a:t>pain</a:t>
            </a:r>
            <a:endParaRPr sz="1800">
              <a:latin typeface="Georgia"/>
              <a:cs typeface="Georgia"/>
            </a:endParaRPr>
          </a:p>
        </p:txBody>
      </p:sp>
      <p:sp>
        <p:nvSpPr>
          <p:cNvPr id="7" name="object 7"/>
          <p:cNvSpPr txBox="1"/>
          <p:nvPr/>
        </p:nvSpPr>
        <p:spPr>
          <a:xfrm>
            <a:off x="800615" y="4024160"/>
            <a:ext cx="6118225" cy="1860550"/>
          </a:xfrm>
          <a:prstGeom prst="rect">
            <a:avLst/>
          </a:prstGeom>
        </p:spPr>
        <p:txBody>
          <a:bodyPr vert="horz" wrap="square" lIns="0" tIns="0" rIns="0" bIns="0" rtlCol="0">
            <a:spAutoFit/>
          </a:bodyPr>
          <a:lstStyle/>
          <a:p>
            <a:pPr marL="12700" marR="470534">
              <a:lnSpc>
                <a:spcPts val="2160"/>
              </a:lnSpc>
            </a:pPr>
            <a:r>
              <a:rPr sz="2000" b="1" spc="-5" dirty="0">
                <a:solidFill>
                  <a:srgbClr val="046B5C"/>
                </a:solidFill>
                <a:latin typeface="Arial"/>
                <a:cs typeface="Arial"/>
              </a:rPr>
              <a:t>Participants </a:t>
            </a:r>
            <a:r>
              <a:rPr sz="2000" b="1" dirty="0">
                <a:solidFill>
                  <a:srgbClr val="046B5C"/>
                </a:solidFill>
                <a:latin typeface="Arial"/>
                <a:cs typeface="Arial"/>
              </a:rPr>
              <a:t>used </a:t>
            </a:r>
            <a:r>
              <a:rPr sz="2000" b="1" spc="-5" dirty="0">
                <a:solidFill>
                  <a:srgbClr val="046B5C"/>
                </a:solidFill>
                <a:latin typeface="Arial"/>
                <a:cs typeface="Arial"/>
              </a:rPr>
              <a:t>alternative </a:t>
            </a:r>
            <a:r>
              <a:rPr sz="2000" b="1" dirty="0">
                <a:solidFill>
                  <a:srgbClr val="046B5C"/>
                </a:solidFill>
                <a:latin typeface="Arial"/>
                <a:cs typeface="Arial"/>
              </a:rPr>
              <a:t>therapies as </a:t>
            </a:r>
            <a:r>
              <a:rPr sz="2000" b="1" spc="-5" dirty="0">
                <a:solidFill>
                  <a:srgbClr val="046B5C"/>
                </a:solidFill>
                <a:latin typeface="Arial"/>
                <a:cs typeface="Arial"/>
              </a:rPr>
              <a:t>their  primary </a:t>
            </a:r>
            <a:r>
              <a:rPr sz="2000" b="1" dirty="0">
                <a:solidFill>
                  <a:srgbClr val="046B5C"/>
                </a:solidFill>
                <a:latin typeface="Arial"/>
                <a:cs typeface="Arial"/>
              </a:rPr>
              <a:t>source of </a:t>
            </a:r>
            <a:r>
              <a:rPr sz="2000" b="1" spc="-5" dirty="0">
                <a:solidFill>
                  <a:srgbClr val="046B5C"/>
                </a:solidFill>
                <a:latin typeface="Arial"/>
                <a:cs typeface="Arial"/>
              </a:rPr>
              <a:t>pain treatment, </a:t>
            </a:r>
            <a:r>
              <a:rPr sz="2000" b="1" dirty="0">
                <a:solidFill>
                  <a:srgbClr val="046B5C"/>
                </a:solidFill>
                <a:latin typeface="Arial"/>
                <a:cs typeface="Arial"/>
              </a:rPr>
              <a:t>resorting to  </a:t>
            </a:r>
            <a:r>
              <a:rPr sz="2000" b="1" spc="-5" dirty="0">
                <a:solidFill>
                  <a:srgbClr val="046B5C"/>
                </a:solidFill>
                <a:latin typeface="Arial"/>
                <a:cs typeface="Arial"/>
              </a:rPr>
              <a:t>opioids only </a:t>
            </a:r>
            <a:r>
              <a:rPr sz="2000" b="1" spc="10" dirty="0">
                <a:solidFill>
                  <a:srgbClr val="046B5C"/>
                </a:solidFill>
                <a:latin typeface="Arial"/>
                <a:cs typeface="Arial"/>
              </a:rPr>
              <a:t>when</a:t>
            </a:r>
            <a:r>
              <a:rPr sz="2000" b="1" spc="-95" dirty="0">
                <a:solidFill>
                  <a:srgbClr val="046B5C"/>
                </a:solidFill>
                <a:latin typeface="Arial"/>
                <a:cs typeface="Arial"/>
              </a:rPr>
              <a:t> </a:t>
            </a:r>
            <a:r>
              <a:rPr sz="2000" b="1" dirty="0">
                <a:solidFill>
                  <a:srgbClr val="046B5C"/>
                </a:solidFill>
                <a:latin typeface="Arial"/>
                <a:cs typeface="Arial"/>
              </a:rPr>
              <a:t>necessary</a:t>
            </a:r>
            <a:endParaRPr sz="2000">
              <a:latin typeface="Arial"/>
              <a:cs typeface="Arial"/>
            </a:endParaRPr>
          </a:p>
          <a:p>
            <a:pPr marL="12700" marR="5080">
              <a:lnSpc>
                <a:spcPts val="2160"/>
              </a:lnSpc>
              <a:spcBef>
                <a:spcPts val="1595"/>
              </a:spcBef>
            </a:pPr>
            <a:r>
              <a:rPr sz="2000" b="1" dirty="0">
                <a:solidFill>
                  <a:srgbClr val="046B5C"/>
                </a:solidFill>
                <a:latin typeface="Arial"/>
                <a:cs typeface="Arial"/>
              </a:rPr>
              <a:t>The concept/measure should consider </a:t>
            </a:r>
            <a:r>
              <a:rPr sz="2000" b="1" spc="5" dirty="0">
                <a:solidFill>
                  <a:srgbClr val="046B5C"/>
                </a:solidFill>
                <a:latin typeface="Arial"/>
                <a:cs typeface="Arial"/>
              </a:rPr>
              <a:t>whether  </a:t>
            </a:r>
            <a:r>
              <a:rPr sz="2000" b="1" dirty="0">
                <a:solidFill>
                  <a:srgbClr val="046B5C"/>
                </a:solidFill>
                <a:latin typeface="Arial"/>
                <a:cs typeface="Arial"/>
              </a:rPr>
              <a:t>the </a:t>
            </a:r>
            <a:r>
              <a:rPr sz="2000" b="1" spc="-5" dirty="0">
                <a:solidFill>
                  <a:srgbClr val="046B5C"/>
                </a:solidFill>
                <a:latin typeface="Arial"/>
                <a:cs typeface="Arial"/>
              </a:rPr>
              <a:t>provider </a:t>
            </a:r>
            <a:r>
              <a:rPr sz="2000" b="1" dirty="0">
                <a:solidFill>
                  <a:srgbClr val="046B5C"/>
                </a:solidFill>
                <a:latin typeface="Arial"/>
                <a:cs typeface="Arial"/>
              </a:rPr>
              <a:t>has already recommended </a:t>
            </a:r>
            <a:r>
              <a:rPr sz="2000" b="1" spc="-5" dirty="0">
                <a:solidFill>
                  <a:srgbClr val="046B5C"/>
                </a:solidFill>
                <a:latin typeface="Arial"/>
                <a:cs typeface="Arial"/>
              </a:rPr>
              <a:t>alternative  </a:t>
            </a:r>
            <a:r>
              <a:rPr sz="2000" b="1" dirty="0">
                <a:solidFill>
                  <a:srgbClr val="046B5C"/>
                </a:solidFill>
                <a:latin typeface="Arial"/>
                <a:cs typeface="Arial"/>
              </a:rPr>
              <a:t>therapies and/or the patient has already </a:t>
            </a:r>
            <a:r>
              <a:rPr sz="2000" b="1" spc="-5" dirty="0">
                <a:solidFill>
                  <a:srgbClr val="046B5C"/>
                </a:solidFill>
                <a:latin typeface="Arial"/>
                <a:cs typeface="Arial"/>
              </a:rPr>
              <a:t>tried</a:t>
            </a:r>
            <a:r>
              <a:rPr sz="2000" b="1" spc="-190" dirty="0">
                <a:solidFill>
                  <a:srgbClr val="046B5C"/>
                </a:solidFill>
                <a:latin typeface="Arial"/>
                <a:cs typeface="Arial"/>
              </a:rPr>
              <a:t> </a:t>
            </a:r>
            <a:r>
              <a:rPr sz="2000" b="1" dirty="0">
                <a:solidFill>
                  <a:srgbClr val="046B5C"/>
                </a:solidFill>
                <a:latin typeface="Arial"/>
                <a:cs typeface="Arial"/>
              </a:rPr>
              <a:t>them</a:t>
            </a:r>
            <a:endParaRPr sz="2000">
              <a:latin typeface="Arial"/>
              <a:cs typeface="Arial"/>
            </a:endParaRPr>
          </a:p>
        </p:txBody>
      </p:sp>
      <p:grpSp>
        <p:nvGrpSpPr>
          <p:cNvPr id="32" name="Group 31" descr="This graphic shows bubbles with the text &quot;Interview data: what?&quot; and arrows pointing to a circle with the text &quot;Design guidelines: so what?&quot;">
            <a:extLst>
              <a:ext uri="{FF2B5EF4-FFF2-40B4-BE49-F238E27FC236}">
                <a16:creationId xmlns:a16="http://schemas.microsoft.com/office/drawing/2014/main" id="{2036977B-D6A2-465A-9FBD-B21F2C584930}"/>
              </a:ext>
            </a:extLst>
          </p:cNvPr>
          <p:cNvGrpSpPr/>
          <p:nvPr/>
        </p:nvGrpSpPr>
        <p:grpSpPr>
          <a:xfrm>
            <a:off x="7168895" y="4248911"/>
            <a:ext cx="4043553" cy="1513586"/>
            <a:chOff x="7168895" y="4248911"/>
            <a:chExt cx="4043553" cy="1513586"/>
          </a:xfrm>
        </p:grpSpPr>
        <p:sp>
          <p:nvSpPr>
            <p:cNvPr id="8" name="object 8"/>
            <p:cNvSpPr txBox="1"/>
            <p:nvPr/>
          </p:nvSpPr>
          <p:spPr>
            <a:xfrm>
              <a:off x="7408385" y="4859994"/>
              <a:ext cx="1217930" cy="378460"/>
            </a:xfrm>
            <a:prstGeom prst="rect">
              <a:avLst/>
            </a:prstGeom>
          </p:spPr>
          <p:txBody>
            <a:bodyPr vert="horz" wrap="square" lIns="0" tIns="0" rIns="0" bIns="0" rtlCol="0">
              <a:spAutoFit/>
            </a:bodyPr>
            <a:lstStyle/>
            <a:p>
              <a:pPr marL="373380" marR="5080" indent="-361315">
                <a:lnSpc>
                  <a:spcPts val="1430"/>
                </a:lnSpc>
              </a:pPr>
              <a:r>
                <a:rPr sz="1400" dirty="0">
                  <a:latin typeface="Georgia"/>
                  <a:cs typeface="Georgia"/>
                </a:rPr>
                <a:t>Interview</a:t>
              </a:r>
              <a:r>
                <a:rPr sz="1400" spc="-95" dirty="0">
                  <a:latin typeface="Georgia"/>
                  <a:cs typeface="Georgia"/>
                </a:rPr>
                <a:t> </a:t>
              </a:r>
              <a:r>
                <a:rPr sz="1400" spc="-5" dirty="0">
                  <a:latin typeface="Georgia"/>
                  <a:cs typeface="Georgia"/>
                </a:rPr>
                <a:t>data:  what?</a:t>
              </a:r>
              <a:endParaRPr sz="1400" dirty="0">
                <a:latin typeface="Georgia"/>
                <a:cs typeface="Georgia"/>
              </a:endParaRPr>
            </a:p>
          </p:txBody>
        </p:sp>
        <p:sp>
          <p:nvSpPr>
            <p:cNvPr id="9" name="object 9"/>
            <p:cNvSpPr/>
            <p:nvPr/>
          </p:nvSpPr>
          <p:spPr>
            <a:xfrm>
              <a:off x="7254240" y="4640579"/>
              <a:ext cx="120650" cy="120650"/>
            </a:xfrm>
            <a:custGeom>
              <a:avLst/>
              <a:gdLst/>
              <a:ahLst/>
              <a:cxnLst/>
              <a:rect l="l" t="t" r="r" b="b"/>
              <a:pathLst>
                <a:path w="120650" h="120650">
                  <a:moveTo>
                    <a:pt x="60198" y="0"/>
                  </a:moveTo>
                  <a:lnTo>
                    <a:pt x="36765" y="4730"/>
                  </a:lnTo>
                  <a:lnTo>
                    <a:pt x="17630" y="17630"/>
                  </a:lnTo>
                  <a:lnTo>
                    <a:pt x="4730" y="36765"/>
                  </a:lnTo>
                  <a:lnTo>
                    <a:pt x="0" y="60198"/>
                  </a:lnTo>
                  <a:lnTo>
                    <a:pt x="4730" y="83630"/>
                  </a:lnTo>
                  <a:lnTo>
                    <a:pt x="17630" y="102765"/>
                  </a:lnTo>
                  <a:lnTo>
                    <a:pt x="36765" y="115665"/>
                  </a:lnTo>
                  <a:lnTo>
                    <a:pt x="60198" y="120396"/>
                  </a:lnTo>
                  <a:lnTo>
                    <a:pt x="83630" y="115665"/>
                  </a:lnTo>
                  <a:lnTo>
                    <a:pt x="102765" y="102765"/>
                  </a:lnTo>
                  <a:lnTo>
                    <a:pt x="115665" y="83630"/>
                  </a:lnTo>
                  <a:lnTo>
                    <a:pt x="120396" y="60198"/>
                  </a:lnTo>
                  <a:lnTo>
                    <a:pt x="115665" y="36765"/>
                  </a:lnTo>
                  <a:lnTo>
                    <a:pt x="102765" y="17630"/>
                  </a:lnTo>
                  <a:lnTo>
                    <a:pt x="83630" y="4730"/>
                  </a:lnTo>
                  <a:lnTo>
                    <a:pt x="60198" y="0"/>
                  </a:lnTo>
                  <a:close/>
                </a:path>
              </a:pathLst>
            </a:custGeom>
            <a:solidFill>
              <a:srgbClr val="046B5C"/>
            </a:solidFill>
          </p:spPr>
          <p:txBody>
            <a:bodyPr wrap="square" lIns="0" tIns="0" rIns="0" bIns="0" rtlCol="0"/>
            <a:lstStyle/>
            <a:p>
              <a:endParaRPr/>
            </a:p>
          </p:txBody>
        </p:sp>
        <p:sp>
          <p:nvSpPr>
            <p:cNvPr id="10" name="object 10"/>
            <p:cNvSpPr/>
            <p:nvPr/>
          </p:nvSpPr>
          <p:spPr>
            <a:xfrm>
              <a:off x="7338059" y="4469891"/>
              <a:ext cx="121920" cy="121920"/>
            </a:xfrm>
            <a:custGeom>
              <a:avLst/>
              <a:gdLst/>
              <a:ahLst/>
              <a:cxnLst/>
              <a:rect l="l" t="t" r="r" b="b"/>
              <a:pathLst>
                <a:path w="121920" h="121920">
                  <a:moveTo>
                    <a:pt x="60960" y="0"/>
                  </a:moveTo>
                  <a:lnTo>
                    <a:pt x="37231" y="4790"/>
                  </a:lnTo>
                  <a:lnTo>
                    <a:pt x="17854" y="17854"/>
                  </a:lnTo>
                  <a:lnTo>
                    <a:pt x="4790" y="37231"/>
                  </a:lnTo>
                  <a:lnTo>
                    <a:pt x="0" y="60960"/>
                  </a:lnTo>
                  <a:lnTo>
                    <a:pt x="4790" y="84688"/>
                  </a:lnTo>
                  <a:lnTo>
                    <a:pt x="17854" y="104065"/>
                  </a:lnTo>
                  <a:lnTo>
                    <a:pt x="37231" y="117129"/>
                  </a:lnTo>
                  <a:lnTo>
                    <a:pt x="60960" y="121920"/>
                  </a:lnTo>
                  <a:lnTo>
                    <a:pt x="84688" y="117129"/>
                  </a:lnTo>
                  <a:lnTo>
                    <a:pt x="104065" y="104065"/>
                  </a:lnTo>
                  <a:lnTo>
                    <a:pt x="117129" y="84688"/>
                  </a:lnTo>
                  <a:lnTo>
                    <a:pt x="121920" y="60960"/>
                  </a:lnTo>
                  <a:lnTo>
                    <a:pt x="117129" y="37231"/>
                  </a:lnTo>
                  <a:lnTo>
                    <a:pt x="104065" y="17854"/>
                  </a:lnTo>
                  <a:lnTo>
                    <a:pt x="84688" y="4790"/>
                  </a:lnTo>
                  <a:lnTo>
                    <a:pt x="60960" y="0"/>
                  </a:lnTo>
                  <a:close/>
                </a:path>
              </a:pathLst>
            </a:custGeom>
            <a:solidFill>
              <a:srgbClr val="046B5C"/>
            </a:solidFill>
          </p:spPr>
          <p:txBody>
            <a:bodyPr wrap="square" lIns="0" tIns="0" rIns="0" bIns="0" rtlCol="0"/>
            <a:lstStyle/>
            <a:p>
              <a:endParaRPr/>
            </a:p>
          </p:txBody>
        </p:sp>
        <p:sp>
          <p:nvSpPr>
            <p:cNvPr id="11" name="object 11"/>
            <p:cNvSpPr/>
            <p:nvPr/>
          </p:nvSpPr>
          <p:spPr>
            <a:xfrm>
              <a:off x="7542276" y="4541520"/>
              <a:ext cx="190500" cy="190500"/>
            </a:xfrm>
            <a:custGeom>
              <a:avLst/>
              <a:gdLst/>
              <a:ahLst/>
              <a:cxnLst/>
              <a:rect l="l" t="t" r="r" b="b"/>
              <a:pathLst>
                <a:path w="190500" h="190500">
                  <a:moveTo>
                    <a:pt x="95250" y="0"/>
                  </a:moveTo>
                  <a:lnTo>
                    <a:pt x="58175" y="7485"/>
                  </a:lnTo>
                  <a:lnTo>
                    <a:pt x="27898" y="27898"/>
                  </a:lnTo>
                  <a:lnTo>
                    <a:pt x="7485" y="58175"/>
                  </a:lnTo>
                  <a:lnTo>
                    <a:pt x="0" y="95249"/>
                  </a:lnTo>
                  <a:lnTo>
                    <a:pt x="7485" y="132324"/>
                  </a:lnTo>
                  <a:lnTo>
                    <a:pt x="27898" y="162601"/>
                  </a:lnTo>
                  <a:lnTo>
                    <a:pt x="58175" y="183014"/>
                  </a:lnTo>
                  <a:lnTo>
                    <a:pt x="95250" y="190499"/>
                  </a:lnTo>
                  <a:lnTo>
                    <a:pt x="132324" y="183014"/>
                  </a:lnTo>
                  <a:lnTo>
                    <a:pt x="162601" y="162601"/>
                  </a:lnTo>
                  <a:lnTo>
                    <a:pt x="183014" y="132324"/>
                  </a:lnTo>
                  <a:lnTo>
                    <a:pt x="190500" y="95249"/>
                  </a:lnTo>
                  <a:lnTo>
                    <a:pt x="183014" y="58175"/>
                  </a:lnTo>
                  <a:lnTo>
                    <a:pt x="162601" y="27898"/>
                  </a:lnTo>
                  <a:lnTo>
                    <a:pt x="132324" y="7485"/>
                  </a:lnTo>
                  <a:lnTo>
                    <a:pt x="95250" y="0"/>
                  </a:lnTo>
                  <a:close/>
                </a:path>
              </a:pathLst>
            </a:custGeom>
            <a:solidFill>
              <a:srgbClr val="046B5C"/>
            </a:solidFill>
          </p:spPr>
          <p:txBody>
            <a:bodyPr wrap="square" lIns="0" tIns="0" rIns="0" bIns="0" rtlCol="0"/>
            <a:lstStyle/>
            <a:p>
              <a:endParaRPr/>
            </a:p>
          </p:txBody>
        </p:sp>
        <p:sp>
          <p:nvSpPr>
            <p:cNvPr id="12" name="object 12"/>
            <p:cNvSpPr/>
            <p:nvPr/>
          </p:nvSpPr>
          <p:spPr>
            <a:xfrm>
              <a:off x="7711440" y="4317491"/>
              <a:ext cx="121920" cy="121920"/>
            </a:xfrm>
            <a:custGeom>
              <a:avLst/>
              <a:gdLst/>
              <a:ahLst/>
              <a:cxnLst/>
              <a:rect l="l" t="t" r="r" b="b"/>
              <a:pathLst>
                <a:path w="121920" h="121920">
                  <a:moveTo>
                    <a:pt x="60960" y="0"/>
                  </a:moveTo>
                  <a:lnTo>
                    <a:pt x="37231" y="4790"/>
                  </a:lnTo>
                  <a:lnTo>
                    <a:pt x="17854" y="17854"/>
                  </a:lnTo>
                  <a:lnTo>
                    <a:pt x="4790" y="37231"/>
                  </a:lnTo>
                  <a:lnTo>
                    <a:pt x="0" y="60960"/>
                  </a:lnTo>
                  <a:lnTo>
                    <a:pt x="4790" y="84688"/>
                  </a:lnTo>
                  <a:lnTo>
                    <a:pt x="17854" y="104065"/>
                  </a:lnTo>
                  <a:lnTo>
                    <a:pt x="37231" y="117129"/>
                  </a:lnTo>
                  <a:lnTo>
                    <a:pt x="60960" y="121920"/>
                  </a:lnTo>
                  <a:lnTo>
                    <a:pt x="84688" y="117129"/>
                  </a:lnTo>
                  <a:lnTo>
                    <a:pt x="104065" y="104065"/>
                  </a:lnTo>
                  <a:lnTo>
                    <a:pt x="117129" y="84688"/>
                  </a:lnTo>
                  <a:lnTo>
                    <a:pt x="121920" y="60960"/>
                  </a:lnTo>
                  <a:lnTo>
                    <a:pt x="117129" y="37231"/>
                  </a:lnTo>
                  <a:lnTo>
                    <a:pt x="104065" y="17854"/>
                  </a:lnTo>
                  <a:lnTo>
                    <a:pt x="84688" y="4790"/>
                  </a:lnTo>
                  <a:lnTo>
                    <a:pt x="60960" y="0"/>
                  </a:lnTo>
                  <a:close/>
                </a:path>
              </a:pathLst>
            </a:custGeom>
            <a:solidFill>
              <a:srgbClr val="046B5C"/>
            </a:solidFill>
          </p:spPr>
          <p:txBody>
            <a:bodyPr wrap="square" lIns="0" tIns="0" rIns="0" bIns="0" rtlCol="0"/>
            <a:lstStyle/>
            <a:p>
              <a:endParaRPr/>
            </a:p>
          </p:txBody>
        </p:sp>
        <p:sp>
          <p:nvSpPr>
            <p:cNvPr id="13" name="object 13"/>
            <p:cNvSpPr/>
            <p:nvPr/>
          </p:nvSpPr>
          <p:spPr>
            <a:xfrm>
              <a:off x="7932419" y="4248911"/>
              <a:ext cx="121920" cy="121920"/>
            </a:xfrm>
            <a:custGeom>
              <a:avLst/>
              <a:gdLst/>
              <a:ahLst/>
              <a:cxnLst/>
              <a:rect l="l" t="t" r="r" b="b"/>
              <a:pathLst>
                <a:path w="121920" h="121920">
                  <a:moveTo>
                    <a:pt x="60960" y="0"/>
                  </a:moveTo>
                  <a:lnTo>
                    <a:pt x="37231" y="4790"/>
                  </a:lnTo>
                  <a:lnTo>
                    <a:pt x="17854" y="17854"/>
                  </a:lnTo>
                  <a:lnTo>
                    <a:pt x="4790" y="37231"/>
                  </a:lnTo>
                  <a:lnTo>
                    <a:pt x="0" y="60960"/>
                  </a:lnTo>
                  <a:lnTo>
                    <a:pt x="4790" y="84688"/>
                  </a:lnTo>
                  <a:lnTo>
                    <a:pt x="17854" y="104065"/>
                  </a:lnTo>
                  <a:lnTo>
                    <a:pt x="37231" y="117129"/>
                  </a:lnTo>
                  <a:lnTo>
                    <a:pt x="60960" y="121920"/>
                  </a:lnTo>
                  <a:lnTo>
                    <a:pt x="84688" y="117129"/>
                  </a:lnTo>
                  <a:lnTo>
                    <a:pt x="104065" y="104065"/>
                  </a:lnTo>
                  <a:lnTo>
                    <a:pt x="117129" y="84688"/>
                  </a:lnTo>
                  <a:lnTo>
                    <a:pt x="121920" y="60960"/>
                  </a:lnTo>
                  <a:lnTo>
                    <a:pt x="117129" y="37231"/>
                  </a:lnTo>
                  <a:lnTo>
                    <a:pt x="104065" y="17854"/>
                  </a:lnTo>
                  <a:lnTo>
                    <a:pt x="84688" y="4790"/>
                  </a:lnTo>
                  <a:lnTo>
                    <a:pt x="60960" y="0"/>
                  </a:lnTo>
                  <a:close/>
                </a:path>
              </a:pathLst>
            </a:custGeom>
            <a:solidFill>
              <a:srgbClr val="046B5C"/>
            </a:solidFill>
          </p:spPr>
          <p:txBody>
            <a:bodyPr wrap="square" lIns="0" tIns="0" rIns="0" bIns="0" rtlCol="0"/>
            <a:lstStyle/>
            <a:p>
              <a:endParaRPr/>
            </a:p>
          </p:txBody>
        </p:sp>
        <p:sp>
          <p:nvSpPr>
            <p:cNvPr id="14" name="object 14"/>
            <p:cNvSpPr/>
            <p:nvPr/>
          </p:nvSpPr>
          <p:spPr>
            <a:xfrm>
              <a:off x="8203692" y="4367784"/>
              <a:ext cx="121920" cy="121920"/>
            </a:xfrm>
            <a:custGeom>
              <a:avLst/>
              <a:gdLst/>
              <a:ahLst/>
              <a:cxnLst/>
              <a:rect l="l" t="t" r="r" b="b"/>
              <a:pathLst>
                <a:path w="121920" h="121920">
                  <a:moveTo>
                    <a:pt x="60960" y="0"/>
                  </a:moveTo>
                  <a:lnTo>
                    <a:pt x="37231" y="4790"/>
                  </a:lnTo>
                  <a:lnTo>
                    <a:pt x="17854" y="17854"/>
                  </a:lnTo>
                  <a:lnTo>
                    <a:pt x="4790" y="37231"/>
                  </a:lnTo>
                  <a:lnTo>
                    <a:pt x="0" y="60960"/>
                  </a:lnTo>
                  <a:lnTo>
                    <a:pt x="4790" y="84688"/>
                  </a:lnTo>
                  <a:lnTo>
                    <a:pt x="17854" y="104065"/>
                  </a:lnTo>
                  <a:lnTo>
                    <a:pt x="37231" y="117129"/>
                  </a:lnTo>
                  <a:lnTo>
                    <a:pt x="60960" y="121920"/>
                  </a:lnTo>
                  <a:lnTo>
                    <a:pt x="84688" y="117129"/>
                  </a:lnTo>
                  <a:lnTo>
                    <a:pt x="104065" y="104065"/>
                  </a:lnTo>
                  <a:lnTo>
                    <a:pt x="117129" y="84688"/>
                  </a:lnTo>
                  <a:lnTo>
                    <a:pt x="121920" y="60960"/>
                  </a:lnTo>
                  <a:lnTo>
                    <a:pt x="117129" y="37231"/>
                  </a:lnTo>
                  <a:lnTo>
                    <a:pt x="104065" y="17854"/>
                  </a:lnTo>
                  <a:lnTo>
                    <a:pt x="84688" y="4790"/>
                  </a:lnTo>
                  <a:lnTo>
                    <a:pt x="60960" y="0"/>
                  </a:lnTo>
                  <a:close/>
                </a:path>
              </a:pathLst>
            </a:custGeom>
            <a:solidFill>
              <a:srgbClr val="046B5C"/>
            </a:solidFill>
          </p:spPr>
          <p:txBody>
            <a:bodyPr wrap="square" lIns="0" tIns="0" rIns="0" bIns="0" rtlCol="0"/>
            <a:lstStyle/>
            <a:p>
              <a:endParaRPr/>
            </a:p>
          </p:txBody>
        </p:sp>
        <p:sp>
          <p:nvSpPr>
            <p:cNvPr id="15" name="object 15"/>
            <p:cNvSpPr/>
            <p:nvPr/>
          </p:nvSpPr>
          <p:spPr>
            <a:xfrm>
              <a:off x="8374380" y="4453128"/>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046B5C"/>
            </a:solidFill>
          </p:spPr>
          <p:txBody>
            <a:bodyPr wrap="square" lIns="0" tIns="0" rIns="0" bIns="0" rtlCol="0"/>
            <a:lstStyle/>
            <a:p>
              <a:endParaRPr/>
            </a:p>
          </p:txBody>
        </p:sp>
        <p:sp>
          <p:nvSpPr>
            <p:cNvPr id="16" name="object 16"/>
            <p:cNvSpPr/>
            <p:nvPr/>
          </p:nvSpPr>
          <p:spPr>
            <a:xfrm>
              <a:off x="8612123" y="4640579"/>
              <a:ext cx="120650" cy="120650"/>
            </a:xfrm>
            <a:custGeom>
              <a:avLst/>
              <a:gdLst/>
              <a:ahLst/>
              <a:cxnLst/>
              <a:rect l="l" t="t" r="r" b="b"/>
              <a:pathLst>
                <a:path w="120650" h="120650">
                  <a:moveTo>
                    <a:pt x="60198" y="0"/>
                  </a:moveTo>
                  <a:lnTo>
                    <a:pt x="36765" y="4730"/>
                  </a:lnTo>
                  <a:lnTo>
                    <a:pt x="17630" y="17630"/>
                  </a:lnTo>
                  <a:lnTo>
                    <a:pt x="4730" y="36765"/>
                  </a:lnTo>
                  <a:lnTo>
                    <a:pt x="0" y="60198"/>
                  </a:lnTo>
                  <a:lnTo>
                    <a:pt x="4730" y="83630"/>
                  </a:lnTo>
                  <a:lnTo>
                    <a:pt x="17630" y="102765"/>
                  </a:lnTo>
                  <a:lnTo>
                    <a:pt x="36765" y="115665"/>
                  </a:lnTo>
                  <a:lnTo>
                    <a:pt x="60198" y="120396"/>
                  </a:lnTo>
                  <a:lnTo>
                    <a:pt x="83630" y="115665"/>
                  </a:lnTo>
                  <a:lnTo>
                    <a:pt x="102765" y="102765"/>
                  </a:lnTo>
                  <a:lnTo>
                    <a:pt x="115665" y="83630"/>
                  </a:lnTo>
                  <a:lnTo>
                    <a:pt x="120396" y="60198"/>
                  </a:lnTo>
                  <a:lnTo>
                    <a:pt x="115665" y="36765"/>
                  </a:lnTo>
                  <a:lnTo>
                    <a:pt x="102765" y="17630"/>
                  </a:lnTo>
                  <a:lnTo>
                    <a:pt x="83630" y="4730"/>
                  </a:lnTo>
                  <a:lnTo>
                    <a:pt x="60198" y="0"/>
                  </a:lnTo>
                  <a:close/>
                </a:path>
              </a:pathLst>
            </a:custGeom>
            <a:solidFill>
              <a:srgbClr val="046B5C"/>
            </a:solidFill>
          </p:spPr>
          <p:txBody>
            <a:bodyPr wrap="square" lIns="0" tIns="0" rIns="0" bIns="0" rtlCol="0"/>
            <a:lstStyle/>
            <a:p>
              <a:endParaRPr/>
            </a:p>
          </p:txBody>
        </p:sp>
        <p:sp>
          <p:nvSpPr>
            <p:cNvPr id="17" name="object 17"/>
            <p:cNvSpPr/>
            <p:nvPr/>
          </p:nvSpPr>
          <p:spPr>
            <a:xfrm>
              <a:off x="8714231" y="4826508"/>
              <a:ext cx="120650" cy="121920"/>
            </a:xfrm>
            <a:custGeom>
              <a:avLst/>
              <a:gdLst/>
              <a:ahLst/>
              <a:cxnLst/>
              <a:rect l="l" t="t" r="r" b="b"/>
              <a:pathLst>
                <a:path w="120650" h="121920">
                  <a:moveTo>
                    <a:pt x="60198" y="0"/>
                  </a:moveTo>
                  <a:lnTo>
                    <a:pt x="36765" y="4790"/>
                  </a:lnTo>
                  <a:lnTo>
                    <a:pt x="17630" y="17854"/>
                  </a:lnTo>
                  <a:lnTo>
                    <a:pt x="4730" y="37231"/>
                  </a:lnTo>
                  <a:lnTo>
                    <a:pt x="0" y="60960"/>
                  </a:lnTo>
                  <a:lnTo>
                    <a:pt x="4730" y="84688"/>
                  </a:lnTo>
                  <a:lnTo>
                    <a:pt x="17630" y="104065"/>
                  </a:lnTo>
                  <a:lnTo>
                    <a:pt x="36765" y="117129"/>
                  </a:lnTo>
                  <a:lnTo>
                    <a:pt x="60198" y="121920"/>
                  </a:lnTo>
                  <a:lnTo>
                    <a:pt x="83630" y="117129"/>
                  </a:lnTo>
                  <a:lnTo>
                    <a:pt x="102765" y="104065"/>
                  </a:lnTo>
                  <a:lnTo>
                    <a:pt x="115665" y="84688"/>
                  </a:lnTo>
                  <a:lnTo>
                    <a:pt x="120396" y="60960"/>
                  </a:lnTo>
                  <a:lnTo>
                    <a:pt x="115665" y="37231"/>
                  </a:lnTo>
                  <a:lnTo>
                    <a:pt x="102765" y="17854"/>
                  </a:lnTo>
                  <a:lnTo>
                    <a:pt x="83630" y="4790"/>
                  </a:lnTo>
                  <a:lnTo>
                    <a:pt x="60198" y="0"/>
                  </a:lnTo>
                  <a:close/>
                </a:path>
              </a:pathLst>
            </a:custGeom>
            <a:solidFill>
              <a:srgbClr val="046B5C"/>
            </a:solidFill>
          </p:spPr>
          <p:txBody>
            <a:bodyPr wrap="square" lIns="0" tIns="0" rIns="0" bIns="0" rtlCol="0"/>
            <a:lstStyle/>
            <a:p>
              <a:endParaRPr/>
            </a:p>
          </p:txBody>
        </p:sp>
        <p:sp>
          <p:nvSpPr>
            <p:cNvPr id="18" name="object 18"/>
            <p:cNvSpPr/>
            <p:nvPr/>
          </p:nvSpPr>
          <p:spPr>
            <a:xfrm>
              <a:off x="7830311" y="4469891"/>
              <a:ext cx="312420" cy="312420"/>
            </a:xfrm>
            <a:custGeom>
              <a:avLst/>
              <a:gdLst/>
              <a:ahLst/>
              <a:cxnLst/>
              <a:rect l="l" t="t" r="r" b="b"/>
              <a:pathLst>
                <a:path w="312420" h="312420">
                  <a:moveTo>
                    <a:pt x="156210" y="0"/>
                  </a:moveTo>
                  <a:lnTo>
                    <a:pt x="106836" y="7963"/>
                  </a:lnTo>
                  <a:lnTo>
                    <a:pt x="63954" y="30139"/>
                  </a:lnTo>
                  <a:lnTo>
                    <a:pt x="30139" y="63954"/>
                  </a:lnTo>
                  <a:lnTo>
                    <a:pt x="7963" y="106836"/>
                  </a:lnTo>
                  <a:lnTo>
                    <a:pt x="0" y="156210"/>
                  </a:lnTo>
                  <a:lnTo>
                    <a:pt x="7963" y="205583"/>
                  </a:lnTo>
                  <a:lnTo>
                    <a:pt x="30139" y="248465"/>
                  </a:lnTo>
                  <a:lnTo>
                    <a:pt x="63954" y="282280"/>
                  </a:lnTo>
                  <a:lnTo>
                    <a:pt x="106836" y="304456"/>
                  </a:lnTo>
                  <a:lnTo>
                    <a:pt x="156210" y="312420"/>
                  </a:lnTo>
                  <a:lnTo>
                    <a:pt x="205583" y="304456"/>
                  </a:lnTo>
                  <a:lnTo>
                    <a:pt x="248465" y="282280"/>
                  </a:lnTo>
                  <a:lnTo>
                    <a:pt x="282280" y="248465"/>
                  </a:lnTo>
                  <a:lnTo>
                    <a:pt x="304456" y="205583"/>
                  </a:lnTo>
                  <a:lnTo>
                    <a:pt x="312420" y="156210"/>
                  </a:lnTo>
                  <a:lnTo>
                    <a:pt x="304456" y="106836"/>
                  </a:lnTo>
                  <a:lnTo>
                    <a:pt x="282280" y="63954"/>
                  </a:lnTo>
                  <a:lnTo>
                    <a:pt x="248465" y="30139"/>
                  </a:lnTo>
                  <a:lnTo>
                    <a:pt x="205583" y="7963"/>
                  </a:lnTo>
                  <a:lnTo>
                    <a:pt x="156210" y="0"/>
                  </a:lnTo>
                  <a:close/>
                </a:path>
              </a:pathLst>
            </a:custGeom>
            <a:solidFill>
              <a:srgbClr val="046B5C"/>
            </a:solidFill>
          </p:spPr>
          <p:txBody>
            <a:bodyPr wrap="square" lIns="0" tIns="0" rIns="0" bIns="0" rtlCol="0"/>
            <a:lstStyle/>
            <a:p>
              <a:endParaRPr/>
            </a:p>
          </p:txBody>
        </p:sp>
        <p:sp>
          <p:nvSpPr>
            <p:cNvPr id="19" name="object 19"/>
            <p:cNvSpPr/>
            <p:nvPr/>
          </p:nvSpPr>
          <p:spPr>
            <a:xfrm>
              <a:off x="7168895" y="5114544"/>
              <a:ext cx="121920" cy="121920"/>
            </a:xfrm>
            <a:custGeom>
              <a:avLst/>
              <a:gdLst/>
              <a:ahLst/>
              <a:cxnLst/>
              <a:rect l="l" t="t" r="r" b="b"/>
              <a:pathLst>
                <a:path w="121920" h="121920">
                  <a:moveTo>
                    <a:pt x="60960" y="0"/>
                  </a:moveTo>
                  <a:lnTo>
                    <a:pt x="37231" y="4790"/>
                  </a:lnTo>
                  <a:lnTo>
                    <a:pt x="17854" y="17854"/>
                  </a:lnTo>
                  <a:lnTo>
                    <a:pt x="4790" y="37231"/>
                  </a:lnTo>
                  <a:lnTo>
                    <a:pt x="0" y="60959"/>
                  </a:lnTo>
                  <a:lnTo>
                    <a:pt x="4790" y="84688"/>
                  </a:lnTo>
                  <a:lnTo>
                    <a:pt x="17854" y="104065"/>
                  </a:lnTo>
                  <a:lnTo>
                    <a:pt x="37231" y="117129"/>
                  </a:lnTo>
                  <a:lnTo>
                    <a:pt x="60960" y="121919"/>
                  </a:lnTo>
                  <a:lnTo>
                    <a:pt x="84688" y="117129"/>
                  </a:lnTo>
                  <a:lnTo>
                    <a:pt x="104065" y="104065"/>
                  </a:lnTo>
                  <a:lnTo>
                    <a:pt x="117129" y="84688"/>
                  </a:lnTo>
                  <a:lnTo>
                    <a:pt x="121920" y="60959"/>
                  </a:lnTo>
                  <a:lnTo>
                    <a:pt x="117129" y="37231"/>
                  </a:lnTo>
                  <a:lnTo>
                    <a:pt x="104065" y="17854"/>
                  </a:lnTo>
                  <a:lnTo>
                    <a:pt x="84688" y="4790"/>
                  </a:lnTo>
                  <a:lnTo>
                    <a:pt x="60960" y="0"/>
                  </a:lnTo>
                  <a:close/>
                </a:path>
              </a:pathLst>
            </a:custGeom>
            <a:solidFill>
              <a:srgbClr val="046B5C"/>
            </a:solidFill>
          </p:spPr>
          <p:txBody>
            <a:bodyPr wrap="square" lIns="0" tIns="0" rIns="0" bIns="0" rtlCol="0"/>
            <a:lstStyle/>
            <a:p>
              <a:endParaRPr/>
            </a:p>
          </p:txBody>
        </p:sp>
        <p:sp>
          <p:nvSpPr>
            <p:cNvPr id="20" name="object 20"/>
            <p:cNvSpPr/>
            <p:nvPr/>
          </p:nvSpPr>
          <p:spPr>
            <a:xfrm>
              <a:off x="7271004" y="5268467"/>
              <a:ext cx="190500" cy="190500"/>
            </a:xfrm>
            <a:custGeom>
              <a:avLst/>
              <a:gdLst/>
              <a:ahLst/>
              <a:cxnLst/>
              <a:rect l="l" t="t" r="r" b="b"/>
              <a:pathLst>
                <a:path w="190500" h="190500">
                  <a:moveTo>
                    <a:pt x="95250" y="0"/>
                  </a:moveTo>
                  <a:lnTo>
                    <a:pt x="58175" y="7485"/>
                  </a:lnTo>
                  <a:lnTo>
                    <a:pt x="27898" y="27898"/>
                  </a:lnTo>
                  <a:lnTo>
                    <a:pt x="7485" y="58175"/>
                  </a:lnTo>
                  <a:lnTo>
                    <a:pt x="0" y="95249"/>
                  </a:lnTo>
                  <a:lnTo>
                    <a:pt x="7485" y="132324"/>
                  </a:lnTo>
                  <a:lnTo>
                    <a:pt x="27898" y="162601"/>
                  </a:lnTo>
                  <a:lnTo>
                    <a:pt x="58175" y="183014"/>
                  </a:lnTo>
                  <a:lnTo>
                    <a:pt x="95250" y="190499"/>
                  </a:lnTo>
                  <a:lnTo>
                    <a:pt x="132324" y="183014"/>
                  </a:lnTo>
                  <a:lnTo>
                    <a:pt x="162601" y="162601"/>
                  </a:lnTo>
                  <a:lnTo>
                    <a:pt x="183014" y="132324"/>
                  </a:lnTo>
                  <a:lnTo>
                    <a:pt x="190500" y="95249"/>
                  </a:lnTo>
                  <a:lnTo>
                    <a:pt x="183014" y="58175"/>
                  </a:lnTo>
                  <a:lnTo>
                    <a:pt x="162601" y="27898"/>
                  </a:lnTo>
                  <a:lnTo>
                    <a:pt x="132324" y="7485"/>
                  </a:lnTo>
                  <a:lnTo>
                    <a:pt x="95250" y="0"/>
                  </a:lnTo>
                  <a:close/>
                </a:path>
              </a:pathLst>
            </a:custGeom>
            <a:solidFill>
              <a:srgbClr val="046B5C"/>
            </a:solidFill>
          </p:spPr>
          <p:txBody>
            <a:bodyPr wrap="square" lIns="0" tIns="0" rIns="0" bIns="0" rtlCol="0"/>
            <a:lstStyle/>
            <a:p>
              <a:endParaRPr/>
            </a:p>
          </p:txBody>
        </p:sp>
        <p:sp>
          <p:nvSpPr>
            <p:cNvPr id="21" name="object 21"/>
            <p:cNvSpPr/>
            <p:nvPr/>
          </p:nvSpPr>
          <p:spPr>
            <a:xfrm>
              <a:off x="7525511" y="5404103"/>
              <a:ext cx="277495" cy="277495"/>
            </a:xfrm>
            <a:custGeom>
              <a:avLst/>
              <a:gdLst/>
              <a:ahLst/>
              <a:cxnLst/>
              <a:rect l="l" t="t" r="r" b="b"/>
              <a:pathLst>
                <a:path w="277495" h="277495">
                  <a:moveTo>
                    <a:pt x="138684" y="0"/>
                  </a:moveTo>
                  <a:lnTo>
                    <a:pt x="94848" y="7070"/>
                  </a:lnTo>
                  <a:lnTo>
                    <a:pt x="56778" y="26757"/>
                  </a:lnTo>
                  <a:lnTo>
                    <a:pt x="26757" y="56778"/>
                  </a:lnTo>
                  <a:lnTo>
                    <a:pt x="7070" y="94848"/>
                  </a:lnTo>
                  <a:lnTo>
                    <a:pt x="0" y="138684"/>
                  </a:lnTo>
                  <a:lnTo>
                    <a:pt x="7070" y="182519"/>
                  </a:lnTo>
                  <a:lnTo>
                    <a:pt x="26757" y="220589"/>
                  </a:lnTo>
                  <a:lnTo>
                    <a:pt x="56778" y="250610"/>
                  </a:lnTo>
                  <a:lnTo>
                    <a:pt x="94848" y="270297"/>
                  </a:lnTo>
                  <a:lnTo>
                    <a:pt x="138684" y="277368"/>
                  </a:lnTo>
                  <a:lnTo>
                    <a:pt x="182519" y="270297"/>
                  </a:lnTo>
                  <a:lnTo>
                    <a:pt x="220589" y="250610"/>
                  </a:lnTo>
                  <a:lnTo>
                    <a:pt x="250610" y="220589"/>
                  </a:lnTo>
                  <a:lnTo>
                    <a:pt x="270297" y="182519"/>
                  </a:lnTo>
                  <a:lnTo>
                    <a:pt x="277368" y="138684"/>
                  </a:lnTo>
                  <a:lnTo>
                    <a:pt x="270297" y="94848"/>
                  </a:lnTo>
                  <a:lnTo>
                    <a:pt x="250610" y="56778"/>
                  </a:lnTo>
                  <a:lnTo>
                    <a:pt x="220589" y="26757"/>
                  </a:lnTo>
                  <a:lnTo>
                    <a:pt x="182519" y="7070"/>
                  </a:lnTo>
                  <a:lnTo>
                    <a:pt x="138684" y="0"/>
                  </a:lnTo>
                  <a:close/>
                </a:path>
              </a:pathLst>
            </a:custGeom>
            <a:solidFill>
              <a:srgbClr val="046B5C"/>
            </a:solidFill>
          </p:spPr>
          <p:txBody>
            <a:bodyPr wrap="square" lIns="0" tIns="0" rIns="0" bIns="0" rtlCol="0"/>
            <a:lstStyle/>
            <a:p>
              <a:endParaRPr/>
            </a:p>
          </p:txBody>
        </p:sp>
        <p:sp>
          <p:nvSpPr>
            <p:cNvPr id="22" name="object 22"/>
            <p:cNvSpPr/>
            <p:nvPr/>
          </p:nvSpPr>
          <p:spPr>
            <a:xfrm>
              <a:off x="7882128" y="5625084"/>
              <a:ext cx="120650" cy="120650"/>
            </a:xfrm>
            <a:custGeom>
              <a:avLst/>
              <a:gdLst/>
              <a:ahLst/>
              <a:cxnLst/>
              <a:rect l="l" t="t" r="r" b="b"/>
              <a:pathLst>
                <a:path w="120650" h="120650">
                  <a:moveTo>
                    <a:pt x="60198" y="0"/>
                  </a:moveTo>
                  <a:lnTo>
                    <a:pt x="36765" y="4730"/>
                  </a:lnTo>
                  <a:lnTo>
                    <a:pt x="17630" y="17630"/>
                  </a:lnTo>
                  <a:lnTo>
                    <a:pt x="4730" y="36765"/>
                  </a:lnTo>
                  <a:lnTo>
                    <a:pt x="0" y="60197"/>
                  </a:lnTo>
                  <a:lnTo>
                    <a:pt x="4730" y="83630"/>
                  </a:lnTo>
                  <a:lnTo>
                    <a:pt x="17630" y="102765"/>
                  </a:lnTo>
                  <a:lnTo>
                    <a:pt x="36765" y="115665"/>
                  </a:lnTo>
                  <a:lnTo>
                    <a:pt x="60198" y="120395"/>
                  </a:lnTo>
                  <a:lnTo>
                    <a:pt x="83630" y="115665"/>
                  </a:lnTo>
                  <a:lnTo>
                    <a:pt x="102765" y="102765"/>
                  </a:lnTo>
                  <a:lnTo>
                    <a:pt x="115665" y="83630"/>
                  </a:lnTo>
                  <a:lnTo>
                    <a:pt x="120396" y="60197"/>
                  </a:lnTo>
                  <a:lnTo>
                    <a:pt x="115665" y="36765"/>
                  </a:lnTo>
                  <a:lnTo>
                    <a:pt x="102765" y="17630"/>
                  </a:lnTo>
                  <a:lnTo>
                    <a:pt x="83630" y="4730"/>
                  </a:lnTo>
                  <a:lnTo>
                    <a:pt x="60198" y="0"/>
                  </a:lnTo>
                  <a:close/>
                </a:path>
              </a:pathLst>
            </a:custGeom>
            <a:solidFill>
              <a:srgbClr val="046B5C"/>
            </a:solidFill>
          </p:spPr>
          <p:txBody>
            <a:bodyPr wrap="square" lIns="0" tIns="0" rIns="0" bIns="0" rtlCol="0"/>
            <a:lstStyle/>
            <a:p>
              <a:endParaRPr/>
            </a:p>
          </p:txBody>
        </p:sp>
        <p:sp>
          <p:nvSpPr>
            <p:cNvPr id="23" name="object 23"/>
            <p:cNvSpPr/>
            <p:nvPr/>
          </p:nvSpPr>
          <p:spPr>
            <a:xfrm>
              <a:off x="7949183" y="5404103"/>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046B5C"/>
            </a:solidFill>
          </p:spPr>
          <p:txBody>
            <a:bodyPr wrap="square" lIns="0" tIns="0" rIns="0" bIns="0" rtlCol="0"/>
            <a:lstStyle/>
            <a:p>
              <a:endParaRPr/>
            </a:p>
          </p:txBody>
        </p:sp>
        <p:sp>
          <p:nvSpPr>
            <p:cNvPr id="24" name="object 24"/>
            <p:cNvSpPr/>
            <p:nvPr/>
          </p:nvSpPr>
          <p:spPr>
            <a:xfrm>
              <a:off x="8119871" y="5641847"/>
              <a:ext cx="120650" cy="120650"/>
            </a:xfrm>
            <a:custGeom>
              <a:avLst/>
              <a:gdLst/>
              <a:ahLst/>
              <a:cxnLst/>
              <a:rect l="l" t="t" r="r" b="b"/>
              <a:pathLst>
                <a:path w="120650" h="120650">
                  <a:moveTo>
                    <a:pt x="60198" y="0"/>
                  </a:moveTo>
                  <a:lnTo>
                    <a:pt x="36765" y="4730"/>
                  </a:lnTo>
                  <a:lnTo>
                    <a:pt x="17630" y="17630"/>
                  </a:lnTo>
                  <a:lnTo>
                    <a:pt x="4730" y="36765"/>
                  </a:lnTo>
                  <a:lnTo>
                    <a:pt x="0" y="60197"/>
                  </a:lnTo>
                  <a:lnTo>
                    <a:pt x="4730" y="83630"/>
                  </a:lnTo>
                  <a:lnTo>
                    <a:pt x="17630" y="102765"/>
                  </a:lnTo>
                  <a:lnTo>
                    <a:pt x="36765" y="115665"/>
                  </a:lnTo>
                  <a:lnTo>
                    <a:pt x="60198" y="120395"/>
                  </a:lnTo>
                  <a:lnTo>
                    <a:pt x="83630" y="115665"/>
                  </a:lnTo>
                  <a:lnTo>
                    <a:pt x="102765" y="102765"/>
                  </a:lnTo>
                  <a:lnTo>
                    <a:pt x="115665" y="83630"/>
                  </a:lnTo>
                  <a:lnTo>
                    <a:pt x="120396" y="60197"/>
                  </a:lnTo>
                  <a:lnTo>
                    <a:pt x="115665" y="36765"/>
                  </a:lnTo>
                  <a:lnTo>
                    <a:pt x="102765" y="17630"/>
                  </a:lnTo>
                  <a:lnTo>
                    <a:pt x="83630" y="4730"/>
                  </a:lnTo>
                  <a:lnTo>
                    <a:pt x="60198" y="0"/>
                  </a:lnTo>
                  <a:close/>
                </a:path>
              </a:pathLst>
            </a:custGeom>
            <a:solidFill>
              <a:srgbClr val="046B5C"/>
            </a:solidFill>
          </p:spPr>
          <p:txBody>
            <a:bodyPr wrap="square" lIns="0" tIns="0" rIns="0" bIns="0" rtlCol="0"/>
            <a:lstStyle/>
            <a:p>
              <a:endParaRPr/>
            </a:p>
          </p:txBody>
        </p:sp>
        <p:sp>
          <p:nvSpPr>
            <p:cNvPr id="25" name="object 25"/>
            <p:cNvSpPr/>
            <p:nvPr/>
          </p:nvSpPr>
          <p:spPr>
            <a:xfrm>
              <a:off x="8272271" y="5370576"/>
              <a:ext cx="277495" cy="276225"/>
            </a:xfrm>
            <a:custGeom>
              <a:avLst/>
              <a:gdLst/>
              <a:ahLst/>
              <a:cxnLst/>
              <a:rect l="l" t="t" r="r" b="b"/>
              <a:pathLst>
                <a:path w="277495" h="276225">
                  <a:moveTo>
                    <a:pt x="138684" y="0"/>
                  </a:moveTo>
                  <a:lnTo>
                    <a:pt x="94848" y="7031"/>
                  </a:lnTo>
                  <a:lnTo>
                    <a:pt x="56778" y="26610"/>
                  </a:lnTo>
                  <a:lnTo>
                    <a:pt x="26757" y="56466"/>
                  </a:lnTo>
                  <a:lnTo>
                    <a:pt x="7070" y="94327"/>
                  </a:lnTo>
                  <a:lnTo>
                    <a:pt x="0" y="137922"/>
                  </a:lnTo>
                  <a:lnTo>
                    <a:pt x="7070" y="181516"/>
                  </a:lnTo>
                  <a:lnTo>
                    <a:pt x="26757" y="219377"/>
                  </a:lnTo>
                  <a:lnTo>
                    <a:pt x="56778" y="249233"/>
                  </a:lnTo>
                  <a:lnTo>
                    <a:pt x="94848" y="268812"/>
                  </a:lnTo>
                  <a:lnTo>
                    <a:pt x="138684" y="275844"/>
                  </a:lnTo>
                  <a:lnTo>
                    <a:pt x="182519" y="268812"/>
                  </a:lnTo>
                  <a:lnTo>
                    <a:pt x="220589" y="249233"/>
                  </a:lnTo>
                  <a:lnTo>
                    <a:pt x="250610" y="219377"/>
                  </a:lnTo>
                  <a:lnTo>
                    <a:pt x="270297" y="181516"/>
                  </a:lnTo>
                  <a:lnTo>
                    <a:pt x="277368" y="137922"/>
                  </a:lnTo>
                  <a:lnTo>
                    <a:pt x="270297" y="94327"/>
                  </a:lnTo>
                  <a:lnTo>
                    <a:pt x="250610" y="56466"/>
                  </a:lnTo>
                  <a:lnTo>
                    <a:pt x="220589" y="26610"/>
                  </a:lnTo>
                  <a:lnTo>
                    <a:pt x="182519" y="7031"/>
                  </a:lnTo>
                  <a:lnTo>
                    <a:pt x="138684" y="0"/>
                  </a:lnTo>
                  <a:close/>
                </a:path>
              </a:pathLst>
            </a:custGeom>
            <a:solidFill>
              <a:srgbClr val="046B5C"/>
            </a:solidFill>
          </p:spPr>
          <p:txBody>
            <a:bodyPr wrap="square" lIns="0" tIns="0" rIns="0" bIns="0" rtlCol="0"/>
            <a:lstStyle/>
            <a:p>
              <a:endParaRPr/>
            </a:p>
          </p:txBody>
        </p:sp>
        <p:sp>
          <p:nvSpPr>
            <p:cNvPr id="26" name="object 26"/>
            <p:cNvSpPr/>
            <p:nvPr/>
          </p:nvSpPr>
          <p:spPr>
            <a:xfrm>
              <a:off x="8645652" y="5301996"/>
              <a:ext cx="190500" cy="190500"/>
            </a:xfrm>
            <a:custGeom>
              <a:avLst/>
              <a:gdLst/>
              <a:ahLst/>
              <a:cxnLst/>
              <a:rect l="l" t="t" r="r" b="b"/>
              <a:pathLst>
                <a:path w="190500" h="190500">
                  <a:moveTo>
                    <a:pt x="95250" y="0"/>
                  </a:moveTo>
                  <a:lnTo>
                    <a:pt x="58175" y="7485"/>
                  </a:lnTo>
                  <a:lnTo>
                    <a:pt x="27898" y="27898"/>
                  </a:lnTo>
                  <a:lnTo>
                    <a:pt x="7485" y="58175"/>
                  </a:lnTo>
                  <a:lnTo>
                    <a:pt x="0" y="95249"/>
                  </a:lnTo>
                  <a:lnTo>
                    <a:pt x="7485" y="132324"/>
                  </a:lnTo>
                  <a:lnTo>
                    <a:pt x="27898" y="162601"/>
                  </a:lnTo>
                  <a:lnTo>
                    <a:pt x="58175" y="183014"/>
                  </a:lnTo>
                  <a:lnTo>
                    <a:pt x="95250" y="190499"/>
                  </a:lnTo>
                  <a:lnTo>
                    <a:pt x="132324" y="183014"/>
                  </a:lnTo>
                  <a:lnTo>
                    <a:pt x="162601" y="162601"/>
                  </a:lnTo>
                  <a:lnTo>
                    <a:pt x="183014" y="132324"/>
                  </a:lnTo>
                  <a:lnTo>
                    <a:pt x="190500" y="95249"/>
                  </a:lnTo>
                  <a:lnTo>
                    <a:pt x="183014" y="58175"/>
                  </a:lnTo>
                  <a:lnTo>
                    <a:pt x="162601" y="27898"/>
                  </a:lnTo>
                  <a:lnTo>
                    <a:pt x="132324" y="7485"/>
                  </a:lnTo>
                  <a:lnTo>
                    <a:pt x="95250" y="0"/>
                  </a:lnTo>
                  <a:close/>
                </a:path>
              </a:pathLst>
            </a:custGeom>
            <a:solidFill>
              <a:srgbClr val="046B5C"/>
            </a:solidFill>
          </p:spPr>
          <p:txBody>
            <a:bodyPr wrap="square" lIns="0" tIns="0" rIns="0" bIns="0" rtlCol="0"/>
            <a:lstStyle/>
            <a:p>
              <a:endParaRPr/>
            </a:p>
          </p:txBody>
        </p:sp>
        <p:sp>
          <p:nvSpPr>
            <p:cNvPr id="27" name="object 27"/>
            <p:cNvSpPr/>
            <p:nvPr/>
          </p:nvSpPr>
          <p:spPr>
            <a:xfrm>
              <a:off x="8836152" y="4503420"/>
              <a:ext cx="559435" cy="1068705"/>
            </a:xfrm>
            <a:custGeom>
              <a:avLst/>
              <a:gdLst/>
              <a:ahLst/>
              <a:cxnLst/>
              <a:rect l="l" t="t" r="r" b="b"/>
              <a:pathLst>
                <a:path w="559434" h="1068704">
                  <a:moveTo>
                    <a:pt x="210807" y="0"/>
                  </a:moveTo>
                  <a:lnTo>
                    <a:pt x="0" y="0"/>
                  </a:lnTo>
                  <a:lnTo>
                    <a:pt x="348500" y="534161"/>
                  </a:lnTo>
                  <a:lnTo>
                    <a:pt x="0" y="1068323"/>
                  </a:lnTo>
                  <a:lnTo>
                    <a:pt x="210807" y="1068323"/>
                  </a:lnTo>
                  <a:lnTo>
                    <a:pt x="559308" y="534161"/>
                  </a:lnTo>
                  <a:lnTo>
                    <a:pt x="210807" y="0"/>
                  </a:lnTo>
                  <a:close/>
                </a:path>
              </a:pathLst>
            </a:custGeom>
            <a:solidFill>
              <a:srgbClr val="AABAB5"/>
            </a:solidFill>
          </p:spPr>
          <p:txBody>
            <a:bodyPr wrap="square" lIns="0" tIns="0" rIns="0" bIns="0" rtlCol="0"/>
            <a:lstStyle/>
            <a:p>
              <a:endParaRPr/>
            </a:p>
          </p:txBody>
        </p:sp>
        <p:sp>
          <p:nvSpPr>
            <p:cNvPr id="28" name="object 28"/>
            <p:cNvSpPr/>
            <p:nvPr/>
          </p:nvSpPr>
          <p:spPr>
            <a:xfrm>
              <a:off x="9293352" y="4503420"/>
              <a:ext cx="561340" cy="1068705"/>
            </a:xfrm>
            <a:custGeom>
              <a:avLst/>
              <a:gdLst/>
              <a:ahLst/>
              <a:cxnLst/>
              <a:rect l="l" t="t" r="r" b="b"/>
              <a:pathLst>
                <a:path w="561340" h="1068704">
                  <a:moveTo>
                    <a:pt x="211378" y="0"/>
                  </a:moveTo>
                  <a:lnTo>
                    <a:pt x="0" y="0"/>
                  </a:lnTo>
                  <a:lnTo>
                    <a:pt x="349453" y="534161"/>
                  </a:lnTo>
                  <a:lnTo>
                    <a:pt x="0" y="1068323"/>
                  </a:lnTo>
                  <a:lnTo>
                    <a:pt x="211378" y="1068323"/>
                  </a:lnTo>
                  <a:lnTo>
                    <a:pt x="560832" y="534161"/>
                  </a:lnTo>
                  <a:lnTo>
                    <a:pt x="211378" y="0"/>
                  </a:lnTo>
                  <a:close/>
                </a:path>
              </a:pathLst>
            </a:custGeom>
            <a:solidFill>
              <a:srgbClr val="AABAB5"/>
            </a:solidFill>
          </p:spPr>
          <p:txBody>
            <a:bodyPr wrap="square" lIns="0" tIns="0" rIns="0" bIns="0" rtlCol="0"/>
            <a:lstStyle/>
            <a:p>
              <a:endParaRPr/>
            </a:p>
          </p:txBody>
        </p:sp>
        <p:sp>
          <p:nvSpPr>
            <p:cNvPr id="29" name="object 29"/>
            <p:cNvSpPr/>
            <p:nvPr/>
          </p:nvSpPr>
          <p:spPr>
            <a:xfrm>
              <a:off x="9915143" y="4415028"/>
              <a:ext cx="1297305" cy="1298575"/>
            </a:xfrm>
            <a:custGeom>
              <a:avLst/>
              <a:gdLst/>
              <a:ahLst/>
              <a:cxnLst/>
              <a:rect l="l" t="t" r="r" b="b"/>
              <a:pathLst>
                <a:path w="1297304" h="1298575">
                  <a:moveTo>
                    <a:pt x="648462" y="0"/>
                  </a:moveTo>
                  <a:lnTo>
                    <a:pt x="600065" y="1780"/>
                  </a:lnTo>
                  <a:lnTo>
                    <a:pt x="552636" y="7039"/>
                  </a:lnTo>
                  <a:lnTo>
                    <a:pt x="506297" y="15649"/>
                  </a:lnTo>
                  <a:lnTo>
                    <a:pt x="461176" y="27487"/>
                  </a:lnTo>
                  <a:lnTo>
                    <a:pt x="417396" y="42425"/>
                  </a:lnTo>
                  <a:lnTo>
                    <a:pt x="375084" y="60340"/>
                  </a:lnTo>
                  <a:lnTo>
                    <a:pt x="334366" y="81104"/>
                  </a:lnTo>
                  <a:lnTo>
                    <a:pt x="295365" y="104593"/>
                  </a:lnTo>
                  <a:lnTo>
                    <a:pt x="258209" y="130681"/>
                  </a:lnTo>
                  <a:lnTo>
                    <a:pt x="223021" y="159242"/>
                  </a:lnTo>
                  <a:lnTo>
                    <a:pt x="189928" y="190152"/>
                  </a:lnTo>
                  <a:lnTo>
                    <a:pt x="159055" y="223284"/>
                  </a:lnTo>
                  <a:lnTo>
                    <a:pt x="130527" y="258513"/>
                  </a:lnTo>
                  <a:lnTo>
                    <a:pt x="104470" y="295713"/>
                  </a:lnTo>
                  <a:lnTo>
                    <a:pt x="81008" y="334759"/>
                  </a:lnTo>
                  <a:lnTo>
                    <a:pt x="60268" y="375526"/>
                  </a:lnTo>
                  <a:lnTo>
                    <a:pt x="42375" y="417887"/>
                  </a:lnTo>
                  <a:lnTo>
                    <a:pt x="27454" y="461718"/>
                  </a:lnTo>
                  <a:lnTo>
                    <a:pt x="15631" y="506893"/>
                  </a:lnTo>
                  <a:lnTo>
                    <a:pt x="7030" y="553285"/>
                  </a:lnTo>
                  <a:lnTo>
                    <a:pt x="1778" y="600771"/>
                  </a:lnTo>
                  <a:lnTo>
                    <a:pt x="0" y="649224"/>
                  </a:lnTo>
                  <a:lnTo>
                    <a:pt x="1778" y="697676"/>
                  </a:lnTo>
                  <a:lnTo>
                    <a:pt x="7030" y="745162"/>
                  </a:lnTo>
                  <a:lnTo>
                    <a:pt x="15631" y="791554"/>
                  </a:lnTo>
                  <a:lnTo>
                    <a:pt x="27454" y="836729"/>
                  </a:lnTo>
                  <a:lnTo>
                    <a:pt x="42375" y="880560"/>
                  </a:lnTo>
                  <a:lnTo>
                    <a:pt x="60268" y="922921"/>
                  </a:lnTo>
                  <a:lnTo>
                    <a:pt x="81008" y="963688"/>
                  </a:lnTo>
                  <a:lnTo>
                    <a:pt x="104470" y="1002734"/>
                  </a:lnTo>
                  <a:lnTo>
                    <a:pt x="130527" y="1039934"/>
                  </a:lnTo>
                  <a:lnTo>
                    <a:pt x="159055" y="1075163"/>
                  </a:lnTo>
                  <a:lnTo>
                    <a:pt x="189928" y="1108295"/>
                  </a:lnTo>
                  <a:lnTo>
                    <a:pt x="223021" y="1139205"/>
                  </a:lnTo>
                  <a:lnTo>
                    <a:pt x="258209" y="1167766"/>
                  </a:lnTo>
                  <a:lnTo>
                    <a:pt x="295365" y="1193854"/>
                  </a:lnTo>
                  <a:lnTo>
                    <a:pt x="334366" y="1217343"/>
                  </a:lnTo>
                  <a:lnTo>
                    <a:pt x="375084" y="1238107"/>
                  </a:lnTo>
                  <a:lnTo>
                    <a:pt x="417396" y="1256022"/>
                  </a:lnTo>
                  <a:lnTo>
                    <a:pt x="461176" y="1270960"/>
                  </a:lnTo>
                  <a:lnTo>
                    <a:pt x="506297" y="1282798"/>
                  </a:lnTo>
                  <a:lnTo>
                    <a:pt x="552636" y="1291408"/>
                  </a:lnTo>
                  <a:lnTo>
                    <a:pt x="600065" y="1296667"/>
                  </a:lnTo>
                  <a:lnTo>
                    <a:pt x="648462" y="1298448"/>
                  </a:lnTo>
                  <a:lnTo>
                    <a:pt x="696858" y="1296667"/>
                  </a:lnTo>
                  <a:lnTo>
                    <a:pt x="744287" y="1291408"/>
                  </a:lnTo>
                  <a:lnTo>
                    <a:pt x="790626" y="1282798"/>
                  </a:lnTo>
                  <a:lnTo>
                    <a:pt x="835747" y="1270960"/>
                  </a:lnTo>
                  <a:lnTo>
                    <a:pt x="879527" y="1256022"/>
                  </a:lnTo>
                  <a:lnTo>
                    <a:pt x="921839" y="1238107"/>
                  </a:lnTo>
                  <a:lnTo>
                    <a:pt x="962557" y="1217343"/>
                  </a:lnTo>
                  <a:lnTo>
                    <a:pt x="1001558" y="1193854"/>
                  </a:lnTo>
                  <a:lnTo>
                    <a:pt x="1038714" y="1167766"/>
                  </a:lnTo>
                  <a:lnTo>
                    <a:pt x="1073902" y="1139205"/>
                  </a:lnTo>
                  <a:lnTo>
                    <a:pt x="1106995" y="1108295"/>
                  </a:lnTo>
                  <a:lnTo>
                    <a:pt x="1137868" y="1075163"/>
                  </a:lnTo>
                  <a:lnTo>
                    <a:pt x="1166396" y="1039934"/>
                  </a:lnTo>
                  <a:lnTo>
                    <a:pt x="1192453" y="1002734"/>
                  </a:lnTo>
                  <a:lnTo>
                    <a:pt x="1215915" y="963688"/>
                  </a:lnTo>
                  <a:lnTo>
                    <a:pt x="1236655" y="922921"/>
                  </a:lnTo>
                  <a:lnTo>
                    <a:pt x="1254548" y="880560"/>
                  </a:lnTo>
                  <a:lnTo>
                    <a:pt x="1269469" y="836729"/>
                  </a:lnTo>
                  <a:lnTo>
                    <a:pt x="1281292" y="791554"/>
                  </a:lnTo>
                  <a:lnTo>
                    <a:pt x="1289893" y="745162"/>
                  </a:lnTo>
                  <a:lnTo>
                    <a:pt x="1295145" y="697676"/>
                  </a:lnTo>
                  <a:lnTo>
                    <a:pt x="1296924" y="649224"/>
                  </a:lnTo>
                  <a:lnTo>
                    <a:pt x="1295145" y="600771"/>
                  </a:lnTo>
                  <a:lnTo>
                    <a:pt x="1289893" y="553285"/>
                  </a:lnTo>
                  <a:lnTo>
                    <a:pt x="1281292" y="506893"/>
                  </a:lnTo>
                  <a:lnTo>
                    <a:pt x="1269469" y="461718"/>
                  </a:lnTo>
                  <a:lnTo>
                    <a:pt x="1254548" y="417887"/>
                  </a:lnTo>
                  <a:lnTo>
                    <a:pt x="1236655" y="375526"/>
                  </a:lnTo>
                  <a:lnTo>
                    <a:pt x="1215915" y="334759"/>
                  </a:lnTo>
                  <a:lnTo>
                    <a:pt x="1192453" y="295713"/>
                  </a:lnTo>
                  <a:lnTo>
                    <a:pt x="1166396" y="258513"/>
                  </a:lnTo>
                  <a:lnTo>
                    <a:pt x="1137868" y="223284"/>
                  </a:lnTo>
                  <a:lnTo>
                    <a:pt x="1106995" y="190152"/>
                  </a:lnTo>
                  <a:lnTo>
                    <a:pt x="1073902" y="159242"/>
                  </a:lnTo>
                  <a:lnTo>
                    <a:pt x="1038714" y="130681"/>
                  </a:lnTo>
                  <a:lnTo>
                    <a:pt x="1001558" y="104593"/>
                  </a:lnTo>
                  <a:lnTo>
                    <a:pt x="962557" y="81104"/>
                  </a:lnTo>
                  <a:lnTo>
                    <a:pt x="921839" y="60340"/>
                  </a:lnTo>
                  <a:lnTo>
                    <a:pt x="879527" y="42425"/>
                  </a:lnTo>
                  <a:lnTo>
                    <a:pt x="835747" y="27487"/>
                  </a:lnTo>
                  <a:lnTo>
                    <a:pt x="790626" y="15649"/>
                  </a:lnTo>
                  <a:lnTo>
                    <a:pt x="744287" y="7039"/>
                  </a:lnTo>
                  <a:lnTo>
                    <a:pt x="696858" y="1780"/>
                  </a:lnTo>
                  <a:lnTo>
                    <a:pt x="648462" y="0"/>
                  </a:lnTo>
                  <a:close/>
                </a:path>
              </a:pathLst>
            </a:custGeom>
            <a:solidFill>
              <a:srgbClr val="046B5C"/>
            </a:solidFill>
          </p:spPr>
          <p:txBody>
            <a:bodyPr wrap="square" lIns="0" tIns="0" rIns="0" bIns="0" rtlCol="0"/>
            <a:lstStyle/>
            <a:p>
              <a:endParaRPr/>
            </a:p>
          </p:txBody>
        </p:sp>
        <p:sp>
          <p:nvSpPr>
            <p:cNvPr id="30" name="object 30"/>
            <p:cNvSpPr txBox="1"/>
            <p:nvPr/>
          </p:nvSpPr>
          <p:spPr>
            <a:xfrm>
              <a:off x="10119527" y="4789359"/>
              <a:ext cx="888365" cy="560070"/>
            </a:xfrm>
            <a:prstGeom prst="rect">
              <a:avLst/>
            </a:prstGeom>
          </p:spPr>
          <p:txBody>
            <a:bodyPr vert="horz" wrap="square" lIns="0" tIns="0" rIns="0" bIns="0" rtlCol="0">
              <a:spAutoFit/>
            </a:bodyPr>
            <a:lstStyle/>
            <a:p>
              <a:pPr marL="12700" marR="5080" indent="-1270" algn="ctr">
                <a:lnSpc>
                  <a:spcPts val="1430"/>
                </a:lnSpc>
              </a:pPr>
              <a:r>
                <a:rPr sz="1400" dirty="0">
                  <a:solidFill>
                    <a:srgbClr val="FFFFFF"/>
                  </a:solidFill>
                  <a:latin typeface="Georgia"/>
                  <a:cs typeface="Georgia"/>
                </a:rPr>
                <a:t>Design  </a:t>
              </a:r>
              <a:r>
                <a:rPr sz="1400" spc="5" dirty="0">
                  <a:solidFill>
                    <a:srgbClr val="FFFFFF"/>
                  </a:solidFill>
                  <a:latin typeface="Georgia"/>
                  <a:cs typeface="Georgia"/>
                </a:rPr>
                <a:t>g</a:t>
              </a:r>
              <a:r>
                <a:rPr sz="1400" spc="-5" dirty="0">
                  <a:solidFill>
                    <a:srgbClr val="FFFFFF"/>
                  </a:solidFill>
                  <a:latin typeface="Georgia"/>
                  <a:cs typeface="Georgia"/>
                </a:rPr>
                <a:t>uid</a:t>
              </a:r>
              <a:r>
                <a:rPr sz="1400" spc="5" dirty="0">
                  <a:solidFill>
                    <a:srgbClr val="FFFFFF"/>
                  </a:solidFill>
                  <a:latin typeface="Georgia"/>
                  <a:cs typeface="Georgia"/>
                </a:rPr>
                <a:t>e</a:t>
              </a:r>
              <a:r>
                <a:rPr sz="1400" spc="-10" dirty="0">
                  <a:solidFill>
                    <a:srgbClr val="FFFFFF"/>
                  </a:solidFill>
                  <a:latin typeface="Georgia"/>
                  <a:cs typeface="Georgia"/>
                </a:rPr>
                <a:t>l</a:t>
              </a:r>
              <a:r>
                <a:rPr sz="1400" spc="-5" dirty="0">
                  <a:solidFill>
                    <a:srgbClr val="FFFFFF"/>
                  </a:solidFill>
                  <a:latin typeface="Georgia"/>
                  <a:cs typeface="Georgia"/>
                </a:rPr>
                <a:t>in</a:t>
              </a:r>
              <a:r>
                <a:rPr sz="1400" spc="5" dirty="0">
                  <a:solidFill>
                    <a:srgbClr val="FFFFFF"/>
                  </a:solidFill>
                  <a:latin typeface="Georgia"/>
                  <a:cs typeface="Georgia"/>
                </a:rPr>
                <a:t>es:  </a:t>
              </a:r>
              <a:r>
                <a:rPr sz="1400" dirty="0">
                  <a:solidFill>
                    <a:srgbClr val="FFFFFF"/>
                  </a:solidFill>
                  <a:latin typeface="Georgia"/>
                  <a:cs typeface="Georgia"/>
                </a:rPr>
                <a:t>so</a:t>
              </a:r>
              <a:r>
                <a:rPr sz="1400" spc="-90" dirty="0">
                  <a:solidFill>
                    <a:srgbClr val="FFFFFF"/>
                  </a:solidFill>
                  <a:latin typeface="Georgia"/>
                  <a:cs typeface="Georgia"/>
                </a:rPr>
                <a:t> </a:t>
              </a:r>
              <a:r>
                <a:rPr sz="1400" spc="-5" dirty="0">
                  <a:solidFill>
                    <a:srgbClr val="FFFFFF"/>
                  </a:solidFill>
                  <a:latin typeface="Georgia"/>
                  <a:cs typeface="Georgia"/>
                </a:rPr>
                <a:t>what?</a:t>
              </a:r>
              <a:endParaRPr sz="1400">
                <a:latin typeface="Georgia"/>
                <a:cs typeface="Georgia"/>
              </a:endParaRPr>
            </a:p>
          </p:txBody>
        </p:sp>
      </p:gr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Empathy interviews—Output </a:t>
            </a:r>
          </a:p>
        </p:txBody>
      </p:sp>
      <p:grpSp>
        <p:nvGrpSpPr>
          <p:cNvPr id="4" name="Group 3" descr="A graphic showing four parts: Assessment, Education, Care coordination and follow-up, and Collaboration and trust.">
            <a:extLst>
              <a:ext uri="{FF2B5EF4-FFF2-40B4-BE49-F238E27FC236}">
                <a16:creationId xmlns:a16="http://schemas.microsoft.com/office/drawing/2014/main" id="{B07F3BC0-6B88-4493-ABA3-D3E9CF1F68C4}"/>
              </a:ext>
            </a:extLst>
          </p:cNvPr>
          <p:cNvGrpSpPr/>
          <p:nvPr/>
        </p:nvGrpSpPr>
        <p:grpSpPr>
          <a:xfrm>
            <a:off x="785830" y="2092036"/>
            <a:ext cx="10760893" cy="3603682"/>
            <a:chOff x="785830" y="2092036"/>
            <a:chExt cx="10760893" cy="3603682"/>
          </a:xfrm>
        </p:grpSpPr>
        <p:sp>
          <p:nvSpPr>
            <p:cNvPr id="44" name="Freeform 43"/>
            <p:cNvSpPr/>
            <p:nvPr/>
          </p:nvSpPr>
          <p:spPr>
            <a:xfrm>
              <a:off x="1313412" y="2131157"/>
              <a:ext cx="3938947" cy="1705906"/>
            </a:xfrm>
            <a:custGeom>
              <a:avLst/>
              <a:gdLst>
                <a:gd name="connsiteX0" fmla="*/ 3938947 w 3938947"/>
                <a:gd name="connsiteY0" fmla="*/ 0 h 1700820"/>
                <a:gd name="connsiteX1" fmla="*/ 2966226 w 3938947"/>
                <a:gd name="connsiteY1" fmla="*/ 963850 h 1700820"/>
                <a:gd name="connsiteX2" fmla="*/ 3692688 w 3938947"/>
                <a:gd name="connsiteY2" fmla="*/ 1698531 h 1700820"/>
                <a:gd name="connsiteX3" fmla="*/ 0 w 3938947"/>
                <a:gd name="connsiteY3" fmla="*/ 1700820 h 1700820"/>
                <a:gd name="connsiteX4" fmla="*/ 0 w 3938947"/>
                <a:gd name="connsiteY4" fmla="*/ 2418 h 1700820"/>
                <a:gd name="connsiteX0" fmla="*/ 3938947 w 3938947"/>
                <a:gd name="connsiteY0" fmla="*/ 0 h 1700820"/>
                <a:gd name="connsiteX1" fmla="*/ 2929355 w 3938947"/>
                <a:gd name="connsiteY1" fmla="*/ 985973 h 1700820"/>
                <a:gd name="connsiteX2" fmla="*/ 3692688 w 3938947"/>
                <a:gd name="connsiteY2" fmla="*/ 1698531 h 1700820"/>
                <a:gd name="connsiteX3" fmla="*/ 0 w 3938947"/>
                <a:gd name="connsiteY3" fmla="*/ 1700820 h 1700820"/>
                <a:gd name="connsiteX4" fmla="*/ 0 w 3938947"/>
                <a:gd name="connsiteY4" fmla="*/ 2418 h 1700820"/>
                <a:gd name="connsiteX5" fmla="*/ 3938947 w 3938947"/>
                <a:gd name="connsiteY5" fmla="*/ 0 h 1700820"/>
                <a:gd name="connsiteX0" fmla="*/ 3938947 w 3938947"/>
                <a:gd name="connsiteY0" fmla="*/ 0 h 1705906"/>
                <a:gd name="connsiteX1" fmla="*/ 2929355 w 3938947"/>
                <a:gd name="connsiteY1" fmla="*/ 985973 h 1705906"/>
                <a:gd name="connsiteX2" fmla="*/ 3663192 w 3938947"/>
                <a:gd name="connsiteY2" fmla="*/ 1705906 h 1705906"/>
                <a:gd name="connsiteX3" fmla="*/ 0 w 3938947"/>
                <a:gd name="connsiteY3" fmla="*/ 1700820 h 1705906"/>
                <a:gd name="connsiteX4" fmla="*/ 0 w 3938947"/>
                <a:gd name="connsiteY4" fmla="*/ 2418 h 1705906"/>
                <a:gd name="connsiteX5" fmla="*/ 3938947 w 3938947"/>
                <a:gd name="connsiteY5" fmla="*/ 0 h 17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8947" h="1705906">
                  <a:moveTo>
                    <a:pt x="3938947" y="0"/>
                  </a:moveTo>
                  <a:lnTo>
                    <a:pt x="2929355" y="985973"/>
                  </a:lnTo>
                  <a:lnTo>
                    <a:pt x="3663192" y="1705906"/>
                  </a:lnTo>
                  <a:lnTo>
                    <a:pt x="0" y="1700820"/>
                  </a:lnTo>
                  <a:lnTo>
                    <a:pt x="0" y="2418"/>
                  </a:lnTo>
                  <a:lnTo>
                    <a:pt x="3938947"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 name="Rectangle 7"/>
            <p:cNvSpPr/>
            <p:nvPr/>
          </p:nvSpPr>
          <p:spPr>
            <a:xfrm>
              <a:off x="4735797" y="2925282"/>
              <a:ext cx="118974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a:ea typeface="+mn-ea"/>
                  <a:cs typeface="+mn-cs"/>
                </a:rPr>
                <a:t>Assessments</a:t>
              </a:r>
            </a:p>
          </p:txBody>
        </p:sp>
        <p:grpSp>
          <p:nvGrpSpPr>
            <p:cNvPr id="30" name="Group 29"/>
            <p:cNvGrpSpPr/>
            <p:nvPr/>
          </p:nvGrpSpPr>
          <p:grpSpPr>
            <a:xfrm rot="-60000">
              <a:off x="4609699" y="2384986"/>
              <a:ext cx="2980425" cy="2980425"/>
              <a:chOff x="4604089" y="2680261"/>
              <a:chExt cx="2980425" cy="2980425"/>
            </a:xfrm>
          </p:grpSpPr>
          <p:sp>
            <p:nvSpPr>
              <p:cNvPr id="12" name="Freeform 6"/>
              <p:cNvSpPr>
                <a:spLocks noEditPoints="1"/>
              </p:cNvSpPr>
              <p:nvPr/>
            </p:nvSpPr>
            <p:spPr bwMode="auto">
              <a:xfrm rot="2762261">
                <a:off x="4796971" y="3931457"/>
                <a:ext cx="1320800" cy="1706563"/>
              </a:xfrm>
              <a:custGeom>
                <a:avLst/>
                <a:gdLst>
                  <a:gd name="T0" fmla="*/ 302 w 604"/>
                  <a:gd name="T1" fmla="*/ 0 h 780"/>
                  <a:gd name="T2" fmla="*/ 0 w 604"/>
                  <a:gd name="T3" fmla="*/ 302 h 780"/>
                  <a:gd name="T4" fmla="*/ 0 w 604"/>
                  <a:gd name="T5" fmla="*/ 780 h 780"/>
                  <a:gd name="T6" fmla="*/ 604 w 604"/>
                  <a:gd name="T7" fmla="*/ 780 h 780"/>
                  <a:gd name="T8" fmla="*/ 604 w 604"/>
                  <a:gd name="T9" fmla="*/ 302 h 780"/>
                  <a:gd name="T10" fmla="*/ 302 w 604"/>
                  <a:gd name="T11" fmla="*/ 0 h 780"/>
                  <a:gd name="T12" fmla="*/ 534 w 604"/>
                  <a:gd name="T13" fmla="*/ 714 h 780"/>
                  <a:gd name="T14" fmla="*/ 70 w 604"/>
                  <a:gd name="T15" fmla="*/ 714 h 780"/>
                  <a:gd name="T16" fmla="*/ 70 w 604"/>
                  <a:gd name="T17" fmla="*/ 424 h 780"/>
                  <a:gd name="T18" fmla="*/ 138 w 604"/>
                  <a:gd name="T19" fmla="*/ 260 h 780"/>
                  <a:gd name="T20" fmla="*/ 138 w 604"/>
                  <a:gd name="T21" fmla="*/ 260 h 780"/>
                  <a:gd name="T22" fmla="*/ 467 w 604"/>
                  <a:gd name="T23" fmla="*/ 260 h 780"/>
                  <a:gd name="T24" fmla="*/ 467 w 604"/>
                  <a:gd name="T25" fmla="*/ 260 h 780"/>
                  <a:gd name="T26" fmla="*/ 534 w 604"/>
                  <a:gd name="T27" fmla="*/ 424 h 780"/>
                  <a:gd name="T28" fmla="*/ 534 w 604"/>
                  <a:gd name="T29" fmla="*/ 7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4" h="780">
                    <a:moveTo>
                      <a:pt x="302" y="0"/>
                    </a:moveTo>
                    <a:cubicBezTo>
                      <a:pt x="0" y="302"/>
                      <a:pt x="0" y="302"/>
                      <a:pt x="0" y="302"/>
                    </a:cubicBezTo>
                    <a:cubicBezTo>
                      <a:pt x="0" y="780"/>
                      <a:pt x="0" y="780"/>
                      <a:pt x="0" y="780"/>
                    </a:cubicBezTo>
                    <a:cubicBezTo>
                      <a:pt x="604" y="780"/>
                      <a:pt x="604" y="780"/>
                      <a:pt x="604" y="780"/>
                    </a:cubicBezTo>
                    <a:cubicBezTo>
                      <a:pt x="604" y="302"/>
                      <a:pt x="604" y="302"/>
                      <a:pt x="604" y="302"/>
                    </a:cubicBezTo>
                    <a:lnTo>
                      <a:pt x="302" y="0"/>
                    </a:lnTo>
                    <a:close/>
                    <a:moveTo>
                      <a:pt x="534" y="714"/>
                    </a:moveTo>
                    <a:cubicBezTo>
                      <a:pt x="70" y="714"/>
                      <a:pt x="70" y="714"/>
                      <a:pt x="70" y="714"/>
                    </a:cubicBezTo>
                    <a:cubicBezTo>
                      <a:pt x="70" y="424"/>
                      <a:pt x="70" y="424"/>
                      <a:pt x="70" y="424"/>
                    </a:cubicBezTo>
                    <a:cubicBezTo>
                      <a:pt x="70" y="363"/>
                      <a:pt x="94" y="304"/>
                      <a:pt x="138" y="260"/>
                    </a:cubicBezTo>
                    <a:cubicBezTo>
                      <a:pt x="138" y="260"/>
                      <a:pt x="138" y="260"/>
                      <a:pt x="138" y="260"/>
                    </a:cubicBezTo>
                    <a:cubicBezTo>
                      <a:pt x="229" y="169"/>
                      <a:pt x="376" y="169"/>
                      <a:pt x="467" y="260"/>
                    </a:cubicBezTo>
                    <a:cubicBezTo>
                      <a:pt x="467" y="260"/>
                      <a:pt x="467" y="260"/>
                      <a:pt x="467" y="260"/>
                    </a:cubicBezTo>
                    <a:cubicBezTo>
                      <a:pt x="510" y="303"/>
                      <a:pt x="534" y="362"/>
                      <a:pt x="534" y="424"/>
                    </a:cubicBezTo>
                    <a:lnTo>
                      <a:pt x="534" y="714"/>
                    </a:lnTo>
                    <a:close/>
                  </a:path>
                </a:pathLst>
              </a:custGeom>
              <a:solidFill>
                <a:srgbClr val="18939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Freeform 7"/>
              <p:cNvSpPr>
                <a:spLocks noEditPoints="1"/>
              </p:cNvSpPr>
              <p:nvPr/>
            </p:nvSpPr>
            <p:spPr bwMode="auto">
              <a:xfrm rot="2762261">
                <a:off x="6071627" y="2702949"/>
                <a:ext cx="1320800" cy="1704975"/>
              </a:xfrm>
              <a:custGeom>
                <a:avLst/>
                <a:gdLst>
                  <a:gd name="T0" fmla="*/ 604 w 604"/>
                  <a:gd name="T1" fmla="*/ 478 h 780"/>
                  <a:gd name="T2" fmla="*/ 604 w 604"/>
                  <a:gd name="T3" fmla="*/ 0 h 780"/>
                  <a:gd name="T4" fmla="*/ 0 w 604"/>
                  <a:gd name="T5" fmla="*/ 0 h 780"/>
                  <a:gd name="T6" fmla="*/ 0 w 604"/>
                  <a:gd name="T7" fmla="*/ 478 h 780"/>
                  <a:gd name="T8" fmla="*/ 302 w 604"/>
                  <a:gd name="T9" fmla="*/ 780 h 780"/>
                  <a:gd name="T10" fmla="*/ 604 w 604"/>
                  <a:gd name="T11" fmla="*/ 478 h 780"/>
                  <a:gd name="T12" fmla="*/ 467 w 604"/>
                  <a:gd name="T13" fmla="*/ 520 h 780"/>
                  <a:gd name="T14" fmla="*/ 467 w 604"/>
                  <a:gd name="T15" fmla="*/ 520 h 780"/>
                  <a:gd name="T16" fmla="*/ 138 w 604"/>
                  <a:gd name="T17" fmla="*/ 520 h 780"/>
                  <a:gd name="T18" fmla="*/ 138 w 604"/>
                  <a:gd name="T19" fmla="*/ 520 h 780"/>
                  <a:gd name="T20" fmla="*/ 70 w 604"/>
                  <a:gd name="T21" fmla="*/ 356 h 780"/>
                  <a:gd name="T22" fmla="*/ 70 w 604"/>
                  <a:gd name="T23" fmla="*/ 66 h 780"/>
                  <a:gd name="T24" fmla="*/ 534 w 604"/>
                  <a:gd name="T25" fmla="*/ 66 h 780"/>
                  <a:gd name="T26" fmla="*/ 534 w 604"/>
                  <a:gd name="T27" fmla="*/ 356 h 780"/>
                  <a:gd name="T28" fmla="*/ 467 w 604"/>
                  <a:gd name="T29" fmla="*/ 52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4" h="780">
                    <a:moveTo>
                      <a:pt x="604" y="478"/>
                    </a:moveTo>
                    <a:cubicBezTo>
                      <a:pt x="604" y="0"/>
                      <a:pt x="604" y="0"/>
                      <a:pt x="604" y="0"/>
                    </a:cubicBezTo>
                    <a:cubicBezTo>
                      <a:pt x="0" y="0"/>
                      <a:pt x="0" y="0"/>
                      <a:pt x="0" y="0"/>
                    </a:cubicBezTo>
                    <a:cubicBezTo>
                      <a:pt x="0" y="478"/>
                      <a:pt x="0" y="478"/>
                      <a:pt x="0" y="478"/>
                    </a:cubicBezTo>
                    <a:cubicBezTo>
                      <a:pt x="302" y="780"/>
                      <a:pt x="302" y="780"/>
                      <a:pt x="302" y="780"/>
                    </a:cubicBezTo>
                    <a:lnTo>
                      <a:pt x="604" y="478"/>
                    </a:lnTo>
                    <a:close/>
                    <a:moveTo>
                      <a:pt x="467" y="520"/>
                    </a:moveTo>
                    <a:cubicBezTo>
                      <a:pt x="467" y="520"/>
                      <a:pt x="467" y="520"/>
                      <a:pt x="467" y="520"/>
                    </a:cubicBezTo>
                    <a:cubicBezTo>
                      <a:pt x="376" y="611"/>
                      <a:pt x="229" y="611"/>
                      <a:pt x="138" y="520"/>
                    </a:cubicBezTo>
                    <a:cubicBezTo>
                      <a:pt x="138" y="520"/>
                      <a:pt x="138" y="520"/>
                      <a:pt x="138" y="520"/>
                    </a:cubicBezTo>
                    <a:cubicBezTo>
                      <a:pt x="94" y="476"/>
                      <a:pt x="70" y="417"/>
                      <a:pt x="70" y="356"/>
                    </a:cubicBezTo>
                    <a:cubicBezTo>
                      <a:pt x="70" y="66"/>
                      <a:pt x="70" y="66"/>
                      <a:pt x="70" y="66"/>
                    </a:cubicBezTo>
                    <a:cubicBezTo>
                      <a:pt x="534" y="66"/>
                      <a:pt x="534" y="66"/>
                      <a:pt x="534" y="66"/>
                    </a:cubicBezTo>
                    <a:cubicBezTo>
                      <a:pt x="534" y="356"/>
                      <a:pt x="534" y="356"/>
                      <a:pt x="534" y="356"/>
                    </a:cubicBezTo>
                    <a:cubicBezTo>
                      <a:pt x="534" y="418"/>
                      <a:pt x="510" y="477"/>
                      <a:pt x="467" y="520"/>
                    </a:cubicBezTo>
                    <a:close/>
                  </a:path>
                </a:pathLst>
              </a:custGeom>
              <a:solidFill>
                <a:srgbClr val="18939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Freeform 8"/>
              <p:cNvSpPr>
                <a:spLocks noEditPoints="1"/>
              </p:cNvSpPr>
              <p:nvPr/>
            </p:nvSpPr>
            <p:spPr bwMode="auto">
              <a:xfrm rot="2762261">
                <a:off x="5855508" y="4147005"/>
                <a:ext cx="1706563" cy="1320800"/>
              </a:xfrm>
              <a:custGeom>
                <a:avLst/>
                <a:gdLst>
                  <a:gd name="T0" fmla="*/ 0 w 780"/>
                  <a:gd name="T1" fmla="*/ 302 h 604"/>
                  <a:gd name="T2" fmla="*/ 302 w 780"/>
                  <a:gd name="T3" fmla="*/ 604 h 604"/>
                  <a:gd name="T4" fmla="*/ 780 w 780"/>
                  <a:gd name="T5" fmla="*/ 604 h 604"/>
                  <a:gd name="T6" fmla="*/ 780 w 780"/>
                  <a:gd name="T7" fmla="*/ 0 h 604"/>
                  <a:gd name="T8" fmla="*/ 302 w 780"/>
                  <a:gd name="T9" fmla="*/ 0 h 604"/>
                  <a:gd name="T10" fmla="*/ 0 w 780"/>
                  <a:gd name="T11" fmla="*/ 302 h 604"/>
                  <a:gd name="T12" fmla="*/ 721 w 780"/>
                  <a:gd name="T13" fmla="*/ 63 h 604"/>
                  <a:gd name="T14" fmla="*/ 721 w 780"/>
                  <a:gd name="T15" fmla="*/ 541 h 604"/>
                  <a:gd name="T16" fmla="*/ 423 w 780"/>
                  <a:gd name="T17" fmla="*/ 541 h 604"/>
                  <a:gd name="T18" fmla="*/ 255 w 780"/>
                  <a:gd name="T19" fmla="*/ 471 h 604"/>
                  <a:gd name="T20" fmla="*/ 255 w 780"/>
                  <a:gd name="T21" fmla="*/ 470 h 604"/>
                  <a:gd name="T22" fmla="*/ 255 w 780"/>
                  <a:gd name="T23" fmla="*/ 133 h 604"/>
                  <a:gd name="T24" fmla="*/ 255 w 780"/>
                  <a:gd name="T25" fmla="*/ 133 h 604"/>
                  <a:gd name="T26" fmla="*/ 423 w 780"/>
                  <a:gd name="T27" fmla="*/ 63 h 604"/>
                  <a:gd name="T28" fmla="*/ 721 w 780"/>
                  <a:gd name="T29" fmla="*/ 6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604">
                    <a:moveTo>
                      <a:pt x="0" y="302"/>
                    </a:moveTo>
                    <a:cubicBezTo>
                      <a:pt x="302" y="604"/>
                      <a:pt x="302" y="604"/>
                      <a:pt x="302" y="604"/>
                    </a:cubicBezTo>
                    <a:cubicBezTo>
                      <a:pt x="780" y="604"/>
                      <a:pt x="780" y="604"/>
                      <a:pt x="780" y="604"/>
                    </a:cubicBezTo>
                    <a:cubicBezTo>
                      <a:pt x="780" y="0"/>
                      <a:pt x="780" y="0"/>
                      <a:pt x="780" y="0"/>
                    </a:cubicBezTo>
                    <a:cubicBezTo>
                      <a:pt x="302" y="0"/>
                      <a:pt x="302" y="0"/>
                      <a:pt x="302" y="0"/>
                    </a:cubicBezTo>
                    <a:lnTo>
                      <a:pt x="0" y="302"/>
                    </a:lnTo>
                    <a:close/>
                    <a:moveTo>
                      <a:pt x="721" y="63"/>
                    </a:moveTo>
                    <a:cubicBezTo>
                      <a:pt x="721" y="541"/>
                      <a:pt x="721" y="541"/>
                      <a:pt x="721" y="541"/>
                    </a:cubicBezTo>
                    <a:cubicBezTo>
                      <a:pt x="423" y="541"/>
                      <a:pt x="423" y="541"/>
                      <a:pt x="423" y="541"/>
                    </a:cubicBezTo>
                    <a:cubicBezTo>
                      <a:pt x="360" y="541"/>
                      <a:pt x="300" y="515"/>
                      <a:pt x="255" y="471"/>
                    </a:cubicBezTo>
                    <a:cubicBezTo>
                      <a:pt x="255" y="470"/>
                      <a:pt x="255" y="470"/>
                      <a:pt x="255" y="470"/>
                    </a:cubicBezTo>
                    <a:cubicBezTo>
                      <a:pt x="161" y="377"/>
                      <a:pt x="161" y="226"/>
                      <a:pt x="255" y="133"/>
                    </a:cubicBezTo>
                    <a:cubicBezTo>
                      <a:pt x="255" y="133"/>
                      <a:pt x="255" y="133"/>
                      <a:pt x="255" y="133"/>
                    </a:cubicBezTo>
                    <a:cubicBezTo>
                      <a:pt x="299" y="88"/>
                      <a:pt x="360" y="63"/>
                      <a:pt x="423" y="63"/>
                    </a:cubicBezTo>
                    <a:lnTo>
                      <a:pt x="721" y="63"/>
                    </a:lnTo>
                    <a:close/>
                  </a:path>
                </a:pathLst>
              </a:custGeom>
              <a:solidFill>
                <a:srgbClr val="18939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Freeform 9"/>
              <p:cNvSpPr>
                <a:spLocks noEditPoints="1"/>
              </p:cNvSpPr>
              <p:nvPr/>
            </p:nvSpPr>
            <p:spPr bwMode="auto">
              <a:xfrm rot="2762261">
                <a:off x="4627000" y="2872349"/>
                <a:ext cx="1704975" cy="1320800"/>
              </a:xfrm>
              <a:custGeom>
                <a:avLst/>
                <a:gdLst>
                  <a:gd name="T0" fmla="*/ 478 w 780"/>
                  <a:gd name="T1" fmla="*/ 0 h 604"/>
                  <a:gd name="T2" fmla="*/ 0 w 780"/>
                  <a:gd name="T3" fmla="*/ 0 h 604"/>
                  <a:gd name="T4" fmla="*/ 0 w 780"/>
                  <a:gd name="T5" fmla="*/ 604 h 604"/>
                  <a:gd name="T6" fmla="*/ 478 w 780"/>
                  <a:gd name="T7" fmla="*/ 604 h 604"/>
                  <a:gd name="T8" fmla="*/ 780 w 780"/>
                  <a:gd name="T9" fmla="*/ 302 h 604"/>
                  <a:gd name="T10" fmla="*/ 478 w 780"/>
                  <a:gd name="T11" fmla="*/ 0 h 604"/>
                  <a:gd name="T12" fmla="*/ 527 w 780"/>
                  <a:gd name="T13" fmla="*/ 132 h 604"/>
                  <a:gd name="T14" fmla="*/ 527 w 780"/>
                  <a:gd name="T15" fmla="*/ 132 h 604"/>
                  <a:gd name="T16" fmla="*/ 527 w 780"/>
                  <a:gd name="T17" fmla="*/ 472 h 604"/>
                  <a:gd name="T18" fmla="*/ 527 w 780"/>
                  <a:gd name="T19" fmla="*/ 472 h 604"/>
                  <a:gd name="T20" fmla="*/ 357 w 780"/>
                  <a:gd name="T21" fmla="*/ 542 h 604"/>
                  <a:gd name="T22" fmla="*/ 57 w 780"/>
                  <a:gd name="T23" fmla="*/ 542 h 604"/>
                  <a:gd name="T24" fmla="*/ 57 w 780"/>
                  <a:gd name="T25" fmla="*/ 62 h 604"/>
                  <a:gd name="T26" fmla="*/ 357 w 780"/>
                  <a:gd name="T27" fmla="*/ 62 h 604"/>
                  <a:gd name="T28" fmla="*/ 527 w 780"/>
                  <a:gd name="T29" fmla="*/ 13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604">
                    <a:moveTo>
                      <a:pt x="478" y="0"/>
                    </a:moveTo>
                    <a:cubicBezTo>
                      <a:pt x="0" y="0"/>
                      <a:pt x="0" y="0"/>
                      <a:pt x="0" y="0"/>
                    </a:cubicBezTo>
                    <a:cubicBezTo>
                      <a:pt x="0" y="604"/>
                      <a:pt x="0" y="604"/>
                      <a:pt x="0" y="604"/>
                    </a:cubicBezTo>
                    <a:cubicBezTo>
                      <a:pt x="478" y="604"/>
                      <a:pt x="478" y="604"/>
                      <a:pt x="478" y="604"/>
                    </a:cubicBezTo>
                    <a:cubicBezTo>
                      <a:pt x="780" y="302"/>
                      <a:pt x="780" y="302"/>
                      <a:pt x="780" y="302"/>
                    </a:cubicBezTo>
                    <a:lnTo>
                      <a:pt x="478" y="0"/>
                    </a:lnTo>
                    <a:close/>
                    <a:moveTo>
                      <a:pt x="527" y="132"/>
                    </a:moveTo>
                    <a:cubicBezTo>
                      <a:pt x="527" y="132"/>
                      <a:pt x="527" y="132"/>
                      <a:pt x="527" y="132"/>
                    </a:cubicBezTo>
                    <a:cubicBezTo>
                      <a:pt x="621" y="226"/>
                      <a:pt x="621" y="378"/>
                      <a:pt x="527" y="472"/>
                    </a:cubicBezTo>
                    <a:cubicBezTo>
                      <a:pt x="527" y="472"/>
                      <a:pt x="527" y="472"/>
                      <a:pt x="527" y="472"/>
                    </a:cubicBezTo>
                    <a:cubicBezTo>
                      <a:pt x="482" y="517"/>
                      <a:pt x="421" y="542"/>
                      <a:pt x="357" y="542"/>
                    </a:cubicBezTo>
                    <a:cubicBezTo>
                      <a:pt x="57" y="542"/>
                      <a:pt x="57" y="542"/>
                      <a:pt x="57" y="542"/>
                    </a:cubicBezTo>
                    <a:cubicBezTo>
                      <a:pt x="57" y="62"/>
                      <a:pt x="57" y="62"/>
                      <a:pt x="57" y="62"/>
                    </a:cubicBezTo>
                    <a:cubicBezTo>
                      <a:pt x="357" y="62"/>
                      <a:pt x="357" y="62"/>
                      <a:pt x="357" y="62"/>
                    </a:cubicBezTo>
                    <a:cubicBezTo>
                      <a:pt x="421" y="62"/>
                      <a:pt x="482" y="87"/>
                      <a:pt x="527" y="132"/>
                    </a:cubicBezTo>
                    <a:close/>
                  </a:path>
                </a:pathLst>
              </a:custGeom>
              <a:solidFill>
                <a:srgbClr val="18939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grpSp>
        <p:sp>
          <p:nvSpPr>
            <p:cNvPr id="17" name="Rectangle 16"/>
            <p:cNvSpPr/>
            <p:nvPr/>
          </p:nvSpPr>
          <p:spPr>
            <a:xfrm>
              <a:off x="6336897" y="2898920"/>
              <a:ext cx="995785"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a:ea typeface="+mn-ea"/>
                  <a:cs typeface="+mn-cs"/>
                </a:rPr>
                <a:t>Education</a:t>
              </a:r>
            </a:p>
          </p:txBody>
        </p:sp>
        <p:sp>
          <p:nvSpPr>
            <p:cNvPr id="18" name="Rectangle 17"/>
            <p:cNvSpPr/>
            <p:nvPr/>
          </p:nvSpPr>
          <p:spPr>
            <a:xfrm>
              <a:off x="4526057" y="4175949"/>
              <a:ext cx="160922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a:ea typeface="+mn-ea"/>
                  <a:cs typeface="+mn-cs"/>
                </a:rPr>
                <a:t>Care</a:t>
              </a:r>
              <a:br>
                <a:rPr kumimoji="0" lang="en-US" sz="1400" b="0" i="0" u="none" strike="noStrike" kern="1200" cap="none" spc="0" normalizeH="0" baseline="0" noProof="0" dirty="0">
                  <a:ln>
                    <a:noFill/>
                  </a:ln>
                  <a:solidFill>
                    <a:prstClr val="black"/>
                  </a:solidFill>
                  <a:effectLst/>
                  <a:uLnTx/>
                  <a:uFillTx/>
                  <a:latin typeface="Georgia"/>
                  <a:ea typeface="+mn-ea"/>
                  <a:cs typeface="+mn-cs"/>
                </a:rPr>
              </a:br>
              <a:r>
                <a:rPr kumimoji="0" lang="en-US" sz="1400" b="0" i="0" u="none" strike="noStrike" kern="1200" cap="none" spc="0" normalizeH="0" baseline="0" noProof="0" dirty="0">
                  <a:ln>
                    <a:noFill/>
                  </a:ln>
                  <a:solidFill>
                    <a:prstClr val="black"/>
                  </a:solidFill>
                  <a:effectLst/>
                  <a:uLnTx/>
                  <a:uFillTx/>
                  <a:latin typeface="Georgia"/>
                  <a:ea typeface="+mn-ea"/>
                  <a:cs typeface="+mn-cs"/>
                </a:rPr>
                <a:t>coordination</a:t>
              </a:r>
              <a:br>
                <a:rPr kumimoji="0" lang="en-US" sz="1400" b="0" i="0" u="none" strike="noStrike" kern="1200" cap="none" spc="0" normalizeH="0" baseline="0" noProof="0" dirty="0">
                  <a:ln>
                    <a:noFill/>
                  </a:ln>
                  <a:solidFill>
                    <a:prstClr val="black"/>
                  </a:solidFill>
                  <a:effectLst/>
                  <a:uLnTx/>
                  <a:uFillTx/>
                  <a:latin typeface="Georgia"/>
                  <a:ea typeface="+mn-ea"/>
                  <a:cs typeface="+mn-cs"/>
                </a:rPr>
              </a:br>
              <a:r>
                <a:rPr kumimoji="0" lang="en-US" sz="1400" b="0" i="0" u="none" strike="noStrike" kern="1200" cap="none" spc="0" normalizeH="0" baseline="0" noProof="0" dirty="0">
                  <a:ln>
                    <a:noFill/>
                  </a:ln>
                  <a:solidFill>
                    <a:prstClr val="black"/>
                  </a:solidFill>
                  <a:effectLst/>
                  <a:uLnTx/>
                  <a:uFillTx/>
                  <a:latin typeface="Georgia"/>
                  <a:ea typeface="+mn-ea"/>
                  <a:cs typeface="+mn-cs"/>
                </a:rPr>
                <a:t>and follow-</a:t>
              </a:r>
              <a:br>
                <a:rPr kumimoji="0" lang="en-US" sz="1400" b="0" i="0" u="none" strike="noStrike" kern="1200" cap="none" spc="0" normalizeH="0" baseline="0" noProof="0" dirty="0">
                  <a:ln>
                    <a:noFill/>
                  </a:ln>
                  <a:solidFill>
                    <a:prstClr val="black"/>
                  </a:solidFill>
                  <a:effectLst/>
                  <a:uLnTx/>
                  <a:uFillTx/>
                  <a:latin typeface="Georgia"/>
                  <a:ea typeface="+mn-ea"/>
                  <a:cs typeface="+mn-cs"/>
                </a:rPr>
              </a:br>
              <a:r>
                <a:rPr kumimoji="0" lang="en-US" sz="1400" b="0" i="0" u="none" strike="noStrike" kern="1200" cap="none" spc="0" normalizeH="0" baseline="0" noProof="0" dirty="0">
                  <a:ln>
                    <a:noFill/>
                  </a:ln>
                  <a:solidFill>
                    <a:prstClr val="black"/>
                  </a:solidFill>
                  <a:effectLst/>
                  <a:uLnTx/>
                  <a:uFillTx/>
                  <a:latin typeface="Georgia"/>
                  <a:ea typeface="+mn-ea"/>
                  <a:cs typeface="+mn-cs"/>
                </a:rPr>
                <a:t>up</a:t>
              </a:r>
            </a:p>
          </p:txBody>
        </p:sp>
        <p:sp>
          <p:nvSpPr>
            <p:cNvPr id="19" name="Rectangle 18"/>
            <p:cNvSpPr/>
            <p:nvPr/>
          </p:nvSpPr>
          <p:spPr>
            <a:xfrm>
              <a:off x="6203272" y="4354907"/>
              <a:ext cx="13319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a:ea typeface="+mn-ea"/>
                  <a:cs typeface="+mn-cs"/>
                </a:rPr>
                <a:t>Collaboration and trust</a:t>
              </a:r>
            </a:p>
          </p:txBody>
        </p:sp>
        <p:sp>
          <p:nvSpPr>
            <p:cNvPr id="21" name="Rectangle 20"/>
            <p:cNvSpPr/>
            <p:nvPr/>
          </p:nvSpPr>
          <p:spPr>
            <a:xfrm>
              <a:off x="1244116" y="2243686"/>
              <a:ext cx="3137177" cy="160043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prstClr val="black"/>
                  </a:solidFill>
                  <a:effectLst/>
                  <a:uLnTx/>
                  <a:uFillTx/>
                  <a:latin typeface="Georgia"/>
                  <a:ea typeface="+mn-ea"/>
                  <a:cs typeface="+mn-cs"/>
                </a:rPr>
                <a:t>Provide a comprehensive </a:t>
              </a:r>
              <a:r>
                <a:rPr kumimoji="0" lang="en-US" sz="1400" b="0" i="0" u="none" strike="noStrike" kern="1200" cap="none" spc="0" normalizeH="0" baseline="0" noProof="0" dirty="0">
                  <a:ln>
                    <a:noFill/>
                  </a:ln>
                  <a:solidFill>
                    <a:prstClr val="black"/>
                  </a:solidFill>
                  <a:effectLst/>
                  <a:uLnTx/>
                  <a:uFillTx/>
                  <a:latin typeface="Georgia"/>
                  <a:ea typeface="+mn-ea"/>
                  <a:cs typeface="+mn-cs"/>
                </a:rPr>
                <a:t>evaluation of the psychological and social impacts of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eorgia"/>
                  <a:ea typeface="+mn-ea"/>
                  <a:cs typeface="+mn-cs"/>
                </a:rPr>
                <a:t>Encourage appropriate, periodic pain assessment and careful consideration of the benefits and risks of options</a:t>
              </a:r>
            </a:p>
          </p:txBody>
        </p:sp>
        <p:sp>
          <p:nvSpPr>
            <p:cNvPr id="54" name="Freeform 53"/>
            <p:cNvSpPr/>
            <p:nvPr/>
          </p:nvSpPr>
          <p:spPr>
            <a:xfrm>
              <a:off x="1313412" y="3898614"/>
              <a:ext cx="3902920" cy="1720156"/>
            </a:xfrm>
            <a:custGeom>
              <a:avLst/>
              <a:gdLst>
                <a:gd name="connsiteX0" fmla="*/ 0 w 3902920"/>
                <a:gd name="connsiteY0" fmla="*/ 0 h 1720156"/>
                <a:gd name="connsiteX1" fmla="*/ 3663404 w 3902920"/>
                <a:gd name="connsiteY1" fmla="*/ 2575 h 1720156"/>
                <a:gd name="connsiteX2" fmla="*/ 2928808 w 3902920"/>
                <a:gd name="connsiteY2" fmla="*/ 747350 h 1720156"/>
                <a:gd name="connsiteX3" fmla="*/ 3902920 w 3902920"/>
                <a:gd name="connsiteY3" fmla="*/ 1720156 h 1720156"/>
                <a:gd name="connsiteX4" fmla="*/ 0 w 3902920"/>
                <a:gd name="connsiteY4" fmla="*/ 1708831 h 172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920" h="1720156">
                  <a:moveTo>
                    <a:pt x="0" y="0"/>
                  </a:moveTo>
                  <a:lnTo>
                    <a:pt x="3663404" y="2575"/>
                  </a:lnTo>
                  <a:lnTo>
                    <a:pt x="2928808" y="747350"/>
                  </a:lnTo>
                  <a:lnTo>
                    <a:pt x="3902920" y="1720156"/>
                  </a:lnTo>
                  <a:lnTo>
                    <a:pt x="0" y="1708831"/>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4" name="Rectangle 33"/>
            <p:cNvSpPr/>
            <p:nvPr/>
          </p:nvSpPr>
          <p:spPr>
            <a:xfrm>
              <a:off x="1234973" y="4058127"/>
              <a:ext cx="3046162" cy="138499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prstClr val="black"/>
                  </a:solidFill>
                  <a:effectLst/>
                  <a:uLnTx/>
                  <a:uFillTx/>
                  <a:latin typeface="Georgia"/>
                  <a:ea typeface="+mn-ea"/>
                  <a:cs typeface="+mn-cs"/>
                </a:rPr>
                <a:t>Capture data from interactions with other health care professionals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prstClr val="black"/>
                  </a:solidFill>
                  <a:effectLst/>
                  <a:uLnTx/>
                  <a:uFillTx/>
                  <a:latin typeface="Georgia"/>
                  <a:ea typeface="+mn-ea"/>
                  <a:cs typeface="+mn-cs"/>
                </a:rPr>
                <a:t>Establish treatment goals for patients with chronic pain and follow up on those goals</a:t>
              </a:r>
            </a:p>
          </p:txBody>
        </p:sp>
        <p:sp>
          <p:nvSpPr>
            <p:cNvPr id="35" name="Freeform 34"/>
            <p:cNvSpPr/>
            <p:nvPr/>
          </p:nvSpPr>
          <p:spPr>
            <a:xfrm flipH="1">
              <a:off x="6976136" y="2143831"/>
              <a:ext cx="4462618" cy="1704979"/>
            </a:xfrm>
            <a:custGeom>
              <a:avLst/>
              <a:gdLst>
                <a:gd name="connsiteX0" fmla="*/ 0 w 4438964"/>
                <a:gd name="connsiteY0" fmla="*/ 0 h 1746545"/>
                <a:gd name="connsiteX1" fmla="*/ 4438964 w 4438964"/>
                <a:gd name="connsiteY1" fmla="*/ 20719 h 1746545"/>
                <a:gd name="connsiteX2" fmla="*/ 3449414 w 4438964"/>
                <a:gd name="connsiteY2" fmla="*/ 956520 h 1746545"/>
                <a:gd name="connsiteX3" fmla="*/ 4216358 w 4438964"/>
                <a:gd name="connsiteY3" fmla="*/ 1746545 h 1746545"/>
                <a:gd name="connsiteX4" fmla="*/ 0 w 4438964"/>
                <a:gd name="connsiteY4" fmla="*/ 1725698 h 1746545"/>
                <a:gd name="connsiteX0" fmla="*/ 0 w 4445788"/>
                <a:gd name="connsiteY0" fmla="*/ 0 h 1746545"/>
                <a:gd name="connsiteX1" fmla="*/ 4445788 w 4445788"/>
                <a:gd name="connsiteY1" fmla="*/ 20719 h 1746545"/>
                <a:gd name="connsiteX2" fmla="*/ 3456238 w 4445788"/>
                <a:gd name="connsiteY2" fmla="*/ 956520 h 1746545"/>
                <a:gd name="connsiteX3" fmla="*/ 4223182 w 4445788"/>
                <a:gd name="connsiteY3" fmla="*/ 1746545 h 1746545"/>
                <a:gd name="connsiteX4" fmla="*/ 6824 w 4445788"/>
                <a:gd name="connsiteY4" fmla="*/ 1725698 h 1746545"/>
                <a:gd name="connsiteX5" fmla="*/ 0 w 4445788"/>
                <a:gd name="connsiteY5" fmla="*/ 0 h 1746545"/>
                <a:gd name="connsiteX0" fmla="*/ 0 w 4445788"/>
                <a:gd name="connsiteY0" fmla="*/ 0 h 1739721"/>
                <a:gd name="connsiteX1" fmla="*/ 4445788 w 4445788"/>
                <a:gd name="connsiteY1" fmla="*/ 13895 h 1739721"/>
                <a:gd name="connsiteX2" fmla="*/ 3456238 w 4445788"/>
                <a:gd name="connsiteY2" fmla="*/ 949696 h 1739721"/>
                <a:gd name="connsiteX3" fmla="*/ 4223182 w 4445788"/>
                <a:gd name="connsiteY3" fmla="*/ 1739721 h 1739721"/>
                <a:gd name="connsiteX4" fmla="*/ 6824 w 4445788"/>
                <a:gd name="connsiteY4" fmla="*/ 1718874 h 1739721"/>
                <a:gd name="connsiteX5" fmla="*/ 0 w 4445788"/>
                <a:gd name="connsiteY5" fmla="*/ 0 h 1739721"/>
                <a:gd name="connsiteX0" fmla="*/ 0 w 4445788"/>
                <a:gd name="connsiteY0" fmla="*/ 6576 h 1725826"/>
                <a:gd name="connsiteX1" fmla="*/ 4445788 w 4445788"/>
                <a:gd name="connsiteY1" fmla="*/ 0 h 1725826"/>
                <a:gd name="connsiteX2" fmla="*/ 3456238 w 4445788"/>
                <a:gd name="connsiteY2" fmla="*/ 935801 h 1725826"/>
                <a:gd name="connsiteX3" fmla="*/ 4223182 w 4445788"/>
                <a:gd name="connsiteY3" fmla="*/ 1725826 h 1725826"/>
                <a:gd name="connsiteX4" fmla="*/ 6824 w 4445788"/>
                <a:gd name="connsiteY4" fmla="*/ 1704979 h 1725826"/>
                <a:gd name="connsiteX5" fmla="*/ 0 w 4445788"/>
                <a:gd name="connsiteY5" fmla="*/ 6576 h 1725826"/>
                <a:gd name="connsiteX0" fmla="*/ 0 w 4445788"/>
                <a:gd name="connsiteY0" fmla="*/ 6576 h 1719002"/>
                <a:gd name="connsiteX1" fmla="*/ 4445788 w 4445788"/>
                <a:gd name="connsiteY1" fmla="*/ 0 h 1719002"/>
                <a:gd name="connsiteX2" fmla="*/ 3456238 w 4445788"/>
                <a:gd name="connsiteY2" fmla="*/ 935801 h 1719002"/>
                <a:gd name="connsiteX3" fmla="*/ 4223182 w 4445788"/>
                <a:gd name="connsiteY3" fmla="*/ 1719002 h 1719002"/>
                <a:gd name="connsiteX4" fmla="*/ 6824 w 4445788"/>
                <a:gd name="connsiteY4" fmla="*/ 1704979 h 1719002"/>
                <a:gd name="connsiteX5" fmla="*/ 0 w 4445788"/>
                <a:gd name="connsiteY5" fmla="*/ 6576 h 1719002"/>
                <a:gd name="connsiteX0" fmla="*/ 0 w 4445788"/>
                <a:gd name="connsiteY0" fmla="*/ 6576 h 1719002"/>
                <a:gd name="connsiteX1" fmla="*/ 4445788 w 4445788"/>
                <a:gd name="connsiteY1" fmla="*/ 0 h 1719002"/>
                <a:gd name="connsiteX2" fmla="*/ 3456238 w 4445788"/>
                <a:gd name="connsiteY2" fmla="*/ 935801 h 1719002"/>
                <a:gd name="connsiteX3" fmla="*/ 4223182 w 4445788"/>
                <a:gd name="connsiteY3" fmla="*/ 1719002 h 1719002"/>
                <a:gd name="connsiteX4" fmla="*/ 6824 w 4445788"/>
                <a:gd name="connsiteY4" fmla="*/ 1704979 h 1719002"/>
                <a:gd name="connsiteX5" fmla="*/ 0 w 4445788"/>
                <a:gd name="connsiteY5" fmla="*/ 6576 h 1719002"/>
                <a:gd name="connsiteX0" fmla="*/ 0 w 4445788"/>
                <a:gd name="connsiteY0" fmla="*/ 6576 h 1719002"/>
                <a:gd name="connsiteX1" fmla="*/ 4445788 w 4445788"/>
                <a:gd name="connsiteY1" fmla="*/ 0 h 1719002"/>
                <a:gd name="connsiteX2" fmla="*/ 3456238 w 4445788"/>
                <a:gd name="connsiteY2" fmla="*/ 935801 h 1719002"/>
                <a:gd name="connsiteX3" fmla="*/ 4202711 w 4445788"/>
                <a:gd name="connsiteY3" fmla="*/ 1719002 h 1719002"/>
                <a:gd name="connsiteX4" fmla="*/ 6824 w 4445788"/>
                <a:gd name="connsiteY4" fmla="*/ 1704979 h 1719002"/>
                <a:gd name="connsiteX5" fmla="*/ 0 w 4445788"/>
                <a:gd name="connsiteY5" fmla="*/ 6576 h 1719002"/>
                <a:gd name="connsiteX0" fmla="*/ 0 w 4445788"/>
                <a:gd name="connsiteY0" fmla="*/ 6576 h 1704979"/>
                <a:gd name="connsiteX1" fmla="*/ 4445788 w 4445788"/>
                <a:gd name="connsiteY1" fmla="*/ 0 h 1704979"/>
                <a:gd name="connsiteX2" fmla="*/ 3456238 w 4445788"/>
                <a:gd name="connsiteY2" fmla="*/ 935801 h 1704979"/>
                <a:gd name="connsiteX3" fmla="*/ 4216359 w 4445788"/>
                <a:gd name="connsiteY3" fmla="*/ 1698531 h 1704979"/>
                <a:gd name="connsiteX4" fmla="*/ 6824 w 4445788"/>
                <a:gd name="connsiteY4" fmla="*/ 1704979 h 1704979"/>
                <a:gd name="connsiteX5" fmla="*/ 0 w 4445788"/>
                <a:gd name="connsiteY5" fmla="*/ 6576 h 1704979"/>
                <a:gd name="connsiteX0" fmla="*/ 0 w 4445788"/>
                <a:gd name="connsiteY0" fmla="*/ 6576 h 1704979"/>
                <a:gd name="connsiteX1" fmla="*/ 4445788 w 4445788"/>
                <a:gd name="connsiteY1" fmla="*/ 0 h 1704979"/>
                <a:gd name="connsiteX2" fmla="*/ 3489897 w 4445788"/>
                <a:gd name="connsiteY2" fmla="*/ 963850 h 1704979"/>
                <a:gd name="connsiteX3" fmla="*/ 4216359 w 4445788"/>
                <a:gd name="connsiteY3" fmla="*/ 1698531 h 1704979"/>
                <a:gd name="connsiteX4" fmla="*/ 6824 w 4445788"/>
                <a:gd name="connsiteY4" fmla="*/ 1704979 h 1704979"/>
                <a:gd name="connsiteX5" fmla="*/ 0 w 4445788"/>
                <a:gd name="connsiteY5" fmla="*/ 6576 h 1704979"/>
                <a:gd name="connsiteX0" fmla="*/ 0 w 4462618"/>
                <a:gd name="connsiteY0" fmla="*/ 6576 h 1704979"/>
                <a:gd name="connsiteX1" fmla="*/ 4462618 w 4462618"/>
                <a:gd name="connsiteY1" fmla="*/ 0 h 1704979"/>
                <a:gd name="connsiteX2" fmla="*/ 3489897 w 4462618"/>
                <a:gd name="connsiteY2" fmla="*/ 963850 h 1704979"/>
                <a:gd name="connsiteX3" fmla="*/ 4216359 w 4462618"/>
                <a:gd name="connsiteY3" fmla="*/ 1698531 h 1704979"/>
                <a:gd name="connsiteX4" fmla="*/ 6824 w 4462618"/>
                <a:gd name="connsiteY4" fmla="*/ 1704979 h 1704979"/>
                <a:gd name="connsiteX5" fmla="*/ 0 w 4462618"/>
                <a:gd name="connsiteY5" fmla="*/ 6576 h 170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618" h="1704979">
                  <a:moveTo>
                    <a:pt x="0" y="6576"/>
                  </a:moveTo>
                  <a:lnTo>
                    <a:pt x="4462618" y="0"/>
                  </a:lnTo>
                  <a:lnTo>
                    <a:pt x="3489897" y="963850"/>
                  </a:lnTo>
                  <a:lnTo>
                    <a:pt x="4216359" y="1698531"/>
                  </a:lnTo>
                  <a:lnTo>
                    <a:pt x="6824" y="1704979"/>
                  </a:lnTo>
                  <a:cubicBezTo>
                    <a:pt x="6824" y="1129746"/>
                    <a:pt x="0" y="581809"/>
                    <a:pt x="0" y="6576"/>
                  </a:cubicBez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Rectangle 35"/>
            <p:cNvSpPr/>
            <p:nvPr/>
          </p:nvSpPr>
          <p:spPr>
            <a:xfrm>
              <a:off x="7904638" y="2254438"/>
              <a:ext cx="3083797" cy="160043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prstClr val="black"/>
                  </a:solidFill>
                  <a:effectLst/>
                  <a:uLnTx/>
                  <a:uFillTx/>
                  <a:latin typeface="Georgia"/>
                  <a:ea typeface="+mn-ea"/>
                  <a:cs typeface="+mn-cs"/>
                </a:rPr>
                <a:t>Educate patient about the known risks and benefits of opioid therapy to address perceptions, expectations,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prstClr val="black"/>
                  </a:solidFill>
                  <a:effectLst/>
                  <a:uLnTx/>
                  <a:uFillTx/>
                  <a:latin typeface="Georgia"/>
                  <a:ea typeface="+mn-ea"/>
                  <a:cs typeface="+mn-cs"/>
                </a:rPr>
                <a:t>Educate, counsel, and follow-up about pain level and management pre- and post-surgery</a:t>
              </a:r>
            </a:p>
          </p:txBody>
        </p:sp>
        <p:sp>
          <p:nvSpPr>
            <p:cNvPr id="37" name="Freeform 36"/>
            <p:cNvSpPr/>
            <p:nvPr/>
          </p:nvSpPr>
          <p:spPr>
            <a:xfrm flipH="1">
              <a:off x="6973064" y="3898240"/>
              <a:ext cx="4435434" cy="1720530"/>
            </a:xfrm>
            <a:custGeom>
              <a:avLst/>
              <a:gdLst>
                <a:gd name="connsiteX0" fmla="*/ 0 w 4438964"/>
                <a:gd name="connsiteY0" fmla="*/ 0 h 1746545"/>
                <a:gd name="connsiteX1" fmla="*/ 4438964 w 4438964"/>
                <a:gd name="connsiteY1" fmla="*/ 20719 h 1746545"/>
                <a:gd name="connsiteX2" fmla="*/ 3449414 w 4438964"/>
                <a:gd name="connsiteY2" fmla="*/ 956520 h 1746545"/>
                <a:gd name="connsiteX3" fmla="*/ 4216358 w 4438964"/>
                <a:gd name="connsiteY3" fmla="*/ 1746545 h 1746545"/>
                <a:gd name="connsiteX4" fmla="*/ 0 w 4438964"/>
                <a:gd name="connsiteY4" fmla="*/ 1725698 h 1746545"/>
                <a:gd name="connsiteX0" fmla="*/ 0 w 4445788"/>
                <a:gd name="connsiteY0" fmla="*/ 0 h 1746545"/>
                <a:gd name="connsiteX1" fmla="*/ 4445788 w 4445788"/>
                <a:gd name="connsiteY1" fmla="*/ 20719 h 1746545"/>
                <a:gd name="connsiteX2" fmla="*/ 3456238 w 4445788"/>
                <a:gd name="connsiteY2" fmla="*/ 956520 h 1746545"/>
                <a:gd name="connsiteX3" fmla="*/ 4223182 w 4445788"/>
                <a:gd name="connsiteY3" fmla="*/ 1746545 h 1746545"/>
                <a:gd name="connsiteX4" fmla="*/ 6824 w 4445788"/>
                <a:gd name="connsiteY4" fmla="*/ 1725698 h 1746545"/>
                <a:gd name="connsiteX5" fmla="*/ 0 w 4445788"/>
                <a:gd name="connsiteY5" fmla="*/ 0 h 1746545"/>
                <a:gd name="connsiteX0" fmla="*/ 0 w 4445788"/>
                <a:gd name="connsiteY0" fmla="*/ 0 h 1739721"/>
                <a:gd name="connsiteX1" fmla="*/ 4445788 w 4445788"/>
                <a:gd name="connsiteY1" fmla="*/ 13895 h 1739721"/>
                <a:gd name="connsiteX2" fmla="*/ 3456238 w 4445788"/>
                <a:gd name="connsiteY2" fmla="*/ 949696 h 1739721"/>
                <a:gd name="connsiteX3" fmla="*/ 4223182 w 4445788"/>
                <a:gd name="connsiteY3" fmla="*/ 1739721 h 1739721"/>
                <a:gd name="connsiteX4" fmla="*/ 6824 w 4445788"/>
                <a:gd name="connsiteY4" fmla="*/ 1718874 h 1739721"/>
                <a:gd name="connsiteX5" fmla="*/ 0 w 4445788"/>
                <a:gd name="connsiteY5" fmla="*/ 0 h 1739721"/>
                <a:gd name="connsiteX0" fmla="*/ 0 w 4445788"/>
                <a:gd name="connsiteY0" fmla="*/ 6576 h 1725826"/>
                <a:gd name="connsiteX1" fmla="*/ 4445788 w 4445788"/>
                <a:gd name="connsiteY1" fmla="*/ 0 h 1725826"/>
                <a:gd name="connsiteX2" fmla="*/ 3456238 w 4445788"/>
                <a:gd name="connsiteY2" fmla="*/ 935801 h 1725826"/>
                <a:gd name="connsiteX3" fmla="*/ 4223182 w 4445788"/>
                <a:gd name="connsiteY3" fmla="*/ 1725826 h 1725826"/>
                <a:gd name="connsiteX4" fmla="*/ 6824 w 4445788"/>
                <a:gd name="connsiteY4" fmla="*/ 1704979 h 1725826"/>
                <a:gd name="connsiteX5" fmla="*/ 0 w 4445788"/>
                <a:gd name="connsiteY5" fmla="*/ 6576 h 1725826"/>
                <a:gd name="connsiteX0" fmla="*/ 0 w 4445788"/>
                <a:gd name="connsiteY0" fmla="*/ 6576 h 1719002"/>
                <a:gd name="connsiteX1" fmla="*/ 4445788 w 4445788"/>
                <a:gd name="connsiteY1" fmla="*/ 0 h 1719002"/>
                <a:gd name="connsiteX2" fmla="*/ 3456238 w 4445788"/>
                <a:gd name="connsiteY2" fmla="*/ 935801 h 1719002"/>
                <a:gd name="connsiteX3" fmla="*/ 4223182 w 4445788"/>
                <a:gd name="connsiteY3" fmla="*/ 1719002 h 1719002"/>
                <a:gd name="connsiteX4" fmla="*/ 6824 w 4445788"/>
                <a:gd name="connsiteY4" fmla="*/ 1704979 h 1719002"/>
                <a:gd name="connsiteX5" fmla="*/ 0 w 4445788"/>
                <a:gd name="connsiteY5" fmla="*/ 6576 h 1719002"/>
                <a:gd name="connsiteX0" fmla="*/ 0 w 4445788"/>
                <a:gd name="connsiteY0" fmla="*/ 6576 h 1719002"/>
                <a:gd name="connsiteX1" fmla="*/ 4445788 w 4445788"/>
                <a:gd name="connsiteY1" fmla="*/ 0 h 1719002"/>
                <a:gd name="connsiteX2" fmla="*/ 3456238 w 4445788"/>
                <a:gd name="connsiteY2" fmla="*/ 935801 h 1719002"/>
                <a:gd name="connsiteX3" fmla="*/ 4223182 w 4445788"/>
                <a:gd name="connsiteY3" fmla="*/ 1719002 h 1719002"/>
                <a:gd name="connsiteX4" fmla="*/ 6824 w 4445788"/>
                <a:gd name="connsiteY4" fmla="*/ 1704979 h 1719002"/>
                <a:gd name="connsiteX5" fmla="*/ 0 w 4445788"/>
                <a:gd name="connsiteY5" fmla="*/ 6576 h 1719002"/>
                <a:gd name="connsiteX0" fmla="*/ 0 w 4445788"/>
                <a:gd name="connsiteY0" fmla="*/ 6576 h 1719002"/>
                <a:gd name="connsiteX1" fmla="*/ 4445788 w 4445788"/>
                <a:gd name="connsiteY1" fmla="*/ 0 h 1719002"/>
                <a:gd name="connsiteX2" fmla="*/ 3456238 w 4445788"/>
                <a:gd name="connsiteY2" fmla="*/ 935801 h 1719002"/>
                <a:gd name="connsiteX3" fmla="*/ 4202711 w 4445788"/>
                <a:gd name="connsiteY3" fmla="*/ 1719002 h 1719002"/>
                <a:gd name="connsiteX4" fmla="*/ 6824 w 4445788"/>
                <a:gd name="connsiteY4" fmla="*/ 1704979 h 1719002"/>
                <a:gd name="connsiteX5" fmla="*/ 0 w 4445788"/>
                <a:gd name="connsiteY5" fmla="*/ 6576 h 1719002"/>
                <a:gd name="connsiteX0" fmla="*/ 0 w 4445788"/>
                <a:gd name="connsiteY0" fmla="*/ 6576 h 1704979"/>
                <a:gd name="connsiteX1" fmla="*/ 4445788 w 4445788"/>
                <a:gd name="connsiteY1" fmla="*/ 0 h 1704979"/>
                <a:gd name="connsiteX2" fmla="*/ 3456238 w 4445788"/>
                <a:gd name="connsiteY2" fmla="*/ 935801 h 1704979"/>
                <a:gd name="connsiteX3" fmla="*/ 4216359 w 4445788"/>
                <a:gd name="connsiteY3" fmla="*/ 1698531 h 1704979"/>
                <a:gd name="connsiteX4" fmla="*/ 6824 w 4445788"/>
                <a:gd name="connsiteY4" fmla="*/ 1704979 h 1704979"/>
                <a:gd name="connsiteX5" fmla="*/ 0 w 4445788"/>
                <a:gd name="connsiteY5" fmla="*/ 6576 h 1704979"/>
                <a:gd name="connsiteX0" fmla="*/ 0 w 4445788"/>
                <a:gd name="connsiteY0" fmla="*/ 6576 h 1704979"/>
                <a:gd name="connsiteX1" fmla="*/ 4445788 w 4445788"/>
                <a:gd name="connsiteY1" fmla="*/ 0 h 1704979"/>
                <a:gd name="connsiteX2" fmla="*/ 3489897 w 4445788"/>
                <a:gd name="connsiteY2" fmla="*/ 963850 h 1704979"/>
                <a:gd name="connsiteX3" fmla="*/ 4216359 w 4445788"/>
                <a:gd name="connsiteY3" fmla="*/ 1698531 h 1704979"/>
                <a:gd name="connsiteX4" fmla="*/ 6824 w 4445788"/>
                <a:gd name="connsiteY4" fmla="*/ 1704979 h 1704979"/>
                <a:gd name="connsiteX5" fmla="*/ 0 w 4445788"/>
                <a:gd name="connsiteY5" fmla="*/ 6576 h 1704979"/>
                <a:gd name="connsiteX0" fmla="*/ 0 w 4462618"/>
                <a:gd name="connsiteY0" fmla="*/ 6576 h 1704979"/>
                <a:gd name="connsiteX1" fmla="*/ 4462618 w 4462618"/>
                <a:gd name="connsiteY1" fmla="*/ 0 h 1704979"/>
                <a:gd name="connsiteX2" fmla="*/ 3489897 w 4462618"/>
                <a:gd name="connsiteY2" fmla="*/ 963850 h 1704979"/>
                <a:gd name="connsiteX3" fmla="*/ 4216359 w 4462618"/>
                <a:gd name="connsiteY3" fmla="*/ 1698531 h 1704979"/>
                <a:gd name="connsiteX4" fmla="*/ 6824 w 4462618"/>
                <a:gd name="connsiteY4" fmla="*/ 1704979 h 1704979"/>
                <a:gd name="connsiteX5" fmla="*/ 0 w 4462618"/>
                <a:gd name="connsiteY5" fmla="*/ 6576 h 1704979"/>
                <a:gd name="connsiteX0" fmla="*/ 0 w 4462618"/>
                <a:gd name="connsiteY0" fmla="*/ 6576 h 1704979"/>
                <a:gd name="connsiteX1" fmla="*/ 4462618 w 4462618"/>
                <a:gd name="connsiteY1" fmla="*/ 0 h 1704979"/>
                <a:gd name="connsiteX2" fmla="*/ 3756597 w 4462618"/>
                <a:gd name="connsiteY2" fmla="*/ 687625 h 1704979"/>
                <a:gd name="connsiteX3" fmla="*/ 4216359 w 4462618"/>
                <a:gd name="connsiteY3" fmla="*/ 1698531 h 1704979"/>
                <a:gd name="connsiteX4" fmla="*/ 6824 w 4462618"/>
                <a:gd name="connsiteY4" fmla="*/ 1704979 h 1704979"/>
                <a:gd name="connsiteX5" fmla="*/ 0 w 4462618"/>
                <a:gd name="connsiteY5" fmla="*/ 6576 h 1704979"/>
                <a:gd name="connsiteX0" fmla="*/ 0 w 4702134"/>
                <a:gd name="connsiteY0" fmla="*/ 6576 h 1717581"/>
                <a:gd name="connsiteX1" fmla="*/ 4462618 w 4702134"/>
                <a:gd name="connsiteY1" fmla="*/ 0 h 1717581"/>
                <a:gd name="connsiteX2" fmla="*/ 3756597 w 4702134"/>
                <a:gd name="connsiteY2" fmla="*/ 687625 h 1717581"/>
                <a:gd name="connsiteX3" fmla="*/ 4702134 w 4702134"/>
                <a:gd name="connsiteY3" fmla="*/ 1717581 h 1717581"/>
                <a:gd name="connsiteX4" fmla="*/ 6824 w 4702134"/>
                <a:gd name="connsiteY4" fmla="*/ 1704979 h 1717581"/>
                <a:gd name="connsiteX5" fmla="*/ 0 w 4702134"/>
                <a:gd name="connsiteY5" fmla="*/ 6576 h 1717581"/>
                <a:gd name="connsiteX0" fmla="*/ 0 w 4702134"/>
                <a:gd name="connsiteY0" fmla="*/ 6576 h 1717581"/>
                <a:gd name="connsiteX1" fmla="*/ 4462618 w 4702134"/>
                <a:gd name="connsiteY1" fmla="*/ 0 h 1717581"/>
                <a:gd name="connsiteX2" fmla="*/ 3728022 w 4702134"/>
                <a:gd name="connsiteY2" fmla="*/ 744775 h 1717581"/>
                <a:gd name="connsiteX3" fmla="*/ 4702134 w 4702134"/>
                <a:gd name="connsiteY3" fmla="*/ 1717581 h 1717581"/>
                <a:gd name="connsiteX4" fmla="*/ 6824 w 4702134"/>
                <a:gd name="connsiteY4" fmla="*/ 1704979 h 1717581"/>
                <a:gd name="connsiteX5" fmla="*/ 0 w 4702134"/>
                <a:gd name="connsiteY5" fmla="*/ 6576 h 1717581"/>
                <a:gd name="connsiteX0" fmla="*/ 0 w 4702134"/>
                <a:gd name="connsiteY0" fmla="*/ 6576 h 1717581"/>
                <a:gd name="connsiteX1" fmla="*/ 4462618 w 4702134"/>
                <a:gd name="connsiteY1" fmla="*/ 0 h 1717581"/>
                <a:gd name="connsiteX2" fmla="*/ 3728022 w 4702134"/>
                <a:gd name="connsiteY2" fmla="*/ 744775 h 1717581"/>
                <a:gd name="connsiteX3" fmla="*/ 4702134 w 4702134"/>
                <a:gd name="connsiteY3" fmla="*/ 1717581 h 1717581"/>
                <a:gd name="connsiteX4" fmla="*/ 359249 w 4702134"/>
                <a:gd name="connsiteY4" fmla="*/ 1704979 h 1717581"/>
                <a:gd name="connsiteX5" fmla="*/ 0 w 4702134"/>
                <a:gd name="connsiteY5" fmla="*/ 6576 h 1717581"/>
                <a:gd name="connsiteX0" fmla="*/ 0 w 4435434"/>
                <a:gd name="connsiteY0" fmla="*/ 0 h 1720530"/>
                <a:gd name="connsiteX1" fmla="*/ 4195918 w 4435434"/>
                <a:gd name="connsiteY1" fmla="*/ 2949 h 1720530"/>
                <a:gd name="connsiteX2" fmla="*/ 3461322 w 4435434"/>
                <a:gd name="connsiteY2" fmla="*/ 747724 h 1720530"/>
                <a:gd name="connsiteX3" fmla="*/ 4435434 w 4435434"/>
                <a:gd name="connsiteY3" fmla="*/ 1720530 h 1720530"/>
                <a:gd name="connsiteX4" fmla="*/ 92549 w 4435434"/>
                <a:gd name="connsiteY4" fmla="*/ 1707928 h 1720530"/>
                <a:gd name="connsiteX5" fmla="*/ 0 w 4435434"/>
                <a:gd name="connsiteY5" fmla="*/ 0 h 172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434" h="1720530">
                  <a:moveTo>
                    <a:pt x="0" y="0"/>
                  </a:moveTo>
                  <a:lnTo>
                    <a:pt x="4195918" y="2949"/>
                  </a:lnTo>
                  <a:lnTo>
                    <a:pt x="3461322" y="747724"/>
                  </a:lnTo>
                  <a:lnTo>
                    <a:pt x="4435434" y="1720530"/>
                  </a:lnTo>
                  <a:lnTo>
                    <a:pt x="92549" y="1707928"/>
                  </a:lnTo>
                  <a:cubicBezTo>
                    <a:pt x="92549" y="1132695"/>
                    <a:pt x="0" y="575233"/>
                    <a:pt x="0" y="0"/>
                  </a:cubicBez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Isosceles Triangle 38"/>
            <p:cNvSpPr/>
            <p:nvPr/>
          </p:nvSpPr>
          <p:spPr>
            <a:xfrm rot="16200000">
              <a:off x="205936" y="4495978"/>
              <a:ext cx="1700820" cy="527582"/>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5" name="Isosceles Triangle 44"/>
            <p:cNvSpPr/>
            <p:nvPr/>
          </p:nvSpPr>
          <p:spPr>
            <a:xfrm rot="16200000">
              <a:off x="199211" y="2722281"/>
              <a:ext cx="1700820" cy="527582"/>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6" name="Rectangle 55"/>
            <p:cNvSpPr/>
            <p:nvPr/>
          </p:nvSpPr>
          <p:spPr>
            <a:xfrm>
              <a:off x="10896901" y="2092036"/>
              <a:ext cx="649822" cy="360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5" name="Isosceles Triangle 54"/>
            <p:cNvSpPr/>
            <p:nvPr/>
          </p:nvSpPr>
          <p:spPr>
            <a:xfrm rot="5400000" flipH="1">
              <a:off x="10310282" y="2744376"/>
              <a:ext cx="1700820" cy="527582"/>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57" name="Isosceles Triangle 56"/>
            <p:cNvSpPr/>
            <p:nvPr/>
          </p:nvSpPr>
          <p:spPr>
            <a:xfrm rot="5400000" flipH="1">
              <a:off x="10310282" y="4495978"/>
              <a:ext cx="1700820" cy="527582"/>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8" name="Rectangle 37"/>
            <p:cNvSpPr/>
            <p:nvPr/>
          </p:nvSpPr>
          <p:spPr>
            <a:xfrm>
              <a:off x="7904637" y="3967689"/>
              <a:ext cx="3083797" cy="160043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prstClr val="black"/>
                  </a:solidFill>
                  <a:effectLst/>
                  <a:uLnTx/>
                  <a:uFillTx/>
                  <a:latin typeface="Georgia"/>
                  <a:ea typeface="+mn-ea"/>
                  <a:cs typeface="+mn-cs"/>
                </a:rPr>
                <a:t>Identify and take into account patient preference for treatment in pain management therapy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prstClr val="black"/>
                  </a:solidFill>
                  <a:effectLst/>
                  <a:uLnTx/>
                  <a:uFillTx/>
                  <a:latin typeface="Georgia"/>
                  <a:ea typeface="+mn-ea"/>
                  <a:cs typeface="+mn-cs"/>
                </a:rPr>
                <a:t>Provide clinically comprehensiveness pain management—including alternative pain treatments</a:t>
              </a:r>
            </a:p>
          </p:txBody>
        </p:sp>
      </p:grpSp>
      <p:sp>
        <p:nvSpPr>
          <p:cNvPr id="5" name="Slide Number Placeholder 4">
            <a:extLst>
              <a:ext uri="{FF2B5EF4-FFF2-40B4-BE49-F238E27FC236}">
                <a16:creationId xmlns:a16="http://schemas.microsoft.com/office/drawing/2014/main" id="{B915FD12-7C7C-4262-B647-C9E5E36454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6771"/>
                </a:solidFill>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105221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8763000" cy="670560"/>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Phase 2: Design</a:t>
            </a:r>
            <a:r>
              <a:rPr b="0" spc="-50" dirty="0">
                <a:solidFill>
                  <a:srgbClr val="0B2949"/>
                </a:solidFill>
                <a:latin typeface="Arial"/>
                <a:cs typeface="Arial"/>
              </a:rPr>
              <a:t> </a:t>
            </a:r>
            <a:r>
              <a:rPr b="0" dirty="0">
                <a:solidFill>
                  <a:srgbClr val="0B2949"/>
                </a:solidFill>
                <a:latin typeface="Arial"/>
                <a:cs typeface="Arial"/>
              </a:rPr>
              <a:t>workshops—Input</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16</a:t>
            </a:r>
          </a:p>
        </p:txBody>
      </p:sp>
      <p:sp>
        <p:nvSpPr>
          <p:cNvPr id="6" name="object 6"/>
          <p:cNvSpPr txBox="1"/>
          <p:nvPr/>
        </p:nvSpPr>
        <p:spPr>
          <a:xfrm>
            <a:off x="825498" y="1803957"/>
            <a:ext cx="10441305" cy="4023995"/>
          </a:xfrm>
          <a:prstGeom prst="rect">
            <a:avLst/>
          </a:prstGeom>
        </p:spPr>
        <p:txBody>
          <a:bodyPr vert="horz" wrap="square" lIns="0" tIns="0" rIns="0" bIns="0" rtlCol="0">
            <a:spAutoFit/>
          </a:bodyPr>
          <a:lstStyle/>
          <a:p>
            <a:pPr marL="12700">
              <a:lnSpc>
                <a:spcPct val="100000"/>
              </a:lnSpc>
            </a:pPr>
            <a:r>
              <a:rPr sz="2400" b="1" spc="-5" dirty="0">
                <a:solidFill>
                  <a:srgbClr val="046B5C"/>
                </a:solidFill>
                <a:latin typeface="Arial"/>
                <a:cs typeface="Arial"/>
              </a:rPr>
              <a:t>What: Create a draft </a:t>
            </a:r>
            <a:r>
              <a:rPr sz="2400" b="1" dirty="0">
                <a:solidFill>
                  <a:srgbClr val="046B5C"/>
                </a:solidFill>
                <a:latin typeface="Arial"/>
                <a:cs typeface="Arial"/>
              </a:rPr>
              <a:t>list </a:t>
            </a:r>
            <a:r>
              <a:rPr sz="2400" b="1" spc="-5" dirty="0">
                <a:solidFill>
                  <a:srgbClr val="046B5C"/>
                </a:solidFill>
                <a:latin typeface="Arial"/>
                <a:cs typeface="Arial"/>
              </a:rPr>
              <a:t>of concepts via design</a:t>
            </a:r>
            <a:r>
              <a:rPr sz="2400" b="1" spc="10" dirty="0">
                <a:solidFill>
                  <a:srgbClr val="046B5C"/>
                </a:solidFill>
                <a:latin typeface="Arial"/>
                <a:cs typeface="Arial"/>
              </a:rPr>
              <a:t> </a:t>
            </a:r>
            <a:r>
              <a:rPr sz="2400" b="1" spc="-5" dirty="0">
                <a:solidFill>
                  <a:srgbClr val="046B5C"/>
                </a:solidFill>
                <a:latin typeface="Arial"/>
                <a:cs typeface="Arial"/>
              </a:rPr>
              <a:t>workshops</a:t>
            </a:r>
            <a:endParaRPr sz="2400">
              <a:latin typeface="Arial"/>
              <a:cs typeface="Arial"/>
            </a:endParaRPr>
          </a:p>
          <a:p>
            <a:pPr marL="532130" indent="-286385">
              <a:lnSpc>
                <a:spcPct val="100000"/>
              </a:lnSpc>
              <a:spcBef>
                <a:spcPts val="500"/>
              </a:spcBef>
              <a:buFont typeface="Arial"/>
              <a:buChar char="•"/>
              <a:tabLst>
                <a:tab pos="532130" algn="l"/>
                <a:tab pos="532765" algn="l"/>
              </a:tabLst>
            </a:pPr>
            <a:r>
              <a:rPr sz="1800" spc="-5" dirty="0">
                <a:latin typeface="Georgia"/>
                <a:cs typeface="Georgia"/>
              </a:rPr>
              <a:t>Measure lifecycle </a:t>
            </a:r>
            <a:r>
              <a:rPr sz="1800" dirty="0">
                <a:latin typeface="Georgia"/>
                <a:cs typeface="Georgia"/>
              </a:rPr>
              <a:t>phase:</a:t>
            </a:r>
            <a:r>
              <a:rPr sz="1800" spc="35" dirty="0">
                <a:latin typeface="Georgia"/>
                <a:cs typeface="Georgia"/>
              </a:rPr>
              <a:t> </a:t>
            </a:r>
            <a:r>
              <a:rPr sz="1800" spc="-5" dirty="0">
                <a:latin typeface="Georgia"/>
                <a:cs typeface="Georgia"/>
              </a:rPr>
              <a:t>specification</a:t>
            </a:r>
            <a:endParaRPr sz="1800">
              <a:latin typeface="Georgia"/>
              <a:cs typeface="Georgia"/>
            </a:endParaRPr>
          </a:p>
          <a:p>
            <a:pPr marL="532130" indent="-286385">
              <a:lnSpc>
                <a:spcPct val="100000"/>
              </a:lnSpc>
              <a:spcBef>
                <a:spcPts val="500"/>
              </a:spcBef>
              <a:buFont typeface="Arial"/>
              <a:buChar char="•"/>
              <a:tabLst>
                <a:tab pos="532130" algn="l"/>
                <a:tab pos="532765" algn="l"/>
              </a:tabLst>
            </a:pPr>
            <a:r>
              <a:rPr sz="1800" spc="-5" dirty="0">
                <a:latin typeface="Georgia"/>
                <a:cs typeface="Georgia"/>
              </a:rPr>
              <a:t>Human-centered design </a:t>
            </a:r>
            <a:r>
              <a:rPr sz="1800" dirty="0">
                <a:latin typeface="Georgia"/>
                <a:cs typeface="Georgia"/>
              </a:rPr>
              <a:t>phase:</a:t>
            </a:r>
            <a:r>
              <a:rPr sz="1800" spc="-20" dirty="0">
                <a:latin typeface="Georgia"/>
                <a:cs typeface="Georgia"/>
              </a:rPr>
              <a:t> </a:t>
            </a:r>
            <a:r>
              <a:rPr sz="1800" dirty="0">
                <a:latin typeface="Georgia"/>
                <a:cs typeface="Georgia"/>
              </a:rPr>
              <a:t>ideation</a:t>
            </a:r>
            <a:endParaRPr sz="1800">
              <a:latin typeface="Georgia"/>
              <a:cs typeface="Georgia"/>
            </a:endParaRPr>
          </a:p>
          <a:p>
            <a:pPr marL="12700">
              <a:lnSpc>
                <a:spcPct val="100000"/>
              </a:lnSpc>
              <a:spcBef>
                <a:spcPts val="1295"/>
              </a:spcBef>
            </a:pPr>
            <a:r>
              <a:rPr sz="2400" b="1" spc="-5" dirty="0">
                <a:solidFill>
                  <a:srgbClr val="046B5C"/>
                </a:solidFill>
                <a:latin typeface="Arial"/>
                <a:cs typeface="Arial"/>
              </a:rPr>
              <a:t>Why (informed by research</a:t>
            </a:r>
            <a:r>
              <a:rPr sz="2400" b="1" spc="-30" dirty="0">
                <a:solidFill>
                  <a:srgbClr val="046B5C"/>
                </a:solidFill>
                <a:latin typeface="Arial"/>
                <a:cs typeface="Arial"/>
              </a:rPr>
              <a:t> </a:t>
            </a:r>
            <a:r>
              <a:rPr sz="2400" b="1" spc="-5" dirty="0">
                <a:solidFill>
                  <a:srgbClr val="046B5C"/>
                </a:solidFill>
                <a:latin typeface="Arial"/>
                <a:cs typeface="Arial"/>
              </a:rPr>
              <a:t>questions):</a:t>
            </a:r>
            <a:endParaRPr sz="2400">
              <a:latin typeface="Arial"/>
              <a:cs typeface="Arial"/>
            </a:endParaRPr>
          </a:p>
          <a:p>
            <a:pPr marL="532130" indent="-286385">
              <a:lnSpc>
                <a:spcPct val="100000"/>
              </a:lnSpc>
              <a:spcBef>
                <a:spcPts val="515"/>
              </a:spcBef>
              <a:buFont typeface="Arial"/>
              <a:buChar char="•"/>
              <a:tabLst>
                <a:tab pos="532130" algn="l"/>
                <a:tab pos="532765" algn="l"/>
              </a:tabLst>
            </a:pPr>
            <a:r>
              <a:rPr sz="1800" dirty="0">
                <a:latin typeface="Georgia"/>
                <a:cs typeface="Georgia"/>
              </a:rPr>
              <a:t>Assess </a:t>
            </a:r>
            <a:r>
              <a:rPr sz="1800" spc="-5" dirty="0">
                <a:latin typeface="Georgia"/>
                <a:cs typeface="Georgia"/>
              </a:rPr>
              <a:t>validity of the themes from empathy</a:t>
            </a:r>
            <a:r>
              <a:rPr sz="1800" spc="130" dirty="0">
                <a:latin typeface="Georgia"/>
                <a:cs typeface="Georgia"/>
              </a:rPr>
              <a:t> </a:t>
            </a:r>
            <a:r>
              <a:rPr sz="1800" spc="-5" dirty="0">
                <a:latin typeface="Georgia"/>
                <a:cs typeface="Georgia"/>
              </a:rPr>
              <a:t>interviews</a:t>
            </a:r>
            <a:endParaRPr sz="1800">
              <a:latin typeface="Georgia"/>
              <a:cs typeface="Georgia"/>
            </a:endParaRPr>
          </a:p>
          <a:p>
            <a:pPr marL="532130" indent="-286385">
              <a:lnSpc>
                <a:spcPct val="100000"/>
              </a:lnSpc>
              <a:spcBef>
                <a:spcPts val="490"/>
              </a:spcBef>
              <a:buFont typeface="Arial"/>
              <a:buChar char="•"/>
              <a:tabLst>
                <a:tab pos="532130" algn="l"/>
                <a:tab pos="532765" algn="l"/>
              </a:tabLst>
            </a:pPr>
            <a:r>
              <a:rPr sz="1800" spc="-5" dirty="0">
                <a:latin typeface="Georgia"/>
                <a:cs typeface="Georgia"/>
              </a:rPr>
              <a:t>Draft list of </a:t>
            </a:r>
            <a:r>
              <a:rPr sz="1800" dirty="0">
                <a:latin typeface="Georgia"/>
                <a:cs typeface="Georgia"/>
              </a:rPr>
              <a:t>initial </a:t>
            </a:r>
            <a:r>
              <a:rPr sz="1800" spc="-5" dirty="0">
                <a:latin typeface="Georgia"/>
                <a:cs typeface="Georgia"/>
              </a:rPr>
              <a:t>measure</a:t>
            </a:r>
            <a:r>
              <a:rPr sz="1800" spc="35" dirty="0">
                <a:latin typeface="Georgia"/>
                <a:cs typeface="Georgia"/>
              </a:rPr>
              <a:t> </a:t>
            </a:r>
            <a:r>
              <a:rPr sz="1800" spc="-5" dirty="0">
                <a:latin typeface="Georgia"/>
                <a:cs typeface="Georgia"/>
              </a:rPr>
              <a:t>concepts</a:t>
            </a:r>
            <a:endParaRPr sz="1800">
              <a:latin typeface="Georgia"/>
              <a:cs typeface="Georgia"/>
            </a:endParaRPr>
          </a:p>
          <a:p>
            <a:pPr marL="12700">
              <a:lnSpc>
                <a:spcPct val="100000"/>
              </a:lnSpc>
              <a:spcBef>
                <a:spcPts val="1305"/>
              </a:spcBef>
            </a:pPr>
            <a:r>
              <a:rPr sz="2400" b="1" dirty="0">
                <a:solidFill>
                  <a:srgbClr val="046B5C"/>
                </a:solidFill>
                <a:latin typeface="Arial"/>
                <a:cs typeface="Arial"/>
              </a:rPr>
              <a:t>How:</a:t>
            </a:r>
            <a:endParaRPr sz="2400">
              <a:latin typeface="Arial"/>
              <a:cs typeface="Arial"/>
            </a:endParaRPr>
          </a:p>
          <a:p>
            <a:pPr marL="532130" marR="5080" indent="-286385">
              <a:lnSpc>
                <a:spcPct val="100000"/>
              </a:lnSpc>
              <a:spcBef>
                <a:spcPts val="500"/>
              </a:spcBef>
              <a:buFont typeface="Arial"/>
              <a:buChar char="•"/>
              <a:tabLst>
                <a:tab pos="532130" algn="l"/>
                <a:tab pos="532765" algn="l"/>
              </a:tabLst>
            </a:pPr>
            <a:r>
              <a:rPr sz="1800" spc="-5" dirty="0">
                <a:latin typeface="Georgia"/>
                <a:cs typeface="Georgia"/>
              </a:rPr>
              <a:t>Conducted </a:t>
            </a:r>
            <a:r>
              <a:rPr sz="1800" dirty="0">
                <a:latin typeface="Georgia"/>
                <a:cs typeface="Georgia"/>
              </a:rPr>
              <a:t>two </a:t>
            </a:r>
            <a:r>
              <a:rPr sz="1800" spc="-5" dirty="0">
                <a:latin typeface="Georgia"/>
                <a:cs typeface="Georgia"/>
              </a:rPr>
              <a:t>three-hour design workshops </a:t>
            </a:r>
            <a:r>
              <a:rPr sz="1800" dirty="0">
                <a:latin typeface="Georgia"/>
                <a:cs typeface="Georgia"/>
              </a:rPr>
              <a:t>with </a:t>
            </a:r>
            <a:r>
              <a:rPr sz="1800" spc="-5" dirty="0">
                <a:latin typeface="Georgia"/>
                <a:cs typeface="Georgia"/>
              </a:rPr>
              <a:t>eight </a:t>
            </a:r>
            <a:r>
              <a:rPr sz="1800" dirty="0">
                <a:latin typeface="Georgia"/>
                <a:cs typeface="Georgia"/>
              </a:rPr>
              <a:t>new patient </a:t>
            </a:r>
            <a:r>
              <a:rPr sz="1800" spc="-5" dirty="0">
                <a:latin typeface="Georgia"/>
                <a:cs typeface="Georgia"/>
              </a:rPr>
              <a:t>participants </a:t>
            </a:r>
            <a:r>
              <a:rPr sz="1800" dirty="0">
                <a:latin typeface="Georgia"/>
                <a:cs typeface="Georgia"/>
              </a:rPr>
              <a:t>and two clinician  </a:t>
            </a:r>
            <a:r>
              <a:rPr sz="1800" spc="-5" dirty="0">
                <a:latin typeface="Georgia"/>
                <a:cs typeface="Georgia"/>
              </a:rPr>
              <a:t>participants</a:t>
            </a:r>
            <a:endParaRPr sz="1800">
              <a:latin typeface="Georgia"/>
              <a:cs typeface="Georgia"/>
            </a:endParaRPr>
          </a:p>
          <a:p>
            <a:pPr marL="532130" marR="208279" indent="-286385">
              <a:lnSpc>
                <a:spcPct val="100000"/>
              </a:lnSpc>
              <a:spcBef>
                <a:spcPts val="500"/>
              </a:spcBef>
              <a:buFont typeface="Arial"/>
              <a:buChar char="•"/>
              <a:tabLst>
                <a:tab pos="532130" algn="l"/>
                <a:tab pos="532765" algn="l"/>
              </a:tabLst>
            </a:pPr>
            <a:r>
              <a:rPr sz="1800" spc="-5" dirty="0">
                <a:latin typeface="Georgia"/>
                <a:cs typeface="Georgia"/>
              </a:rPr>
              <a:t>During data </a:t>
            </a:r>
            <a:r>
              <a:rPr sz="1800" dirty="0">
                <a:latin typeface="Georgia"/>
                <a:cs typeface="Georgia"/>
              </a:rPr>
              <a:t>analysis, fleshed </a:t>
            </a:r>
            <a:r>
              <a:rPr sz="1800" spc="-5" dirty="0">
                <a:latin typeface="Georgia"/>
                <a:cs typeface="Georgia"/>
              </a:rPr>
              <a:t>out the list of measure concepts drafted </a:t>
            </a:r>
            <a:r>
              <a:rPr sz="1800" dirty="0">
                <a:latin typeface="Georgia"/>
                <a:cs typeface="Georgia"/>
              </a:rPr>
              <a:t>and </a:t>
            </a:r>
            <a:r>
              <a:rPr sz="1800" spc="-5" dirty="0">
                <a:latin typeface="Georgia"/>
                <a:cs typeface="Georgia"/>
              </a:rPr>
              <a:t>prioritized by </a:t>
            </a:r>
            <a:r>
              <a:rPr sz="1800" dirty="0">
                <a:latin typeface="Georgia"/>
                <a:cs typeface="Georgia"/>
              </a:rPr>
              <a:t>patients  and</a:t>
            </a:r>
            <a:r>
              <a:rPr sz="1800" spc="-60" dirty="0">
                <a:latin typeface="Georgia"/>
                <a:cs typeface="Georgia"/>
              </a:rPr>
              <a:t> </a:t>
            </a:r>
            <a:r>
              <a:rPr sz="1800" spc="-5" dirty="0">
                <a:latin typeface="Georgia"/>
                <a:cs typeface="Georgia"/>
              </a:rPr>
              <a:t>clinicians</a:t>
            </a:r>
            <a:endParaRPr sz="180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7706359" cy="670560"/>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Phase 2:</a:t>
            </a:r>
            <a:r>
              <a:rPr b="0" spc="10" dirty="0">
                <a:solidFill>
                  <a:srgbClr val="0B2949"/>
                </a:solidFill>
                <a:latin typeface="Arial"/>
                <a:cs typeface="Arial"/>
              </a:rPr>
              <a:t> </a:t>
            </a:r>
            <a:r>
              <a:rPr b="0" spc="-5" dirty="0">
                <a:solidFill>
                  <a:srgbClr val="0B2949"/>
                </a:solidFill>
                <a:latin typeface="Arial"/>
                <a:cs typeface="Arial"/>
              </a:rPr>
              <a:t>Output—Prioritization</a:t>
            </a:r>
          </a:p>
        </p:txBody>
      </p:sp>
      <p:sp>
        <p:nvSpPr>
          <p:cNvPr id="6" name="object 6"/>
          <p:cNvSpPr txBox="1"/>
          <p:nvPr/>
        </p:nvSpPr>
        <p:spPr>
          <a:xfrm>
            <a:off x="825498" y="1845613"/>
            <a:ext cx="5068570" cy="2304415"/>
          </a:xfrm>
          <a:prstGeom prst="rect">
            <a:avLst/>
          </a:prstGeom>
        </p:spPr>
        <p:txBody>
          <a:bodyPr vert="horz" wrap="square" lIns="0" tIns="0" rIns="0" bIns="0" rtlCol="0">
            <a:spAutoFit/>
          </a:bodyPr>
          <a:lstStyle/>
          <a:p>
            <a:pPr marL="12700" marR="5080">
              <a:lnSpc>
                <a:spcPts val="2590"/>
              </a:lnSpc>
            </a:pPr>
            <a:r>
              <a:rPr sz="2400" b="1" spc="-5" dirty="0">
                <a:solidFill>
                  <a:srgbClr val="046B5C"/>
                </a:solidFill>
                <a:latin typeface="Arial"/>
                <a:cs typeface="Arial"/>
              </a:rPr>
              <a:t>Conducting a prioritization activity  </a:t>
            </a:r>
            <a:r>
              <a:rPr sz="2400" b="1" dirty="0">
                <a:solidFill>
                  <a:srgbClr val="046B5C"/>
                </a:solidFill>
                <a:latin typeface="Arial"/>
                <a:cs typeface="Arial"/>
              </a:rPr>
              <a:t>with </a:t>
            </a:r>
            <a:r>
              <a:rPr sz="2400" b="1" spc="-5" dirty="0">
                <a:solidFill>
                  <a:srgbClr val="046B5C"/>
                </a:solidFill>
                <a:latin typeface="Arial"/>
                <a:cs typeface="Arial"/>
              </a:rPr>
              <a:t>the patient and clinician  participants </a:t>
            </a:r>
            <a:r>
              <a:rPr sz="2400" b="1" dirty="0">
                <a:solidFill>
                  <a:srgbClr val="046B5C"/>
                </a:solidFill>
                <a:latin typeface="Arial"/>
                <a:cs typeface="Arial"/>
              </a:rPr>
              <a:t>allowed </a:t>
            </a:r>
            <a:r>
              <a:rPr sz="2400" b="1" spc="-5" dirty="0">
                <a:solidFill>
                  <a:srgbClr val="046B5C"/>
                </a:solidFill>
                <a:latin typeface="Arial"/>
                <a:cs typeface="Arial"/>
              </a:rPr>
              <a:t>us </a:t>
            </a:r>
            <a:r>
              <a:rPr sz="2400" b="1" dirty="0">
                <a:solidFill>
                  <a:srgbClr val="046B5C"/>
                </a:solidFill>
                <a:latin typeface="Arial"/>
                <a:cs typeface="Arial"/>
              </a:rPr>
              <a:t>to  </a:t>
            </a:r>
            <a:r>
              <a:rPr sz="2400" b="1" spc="-5" dirty="0">
                <a:solidFill>
                  <a:srgbClr val="046B5C"/>
                </a:solidFill>
                <a:latin typeface="Arial"/>
                <a:cs typeface="Arial"/>
              </a:rPr>
              <a:t>understand the most important  aspects of pain management from  the themes and insights </a:t>
            </a:r>
            <a:r>
              <a:rPr sz="2400" b="1" spc="10" dirty="0">
                <a:solidFill>
                  <a:srgbClr val="046B5C"/>
                </a:solidFill>
                <a:latin typeface="Arial"/>
                <a:cs typeface="Arial"/>
              </a:rPr>
              <a:t>we</a:t>
            </a:r>
            <a:r>
              <a:rPr sz="2400" b="1" spc="-90" dirty="0">
                <a:solidFill>
                  <a:srgbClr val="046B5C"/>
                </a:solidFill>
                <a:latin typeface="Arial"/>
                <a:cs typeface="Arial"/>
              </a:rPr>
              <a:t> </a:t>
            </a:r>
            <a:r>
              <a:rPr sz="2400" b="1" spc="-5" dirty="0">
                <a:solidFill>
                  <a:srgbClr val="046B5C"/>
                </a:solidFill>
                <a:latin typeface="Arial"/>
                <a:cs typeface="Arial"/>
              </a:rPr>
              <a:t>gained  from the empathy</a:t>
            </a:r>
            <a:r>
              <a:rPr sz="2400" b="1" spc="-20" dirty="0">
                <a:solidFill>
                  <a:srgbClr val="046B5C"/>
                </a:solidFill>
                <a:latin typeface="Arial"/>
                <a:cs typeface="Arial"/>
              </a:rPr>
              <a:t> </a:t>
            </a:r>
            <a:r>
              <a:rPr sz="2400" b="1" spc="-5" dirty="0">
                <a:solidFill>
                  <a:srgbClr val="046B5C"/>
                </a:solidFill>
                <a:latin typeface="Arial"/>
                <a:cs typeface="Arial"/>
              </a:rPr>
              <a:t>interviews.</a:t>
            </a:r>
            <a:endParaRPr sz="2400">
              <a:latin typeface="Arial"/>
              <a:cs typeface="Arial"/>
            </a:endParaRPr>
          </a:p>
        </p:txBody>
      </p:sp>
      <p:sp>
        <p:nvSpPr>
          <p:cNvPr id="7" name="object 7" descr="An image of a table with pieces of paper taped together showing things that are most important to least important. "/>
          <p:cNvSpPr/>
          <p:nvPr/>
        </p:nvSpPr>
        <p:spPr>
          <a:xfrm>
            <a:off x="6545580" y="1813560"/>
            <a:ext cx="4573523" cy="4224527"/>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9657080" cy="670560"/>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Phase 2: </a:t>
            </a:r>
            <a:r>
              <a:rPr b="0" spc="-5" dirty="0">
                <a:solidFill>
                  <a:srgbClr val="0B2949"/>
                </a:solidFill>
                <a:latin typeface="Arial"/>
                <a:cs typeface="Arial"/>
              </a:rPr>
              <a:t>Output—Vision </a:t>
            </a:r>
            <a:r>
              <a:rPr b="0" dirty="0">
                <a:solidFill>
                  <a:srgbClr val="0B2949"/>
                </a:solidFill>
                <a:latin typeface="Arial"/>
                <a:cs typeface="Arial"/>
              </a:rPr>
              <a:t>board</a:t>
            </a:r>
            <a:r>
              <a:rPr b="0" spc="-50" dirty="0">
                <a:solidFill>
                  <a:srgbClr val="0B2949"/>
                </a:solidFill>
                <a:latin typeface="Arial"/>
                <a:cs typeface="Arial"/>
              </a:rPr>
              <a:t> </a:t>
            </a:r>
            <a:r>
              <a:rPr b="0" dirty="0">
                <a:solidFill>
                  <a:srgbClr val="0B2949"/>
                </a:solidFill>
                <a:latin typeface="Arial"/>
                <a:cs typeface="Arial"/>
              </a:rPr>
              <a:t>collage</a:t>
            </a:r>
          </a:p>
        </p:txBody>
      </p:sp>
      <p:sp>
        <p:nvSpPr>
          <p:cNvPr id="6" name="object 6"/>
          <p:cNvSpPr txBox="1"/>
          <p:nvPr/>
        </p:nvSpPr>
        <p:spPr>
          <a:xfrm>
            <a:off x="825498" y="1845613"/>
            <a:ext cx="5147945" cy="3165475"/>
          </a:xfrm>
          <a:prstGeom prst="rect">
            <a:avLst/>
          </a:prstGeom>
        </p:spPr>
        <p:txBody>
          <a:bodyPr vert="horz" wrap="square" lIns="0" tIns="0" rIns="0" bIns="0" rtlCol="0">
            <a:spAutoFit/>
          </a:bodyPr>
          <a:lstStyle/>
          <a:p>
            <a:pPr marL="12700" marR="5080">
              <a:lnSpc>
                <a:spcPts val="2590"/>
              </a:lnSpc>
            </a:pPr>
            <a:r>
              <a:rPr sz="2400" b="1" spc="-25" dirty="0">
                <a:solidFill>
                  <a:srgbClr val="046B5C"/>
                </a:solidFill>
                <a:latin typeface="Arial"/>
                <a:cs typeface="Arial"/>
              </a:rPr>
              <a:t>We </a:t>
            </a:r>
            <a:r>
              <a:rPr sz="2400" b="1" spc="-5" dirty="0">
                <a:solidFill>
                  <a:srgbClr val="046B5C"/>
                </a:solidFill>
                <a:latin typeface="Arial"/>
                <a:cs typeface="Arial"/>
              </a:rPr>
              <a:t>asked patients and clinicians </a:t>
            </a:r>
            <a:r>
              <a:rPr sz="2400" b="1" dirty="0">
                <a:solidFill>
                  <a:srgbClr val="046B5C"/>
                </a:solidFill>
                <a:latin typeface="Arial"/>
                <a:cs typeface="Arial"/>
              </a:rPr>
              <a:t>to  </a:t>
            </a:r>
            <a:r>
              <a:rPr sz="2400" b="1" spc="-5" dirty="0">
                <a:solidFill>
                  <a:srgbClr val="046B5C"/>
                </a:solidFill>
                <a:latin typeface="Arial"/>
                <a:cs typeface="Arial"/>
              </a:rPr>
              <a:t>collage their ideal pain  management</a:t>
            </a:r>
            <a:r>
              <a:rPr sz="2400" b="1" spc="-60" dirty="0">
                <a:solidFill>
                  <a:srgbClr val="046B5C"/>
                </a:solidFill>
                <a:latin typeface="Arial"/>
                <a:cs typeface="Arial"/>
              </a:rPr>
              <a:t> </a:t>
            </a:r>
            <a:r>
              <a:rPr sz="2400" b="1" spc="-5" dirty="0">
                <a:solidFill>
                  <a:srgbClr val="046B5C"/>
                </a:solidFill>
                <a:latin typeface="Arial"/>
                <a:cs typeface="Arial"/>
              </a:rPr>
              <a:t>experience.</a:t>
            </a:r>
            <a:endParaRPr sz="2400">
              <a:latin typeface="Arial"/>
              <a:cs typeface="Arial"/>
            </a:endParaRPr>
          </a:p>
          <a:p>
            <a:pPr marL="12700" marR="271780">
              <a:lnSpc>
                <a:spcPts val="2590"/>
              </a:lnSpc>
              <a:spcBef>
                <a:spcPts val="1595"/>
              </a:spcBef>
            </a:pPr>
            <a:r>
              <a:rPr sz="2400" b="1" spc="-5" dirty="0">
                <a:solidFill>
                  <a:srgbClr val="046B5C"/>
                </a:solidFill>
                <a:latin typeface="Arial"/>
                <a:cs typeface="Arial"/>
              </a:rPr>
              <a:t>Using this method </a:t>
            </a:r>
            <a:r>
              <a:rPr sz="2400" b="1" dirty="0">
                <a:solidFill>
                  <a:srgbClr val="046B5C"/>
                </a:solidFill>
                <a:latin typeface="Arial"/>
                <a:cs typeface="Arial"/>
              </a:rPr>
              <a:t>allows  </a:t>
            </a:r>
            <a:r>
              <a:rPr sz="2400" b="1" spc="-5" dirty="0">
                <a:solidFill>
                  <a:srgbClr val="046B5C"/>
                </a:solidFill>
                <a:latin typeface="Arial"/>
                <a:cs typeface="Arial"/>
              </a:rPr>
              <a:t>participants </a:t>
            </a:r>
            <a:r>
              <a:rPr sz="2400" b="1" dirty="0">
                <a:solidFill>
                  <a:srgbClr val="046B5C"/>
                </a:solidFill>
                <a:latin typeface="Arial"/>
                <a:cs typeface="Arial"/>
              </a:rPr>
              <a:t>to </a:t>
            </a:r>
            <a:r>
              <a:rPr sz="2400" b="1" spc="-5" dirty="0">
                <a:solidFill>
                  <a:srgbClr val="046B5C"/>
                </a:solidFill>
                <a:latin typeface="Arial"/>
                <a:cs typeface="Arial"/>
              </a:rPr>
              <a:t>suggest possible  solutions, engaging them directly  </a:t>
            </a:r>
            <a:r>
              <a:rPr sz="2400" b="1" dirty="0">
                <a:solidFill>
                  <a:srgbClr val="046B5C"/>
                </a:solidFill>
                <a:latin typeface="Arial"/>
                <a:cs typeface="Arial"/>
              </a:rPr>
              <a:t>in </a:t>
            </a:r>
            <a:r>
              <a:rPr sz="2400" b="1" spc="-5" dirty="0">
                <a:solidFill>
                  <a:srgbClr val="046B5C"/>
                </a:solidFill>
                <a:latin typeface="Arial"/>
                <a:cs typeface="Arial"/>
              </a:rPr>
              <a:t>problem-solving, and </a:t>
            </a:r>
            <a:r>
              <a:rPr sz="2400" b="1" dirty="0">
                <a:solidFill>
                  <a:srgbClr val="046B5C"/>
                </a:solidFill>
                <a:latin typeface="Arial"/>
                <a:cs typeface="Arial"/>
              </a:rPr>
              <a:t>is  </a:t>
            </a:r>
            <a:r>
              <a:rPr sz="2400" b="1" spc="-5" dirty="0">
                <a:solidFill>
                  <a:srgbClr val="046B5C"/>
                </a:solidFill>
                <a:latin typeface="Arial"/>
                <a:cs typeface="Arial"/>
              </a:rPr>
              <a:t>particularly helpful </a:t>
            </a:r>
            <a:r>
              <a:rPr sz="2400" b="1" dirty="0">
                <a:solidFill>
                  <a:srgbClr val="046B5C"/>
                </a:solidFill>
                <a:latin typeface="Arial"/>
                <a:cs typeface="Arial"/>
              </a:rPr>
              <a:t>when we’re  </a:t>
            </a:r>
            <a:r>
              <a:rPr sz="2400" b="1" spc="-5" dirty="0">
                <a:solidFill>
                  <a:srgbClr val="046B5C"/>
                </a:solidFill>
                <a:latin typeface="Arial"/>
                <a:cs typeface="Arial"/>
              </a:rPr>
              <a:t>ideating</a:t>
            </a:r>
            <a:r>
              <a:rPr sz="2400" b="1" spc="-100" dirty="0">
                <a:solidFill>
                  <a:srgbClr val="046B5C"/>
                </a:solidFill>
                <a:latin typeface="Arial"/>
                <a:cs typeface="Arial"/>
              </a:rPr>
              <a:t> </a:t>
            </a:r>
            <a:r>
              <a:rPr sz="2400" b="1" spc="-5" dirty="0">
                <a:solidFill>
                  <a:srgbClr val="046B5C"/>
                </a:solidFill>
                <a:latin typeface="Arial"/>
                <a:cs typeface="Arial"/>
              </a:rPr>
              <a:t>concepts.</a:t>
            </a:r>
            <a:endParaRPr sz="2400">
              <a:latin typeface="Arial"/>
              <a:cs typeface="Arial"/>
            </a:endParaRPr>
          </a:p>
        </p:txBody>
      </p:sp>
      <p:sp>
        <p:nvSpPr>
          <p:cNvPr id="7" name="object 7" descr="Image of a vision board with post it notes and other pieces of paper. "/>
          <p:cNvSpPr/>
          <p:nvPr/>
        </p:nvSpPr>
        <p:spPr>
          <a:xfrm>
            <a:off x="6560819" y="1888235"/>
            <a:ext cx="4575046" cy="4135310"/>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9302" y="411988"/>
            <a:ext cx="4552315" cy="690245"/>
          </a:xfrm>
          <a:prstGeom prst="rect">
            <a:avLst/>
          </a:prstGeom>
        </p:spPr>
        <p:txBody>
          <a:bodyPr vert="horz" wrap="square" lIns="0" tIns="0" rIns="0" bIns="0" rtlCol="0">
            <a:spAutoFit/>
          </a:bodyPr>
          <a:lstStyle/>
          <a:p>
            <a:pPr marL="12700">
              <a:lnSpc>
                <a:spcPct val="100000"/>
              </a:lnSpc>
            </a:pPr>
            <a:r>
              <a:rPr spc="-15" dirty="0"/>
              <a:t>Vision </a:t>
            </a:r>
            <a:r>
              <a:rPr dirty="0"/>
              <a:t>and</a:t>
            </a:r>
            <a:r>
              <a:rPr spc="-45" dirty="0"/>
              <a:t> </a:t>
            </a:r>
            <a:r>
              <a:rPr spc="-5" dirty="0"/>
              <a:t>Goals</a:t>
            </a:r>
          </a:p>
        </p:txBody>
      </p:sp>
      <p:sp>
        <p:nvSpPr>
          <p:cNvPr id="4" name="object 4"/>
          <p:cNvSpPr txBox="1"/>
          <p:nvPr/>
        </p:nvSpPr>
        <p:spPr>
          <a:xfrm>
            <a:off x="1745614" y="1708881"/>
            <a:ext cx="8075295" cy="294005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1800" spc="-5" dirty="0">
                <a:latin typeface="Arial"/>
                <a:cs typeface="Arial"/>
              </a:rPr>
              <a:t>An </a:t>
            </a:r>
            <a:r>
              <a:rPr sz="1800" spc="-10" dirty="0">
                <a:latin typeface="Arial"/>
                <a:cs typeface="Arial"/>
              </a:rPr>
              <a:t>ongoing </a:t>
            </a:r>
            <a:r>
              <a:rPr sz="1800" spc="-5" dirty="0">
                <a:latin typeface="Arial"/>
                <a:cs typeface="Arial"/>
              </a:rPr>
              <a:t>process </a:t>
            </a:r>
            <a:r>
              <a:rPr sz="1800" dirty="0">
                <a:latin typeface="Arial"/>
                <a:cs typeface="Arial"/>
              </a:rPr>
              <a:t>to </a:t>
            </a:r>
            <a:r>
              <a:rPr sz="1800" spc="-10" dirty="0">
                <a:latin typeface="Arial"/>
                <a:cs typeface="Arial"/>
              </a:rPr>
              <a:t>engage </a:t>
            </a:r>
            <a:r>
              <a:rPr sz="1800" spc="-5" dirty="0">
                <a:latin typeface="Arial"/>
                <a:cs typeface="Arial"/>
              </a:rPr>
              <a:t>the </a:t>
            </a:r>
            <a:r>
              <a:rPr sz="1800" spc="-10" dirty="0">
                <a:latin typeface="Arial"/>
                <a:cs typeface="Arial"/>
              </a:rPr>
              <a:t>public </a:t>
            </a:r>
            <a:r>
              <a:rPr sz="1800" spc="-5" dirty="0">
                <a:latin typeface="Arial"/>
                <a:cs typeface="Arial"/>
              </a:rPr>
              <a:t>in </a:t>
            </a:r>
            <a:r>
              <a:rPr sz="1800" spc="-10" dirty="0">
                <a:latin typeface="Arial"/>
                <a:cs typeface="Arial"/>
              </a:rPr>
              <a:t>quality </a:t>
            </a:r>
            <a:r>
              <a:rPr sz="1800" spc="-5" dirty="0">
                <a:latin typeface="Arial"/>
                <a:cs typeface="Arial"/>
              </a:rPr>
              <a:t>measure</a:t>
            </a:r>
            <a:r>
              <a:rPr sz="1800" spc="170" dirty="0">
                <a:latin typeface="Arial"/>
                <a:cs typeface="Arial"/>
              </a:rPr>
              <a:t> </a:t>
            </a:r>
            <a:r>
              <a:rPr sz="1800" spc="-10" dirty="0">
                <a:latin typeface="Arial"/>
                <a:cs typeface="Arial"/>
              </a:rPr>
              <a:t>development.</a:t>
            </a:r>
            <a:endParaRPr sz="1800" dirty="0">
              <a:latin typeface="Arial"/>
              <a:cs typeface="Arial"/>
            </a:endParaRPr>
          </a:p>
          <a:p>
            <a:pPr marL="355600" marR="5080" indent="-342900">
              <a:lnSpc>
                <a:spcPct val="100000"/>
              </a:lnSpc>
              <a:spcBef>
                <a:spcPts val="430"/>
              </a:spcBef>
              <a:buChar char="•"/>
              <a:tabLst>
                <a:tab pos="354965" algn="l"/>
                <a:tab pos="355600" algn="l"/>
              </a:tabLst>
            </a:pPr>
            <a:r>
              <a:rPr sz="1800" spc="-5" dirty="0">
                <a:latin typeface="Arial"/>
                <a:cs typeface="Arial"/>
              </a:rPr>
              <a:t>Elicit </a:t>
            </a:r>
            <a:r>
              <a:rPr sz="1800" spc="-10" dirty="0">
                <a:latin typeface="Arial"/>
                <a:cs typeface="Arial"/>
              </a:rPr>
              <a:t>feedback </a:t>
            </a:r>
            <a:r>
              <a:rPr sz="1800" spc="-5" dirty="0">
                <a:latin typeface="Arial"/>
                <a:cs typeface="Arial"/>
              </a:rPr>
              <a:t>that </a:t>
            </a:r>
            <a:r>
              <a:rPr sz="1800" spc="-15" dirty="0">
                <a:latin typeface="Arial"/>
                <a:cs typeface="Arial"/>
              </a:rPr>
              <a:t>will </a:t>
            </a:r>
            <a:r>
              <a:rPr sz="1800" spc="-10" dirty="0">
                <a:latin typeface="Arial"/>
                <a:cs typeface="Arial"/>
              </a:rPr>
              <a:t>help </a:t>
            </a:r>
            <a:r>
              <a:rPr sz="1800" spc="-5" dirty="0">
                <a:latin typeface="Arial"/>
                <a:cs typeface="Arial"/>
              </a:rPr>
              <a:t>CMS </a:t>
            </a:r>
            <a:r>
              <a:rPr sz="1800" spc="-10" dirty="0">
                <a:latin typeface="Arial"/>
                <a:cs typeface="Arial"/>
              </a:rPr>
              <a:t>design </a:t>
            </a:r>
            <a:r>
              <a:rPr sz="1800" spc="-5" dirty="0">
                <a:latin typeface="Arial"/>
                <a:cs typeface="Arial"/>
              </a:rPr>
              <a:t>resources that can </a:t>
            </a:r>
            <a:r>
              <a:rPr sz="1800" spc="-10" dirty="0">
                <a:latin typeface="Arial"/>
                <a:cs typeface="Arial"/>
              </a:rPr>
              <a:t>help all </a:t>
            </a:r>
            <a:r>
              <a:rPr sz="1800" spc="-5" dirty="0">
                <a:latin typeface="Arial"/>
                <a:cs typeface="Arial"/>
              </a:rPr>
              <a:t>of those  interested in </a:t>
            </a:r>
            <a:r>
              <a:rPr sz="1800" spc="-10" dirty="0">
                <a:latin typeface="Arial"/>
                <a:cs typeface="Arial"/>
              </a:rPr>
              <a:t>healthcare quality improvement </a:t>
            </a:r>
            <a:r>
              <a:rPr sz="1800" spc="-5" dirty="0">
                <a:latin typeface="Arial"/>
                <a:cs typeface="Arial"/>
              </a:rPr>
              <a:t>better </a:t>
            </a:r>
            <a:r>
              <a:rPr sz="1800" spc="-10" dirty="0">
                <a:latin typeface="Arial"/>
                <a:cs typeface="Arial"/>
              </a:rPr>
              <a:t>understand </a:t>
            </a:r>
            <a:r>
              <a:rPr sz="1800" spc="-5" dirty="0">
                <a:latin typeface="Arial"/>
                <a:cs typeface="Arial"/>
              </a:rPr>
              <a:t>the </a:t>
            </a:r>
            <a:r>
              <a:rPr sz="1800" spc="-10" dirty="0">
                <a:latin typeface="Arial"/>
                <a:cs typeface="Arial"/>
              </a:rPr>
              <a:t>goals of  quality</a:t>
            </a:r>
            <a:r>
              <a:rPr sz="1800" dirty="0">
                <a:latin typeface="Arial"/>
                <a:cs typeface="Arial"/>
              </a:rPr>
              <a:t> </a:t>
            </a:r>
            <a:r>
              <a:rPr sz="1800" spc="-10" dirty="0">
                <a:latin typeface="Arial"/>
                <a:cs typeface="Arial"/>
              </a:rPr>
              <a:t>measurement.</a:t>
            </a:r>
            <a:endParaRPr sz="1800" dirty="0">
              <a:latin typeface="Arial"/>
              <a:cs typeface="Arial"/>
            </a:endParaRPr>
          </a:p>
          <a:p>
            <a:pPr marL="612775" lvl="1" indent="-257175">
              <a:lnSpc>
                <a:spcPct val="100000"/>
              </a:lnSpc>
              <a:spcBef>
                <a:spcPts val="200"/>
              </a:spcBef>
              <a:buChar char="•"/>
              <a:tabLst>
                <a:tab pos="612775" algn="l"/>
                <a:tab pos="613410" algn="l"/>
              </a:tabLst>
            </a:pPr>
            <a:r>
              <a:rPr sz="1800" spc="-10" dirty="0">
                <a:latin typeface="Arial"/>
                <a:cs typeface="Arial"/>
              </a:rPr>
              <a:t>Education</a:t>
            </a:r>
            <a:endParaRPr sz="1800" dirty="0">
              <a:latin typeface="Arial"/>
              <a:cs typeface="Arial"/>
            </a:endParaRPr>
          </a:p>
          <a:p>
            <a:pPr marL="612775" lvl="1" indent="-257175">
              <a:lnSpc>
                <a:spcPct val="100000"/>
              </a:lnSpc>
              <a:spcBef>
                <a:spcPts val="190"/>
              </a:spcBef>
              <a:buChar char="•"/>
              <a:tabLst>
                <a:tab pos="612775" algn="l"/>
                <a:tab pos="613410" algn="l"/>
              </a:tabLst>
            </a:pPr>
            <a:r>
              <a:rPr sz="1800" spc="-5" dirty="0">
                <a:latin typeface="Arial"/>
                <a:cs typeface="Arial"/>
              </a:rPr>
              <a:t>Outreach</a:t>
            </a:r>
            <a:endParaRPr sz="1800" dirty="0">
              <a:latin typeface="Arial"/>
              <a:cs typeface="Arial"/>
            </a:endParaRPr>
          </a:p>
          <a:p>
            <a:pPr marL="612775" lvl="1" indent="-257175">
              <a:lnSpc>
                <a:spcPct val="100000"/>
              </a:lnSpc>
              <a:spcBef>
                <a:spcPts val="204"/>
              </a:spcBef>
              <a:buChar char="•"/>
              <a:tabLst>
                <a:tab pos="612775" algn="l"/>
                <a:tab pos="613410" algn="l"/>
              </a:tabLst>
            </a:pPr>
            <a:r>
              <a:rPr sz="1800" spc="-10" dirty="0">
                <a:latin typeface="Arial"/>
                <a:cs typeface="Arial"/>
              </a:rPr>
              <a:t>Dedicated</a:t>
            </a:r>
            <a:r>
              <a:rPr sz="1800" spc="-45" dirty="0">
                <a:latin typeface="Arial"/>
                <a:cs typeface="Arial"/>
              </a:rPr>
              <a:t> </a:t>
            </a:r>
            <a:r>
              <a:rPr sz="1800" spc="-10" dirty="0">
                <a:latin typeface="Arial"/>
                <a:cs typeface="Arial"/>
              </a:rPr>
              <a:t>Websites</a:t>
            </a:r>
            <a:endParaRPr sz="1800" dirty="0">
              <a:latin typeface="Arial"/>
              <a:cs typeface="Arial"/>
            </a:endParaRPr>
          </a:p>
          <a:p>
            <a:pPr marL="612775" marR="5160645" lvl="1" indent="-257175">
              <a:lnSpc>
                <a:spcPct val="100000"/>
              </a:lnSpc>
              <a:spcBef>
                <a:spcPts val="204"/>
              </a:spcBef>
              <a:buChar char="•"/>
              <a:tabLst>
                <a:tab pos="612775" algn="l"/>
                <a:tab pos="613410" algn="l"/>
              </a:tabLst>
            </a:pPr>
            <a:r>
              <a:rPr sz="1800" spc="-5" dirty="0">
                <a:latin typeface="Arial"/>
                <a:cs typeface="Arial"/>
              </a:rPr>
              <a:t>Measure </a:t>
            </a:r>
            <a:r>
              <a:rPr sz="1800" spc="-10" dirty="0">
                <a:latin typeface="Arial"/>
                <a:cs typeface="Arial"/>
              </a:rPr>
              <a:t>Development  Roadmaps</a:t>
            </a:r>
            <a:endParaRPr sz="1800" dirty="0">
              <a:latin typeface="Arial"/>
              <a:cs typeface="Arial"/>
            </a:endParaRPr>
          </a:p>
          <a:p>
            <a:pPr marL="612775" lvl="1" indent="-257175">
              <a:lnSpc>
                <a:spcPct val="100000"/>
              </a:lnSpc>
              <a:spcBef>
                <a:spcPts val="190"/>
              </a:spcBef>
              <a:buChar char="•"/>
              <a:tabLst>
                <a:tab pos="612775" algn="l"/>
                <a:tab pos="613410" algn="l"/>
              </a:tabLst>
            </a:pPr>
            <a:r>
              <a:rPr sz="1800" spc="-5" dirty="0">
                <a:latin typeface="Arial"/>
                <a:cs typeface="Arial"/>
              </a:rPr>
              <a:t>Listserv</a:t>
            </a:r>
            <a:r>
              <a:rPr sz="1800" spc="-50" dirty="0">
                <a:latin typeface="Arial"/>
                <a:cs typeface="Arial"/>
              </a:rPr>
              <a:t> </a:t>
            </a:r>
            <a:r>
              <a:rPr sz="1800" spc="-10" dirty="0">
                <a:latin typeface="Arial"/>
                <a:cs typeface="Arial"/>
              </a:rPr>
              <a:t>opportunities</a:t>
            </a:r>
            <a:endParaRPr sz="1800" dirty="0">
              <a:latin typeface="Arial"/>
              <a:cs typeface="Arial"/>
            </a:endParaRPr>
          </a:p>
        </p:txBody>
      </p:sp>
      <p:sp>
        <p:nvSpPr>
          <p:cNvPr id="5" name="object 5"/>
          <p:cNvSpPr/>
          <p:nvPr/>
        </p:nvSpPr>
        <p:spPr>
          <a:xfrm>
            <a:off x="6838188" y="3119628"/>
            <a:ext cx="3308603" cy="2548115"/>
          </a:xfrm>
          <a:prstGeom prst="rect">
            <a:avLst/>
          </a:prstGeom>
          <a:blipFill>
            <a:blip r:embed="rId3" cstate="print"/>
            <a:stretch>
              <a:fillRect/>
            </a:stretch>
          </a:blipFill>
        </p:spPr>
        <p:txBody>
          <a:bodyPr wrap="square" lIns="0" tIns="0" rIns="0" bIns="0" rtlCol="0"/>
          <a:lstStyle/>
          <a:p>
            <a:endParaRPr/>
          </a:p>
        </p:txBody>
      </p:sp>
      <p:sp>
        <p:nvSpPr>
          <p:cNvPr id="6" name="object 6" descr="Graphic of a group of people together brainstorming."/>
          <p:cNvSpPr/>
          <p:nvPr/>
        </p:nvSpPr>
        <p:spPr>
          <a:xfrm>
            <a:off x="7033259" y="3314700"/>
            <a:ext cx="2720339" cy="195986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35940" y="6412885"/>
            <a:ext cx="110489"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1</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189393"/>
            </a:solidFill>
          </a:ln>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descr="Image of a room with four individuals and multiple vision boards."/>
          <p:cNvSpPr/>
          <p:nvPr/>
        </p:nvSpPr>
        <p:spPr>
          <a:xfrm>
            <a:off x="0" y="0"/>
            <a:ext cx="12192000" cy="5910071"/>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5498" y="422857"/>
            <a:ext cx="9725660" cy="1217930"/>
          </a:xfrm>
          <a:prstGeom prst="rect">
            <a:avLst/>
          </a:prstGeom>
        </p:spPr>
        <p:txBody>
          <a:bodyPr vert="horz" wrap="square" lIns="0" tIns="0" rIns="0" bIns="0" rtlCol="0">
            <a:spAutoFit/>
          </a:bodyPr>
          <a:lstStyle/>
          <a:p>
            <a:pPr marL="12700" marR="5080">
              <a:lnSpc>
                <a:spcPts val="4750"/>
              </a:lnSpc>
            </a:pPr>
            <a:r>
              <a:rPr b="0" dirty="0">
                <a:solidFill>
                  <a:srgbClr val="0B2949"/>
                </a:solidFill>
                <a:latin typeface="Arial"/>
                <a:cs typeface="Arial"/>
              </a:rPr>
              <a:t>Phase 2: Output—Initial list of</a:t>
            </a:r>
            <a:r>
              <a:rPr b="0" spc="-55" dirty="0">
                <a:solidFill>
                  <a:srgbClr val="0B2949"/>
                </a:solidFill>
                <a:latin typeface="Arial"/>
                <a:cs typeface="Arial"/>
              </a:rPr>
              <a:t> </a:t>
            </a:r>
            <a:r>
              <a:rPr b="0" dirty="0">
                <a:solidFill>
                  <a:srgbClr val="0B2949"/>
                </a:solidFill>
                <a:latin typeface="Arial"/>
                <a:cs typeface="Arial"/>
              </a:rPr>
              <a:t>measure  concepts</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20</a:t>
            </a:r>
          </a:p>
        </p:txBody>
      </p:sp>
      <p:sp>
        <p:nvSpPr>
          <p:cNvPr id="3" name="object 3"/>
          <p:cNvSpPr txBox="1"/>
          <p:nvPr/>
        </p:nvSpPr>
        <p:spPr>
          <a:xfrm>
            <a:off x="825497" y="1845613"/>
            <a:ext cx="3456940" cy="2974340"/>
          </a:xfrm>
          <a:prstGeom prst="rect">
            <a:avLst/>
          </a:prstGeom>
        </p:spPr>
        <p:txBody>
          <a:bodyPr vert="horz" wrap="square" lIns="0" tIns="0" rIns="0" bIns="0" rtlCol="0">
            <a:spAutoFit/>
          </a:bodyPr>
          <a:lstStyle/>
          <a:p>
            <a:pPr marL="12700" marR="5080">
              <a:lnSpc>
                <a:spcPts val="2590"/>
              </a:lnSpc>
            </a:pPr>
            <a:r>
              <a:rPr sz="2400" b="1" spc="-25" dirty="0">
                <a:solidFill>
                  <a:srgbClr val="046B5C"/>
                </a:solidFill>
                <a:latin typeface="Arial"/>
                <a:cs typeface="Arial"/>
              </a:rPr>
              <a:t>We </a:t>
            </a:r>
            <a:r>
              <a:rPr sz="2400" b="1" spc="-5" dirty="0">
                <a:solidFill>
                  <a:srgbClr val="046B5C"/>
                </a:solidFill>
                <a:latin typeface="Arial"/>
                <a:cs typeface="Arial"/>
              </a:rPr>
              <a:t>ideated over 40 new  potential measure  concepts, categorized  into 8 high-level  domains based on the  </a:t>
            </a:r>
            <a:r>
              <a:rPr sz="2400" b="1" spc="-10" dirty="0">
                <a:solidFill>
                  <a:srgbClr val="046B5C"/>
                </a:solidFill>
                <a:latin typeface="Arial"/>
                <a:cs typeface="Arial"/>
              </a:rPr>
              <a:t>underlying </a:t>
            </a:r>
            <a:r>
              <a:rPr sz="2400" b="1" spc="-5" dirty="0">
                <a:solidFill>
                  <a:srgbClr val="046B5C"/>
                </a:solidFill>
                <a:latin typeface="Arial"/>
                <a:cs typeface="Arial"/>
              </a:rPr>
              <a:t>topics  (intervention, process,  or outcome) of the  concepts.</a:t>
            </a:r>
            <a:endParaRPr sz="2400">
              <a:latin typeface="Arial"/>
              <a:cs typeface="Arial"/>
            </a:endParaRPr>
          </a:p>
        </p:txBody>
      </p:sp>
      <p:grpSp>
        <p:nvGrpSpPr>
          <p:cNvPr id="13" name="Group 12" descr="Group of boxes showing the 8 high-level domains.">
            <a:extLst>
              <a:ext uri="{FF2B5EF4-FFF2-40B4-BE49-F238E27FC236}">
                <a16:creationId xmlns:a16="http://schemas.microsoft.com/office/drawing/2014/main" id="{BDC3514E-2C9B-4687-A44B-F9E866151FBE}"/>
              </a:ext>
            </a:extLst>
          </p:cNvPr>
          <p:cNvGrpSpPr/>
          <p:nvPr/>
        </p:nvGrpSpPr>
        <p:grpSpPr>
          <a:xfrm>
            <a:off x="4995671" y="1815083"/>
            <a:ext cx="6215127" cy="3884677"/>
            <a:chOff x="4995671" y="1815083"/>
            <a:chExt cx="6215127" cy="3884677"/>
          </a:xfrm>
        </p:grpSpPr>
        <p:sp>
          <p:nvSpPr>
            <p:cNvPr id="4" name="object 4"/>
            <p:cNvSpPr txBox="1"/>
            <p:nvPr/>
          </p:nvSpPr>
          <p:spPr>
            <a:xfrm>
              <a:off x="4995671" y="1815083"/>
              <a:ext cx="1943100" cy="1165860"/>
            </a:xfrm>
            <a:prstGeom prst="rect">
              <a:avLst/>
            </a:prstGeom>
            <a:solidFill>
              <a:srgbClr val="046B5C"/>
            </a:solidFill>
          </p:spPr>
          <p:txBody>
            <a:bodyPr vert="horz" wrap="square" lIns="0" tIns="137160" rIns="0" bIns="0" rtlCol="0">
              <a:spAutoFit/>
            </a:bodyPr>
            <a:lstStyle/>
            <a:p>
              <a:pPr marL="84455" marR="78105" algn="ctr">
                <a:lnSpc>
                  <a:spcPct val="85100"/>
                </a:lnSpc>
                <a:spcBef>
                  <a:spcPts val="1080"/>
                </a:spcBef>
              </a:pPr>
              <a:r>
                <a:rPr sz="1700" spc="-5" dirty="0">
                  <a:solidFill>
                    <a:srgbClr val="FFFFFF"/>
                  </a:solidFill>
                  <a:latin typeface="Georgia"/>
                  <a:cs typeface="Georgia"/>
                </a:rPr>
                <a:t>Use </a:t>
              </a:r>
              <a:r>
                <a:rPr sz="1700" dirty="0">
                  <a:solidFill>
                    <a:srgbClr val="FFFFFF"/>
                  </a:solidFill>
                  <a:latin typeface="Georgia"/>
                  <a:cs typeface="Georgia"/>
                </a:rPr>
                <a:t>of</a:t>
              </a:r>
              <a:r>
                <a:rPr sz="1700" spc="-60" dirty="0">
                  <a:solidFill>
                    <a:srgbClr val="FFFFFF"/>
                  </a:solidFill>
                  <a:latin typeface="Georgia"/>
                  <a:cs typeface="Georgia"/>
                </a:rPr>
                <a:t> </a:t>
              </a:r>
              <a:r>
                <a:rPr sz="1700" dirty="0">
                  <a:solidFill>
                    <a:srgbClr val="FFFFFF"/>
                  </a:solidFill>
                  <a:latin typeface="Georgia"/>
                  <a:cs typeface="Georgia"/>
                </a:rPr>
                <a:t>multimodal  or alternative</a:t>
              </a:r>
              <a:r>
                <a:rPr sz="1700" spc="-100" dirty="0">
                  <a:solidFill>
                    <a:srgbClr val="FFFFFF"/>
                  </a:solidFill>
                  <a:latin typeface="Georgia"/>
                  <a:cs typeface="Georgia"/>
                </a:rPr>
                <a:t> </a:t>
              </a:r>
              <a:r>
                <a:rPr sz="1700" dirty="0">
                  <a:solidFill>
                    <a:srgbClr val="FFFFFF"/>
                  </a:solidFill>
                  <a:latin typeface="Georgia"/>
                  <a:cs typeface="Georgia"/>
                </a:rPr>
                <a:t>pain  management  therapies</a:t>
              </a:r>
              <a:endParaRPr sz="1700">
                <a:latin typeface="Georgia"/>
                <a:cs typeface="Georgia"/>
              </a:endParaRPr>
            </a:p>
          </p:txBody>
        </p:sp>
        <p:sp>
          <p:nvSpPr>
            <p:cNvPr id="5" name="object 5"/>
            <p:cNvSpPr txBox="1"/>
            <p:nvPr/>
          </p:nvSpPr>
          <p:spPr>
            <a:xfrm>
              <a:off x="7132319" y="1815083"/>
              <a:ext cx="1941830" cy="1165860"/>
            </a:xfrm>
            <a:prstGeom prst="rect">
              <a:avLst/>
            </a:prstGeom>
            <a:solidFill>
              <a:srgbClr val="046B5C"/>
            </a:solidFill>
          </p:spPr>
          <p:txBody>
            <a:bodyPr vert="horz" wrap="square" lIns="0" tIns="635" rIns="0" bIns="0" rtlCol="0">
              <a:spAutoFit/>
            </a:bodyPr>
            <a:lstStyle/>
            <a:p>
              <a:pPr>
                <a:lnSpc>
                  <a:spcPct val="100000"/>
                </a:lnSpc>
                <a:spcBef>
                  <a:spcPts val="5"/>
                </a:spcBef>
              </a:pPr>
              <a:endParaRPr sz="2450">
                <a:latin typeface="Times New Roman"/>
                <a:cs typeface="Times New Roman"/>
              </a:endParaRPr>
            </a:p>
            <a:p>
              <a:pPr marL="344805" marR="213360" indent="-123825">
                <a:lnSpc>
                  <a:spcPts val="1739"/>
                </a:lnSpc>
              </a:pPr>
              <a:r>
                <a:rPr sz="1700" dirty="0">
                  <a:solidFill>
                    <a:srgbClr val="FFFFFF"/>
                  </a:solidFill>
                  <a:latin typeface="Georgia"/>
                  <a:cs typeface="Georgia"/>
                </a:rPr>
                <a:t>Referral to</a:t>
              </a:r>
              <a:r>
                <a:rPr sz="1700" spc="-100" dirty="0">
                  <a:solidFill>
                    <a:srgbClr val="FFFFFF"/>
                  </a:solidFill>
                  <a:latin typeface="Georgia"/>
                  <a:cs typeface="Georgia"/>
                </a:rPr>
                <a:t> </a:t>
              </a:r>
              <a:r>
                <a:rPr sz="1700" dirty="0">
                  <a:solidFill>
                    <a:srgbClr val="FFFFFF"/>
                  </a:solidFill>
                  <a:latin typeface="Georgia"/>
                  <a:cs typeface="Georgia"/>
                </a:rPr>
                <a:t>pain  management</a:t>
              </a:r>
              <a:endParaRPr sz="1700">
                <a:latin typeface="Georgia"/>
                <a:cs typeface="Georgia"/>
              </a:endParaRPr>
            </a:p>
          </p:txBody>
        </p:sp>
        <p:sp>
          <p:nvSpPr>
            <p:cNvPr id="6" name="object 6"/>
            <p:cNvSpPr txBox="1"/>
            <p:nvPr/>
          </p:nvSpPr>
          <p:spPr>
            <a:xfrm>
              <a:off x="9268968" y="1815083"/>
              <a:ext cx="1941830" cy="1165860"/>
            </a:xfrm>
            <a:prstGeom prst="rect">
              <a:avLst/>
            </a:prstGeom>
            <a:solidFill>
              <a:srgbClr val="046B5C"/>
            </a:solidFill>
          </p:spPr>
          <p:txBody>
            <a:bodyPr vert="horz" wrap="square" lIns="0" tIns="635" rIns="0" bIns="0" rtlCol="0">
              <a:spAutoFit/>
            </a:bodyPr>
            <a:lstStyle/>
            <a:p>
              <a:pPr>
                <a:lnSpc>
                  <a:spcPct val="100000"/>
                </a:lnSpc>
                <a:spcBef>
                  <a:spcPts val="5"/>
                </a:spcBef>
              </a:pPr>
              <a:endParaRPr sz="2450">
                <a:latin typeface="Times New Roman"/>
                <a:cs typeface="Times New Roman"/>
              </a:endParaRPr>
            </a:p>
            <a:p>
              <a:pPr marL="437515" marR="123189" indent="-309880">
                <a:lnSpc>
                  <a:spcPts val="1739"/>
                </a:lnSpc>
              </a:pPr>
              <a:r>
                <a:rPr sz="1700" dirty="0">
                  <a:solidFill>
                    <a:srgbClr val="FFFFFF"/>
                  </a:solidFill>
                  <a:latin typeface="Georgia"/>
                  <a:cs typeface="Georgia"/>
                </a:rPr>
                <a:t>Behavioral</a:t>
              </a:r>
              <a:r>
                <a:rPr sz="1700" spc="-95" dirty="0">
                  <a:solidFill>
                    <a:srgbClr val="FFFFFF"/>
                  </a:solidFill>
                  <a:latin typeface="Georgia"/>
                  <a:cs typeface="Georgia"/>
                </a:rPr>
                <a:t> </a:t>
              </a:r>
              <a:r>
                <a:rPr sz="1700" dirty="0">
                  <a:solidFill>
                    <a:srgbClr val="FFFFFF"/>
                  </a:solidFill>
                  <a:latin typeface="Georgia"/>
                  <a:cs typeface="Georgia"/>
                </a:rPr>
                <a:t>health  integration</a:t>
              </a:r>
              <a:endParaRPr sz="1700">
                <a:latin typeface="Georgia"/>
                <a:cs typeface="Georgia"/>
              </a:endParaRPr>
            </a:p>
          </p:txBody>
        </p:sp>
        <p:sp>
          <p:nvSpPr>
            <p:cNvPr id="7" name="object 7"/>
            <p:cNvSpPr txBox="1"/>
            <p:nvPr/>
          </p:nvSpPr>
          <p:spPr>
            <a:xfrm>
              <a:off x="4995671" y="3174492"/>
              <a:ext cx="1943100" cy="1165860"/>
            </a:xfrm>
            <a:prstGeom prst="rect">
              <a:avLst/>
            </a:prstGeom>
            <a:solidFill>
              <a:srgbClr val="046B5C"/>
            </a:solidFill>
          </p:spPr>
          <p:txBody>
            <a:bodyPr vert="horz" wrap="square" lIns="0" tIns="0" rIns="0" bIns="0" rtlCol="0">
              <a:spAutoFit/>
            </a:bodyPr>
            <a:lstStyle/>
            <a:p>
              <a:pPr>
                <a:lnSpc>
                  <a:spcPct val="100000"/>
                </a:lnSpc>
              </a:pPr>
              <a:endParaRPr sz="1700">
                <a:latin typeface="Times New Roman"/>
                <a:cs typeface="Times New Roman"/>
              </a:endParaRPr>
            </a:p>
            <a:p>
              <a:pPr marL="173355" marR="167005" indent="-1905" algn="ctr">
                <a:lnSpc>
                  <a:spcPts val="1739"/>
                </a:lnSpc>
              </a:pPr>
              <a:r>
                <a:rPr sz="1700" dirty="0">
                  <a:solidFill>
                    <a:srgbClr val="FFFFFF"/>
                  </a:solidFill>
                  <a:latin typeface="Georgia"/>
                  <a:cs typeface="Georgia"/>
                </a:rPr>
                <a:t>Risk and  functional</a:t>
              </a:r>
              <a:r>
                <a:rPr sz="1700" spc="-110" dirty="0">
                  <a:solidFill>
                    <a:srgbClr val="FFFFFF"/>
                  </a:solidFill>
                  <a:latin typeface="Georgia"/>
                  <a:cs typeface="Georgia"/>
                </a:rPr>
                <a:t> </a:t>
              </a:r>
              <a:r>
                <a:rPr sz="1700" dirty="0">
                  <a:solidFill>
                    <a:srgbClr val="FFFFFF"/>
                  </a:solidFill>
                  <a:latin typeface="Georgia"/>
                  <a:cs typeface="Georgia"/>
                </a:rPr>
                <a:t>status  assessments</a:t>
              </a:r>
              <a:endParaRPr sz="1700">
                <a:latin typeface="Georgia"/>
                <a:cs typeface="Georgia"/>
              </a:endParaRPr>
            </a:p>
          </p:txBody>
        </p:sp>
        <p:sp>
          <p:nvSpPr>
            <p:cNvPr id="8" name="object 8"/>
            <p:cNvSpPr txBox="1"/>
            <p:nvPr/>
          </p:nvSpPr>
          <p:spPr>
            <a:xfrm>
              <a:off x="7132319" y="3174492"/>
              <a:ext cx="1941830" cy="1165860"/>
            </a:xfrm>
            <a:prstGeom prst="rect">
              <a:avLst/>
            </a:prstGeom>
            <a:solidFill>
              <a:srgbClr val="046B5C"/>
            </a:solidFill>
          </p:spPr>
          <p:txBody>
            <a:bodyPr vert="horz" wrap="square" lIns="0" tIns="635" rIns="0" bIns="0" rtlCol="0">
              <a:spAutoFit/>
            </a:bodyPr>
            <a:lstStyle/>
            <a:p>
              <a:pPr>
                <a:lnSpc>
                  <a:spcPct val="100000"/>
                </a:lnSpc>
                <a:spcBef>
                  <a:spcPts val="5"/>
                </a:spcBef>
              </a:pPr>
              <a:endParaRPr sz="2450" dirty="0">
                <a:latin typeface="Times New Roman"/>
                <a:cs typeface="Times New Roman"/>
              </a:endParaRPr>
            </a:p>
            <a:p>
              <a:pPr marL="535305" marR="102235" indent="-427355">
                <a:lnSpc>
                  <a:spcPts val="1739"/>
                </a:lnSpc>
              </a:pPr>
              <a:r>
                <a:rPr sz="1700" dirty="0">
                  <a:solidFill>
                    <a:srgbClr val="FFFFFF"/>
                  </a:solidFill>
                  <a:latin typeface="Georgia"/>
                  <a:cs typeface="Georgia"/>
                </a:rPr>
                <a:t>Care</a:t>
              </a:r>
              <a:r>
                <a:rPr sz="1700" spc="-70" dirty="0">
                  <a:solidFill>
                    <a:srgbClr val="FFFFFF"/>
                  </a:solidFill>
                  <a:latin typeface="Georgia"/>
                  <a:cs typeface="Georgia"/>
                </a:rPr>
                <a:t> </a:t>
              </a:r>
              <a:r>
                <a:rPr sz="1700" dirty="0">
                  <a:solidFill>
                    <a:srgbClr val="FFFFFF"/>
                  </a:solidFill>
                  <a:latin typeface="Georgia"/>
                  <a:cs typeface="Georgia"/>
                </a:rPr>
                <a:t>coordination  and</a:t>
              </a:r>
              <a:r>
                <a:rPr sz="1700" spc="-80" dirty="0">
                  <a:solidFill>
                    <a:srgbClr val="FFFFFF"/>
                  </a:solidFill>
                  <a:latin typeface="Georgia"/>
                  <a:cs typeface="Georgia"/>
                </a:rPr>
                <a:t> </a:t>
              </a:r>
              <a:r>
                <a:rPr sz="1700" spc="-5" dirty="0">
                  <a:solidFill>
                    <a:srgbClr val="FFFFFF"/>
                  </a:solidFill>
                  <a:latin typeface="Georgia"/>
                  <a:cs typeface="Georgia"/>
                </a:rPr>
                <a:t>trust</a:t>
              </a:r>
              <a:endParaRPr sz="1700" dirty="0">
                <a:latin typeface="Georgia"/>
                <a:cs typeface="Georgia"/>
              </a:endParaRPr>
            </a:p>
          </p:txBody>
        </p:sp>
        <p:sp>
          <p:nvSpPr>
            <p:cNvPr id="9" name="object 9"/>
            <p:cNvSpPr txBox="1"/>
            <p:nvPr/>
          </p:nvSpPr>
          <p:spPr>
            <a:xfrm>
              <a:off x="9268968" y="3174492"/>
              <a:ext cx="1941830" cy="1165860"/>
            </a:xfrm>
            <a:prstGeom prst="rect">
              <a:avLst/>
            </a:prstGeom>
            <a:solidFill>
              <a:srgbClr val="046B5C"/>
            </a:solidFill>
          </p:spPr>
          <p:txBody>
            <a:bodyPr vert="horz" wrap="square" lIns="0" tIns="0" rIns="0" bIns="0" rtlCol="0">
              <a:spAutoFit/>
            </a:bodyPr>
            <a:lstStyle/>
            <a:p>
              <a:pPr>
                <a:lnSpc>
                  <a:spcPct val="100000"/>
                </a:lnSpc>
              </a:pPr>
              <a:endParaRPr sz="1700">
                <a:latin typeface="Times New Roman"/>
                <a:cs typeface="Times New Roman"/>
              </a:endParaRPr>
            </a:p>
            <a:p>
              <a:pPr marL="170815" marR="163195" indent="-635" algn="ctr">
                <a:lnSpc>
                  <a:spcPts val="1739"/>
                </a:lnSpc>
              </a:pPr>
              <a:r>
                <a:rPr sz="1700" dirty="0">
                  <a:solidFill>
                    <a:srgbClr val="FFFFFF"/>
                  </a:solidFill>
                  <a:latin typeface="Georgia"/>
                  <a:cs typeface="Georgia"/>
                </a:rPr>
                <a:t>Follow-up after  initiation of</a:t>
              </a:r>
              <a:r>
                <a:rPr sz="1700" spc="-90" dirty="0">
                  <a:solidFill>
                    <a:srgbClr val="FFFFFF"/>
                  </a:solidFill>
                  <a:latin typeface="Georgia"/>
                  <a:cs typeface="Georgia"/>
                </a:rPr>
                <a:t> </a:t>
              </a:r>
              <a:r>
                <a:rPr sz="1700" dirty="0">
                  <a:solidFill>
                    <a:srgbClr val="FFFFFF"/>
                  </a:solidFill>
                  <a:latin typeface="Georgia"/>
                  <a:cs typeface="Georgia"/>
                </a:rPr>
                <a:t>pain  management</a:t>
              </a:r>
              <a:endParaRPr sz="1700">
                <a:latin typeface="Georgia"/>
                <a:cs typeface="Georgia"/>
              </a:endParaRPr>
            </a:p>
          </p:txBody>
        </p:sp>
        <p:sp>
          <p:nvSpPr>
            <p:cNvPr id="10" name="object 10"/>
            <p:cNvSpPr txBox="1"/>
            <p:nvPr/>
          </p:nvSpPr>
          <p:spPr>
            <a:xfrm>
              <a:off x="6063996" y="4533900"/>
              <a:ext cx="1943100" cy="1165860"/>
            </a:xfrm>
            <a:prstGeom prst="rect">
              <a:avLst/>
            </a:prstGeom>
            <a:solidFill>
              <a:srgbClr val="046B5C"/>
            </a:solidFill>
          </p:spPr>
          <p:txBody>
            <a:bodyPr vert="horz" wrap="square" lIns="0" tIns="635" rIns="0" bIns="0" rtlCol="0">
              <a:spAutoFit/>
            </a:bodyPr>
            <a:lstStyle/>
            <a:p>
              <a:pPr>
                <a:lnSpc>
                  <a:spcPct val="100000"/>
                </a:lnSpc>
                <a:spcBef>
                  <a:spcPts val="5"/>
                </a:spcBef>
              </a:pPr>
              <a:endParaRPr sz="2450">
                <a:latin typeface="Times New Roman"/>
                <a:cs typeface="Times New Roman"/>
              </a:endParaRPr>
            </a:p>
            <a:p>
              <a:pPr marL="611505" marR="227329" indent="-378460">
                <a:lnSpc>
                  <a:spcPts val="1739"/>
                </a:lnSpc>
              </a:pPr>
              <a:r>
                <a:rPr sz="1700" dirty="0">
                  <a:solidFill>
                    <a:srgbClr val="FFFFFF"/>
                  </a:solidFill>
                  <a:latin typeface="Georgia"/>
                  <a:cs typeface="Georgia"/>
                </a:rPr>
                <a:t>Follow-up</a:t>
              </a:r>
              <a:r>
                <a:rPr sz="1700" spc="-105" dirty="0">
                  <a:solidFill>
                    <a:srgbClr val="FFFFFF"/>
                  </a:solidFill>
                  <a:latin typeface="Georgia"/>
                  <a:cs typeface="Georgia"/>
                </a:rPr>
                <a:t> </a:t>
              </a:r>
              <a:r>
                <a:rPr sz="1700" dirty="0">
                  <a:solidFill>
                    <a:srgbClr val="FFFFFF"/>
                  </a:solidFill>
                  <a:latin typeface="Georgia"/>
                  <a:cs typeface="Georgia"/>
                </a:rPr>
                <a:t>after  </a:t>
              </a:r>
              <a:r>
                <a:rPr sz="1700" spc="-5" dirty="0">
                  <a:solidFill>
                    <a:srgbClr val="FFFFFF"/>
                  </a:solidFill>
                  <a:latin typeface="Georgia"/>
                  <a:cs typeface="Georgia"/>
                </a:rPr>
                <a:t>surgery</a:t>
              </a:r>
              <a:endParaRPr sz="1700">
                <a:latin typeface="Georgia"/>
                <a:cs typeface="Georgia"/>
              </a:endParaRPr>
            </a:p>
          </p:txBody>
        </p:sp>
        <p:sp>
          <p:nvSpPr>
            <p:cNvPr id="11" name="object 11"/>
            <p:cNvSpPr txBox="1"/>
            <p:nvPr/>
          </p:nvSpPr>
          <p:spPr>
            <a:xfrm>
              <a:off x="8200643" y="4533900"/>
              <a:ext cx="1941830" cy="1165860"/>
            </a:xfrm>
            <a:prstGeom prst="rect">
              <a:avLst/>
            </a:prstGeom>
            <a:solidFill>
              <a:srgbClr val="046B5C"/>
            </a:solidFill>
          </p:spPr>
          <p:txBody>
            <a:bodyPr vert="horz" wrap="square" lIns="0" tIns="635" rIns="0" bIns="0" rtlCol="0">
              <a:spAutoFit/>
            </a:bodyPr>
            <a:lstStyle/>
            <a:p>
              <a:pPr>
                <a:lnSpc>
                  <a:spcPct val="100000"/>
                </a:lnSpc>
                <a:spcBef>
                  <a:spcPts val="5"/>
                </a:spcBef>
              </a:pPr>
              <a:endParaRPr sz="2450">
                <a:latin typeface="Times New Roman"/>
                <a:cs typeface="Times New Roman"/>
              </a:endParaRPr>
            </a:p>
            <a:p>
              <a:pPr marL="509270" marR="165735" indent="-337185">
                <a:lnSpc>
                  <a:spcPts val="1739"/>
                </a:lnSpc>
              </a:pPr>
              <a:r>
                <a:rPr sz="1700" spc="5" dirty="0">
                  <a:solidFill>
                    <a:srgbClr val="FFFFFF"/>
                  </a:solidFill>
                  <a:latin typeface="Georgia"/>
                  <a:cs typeface="Georgia"/>
                </a:rPr>
                <a:t>Pa</a:t>
              </a:r>
              <a:r>
                <a:rPr sz="1700" dirty="0">
                  <a:solidFill>
                    <a:srgbClr val="FFFFFF"/>
                  </a:solidFill>
                  <a:latin typeface="Georgia"/>
                  <a:cs typeface="Georgia"/>
                </a:rPr>
                <a:t>t</a:t>
              </a:r>
              <a:r>
                <a:rPr sz="1700" spc="5" dirty="0">
                  <a:solidFill>
                    <a:srgbClr val="FFFFFF"/>
                  </a:solidFill>
                  <a:latin typeface="Georgia"/>
                  <a:cs typeface="Georgia"/>
                </a:rPr>
                <a:t>ie</a:t>
              </a:r>
              <a:r>
                <a:rPr sz="1700" dirty="0">
                  <a:solidFill>
                    <a:srgbClr val="FFFFFF"/>
                  </a:solidFill>
                  <a:latin typeface="Georgia"/>
                  <a:cs typeface="Georgia"/>
                </a:rPr>
                <a:t>n</a:t>
              </a:r>
              <a:r>
                <a:rPr sz="1700" spc="-5" dirty="0">
                  <a:solidFill>
                    <a:srgbClr val="FFFFFF"/>
                  </a:solidFill>
                  <a:latin typeface="Georgia"/>
                  <a:cs typeface="Georgia"/>
                </a:rPr>
                <a:t>t-r</a:t>
              </a:r>
              <a:r>
                <a:rPr sz="1700" spc="5" dirty="0">
                  <a:solidFill>
                    <a:srgbClr val="FFFFFF"/>
                  </a:solidFill>
                  <a:latin typeface="Georgia"/>
                  <a:cs typeface="Georgia"/>
                </a:rPr>
                <a:t>e</a:t>
              </a:r>
              <a:r>
                <a:rPr sz="1700" spc="-5" dirty="0">
                  <a:solidFill>
                    <a:srgbClr val="FFFFFF"/>
                  </a:solidFill>
                  <a:latin typeface="Georgia"/>
                  <a:cs typeface="Georgia"/>
                </a:rPr>
                <a:t>p</a:t>
              </a:r>
              <a:r>
                <a:rPr sz="1700" spc="-10" dirty="0">
                  <a:solidFill>
                    <a:srgbClr val="FFFFFF"/>
                  </a:solidFill>
                  <a:latin typeface="Georgia"/>
                  <a:cs typeface="Georgia"/>
                </a:rPr>
                <a:t>o</a:t>
              </a:r>
              <a:r>
                <a:rPr sz="1700" spc="-5" dirty="0">
                  <a:solidFill>
                    <a:srgbClr val="FFFFFF"/>
                  </a:solidFill>
                  <a:latin typeface="Georgia"/>
                  <a:cs typeface="Georgia"/>
                </a:rPr>
                <a:t>r</a:t>
              </a:r>
              <a:r>
                <a:rPr sz="1700" dirty="0">
                  <a:solidFill>
                    <a:srgbClr val="FFFFFF"/>
                  </a:solidFill>
                  <a:latin typeface="Georgia"/>
                  <a:cs typeface="Georgia"/>
                </a:rPr>
                <a:t>t</a:t>
              </a:r>
              <a:r>
                <a:rPr sz="1700" spc="5" dirty="0">
                  <a:solidFill>
                    <a:srgbClr val="FFFFFF"/>
                  </a:solidFill>
                  <a:latin typeface="Georgia"/>
                  <a:cs typeface="Georgia"/>
                </a:rPr>
                <a:t>e</a:t>
              </a:r>
              <a:r>
                <a:rPr sz="1700" dirty="0">
                  <a:solidFill>
                    <a:srgbClr val="FFFFFF"/>
                  </a:solidFill>
                  <a:latin typeface="Georgia"/>
                  <a:cs typeface="Georgia"/>
                </a:rPr>
                <a:t>d  outcomes</a:t>
              </a:r>
              <a:endParaRPr sz="1700">
                <a:latin typeface="Georgia"/>
                <a:cs typeface="Georgia"/>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422857"/>
            <a:ext cx="9759950" cy="1207135"/>
          </a:xfrm>
          <a:prstGeom prst="rect">
            <a:avLst/>
          </a:prstGeom>
        </p:spPr>
        <p:txBody>
          <a:bodyPr vert="horz" wrap="square" lIns="0" tIns="0" rIns="0" bIns="0" rtlCol="0">
            <a:spAutoFit/>
          </a:bodyPr>
          <a:lstStyle/>
          <a:p>
            <a:pPr marL="12700" marR="5080">
              <a:lnSpc>
                <a:spcPts val="4750"/>
              </a:lnSpc>
            </a:pPr>
            <a:r>
              <a:rPr b="0" dirty="0">
                <a:solidFill>
                  <a:srgbClr val="0B2949"/>
                </a:solidFill>
                <a:latin typeface="Arial"/>
                <a:cs typeface="Arial"/>
              </a:rPr>
              <a:t>Phase 3: Literature review and</a:t>
            </a:r>
            <a:r>
              <a:rPr b="0" spc="-45" dirty="0">
                <a:solidFill>
                  <a:srgbClr val="0B2949"/>
                </a:solidFill>
                <a:latin typeface="Arial"/>
                <a:cs typeface="Arial"/>
              </a:rPr>
              <a:t> </a:t>
            </a:r>
            <a:r>
              <a:rPr b="0" dirty="0">
                <a:solidFill>
                  <a:srgbClr val="0B2949"/>
                </a:solidFill>
                <a:latin typeface="Arial"/>
                <a:cs typeface="Arial"/>
              </a:rPr>
              <a:t>clinician  input</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21</a:t>
            </a:r>
          </a:p>
        </p:txBody>
      </p:sp>
      <p:sp>
        <p:nvSpPr>
          <p:cNvPr id="6" name="object 6"/>
          <p:cNvSpPr txBox="1"/>
          <p:nvPr/>
        </p:nvSpPr>
        <p:spPr>
          <a:xfrm>
            <a:off x="825498" y="1845613"/>
            <a:ext cx="10404475" cy="3698875"/>
          </a:xfrm>
          <a:prstGeom prst="rect">
            <a:avLst/>
          </a:prstGeom>
        </p:spPr>
        <p:txBody>
          <a:bodyPr vert="horz" wrap="square" lIns="0" tIns="0" rIns="0" bIns="0" rtlCol="0">
            <a:spAutoFit/>
          </a:bodyPr>
          <a:lstStyle/>
          <a:p>
            <a:pPr marL="12700" marR="5080">
              <a:lnSpc>
                <a:spcPts val="2590"/>
              </a:lnSpc>
            </a:pPr>
            <a:r>
              <a:rPr sz="2400" b="1" spc="-5" dirty="0">
                <a:solidFill>
                  <a:srgbClr val="046B5C"/>
                </a:solidFill>
                <a:latin typeface="Arial"/>
                <a:cs typeface="Arial"/>
              </a:rPr>
              <a:t>What: </a:t>
            </a:r>
            <a:r>
              <a:rPr sz="2400" b="1" spc="-20" dirty="0">
                <a:solidFill>
                  <a:srgbClr val="046B5C"/>
                </a:solidFill>
                <a:latin typeface="Arial"/>
                <a:cs typeface="Arial"/>
              </a:rPr>
              <a:t>Validate </a:t>
            </a:r>
            <a:r>
              <a:rPr sz="2400" b="1" spc="-5" dirty="0">
                <a:solidFill>
                  <a:srgbClr val="046B5C"/>
                </a:solidFill>
                <a:latin typeface="Arial"/>
                <a:cs typeface="Arial"/>
              </a:rPr>
              <a:t>list of generated concepts using evidence from literature  review and stakeholder</a:t>
            </a:r>
            <a:r>
              <a:rPr sz="2400" b="1" spc="-50" dirty="0">
                <a:solidFill>
                  <a:srgbClr val="046B5C"/>
                </a:solidFill>
                <a:latin typeface="Arial"/>
                <a:cs typeface="Arial"/>
              </a:rPr>
              <a:t> </a:t>
            </a:r>
            <a:r>
              <a:rPr sz="2400" b="1" spc="-5" dirty="0">
                <a:solidFill>
                  <a:srgbClr val="046B5C"/>
                </a:solidFill>
                <a:latin typeface="Arial"/>
                <a:cs typeface="Arial"/>
              </a:rPr>
              <a:t>input</a:t>
            </a:r>
            <a:endParaRPr sz="2400">
              <a:latin typeface="Arial"/>
              <a:cs typeface="Arial"/>
            </a:endParaRPr>
          </a:p>
          <a:p>
            <a:pPr marL="532130" indent="-286385">
              <a:lnSpc>
                <a:spcPct val="100000"/>
              </a:lnSpc>
              <a:spcBef>
                <a:spcPts val="465"/>
              </a:spcBef>
              <a:buFont typeface="Arial"/>
              <a:buChar char="•"/>
              <a:tabLst>
                <a:tab pos="532130" algn="l"/>
                <a:tab pos="532765" algn="l"/>
              </a:tabLst>
            </a:pPr>
            <a:r>
              <a:rPr sz="1800" spc="-5" dirty="0">
                <a:latin typeface="Georgia"/>
                <a:cs typeface="Georgia"/>
              </a:rPr>
              <a:t>Measure lifecycle </a:t>
            </a:r>
            <a:r>
              <a:rPr sz="1800" dirty="0">
                <a:latin typeface="Georgia"/>
                <a:cs typeface="Georgia"/>
              </a:rPr>
              <a:t>phase:</a:t>
            </a:r>
            <a:r>
              <a:rPr sz="1800" spc="-30" dirty="0">
                <a:latin typeface="Georgia"/>
                <a:cs typeface="Georgia"/>
              </a:rPr>
              <a:t> </a:t>
            </a:r>
            <a:r>
              <a:rPr sz="1800" dirty="0">
                <a:latin typeface="Georgia"/>
                <a:cs typeface="Georgia"/>
              </a:rPr>
              <a:t>conceptualization</a:t>
            </a:r>
            <a:endParaRPr sz="1800">
              <a:latin typeface="Georgia"/>
              <a:cs typeface="Georgia"/>
            </a:endParaRPr>
          </a:p>
          <a:p>
            <a:pPr marL="12700">
              <a:lnSpc>
                <a:spcPct val="100000"/>
              </a:lnSpc>
              <a:spcBef>
                <a:spcPts val="1305"/>
              </a:spcBef>
            </a:pPr>
            <a:r>
              <a:rPr sz="2400" b="1" spc="-20" dirty="0">
                <a:solidFill>
                  <a:srgbClr val="046B5C"/>
                </a:solidFill>
                <a:latin typeface="Arial"/>
                <a:cs typeface="Arial"/>
              </a:rPr>
              <a:t>Why:</a:t>
            </a:r>
            <a:endParaRPr sz="2400">
              <a:latin typeface="Arial"/>
              <a:cs typeface="Arial"/>
            </a:endParaRPr>
          </a:p>
          <a:p>
            <a:pPr marL="532130" indent="-286385">
              <a:lnSpc>
                <a:spcPct val="100000"/>
              </a:lnSpc>
              <a:spcBef>
                <a:spcPts val="500"/>
              </a:spcBef>
              <a:buFont typeface="Arial"/>
              <a:buChar char="•"/>
              <a:tabLst>
                <a:tab pos="532130" algn="l"/>
                <a:tab pos="532765" algn="l"/>
              </a:tabLst>
            </a:pPr>
            <a:r>
              <a:rPr sz="1800" spc="-5" dirty="0">
                <a:latin typeface="Georgia"/>
                <a:cs typeface="Georgia"/>
              </a:rPr>
              <a:t>Determine which concepts have </a:t>
            </a:r>
            <a:r>
              <a:rPr sz="1800" dirty="0">
                <a:latin typeface="Georgia"/>
                <a:cs typeface="Georgia"/>
              </a:rPr>
              <a:t>a </a:t>
            </a:r>
            <a:r>
              <a:rPr sz="1800" spc="-5" dirty="0">
                <a:latin typeface="Georgia"/>
                <a:cs typeface="Georgia"/>
              </a:rPr>
              <a:t>strong evidence</a:t>
            </a:r>
            <a:r>
              <a:rPr sz="1800" spc="85" dirty="0">
                <a:latin typeface="Georgia"/>
                <a:cs typeface="Georgia"/>
              </a:rPr>
              <a:t> </a:t>
            </a:r>
            <a:r>
              <a:rPr sz="1800" dirty="0">
                <a:latin typeface="Georgia"/>
                <a:cs typeface="Georgia"/>
              </a:rPr>
              <a:t>base</a:t>
            </a:r>
            <a:endParaRPr sz="1800">
              <a:latin typeface="Georgia"/>
              <a:cs typeface="Georgia"/>
            </a:endParaRPr>
          </a:p>
          <a:p>
            <a:pPr marL="532130" marR="108585" indent="-286385">
              <a:lnSpc>
                <a:spcPct val="100000"/>
              </a:lnSpc>
              <a:spcBef>
                <a:spcPts val="500"/>
              </a:spcBef>
              <a:buFont typeface="Arial"/>
              <a:buChar char="•"/>
              <a:tabLst>
                <a:tab pos="532130" algn="l"/>
                <a:tab pos="532765" algn="l"/>
              </a:tabLst>
            </a:pPr>
            <a:r>
              <a:rPr sz="1800" dirty="0">
                <a:latin typeface="Georgia"/>
                <a:cs typeface="Georgia"/>
              </a:rPr>
              <a:t>Gain </a:t>
            </a:r>
            <a:r>
              <a:rPr sz="1800" spc="-5" dirty="0">
                <a:latin typeface="Georgia"/>
                <a:cs typeface="Georgia"/>
              </a:rPr>
              <a:t>input </a:t>
            </a:r>
            <a:r>
              <a:rPr sz="1800" dirty="0">
                <a:latin typeface="Georgia"/>
                <a:cs typeface="Georgia"/>
              </a:rPr>
              <a:t>on </a:t>
            </a:r>
            <a:r>
              <a:rPr sz="1800" spc="-5" dirty="0">
                <a:latin typeface="Georgia"/>
                <a:cs typeface="Georgia"/>
              </a:rPr>
              <a:t>the face validity, </a:t>
            </a:r>
            <a:r>
              <a:rPr sz="1800" dirty="0">
                <a:latin typeface="Georgia"/>
                <a:cs typeface="Georgia"/>
              </a:rPr>
              <a:t>feasibility </a:t>
            </a:r>
            <a:r>
              <a:rPr sz="1800" spc="-5" dirty="0">
                <a:latin typeface="Georgia"/>
                <a:cs typeface="Georgia"/>
              </a:rPr>
              <a:t>(Expert Workgroup only), </a:t>
            </a:r>
            <a:r>
              <a:rPr sz="1800" dirty="0">
                <a:latin typeface="Georgia"/>
                <a:cs typeface="Georgia"/>
              </a:rPr>
              <a:t>and </a:t>
            </a:r>
            <a:r>
              <a:rPr sz="1800" spc="-5" dirty="0">
                <a:latin typeface="Georgia"/>
                <a:cs typeface="Georgia"/>
              </a:rPr>
              <a:t>usability of the concepts  to prioritize</a:t>
            </a:r>
            <a:r>
              <a:rPr sz="1800" spc="-25" dirty="0">
                <a:latin typeface="Georgia"/>
                <a:cs typeface="Georgia"/>
              </a:rPr>
              <a:t> </a:t>
            </a:r>
            <a:r>
              <a:rPr sz="1800" spc="-5" dirty="0">
                <a:latin typeface="Georgia"/>
                <a:cs typeface="Georgia"/>
              </a:rPr>
              <a:t>them</a:t>
            </a:r>
            <a:endParaRPr sz="1800">
              <a:latin typeface="Georgia"/>
              <a:cs typeface="Georgia"/>
            </a:endParaRPr>
          </a:p>
          <a:p>
            <a:pPr marL="12700">
              <a:lnSpc>
                <a:spcPct val="100000"/>
              </a:lnSpc>
              <a:spcBef>
                <a:spcPts val="1295"/>
              </a:spcBef>
            </a:pPr>
            <a:r>
              <a:rPr sz="2400" b="1" dirty="0">
                <a:solidFill>
                  <a:srgbClr val="046B5C"/>
                </a:solidFill>
                <a:latin typeface="Arial"/>
                <a:cs typeface="Arial"/>
              </a:rPr>
              <a:t>How:</a:t>
            </a:r>
            <a:endParaRPr sz="2400">
              <a:latin typeface="Arial"/>
              <a:cs typeface="Arial"/>
            </a:endParaRPr>
          </a:p>
          <a:p>
            <a:pPr marL="532130" indent="-286385">
              <a:lnSpc>
                <a:spcPct val="100000"/>
              </a:lnSpc>
              <a:spcBef>
                <a:spcPts val="515"/>
              </a:spcBef>
              <a:buFont typeface="Arial"/>
              <a:buChar char="•"/>
              <a:tabLst>
                <a:tab pos="532130" algn="l"/>
                <a:tab pos="532765" algn="l"/>
              </a:tabLst>
            </a:pPr>
            <a:r>
              <a:rPr sz="1800" spc="-5" dirty="0">
                <a:latin typeface="Georgia"/>
                <a:cs typeface="Georgia"/>
              </a:rPr>
              <a:t>Convene opioid</a:t>
            </a:r>
            <a:r>
              <a:rPr sz="1800" spc="-30" dirty="0">
                <a:latin typeface="Georgia"/>
                <a:cs typeface="Georgia"/>
              </a:rPr>
              <a:t> </a:t>
            </a:r>
            <a:r>
              <a:rPr sz="1800" spc="-5" dirty="0">
                <a:latin typeface="Georgia"/>
                <a:cs typeface="Georgia"/>
              </a:rPr>
              <a:t>EWG</a:t>
            </a:r>
            <a:endParaRPr sz="1800">
              <a:latin typeface="Georgia"/>
              <a:cs typeface="Georgia"/>
            </a:endParaRPr>
          </a:p>
          <a:p>
            <a:pPr marL="532130" indent="-286385">
              <a:lnSpc>
                <a:spcPct val="100000"/>
              </a:lnSpc>
              <a:spcBef>
                <a:spcPts val="490"/>
              </a:spcBef>
              <a:buFont typeface="Arial"/>
              <a:buChar char="•"/>
              <a:tabLst>
                <a:tab pos="532130" algn="l"/>
                <a:tab pos="532765" algn="l"/>
              </a:tabLst>
            </a:pPr>
            <a:r>
              <a:rPr sz="1800" spc="-5" dirty="0">
                <a:latin typeface="Georgia"/>
                <a:cs typeface="Georgia"/>
              </a:rPr>
              <a:t>Conduct literature</a:t>
            </a:r>
            <a:r>
              <a:rPr sz="1800" spc="-10" dirty="0">
                <a:latin typeface="Georgia"/>
                <a:cs typeface="Georgia"/>
              </a:rPr>
              <a:t> </a:t>
            </a:r>
            <a:r>
              <a:rPr sz="1800" spc="-5" dirty="0">
                <a:latin typeface="Georgia"/>
                <a:cs typeface="Georgia"/>
              </a:rPr>
              <a:t>review</a:t>
            </a:r>
            <a:endParaRPr sz="18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7646670" cy="690245"/>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Phase 3: </a:t>
            </a:r>
            <a:r>
              <a:rPr b="0" spc="-50" dirty="0">
                <a:solidFill>
                  <a:srgbClr val="0B2949"/>
                </a:solidFill>
                <a:latin typeface="Arial"/>
                <a:cs typeface="Arial"/>
              </a:rPr>
              <a:t>Output—Top</a:t>
            </a:r>
            <a:r>
              <a:rPr b="0" spc="-20" dirty="0">
                <a:solidFill>
                  <a:srgbClr val="0B2949"/>
                </a:solidFill>
                <a:latin typeface="Arial"/>
                <a:cs typeface="Arial"/>
              </a:rPr>
              <a:t> </a:t>
            </a:r>
            <a:r>
              <a:rPr b="0" dirty="0">
                <a:solidFill>
                  <a:srgbClr val="0B2949"/>
                </a:solidFill>
                <a:latin typeface="Arial"/>
                <a:cs typeface="Arial"/>
              </a:rPr>
              <a:t>concept</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22</a:t>
            </a:r>
          </a:p>
        </p:txBody>
      </p:sp>
      <p:sp>
        <p:nvSpPr>
          <p:cNvPr id="6" name="object 6"/>
          <p:cNvSpPr txBox="1"/>
          <p:nvPr/>
        </p:nvSpPr>
        <p:spPr>
          <a:xfrm>
            <a:off x="825498" y="1803957"/>
            <a:ext cx="10424160" cy="276288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400" b="1" spc="-5" dirty="0">
                <a:solidFill>
                  <a:srgbClr val="046B5C"/>
                </a:solidFill>
                <a:latin typeface="Arial"/>
                <a:cs typeface="Arial"/>
              </a:rPr>
              <a:t>Domain: Use of multimodal or alternative pain management</a:t>
            </a:r>
            <a:r>
              <a:rPr sz="2400" b="1" spc="20" dirty="0">
                <a:solidFill>
                  <a:srgbClr val="046B5C"/>
                </a:solidFill>
                <a:latin typeface="Arial"/>
                <a:cs typeface="Arial"/>
              </a:rPr>
              <a:t> </a:t>
            </a:r>
            <a:r>
              <a:rPr sz="2400" b="1" spc="-5" dirty="0">
                <a:solidFill>
                  <a:srgbClr val="046B5C"/>
                </a:solidFill>
                <a:latin typeface="Arial"/>
                <a:cs typeface="Arial"/>
              </a:rPr>
              <a:t>therapies</a:t>
            </a:r>
            <a:endParaRPr sz="2400">
              <a:latin typeface="Arial"/>
              <a:cs typeface="Arial"/>
            </a:endParaRPr>
          </a:p>
          <a:p>
            <a:pPr marL="355600" marR="1428750" indent="-342900">
              <a:lnSpc>
                <a:spcPts val="2590"/>
              </a:lnSpc>
              <a:spcBef>
                <a:spcPts val="1635"/>
              </a:spcBef>
              <a:buFont typeface="Arial"/>
              <a:buChar char="•"/>
              <a:tabLst>
                <a:tab pos="354965" algn="l"/>
                <a:tab pos="355600" algn="l"/>
              </a:tabLst>
            </a:pPr>
            <a:r>
              <a:rPr sz="2400" b="1" spc="-5" dirty="0">
                <a:solidFill>
                  <a:srgbClr val="046B5C"/>
                </a:solidFill>
                <a:latin typeface="Arial"/>
                <a:cs typeface="Arial"/>
              </a:rPr>
              <a:t>Patient input: Most patients </a:t>
            </a:r>
            <a:r>
              <a:rPr sz="2400" b="1" spc="10" dirty="0">
                <a:solidFill>
                  <a:srgbClr val="046B5C"/>
                </a:solidFill>
                <a:latin typeface="Arial"/>
                <a:cs typeface="Arial"/>
              </a:rPr>
              <a:t>we </a:t>
            </a:r>
            <a:r>
              <a:rPr sz="2400" b="1" dirty="0">
                <a:solidFill>
                  <a:srgbClr val="046B5C"/>
                </a:solidFill>
                <a:latin typeface="Arial"/>
                <a:cs typeface="Arial"/>
              </a:rPr>
              <a:t>interviewed </a:t>
            </a:r>
            <a:r>
              <a:rPr sz="2400" b="1" spc="-5" dirty="0">
                <a:solidFill>
                  <a:srgbClr val="046B5C"/>
                </a:solidFill>
                <a:latin typeface="Arial"/>
                <a:cs typeface="Arial"/>
              </a:rPr>
              <a:t>identified pain  management therapies other than opioid therapy </a:t>
            </a:r>
            <a:r>
              <a:rPr sz="2400" b="1" dirty="0">
                <a:solidFill>
                  <a:srgbClr val="046B5C"/>
                </a:solidFill>
                <a:latin typeface="Arial"/>
                <a:cs typeface="Arial"/>
              </a:rPr>
              <a:t>to </a:t>
            </a:r>
            <a:r>
              <a:rPr sz="2400" b="1" spc="-5" dirty="0">
                <a:solidFill>
                  <a:srgbClr val="046B5C"/>
                </a:solidFill>
                <a:latin typeface="Arial"/>
                <a:cs typeface="Arial"/>
              </a:rPr>
              <a:t>be their  preference for first-line</a:t>
            </a:r>
            <a:r>
              <a:rPr sz="2400" b="1" spc="-45" dirty="0">
                <a:solidFill>
                  <a:srgbClr val="046B5C"/>
                </a:solidFill>
                <a:latin typeface="Arial"/>
                <a:cs typeface="Arial"/>
              </a:rPr>
              <a:t> </a:t>
            </a:r>
            <a:r>
              <a:rPr sz="2400" b="1" spc="-5" dirty="0">
                <a:solidFill>
                  <a:srgbClr val="046B5C"/>
                </a:solidFill>
                <a:latin typeface="Arial"/>
                <a:cs typeface="Arial"/>
              </a:rPr>
              <a:t>therapy</a:t>
            </a:r>
            <a:endParaRPr sz="2400">
              <a:latin typeface="Arial"/>
              <a:cs typeface="Arial"/>
            </a:endParaRPr>
          </a:p>
          <a:p>
            <a:pPr marL="355600" marR="499745" indent="-342900">
              <a:lnSpc>
                <a:spcPts val="2590"/>
              </a:lnSpc>
              <a:spcBef>
                <a:spcPts val="1595"/>
              </a:spcBef>
              <a:buFont typeface="Arial"/>
              <a:buChar char="•"/>
              <a:tabLst>
                <a:tab pos="354965" algn="l"/>
                <a:tab pos="355600" algn="l"/>
              </a:tabLst>
            </a:pPr>
            <a:r>
              <a:rPr sz="2400" b="1" spc="-5" dirty="0">
                <a:solidFill>
                  <a:srgbClr val="046B5C"/>
                </a:solidFill>
                <a:latin typeface="Arial"/>
                <a:cs typeface="Arial"/>
              </a:rPr>
              <a:t>Expert input: Clinicians </a:t>
            </a:r>
            <a:r>
              <a:rPr sz="2400" b="1" spc="5" dirty="0">
                <a:solidFill>
                  <a:srgbClr val="046B5C"/>
                </a:solidFill>
                <a:latin typeface="Arial"/>
                <a:cs typeface="Arial"/>
              </a:rPr>
              <a:t>who </a:t>
            </a:r>
            <a:r>
              <a:rPr sz="2400" b="1" spc="-5" dirty="0">
                <a:solidFill>
                  <a:srgbClr val="046B5C"/>
                </a:solidFill>
                <a:latin typeface="Arial"/>
                <a:cs typeface="Arial"/>
              </a:rPr>
              <a:t>participated </a:t>
            </a:r>
            <a:r>
              <a:rPr sz="2400" b="1" dirty="0">
                <a:solidFill>
                  <a:srgbClr val="046B5C"/>
                </a:solidFill>
                <a:latin typeface="Arial"/>
                <a:cs typeface="Arial"/>
              </a:rPr>
              <a:t>in the </a:t>
            </a:r>
            <a:r>
              <a:rPr sz="2400" b="1" spc="-5" dirty="0">
                <a:solidFill>
                  <a:srgbClr val="046B5C"/>
                </a:solidFill>
                <a:latin typeface="Arial"/>
                <a:cs typeface="Arial"/>
              </a:rPr>
              <a:t>design workshops  noted that they also drew on nonopioid approaches </a:t>
            </a:r>
            <a:r>
              <a:rPr sz="2400" b="1" dirty="0">
                <a:solidFill>
                  <a:srgbClr val="046B5C"/>
                </a:solidFill>
                <a:latin typeface="Arial"/>
                <a:cs typeface="Arial"/>
              </a:rPr>
              <a:t>to </a:t>
            </a:r>
            <a:r>
              <a:rPr sz="2400" b="1" spc="-5" dirty="0">
                <a:solidFill>
                  <a:srgbClr val="046B5C"/>
                </a:solidFill>
                <a:latin typeface="Arial"/>
                <a:cs typeface="Arial"/>
              </a:rPr>
              <a:t>pain  management</a:t>
            </a:r>
            <a:endParaRPr sz="2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60979"/>
            <a:ext cx="9531350" cy="1331595"/>
          </a:xfrm>
          <a:prstGeom prst="rect">
            <a:avLst/>
          </a:prstGeom>
        </p:spPr>
        <p:txBody>
          <a:bodyPr vert="horz" wrap="square" lIns="0" tIns="0" rIns="0" bIns="0" rtlCol="0">
            <a:spAutoFit/>
          </a:bodyPr>
          <a:lstStyle/>
          <a:p>
            <a:pPr marL="12700" marR="5080">
              <a:lnSpc>
                <a:spcPts val="5180"/>
              </a:lnSpc>
            </a:pPr>
            <a:r>
              <a:rPr sz="4800" b="0" spc="-5" dirty="0">
                <a:latin typeface="Georgia"/>
                <a:cs typeface="Georgia"/>
              </a:rPr>
              <a:t>What did we learn by using </a:t>
            </a:r>
            <a:r>
              <a:rPr sz="4800" b="0" dirty="0">
                <a:latin typeface="Georgia"/>
                <a:cs typeface="Georgia"/>
              </a:rPr>
              <a:t>HCD </a:t>
            </a:r>
            <a:r>
              <a:rPr sz="4800" b="0" spc="-5" dirty="0">
                <a:latin typeface="Georgia"/>
                <a:cs typeface="Georgia"/>
              </a:rPr>
              <a:t>in  </a:t>
            </a:r>
            <a:r>
              <a:rPr sz="4800" b="0" dirty="0">
                <a:latin typeface="Georgia"/>
                <a:cs typeface="Georgia"/>
              </a:rPr>
              <a:t>practice </a:t>
            </a:r>
            <a:r>
              <a:rPr sz="4800" b="0" spc="-5" dirty="0">
                <a:latin typeface="Georgia"/>
                <a:cs typeface="Georgia"/>
              </a:rPr>
              <a:t>for measure</a:t>
            </a:r>
            <a:r>
              <a:rPr sz="4800" b="0" spc="-25" dirty="0">
                <a:latin typeface="Georgia"/>
                <a:cs typeface="Georgia"/>
              </a:rPr>
              <a:t> </a:t>
            </a:r>
            <a:r>
              <a:rPr sz="4800" b="0" spc="-5" dirty="0">
                <a:latin typeface="Georgia"/>
                <a:cs typeface="Georgia"/>
              </a:rPr>
              <a:t>development?</a:t>
            </a:r>
            <a:endParaRPr sz="4800">
              <a:latin typeface="Georgia"/>
              <a:cs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422857"/>
            <a:ext cx="10379710" cy="1207135"/>
          </a:xfrm>
          <a:prstGeom prst="rect">
            <a:avLst/>
          </a:prstGeom>
        </p:spPr>
        <p:txBody>
          <a:bodyPr vert="horz" wrap="square" lIns="0" tIns="0" rIns="0" bIns="0" rtlCol="0">
            <a:spAutoFit/>
          </a:bodyPr>
          <a:lstStyle/>
          <a:p>
            <a:pPr marL="12700" marR="5080">
              <a:lnSpc>
                <a:spcPts val="4750"/>
              </a:lnSpc>
            </a:pPr>
            <a:r>
              <a:rPr b="0" dirty="0">
                <a:solidFill>
                  <a:srgbClr val="0B2949"/>
                </a:solidFill>
                <a:latin typeface="Arial"/>
                <a:cs typeface="Arial"/>
              </a:rPr>
              <a:t>Benefits and outcomes of innovative</a:t>
            </a:r>
            <a:r>
              <a:rPr b="0" spc="-45" dirty="0">
                <a:solidFill>
                  <a:srgbClr val="0B2949"/>
                </a:solidFill>
                <a:latin typeface="Arial"/>
                <a:cs typeface="Arial"/>
              </a:rPr>
              <a:t> </a:t>
            </a:r>
            <a:r>
              <a:rPr b="0" dirty="0">
                <a:solidFill>
                  <a:srgbClr val="0B2949"/>
                </a:solidFill>
                <a:latin typeface="Arial"/>
                <a:cs typeface="Arial"/>
              </a:rPr>
              <a:t>HCD  approach</a:t>
            </a:r>
          </a:p>
        </p:txBody>
      </p:sp>
      <p:sp>
        <p:nvSpPr>
          <p:cNvPr id="6" name="object 6" descr="Graphic of a squiggly arrow"/>
          <p:cNvSpPr/>
          <p:nvPr/>
        </p:nvSpPr>
        <p:spPr>
          <a:xfrm>
            <a:off x="83943" y="2228101"/>
            <a:ext cx="867602" cy="562055"/>
          </a:xfrm>
          <a:prstGeom prst="rect">
            <a:avLst/>
          </a:prstGeom>
          <a:blipFill>
            <a:blip r:embed="rId4" cstate="print"/>
            <a:stretch>
              <a:fillRect/>
            </a:stretch>
          </a:blipFill>
        </p:spPr>
        <p:txBody>
          <a:bodyPr wrap="square" lIns="0" tIns="0" rIns="0" bIns="0" rtlCol="0"/>
          <a:lstStyle/>
          <a:p>
            <a:endParaRPr/>
          </a:p>
        </p:txBody>
      </p:sp>
      <p:sp>
        <p:nvSpPr>
          <p:cNvPr id="7" name="object 7" descr="Graphic of a question mark"/>
          <p:cNvSpPr/>
          <p:nvPr/>
        </p:nvSpPr>
        <p:spPr>
          <a:xfrm>
            <a:off x="297176" y="3165348"/>
            <a:ext cx="413384" cy="440690"/>
          </a:xfrm>
          <a:custGeom>
            <a:avLst/>
            <a:gdLst/>
            <a:ahLst/>
            <a:cxnLst/>
            <a:rect l="l" t="t" r="r" b="b"/>
            <a:pathLst>
              <a:path w="413384" h="440689">
                <a:moveTo>
                  <a:pt x="390934" y="92913"/>
                </a:moveTo>
                <a:lnTo>
                  <a:pt x="205219" y="92913"/>
                </a:lnTo>
                <a:lnTo>
                  <a:pt x="224098" y="94420"/>
                </a:lnTo>
                <a:lnTo>
                  <a:pt x="241072" y="98940"/>
                </a:lnTo>
                <a:lnTo>
                  <a:pt x="280250" y="129921"/>
                </a:lnTo>
                <a:lnTo>
                  <a:pt x="294271" y="181635"/>
                </a:lnTo>
                <a:lnTo>
                  <a:pt x="290288" y="208284"/>
                </a:lnTo>
                <a:lnTo>
                  <a:pt x="278379" y="234205"/>
                </a:lnTo>
                <a:lnTo>
                  <a:pt x="258604" y="259400"/>
                </a:lnTo>
                <a:lnTo>
                  <a:pt x="231025" y="283870"/>
                </a:lnTo>
                <a:lnTo>
                  <a:pt x="212084" y="299065"/>
                </a:lnTo>
                <a:lnTo>
                  <a:pt x="196865" y="312362"/>
                </a:lnTo>
                <a:lnTo>
                  <a:pt x="172011" y="342709"/>
                </a:lnTo>
                <a:lnTo>
                  <a:pt x="165201" y="380644"/>
                </a:lnTo>
                <a:lnTo>
                  <a:pt x="163918" y="440436"/>
                </a:lnTo>
                <a:lnTo>
                  <a:pt x="254584" y="440436"/>
                </a:lnTo>
                <a:lnTo>
                  <a:pt x="254782" y="406920"/>
                </a:lnTo>
                <a:lnTo>
                  <a:pt x="255443" y="395405"/>
                </a:lnTo>
                <a:lnTo>
                  <a:pt x="279742" y="362635"/>
                </a:lnTo>
                <a:lnTo>
                  <a:pt x="308676" y="341237"/>
                </a:lnTo>
                <a:lnTo>
                  <a:pt x="332100" y="323335"/>
                </a:lnTo>
                <a:lnTo>
                  <a:pt x="362673" y="298018"/>
                </a:lnTo>
                <a:lnTo>
                  <a:pt x="389536" y="261983"/>
                </a:lnTo>
                <a:lnTo>
                  <a:pt x="409135" y="211737"/>
                </a:lnTo>
                <a:lnTo>
                  <a:pt x="413003" y="175526"/>
                </a:lnTo>
                <a:lnTo>
                  <a:pt x="409501" y="139525"/>
                </a:lnTo>
                <a:lnTo>
                  <a:pt x="399011" y="106691"/>
                </a:lnTo>
                <a:lnTo>
                  <a:pt x="390934" y="92913"/>
                </a:lnTo>
                <a:close/>
              </a:path>
              <a:path w="413384" h="440689">
                <a:moveTo>
                  <a:pt x="216827" y="0"/>
                </a:moveTo>
                <a:lnTo>
                  <a:pt x="175556" y="3371"/>
                </a:lnTo>
                <a:lnTo>
                  <a:pt x="137372" y="13463"/>
                </a:lnTo>
                <a:lnTo>
                  <a:pt x="102212" y="30244"/>
                </a:lnTo>
                <a:lnTo>
                  <a:pt x="70015" y="53682"/>
                </a:lnTo>
                <a:lnTo>
                  <a:pt x="42787" y="83219"/>
                </a:lnTo>
                <a:lnTo>
                  <a:pt x="22063" y="117786"/>
                </a:lnTo>
                <a:lnTo>
                  <a:pt x="7810" y="157353"/>
                </a:lnTo>
                <a:lnTo>
                  <a:pt x="0" y="201891"/>
                </a:lnTo>
                <a:lnTo>
                  <a:pt x="97129" y="219252"/>
                </a:lnTo>
                <a:lnTo>
                  <a:pt x="110066" y="163979"/>
                </a:lnTo>
                <a:lnTo>
                  <a:pt x="132414" y="124498"/>
                </a:lnTo>
                <a:lnTo>
                  <a:pt x="164143" y="100809"/>
                </a:lnTo>
                <a:lnTo>
                  <a:pt x="205219" y="92913"/>
                </a:lnTo>
                <a:lnTo>
                  <a:pt x="390934" y="92913"/>
                </a:lnTo>
                <a:lnTo>
                  <a:pt x="381564" y="76930"/>
                </a:lnTo>
                <a:lnTo>
                  <a:pt x="357187" y="50152"/>
                </a:lnTo>
                <a:lnTo>
                  <a:pt x="327540" y="28208"/>
                </a:lnTo>
                <a:lnTo>
                  <a:pt x="294265" y="12536"/>
                </a:lnTo>
                <a:lnTo>
                  <a:pt x="257360" y="3133"/>
                </a:lnTo>
                <a:lnTo>
                  <a:pt x="216827" y="0"/>
                </a:lnTo>
                <a:close/>
              </a:path>
            </a:pathLst>
          </a:custGeom>
          <a:solidFill>
            <a:srgbClr val="0B2949"/>
          </a:solidFill>
        </p:spPr>
        <p:txBody>
          <a:bodyPr wrap="square" lIns="0" tIns="0" rIns="0" bIns="0" rtlCol="0"/>
          <a:lstStyle/>
          <a:p>
            <a:endParaRPr/>
          </a:p>
        </p:txBody>
      </p:sp>
      <p:sp>
        <p:nvSpPr>
          <p:cNvPr id="8" name="object 8"/>
          <p:cNvSpPr/>
          <p:nvPr/>
        </p:nvSpPr>
        <p:spPr>
          <a:xfrm>
            <a:off x="441959" y="3642359"/>
            <a:ext cx="128270" cy="127000"/>
          </a:xfrm>
          <a:custGeom>
            <a:avLst/>
            <a:gdLst/>
            <a:ahLst/>
            <a:cxnLst/>
            <a:rect l="l" t="t" r="r" b="b"/>
            <a:pathLst>
              <a:path w="128270" h="127000">
                <a:moveTo>
                  <a:pt x="64008" y="0"/>
                </a:moveTo>
                <a:lnTo>
                  <a:pt x="39090" y="4970"/>
                </a:lnTo>
                <a:lnTo>
                  <a:pt x="18745" y="18526"/>
                </a:lnTo>
                <a:lnTo>
                  <a:pt x="5029" y="38629"/>
                </a:lnTo>
                <a:lnTo>
                  <a:pt x="0" y="63245"/>
                </a:lnTo>
                <a:lnTo>
                  <a:pt x="5029" y="87862"/>
                </a:lnTo>
                <a:lnTo>
                  <a:pt x="18745" y="107965"/>
                </a:lnTo>
                <a:lnTo>
                  <a:pt x="39090" y="121521"/>
                </a:lnTo>
                <a:lnTo>
                  <a:pt x="64008" y="126491"/>
                </a:lnTo>
                <a:lnTo>
                  <a:pt x="88925" y="121521"/>
                </a:lnTo>
                <a:lnTo>
                  <a:pt x="109270" y="107965"/>
                </a:lnTo>
                <a:lnTo>
                  <a:pt x="122986" y="87862"/>
                </a:lnTo>
                <a:lnTo>
                  <a:pt x="128016" y="63245"/>
                </a:lnTo>
                <a:lnTo>
                  <a:pt x="122986" y="38629"/>
                </a:lnTo>
                <a:lnTo>
                  <a:pt x="109270" y="18526"/>
                </a:lnTo>
                <a:lnTo>
                  <a:pt x="88925" y="4970"/>
                </a:lnTo>
                <a:lnTo>
                  <a:pt x="64008" y="0"/>
                </a:lnTo>
                <a:close/>
              </a:path>
            </a:pathLst>
          </a:custGeom>
          <a:solidFill>
            <a:srgbClr val="0B2949"/>
          </a:solidFill>
        </p:spPr>
        <p:txBody>
          <a:bodyPr wrap="square" lIns="0" tIns="0" rIns="0" bIns="0" rtlCol="0"/>
          <a:lstStyle/>
          <a:p>
            <a:endParaRPr/>
          </a:p>
        </p:txBody>
      </p:sp>
      <p:grpSp>
        <p:nvGrpSpPr>
          <p:cNvPr id="18" name="Group 17" descr="Graphic of a bar graph">
            <a:extLst>
              <a:ext uri="{FF2B5EF4-FFF2-40B4-BE49-F238E27FC236}">
                <a16:creationId xmlns:a16="http://schemas.microsoft.com/office/drawing/2014/main" id="{4E7FAB40-377A-424D-9A18-43E3AA870001}"/>
              </a:ext>
            </a:extLst>
          </p:cNvPr>
          <p:cNvGrpSpPr/>
          <p:nvPr/>
        </p:nvGrpSpPr>
        <p:grpSpPr>
          <a:xfrm>
            <a:off x="185928" y="4236720"/>
            <a:ext cx="635889" cy="271780"/>
            <a:chOff x="185928" y="4236720"/>
            <a:chExt cx="635889" cy="271780"/>
          </a:xfrm>
        </p:grpSpPr>
        <p:sp>
          <p:nvSpPr>
            <p:cNvPr id="9" name="object 9"/>
            <p:cNvSpPr/>
            <p:nvPr/>
          </p:nvSpPr>
          <p:spPr>
            <a:xfrm>
              <a:off x="185928" y="4392167"/>
              <a:ext cx="192405" cy="116205"/>
            </a:xfrm>
            <a:custGeom>
              <a:avLst/>
              <a:gdLst/>
              <a:ahLst/>
              <a:cxnLst/>
              <a:rect l="l" t="t" r="r" b="b"/>
              <a:pathLst>
                <a:path w="192404" h="116204">
                  <a:moveTo>
                    <a:pt x="0" y="0"/>
                  </a:moveTo>
                  <a:lnTo>
                    <a:pt x="192023" y="0"/>
                  </a:lnTo>
                  <a:lnTo>
                    <a:pt x="192023" y="115823"/>
                  </a:lnTo>
                  <a:lnTo>
                    <a:pt x="0" y="115823"/>
                  </a:lnTo>
                  <a:lnTo>
                    <a:pt x="0" y="0"/>
                  </a:lnTo>
                  <a:close/>
                </a:path>
              </a:pathLst>
            </a:custGeom>
            <a:solidFill>
              <a:srgbClr val="0B2949"/>
            </a:solidFill>
          </p:spPr>
          <p:txBody>
            <a:bodyPr wrap="square" lIns="0" tIns="0" rIns="0" bIns="0" rtlCol="0"/>
            <a:lstStyle/>
            <a:p>
              <a:endParaRPr/>
            </a:p>
          </p:txBody>
        </p:sp>
        <p:sp>
          <p:nvSpPr>
            <p:cNvPr id="10" name="object 10"/>
            <p:cNvSpPr/>
            <p:nvPr/>
          </p:nvSpPr>
          <p:spPr>
            <a:xfrm>
              <a:off x="409955" y="4305300"/>
              <a:ext cx="192405" cy="203200"/>
            </a:xfrm>
            <a:custGeom>
              <a:avLst/>
              <a:gdLst/>
              <a:ahLst/>
              <a:cxnLst/>
              <a:rect l="l" t="t" r="r" b="b"/>
              <a:pathLst>
                <a:path w="192404" h="203200">
                  <a:moveTo>
                    <a:pt x="0" y="0"/>
                  </a:moveTo>
                  <a:lnTo>
                    <a:pt x="192023" y="0"/>
                  </a:lnTo>
                  <a:lnTo>
                    <a:pt x="192023" y="202692"/>
                  </a:lnTo>
                  <a:lnTo>
                    <a:pt x="0" y="202692"/>
                  </a:lnTo>
                  <a:lnTo>
                    <a:pt x="0" y="0"/>
                  </a:lnTo>
                  <a:close/>
                </a:path>
              </a:pathLst>
            </a:custGeom>
            <a:solidFill>
              <a:srgbClr val="0B2949"/>
            </a:solidFill>
          </p:spPr>
          <p:txBody>
            <a:bodyPr wrap="square" lIns="0" tIns="0" rIns="0" bIns="0" rtlCol="0"/>
            <a:lstStyle/>
            <a:p>
              <a:endParaRPr/>
            </a:p>
          </p:txBody>
        </p:sp>
        <p:sp>
          <p:nvSpPr>
            <p:cNvPr id="11" name="object 11"/>
            <p:cNvSpPr/>
            <p:nvPr/>
          </p:nvSpPr>
          <p:spPr>
            <a:xfrm>
              <a:off x="629412" y="4236720"/>
              <a:ext cx="192405" cy="271780"/>
            </a:xfrm>
            <a:custGeom>
              <a:avLst/>
              <a:gdLst/>
              <a:ahLst/>
              <a:cxnLst/>
              <a:rect l="l" t="t" r="r" b="b"/>
              <a:pathLst>
                <a:path w="192405" h="271779">
                  <a:moveTo>
                    <a:pt x="0" y="0"/>
                  </a:moveTo>
                  <a:lnTo>
                    <a:pt x="192024" y="0"/>
                  </a:lnTo>
                  <a:lnTo>
                    <a:pt x="192024" y="271271"/>
                  </a:lnTo>
                  <a:lnTo>
                    <a:pt x="0" y="271271"/>
                  </a:lnTo>
                  <a:lnTo>
                    <a:pt x="0" y="0"/>
                  </a:lnTo>
                  <a:close/>
                </a:path>
              </a:pathLst>
            </a:custGeom>
            <a:solidFill>
              <a:srgbClr val="046B5C"/>
            </a:solidFill>
          </p:spPr>
          <p:txBody>
            <a:bodyPr wrap="square" lIns="0" tIns="0" rIns="0" bIns="0" rtlCol="0"/>
            <a:lstStyle/>
            <a:p>
              <a:endParaRPr/>
            </a:p>
          </p:txBody>
        </p:sp>
      </p:grpSp>
      <p:grpSp>
        <p:nvGrpSpPr>
          <p:cNvPr id="19" name="Group 18" descr="Graphic of two arrows forking into different directions.">
            <a:extLst>
              <a:ext uri="{FF2B5EF4-FFF2-40B4-BE49-F238E27FC236}">
                <a16:creationId xmlns:a16="http://schemas.microsoft.com/office/drawing/2014/main" id="{820950BB-5680-49B3-B541-61AB45DEA1F7}"/>
              </a:ext>
            </a:extLst>
          </p:cNvPr>
          <p:cNvGrpSpPr/>
          <p:nvPr/>
        </p:nvGrpSpPr>
        <p:grpSpPr>
          <a:xfrm>
            <a:off x="150878" y="5023103"/>
            <a:ext cx="725926" cy="575051"/>
            <a:chOff x="150878" y="5023103"/>
            <a:chExt cx="725926" cy="575051"/>
          </a:xfrm>
        </p:grpSpPr>
        <p:sp>
          <p:nvSpPr>
            <p:cNvPr id="12" name="object 12"/>
            <p:cNvSpPr/>
            <p:nvPr/>
          </p:nvSpPr>
          <p:spPr>
            <a:xfrm>
              <a:off x="205746" y="5044434"/>
              <a:ext cx="370205" cy="553720"/>
            </a:xfrm>
            <a:custGeom>
              <a:avLst/>
              <a:gdLst/>
              <a:ahLst/>
              <a:cxnLst/>
              <a:rect l="l" t="t" r="r" b="b"/>
              <a:pathLst>
                <a:path w="370205" h="553720">
                  <a:moveTo>
                    <a:pt x="1473" y="135102"/>
                  </a:moveTo>
                  <a:lnTo>
                    <a:pt x="2108" y="135813"/>
                  </a:lnTo>
                  <a:lnTo>
                    <a:pt x="8635" y="141503"/>
                  </a:lnTo>
                  <a:lnTo>
                    <a:pt x="13284" y="144830"/>
                  </a:lnTo>
                  <a:lnTo>
                    <a:pt x="13487" y="145059"/>
                  </a:lnTo>
                  <a:lnTo>
                    <a:pt x="22555" y="154076"/>
                  </a:lnTo>
                  <a:lnTo>
                    <a:pt x="29311" y="159524"/>
                  </a:lnTo>
                  <a:lnTo>
                    <a:pt x="31000" y="160947"/>
                  </a:lnTo>
                  <a:lnTo>
                    <a:pt x="34162" y="163080"/>
                  </a:lnTo>
                  <a:lnTo>
                    <a:pt x="40487" y="168287"/>
                  </a:lnTo>
                  <a:lnTo>
                    <a:pt x="44284" y="171132"/>
                  </a:lnTo>
                  <a:lnTo>
                    <a:pt x="48082" y="174218"/>
                  </a:lnTo>
                  <a:lnTo>
                    <a:pt x="52298" y="177304"/>
                  </a:lnTo>
                  <a:lnTo>
                    <a:pt x="66484" y="188661"/>
                  </a:lnTo>
                  <a:lnTo>
                    <a:pt x="79921" y="199575"/>
                  </a:lnTo>
                  <a:lnTo>
                    <a:pt x="93042" y="210492"/>
                  </a:lnTo>
                  <a:lnTo>
                    <a:pt x="106286" y="221856"/>
                  </a:lnTo>
                  <a:lnTo>
                    <a:pt x="107124" y="222808"/>
                  </a:lnTo>
                  <a:lnTo>
                    <a:pt x="122672" y="237232"/>
                  </a:lnTo>
                  <a:lnTo>
                    <a:pt x="151467" y="270607"/>
                  </a:lnTo>
                  <a:lnTo>
                    <a:pt x="178828" y="310145"/>
                  </a:lnTo>
                  <a:lnTo>
                    <a:pt x="199778" y="352553"/>
                  </a:lnTo>
                  <a:lnTo>
                    <a:pt x="208991" y="374738"/>
                  </a:lnTo>
                  <a:lnTo>
                    <a:pt x="208991" y="374980"/>
                  </a:lnTo>
                  <a:lnTo>
                    <a:pt x="209410" y="376161"/>
                  </a:lnTo>
                  <a:lnTo>
                    <a:pt x="209626" y="377113"/>
                  </a:lnTo>
                  <a:lnTo>
                    <a:pt x="209829" y="377824"/>
                  </a:lnTo>
                  <a:lnTo>
                    <a:pt x="211099" y="383514"/>
                  </a:lnTo>
                  <a:lnTo>
                    <a:pt x="224765" y="429158"/>
                  </a:lnTo>
                  <a:lnTo>
                    <a:pt x="231506" y="470911"/>
                  </a:lnTo>
                  <a:lnTo>
                    <a:pt x="234530" y="512751"/>
                  </a:lnTo>
                  <a:lnTo>
                    <a:pt x="235140" y="553211"/>
                  </a:lnTo>
                  <a:lnTo>
                    <a:pt x="370116" y="553211"/>
                  </a:lnTo>
                  <a:lnTo>
                    <a:pt x="369222" y="501675"/>
                  </a:lnTo>
                  <a:lnTo>
                    <a:pt x="365004" y="447359"/>
                  </a:lnTo>
                  <a:lnTo>
                    <a:pt x="355642" y="391397"/>
                  </a:lnTo>
                  <a:lnTo>
                    <a:pt x="339318" y="334924"/>
                  </a:lnTo>
                  <a:lnTo>
                    <a:pt x="338899" y="333971"/>
                  </a:lnTo>
                  <a:lnTo>
                    <a:pt x="338899" y="333501"/>
                  </a:lnTo>
                  <a:lnTo>
                    <a:pt x="338480" y="332308"/>
                  </a:lnTo>
                  <a:lnTo>
                    <a:pt x="338264" y="331368"/>
                  </a:lnTo>
                  <a:lnTo>
                    <a:pt x="338061" y="330657"/>
                  </a:lnTo>
                  <a:lnTo>
                    <a:pt x="321860" y="287778"/>
                  </a:lnTo>
                  <a:lnTo>
                    <a:pt x="291287" y="226295"/>
                  </a:lnTo>
                  <a:lnTo>
                    <a:pt x="270992" y="195071"/>
                  </a:lnTo>
                  <a:lnTo>
                    <a:pt x="253578" y="171588"/>
                  </a:lnTo>
                  <a:lnTo>
                    <a:pt x="234481" y="147996"/>
                  </a:lnTo>
                  <a:lnTo>
                    <a:pt x="223752" y="136296"/>
                  </a:lnTo>
                  <a:lnTo>
                    <a:pt x="3784" y="136296"/>
                  </a:lnTo>
                  <a:lnTo>
                    <a:pt x="1473" y="135102"/>
                  </a:lnTo>
                  <a:close/>
                </a:path>
                <a:path w="370205" h="553720">
                  <a:moveTo>
                    <a:pt x="62839" y="0"/>
                  </a:moveTo>
                  <a:lnTo>
                    <a:pt x="3784" y="136296"/>
                  </a:lnTo>
                  <a:lnTo>
                    <a:pt x="223752" y="136296"/>
                  </a:lnTo>
                  <a:lnTo>
                    <a:pt x="188950" y="102158"/>
                  </a:lnTo>
                  <a:lnTo>
                    <a:pt x="159377" y="76979"/>
                  </a:lnTo>
                  <a:lnTo>
                    <a:pt x="128003" y="51676"/>
                  </a:lnTo>
                  <a:lnTo>
                    <a:pt x="124840" y="49542"/>
                  </a:lnTo>
                  <a:lnTo>
                    <a:pt x="118516" y="44322"/>
                  </a:lnTo>
                  <a:lnTo>
                    <a:pt x="111340" y="38646"/>
                  </a:lnTo>
                  <a:lnTo>
                    <a:pt x="107340" y="35559"/>
                  </a:lnTo>
                  <a:lnTo>
                    <a:pt x="106286" y="34607"/>
                  </a:lnTo>
                  <a:lnTo>
                    <a:pt x="104597" y="33185"/>
                  </a:lnTo>
                  <a:lnTo>
                    <a:pt x="102908" y="31534"/>
                  </a:lnTo>
                  <a:lnTo>
                    <a:pt x="98907" y="27495"/>
                  </a:lnTo>
                  <a:lnTo>
                    <a:pt x="96583" y="25361"/>
                  </a:lnTo>
                  <a:lnTo>
                    <a:pt x="91732" y="20624"/>
                  </a:lnTo>
                  <a:lnTo>
                    <a:pt x="87299" y="18021"/>
                  </a:lnTo>
                  <a:lnTo>
                    <a:pt x="86677" y="17538"/>
                  </a:lnTo>
                  <a:lnTo>
                    <a:pt x="86042" y="16840"/>
                  </a:lnTo>
                  <a:lnTo>
                    <a:pt x="85407" y="16357"/>
                  </a:lnTo>
                  <a:lnTo>
                    <a:pt x="81288" y="12801"/>
                  </a:lnTo>
                  <a:lnTo>
                    <a:pt x="76180" y="8712"/>
                  </a:lnTo>
                  <a:lnTo>
                    <a:pt x="70044" y="4356"/>
                  </a:lnTo>
                  <a:lnTo>
                    <a:pt x="62839" y="0"/>
                  </a:lnTo>
                  <a:close/>
                </a:path>
                <a:path w="370205" h="553720">
                  <a:moveTo>
                    <a:pt x="203" y="133921"/>
                  </a:moveTo>
                  <a:lnTo>
                    <a:pt x="0" y="133921"/>
                  </a:lnTo>
                  <a:lnTo>
                    <a:pt x="419" y="134162"/>
                  </a:lnTo>
                  <a:lnTo>
                    <a:pt x="1473" y="135102"/>
                  </a:lnTo>
                  <a:lnTo>
                    <a:pt x="203" y="133921"/>
                  </a:lnTo>
                  <a:close/>
                </a:path>
              </a:pathLst>
            </a:custGeom>
            <a:solidFill>
              <a:srgbClr val="0B2949"/>
            </a:solidFill>
          </p:spPr>
          <p:txBody>
            <a:bodyPr wrap="square" lIns="0" tIns="0" rIns="0" bIns="0" rtlCol="0"/>
            <a:lstStyle/>
            <a:p>
              <a:endParaRPr/>
            </a:p>
          </p:txBody>
        </p:sp>
        <p:sp>
          <p:nvSpPr>
            <p:cNvPr id="13" name="object 13"/>
            <p:cNvSpPr/>
            <p:nvPr/>
          </p:nvSpPr>
          <p:spPr>
            <a:xfrm>
              <a:off x="150878" y="5023103"/>
              <a:ext cx="233679" cy="277495"/>
            </a:xfrm>
            <a:custGeom>
              <a:avLst/>
              <a:gdLst/>
              <a:ahLst/>
              <a:cxnLst/>
              <a:rect l="l" t="t" r="r" b="b"/>
              <a:pathLst>
                <a:path w="233679" h="277495">
                  <a:moveTo>
                    <a:pt x="233172" y="0"/>
                  </a:moveTo>
                  <a:lnTo>
                    <a:pt x="0" y="22186"/>
                  </a:lnTo>
                  <a:lnTo>
                    <a:pt x="42392" y="277368"/>
                  </a:lnTo>
                  <a:lnTo>
                    <a:pt x="233172" y="0"/>
                  </a:lnTo>
                  <a:close/>
                </a:path>
              </a:pathLst>
            </a:custGeom>
            <a:solidFill>
              <a:srgbClr val="046B5C"/>
            </a:solidFill>
          </p:spPr>
          <p:txBody>
            <a:bodyPr wrap="square" lIns="0" tIns="0" rIns="0" bIns="0" rtlCol="0"/>
            <a:lstStyle/>
            <a:p>
              <a:endParaRPr/>
            </a:p>
          </p:txBody>
        </p:sp>
        <p:sp>
          <p:nvSpPr>
            <p:cNvPr id="14" name="object 14"/>
            <p:cNvSpPr/>
            <p:nvPr/>
          </p:nvSpPr>
          <p:spPr>
            <a:xfrm>
              <a:off x="452840" y="5052528"/>
              <a:ext cx="381000" cy="545465"/>
            </a:xfrm>
            <a:custGeom>
              <a:avLst/>
              <a:gdLst/>
              <a:ahLst/>
              <a:cxnLst/>
              <a:rect l="l" t="t" r="r" b="b"/>
              <a:pathLst>
                <a:path w="381000" h="545464">
                  <a:moveTo>
                    <a:pt x="297180" y="0"/>
                  </a:moveTo>
                  <a:lnTo>
                    <a:pt x="283489" y="10172"/>
                  </a:lnTo>
                  <a:lnTo>
                    <a:pt x="271691" y="20573"/>
                  </a:lnTo>
                  <a:lnTo>
                    <a:pt x="251256" y="37591"/>
                  </a:lnTo>
                  <a:lnTo>
                    <a:pt x="244944" y="42786"/>
                  </a:lnTo>
                  <a:lnTo>
                    <a:pt x="210324" y="70359"/>
                  </a:lnTo>
                  <a:lnTo>
                    <a:pt x="180492" y="95503"/>
                  </a:lnTo>
                  <a:lnTo>
                    <a:pt x="178816" y="97154"/>
                  </a:lnTo>
                  <a:lnTo>
                    <a:pt x="174180" y="101422"/>
                  </a:lnTo>
                  <a:lnTo>
                    <a:pt x="171653" y="103784"/>
                  </a:lnTo>
                  <a:lnTo>
                    <a:pt x="165309" y="109512"/>
                  </a:lnTo>
                  <a:lnTo>
                    <a:pt x="158670" y="115750"/>
                  </a:lnTo>
                  <a:lnTo>
                    <a:pt x="122050" y="157443"/>
                  </a:lnTo>
                  <a:lnTo>
                    <a:pt x="101727" y="184149"/>
                  </a:lnTo>
                  <a:lnTo>
                    <a:pt x="99618" y="186753"/>
                  </a:lnTo>
                  <a:lnTo>
                    <a:pt x="78720" y="219067"/>
                  </a:lnTo>
                  <a:lnTo>
                    <a:pt x="48186" y="280389"/>
                  </a:lnTo>
                  <a:lnTo>
                    <a:pt x="33274" y="316534"/>
                  </a:lnTo>
                  <a:lnTo>
                    <a:pt x="32016" y="323151"/>
                  </a:lnTo>
                  <a:lnTo>
                    <a:pt x="31800" y="323862"/>
                  </a:lnTo>
                  <a:lnTo>
                    <a:pt x="31584" y="324802"/>
                  </a:lnTo>
                  <a:lnTo>
                    <a:pt x="31165" y="325983"/>
                  </a:lnTo>
                  <a:lnTo>
                    <a:pt x="31165" y="326466"/>
                  </a:lnTo>
                  <a:lnTo>
                    <a:pt x="30962" y="326936"/>
                  </a:lnTo>
                  <a:lnTo>
                    <a:pt x="30962" y="327405"/>
                  </a:lnTo>
                  <a:lnTo>
                    <a:pt x="14542" y="383732"/>
                  </a:lnTo>
                  <a:lnTo>
                    <a:pt x="5132" y="439545"/>
                  </a:lnTo>
                  <a:lnTo>
                    <a:pt x="896" y="493717"/>
                  </a:lnTo>
                  <a:lnTo>
                    <a:pt x="0" y="545122"/>
                  </a:lnTo>
                  <a:lnTo>
                    <a:pt x="134797" y="545122"/>
                  </a:lnTo>
                  <a:lnTo>
                    <a:pt x="135407" y="504768"/>
                  </a:lnTo>
                  <a:lnTo>
                    <a:pt x="138428" y="463037"/>
                  </a:lnTo>
                  <a:lnTo>
                    <a:pt x="145161" y="421394"/>
                  </a:lnTo>
                  <a:lnTo>
                    <a:pt x="156908" y="381304"/>
                  </a:lnTo>
                  <a:lnTo>
                    <a:pt x="158800" y="375869"/>
                  </a:lnTo>
                  <a:lnTo>
                    <a:pt x="160070" y="370192"/>
                  </a:lnTo>
                  <a:lnTo>
                    <a:pt x="160274" y="369481"/>
                  </a:lnTo>
                  <a:lnTo>
                    <a:pt x="160489" y="368541"/>
                  </a:lnTo>
                  <a:lnTo>
                    <a:pt x="160909" y="367360"/>
                  </a:lnTo>
                  <a:lnTo>
                    <a:pt x="160909" y="367118"/>
                  </a:lnTo>
                  <a:lnTo>
                    <a:pt x="170073" y="345133"/>
                  </a:lnTo>
                  <a:lnTo>
                    <a:pt x="190853" y="303030"/>
                  </a:lnTo>
                  <a:lnTo>
                    <a:pt x="213768" y="269650"/>
                  </a:lnTo>
                  <a:lnTo>
                    <a:pt x="240093" y="237108"/>
                  </a:lnTo>
                  <a:lnTo>
                    <a:pt x="256527" y="221272"/>
                  </a:lnTo>
                  <a:lnTo>
                    <a:pt x="261581" y="216534"/>
                  </a:lnTo>
                  <a:lnTo>
                    <a:pt x="277295" y="202884"/>
                  </a:lnTo>
                  <a:lnTo>
                    <a:pt x="290228" y="192103"/>
                  </a:lnTo>
                  <a:lnTo>
                    <a:pt x="317398" y="170205"/>
                  </a:lnTo>
                  <a:lnTo>
                    <a:pt x="321602" y="167131"/>
                  </a:lnTo>
                  <a:lnTo>
                    <a:pt x="325399" y="164058"/>
                  </a:lnTo>
                  <a:lnTo>
                    <a:pt x="329184" y="161226"/>
                  </a:lnTo>
                  <a:lnTo>
                    <a:pt x="335508" y="156019"/>
                  </a:lnTo>
                  <a:lnTo>
                    <a:pt x="338670" y="153898"/>
                  </a:lnTo>
                  <a:lnTo>
                    <a:pt x="340982" y="152006"/>
                  </a:lnTo>
                  <a:lnTo>
                    <a:pt x="343293" y="149872"/>
                  </a:lnTo>
                  <a:lnTo>
                    <a:pt x="355092" y="139471"/>
                  </a:lnTo>
                  <a:lnTo>
                    <a:pt x="358254" y="136639"/>
                  </a:lnTo>
                  <a:lnTo>
                    <a:pt x="361619" y="133807"/>
                  </a:lnTo>
                  <a:lnTo>
                    <a:pt x="364782" y="130733"/>
                  </a:lnTo>
                  <a:lnTo>
                    <a:pt x="374472" y="124345"/>
                  </a:lnTo>
                  <a:lnTo>
                    <a:pt x="380784" y="118198"/>
                  </a:lnTo>
                  <a:lnTo>
                    <a:pt x="291909" y="4495"/>
                  </a:lnTo>
                  <a:lnTo>
                    <a:pt x="294855" y="1663"/>
                  </a:lnTo>
                  <a:lnTo>
                    <a:pt x="297180" y="0"/>
                  </a:lnTo>
                  <a:close/>
                </a:path>
              </a:pathLst>
            </a:custGeom>
            <a:solidFill>
              <a:srgbClr val="046B5C"/>
            </a:solidFill>
          </p:spPr>
          <p:txBody>
            <a:bodyPr wrap="square" lIns="0" tIns="0" rIns="0" bIns="0" rtlCol="0"/>
            <a:lstStyle/>
            <a:p>
              <a:endParaRPr/>
            </a:p>
          </p:txBody>
        </p:sp>
        <p:sp>
          <p:nvSpPr>
            <p:cNvPr id="15" name="object 15"/>
            <p:cNvSpPr/>
            <p:nvPr/>
          </p:nvSpPr>
          <p:spPr>
            <a:xfrm>
              <a:off x="643125" y="5023103"/>
              <a:ext cx="233679" cy="277495"/>
            </a:xfrm>
            <a:custGeom>
              <a:avLst/>
              <a:gdLst/>
              <a:ahLst/>
              <a:cxnLst/>
              <a:rect l="l" t="t" r="r" b="b"/>
              <a:pathLst>
                <a:path w="233680" h="277495">
                  <a:moveTo>
                    <a:pt x="0" y="0"/>
                  </a:moveTo>
                  <a:lnTo>
                    <a:pt x="190779" y="277368"/>
                  </a:lnTo>
                  <a:lnTo>
                    <a:pt x="233172" y="22186"/>
                  </a:lnTo>
                  <a:lnTo>
                    <a:pt x="0" y="0"/>
                  </a:lnTo>
                  <a:close/>
                </a:path>
              </a:pathLst>
            </a:custGeom>
            <a:solidFill>
              <a:srgbClr val="0B2949"/>
            </a:solidFill>
          </p:spPr>
          <p:txBody>
            <a:bodyPr wrap="square" lIns="0" tIns="0" rIns="0" bIns="0" rtlCol="0"/>
            <a:lstStyle/>
            <a:p>
              <a:endParaRPr/>
            </a:p>
          </p:txBody>
        </p:sp>
      </p:grpSp>
      <p:sp>
        <p:nvSpPr>
          <p:cNvPr id="16" name="object 16"/>
          <p:cNvSpPr txBox="1"/>
          <p:nvPr/>
        </p:nvSpPr>
        <p:spPr>
          <a:xfrm>
            <a:off x="982254" y="1803957"/>
            <a:ext cx="10390505" cy="3828415"/>
          </a:xfrm>
          <a:prstGeom prst="rect">
            <a:avLst/>
          </a:prstGeom>
        </p:spPr>
        <p:txBody>
          <a:bodyPr vert="horz" wrap="square" lIns="0" tIns="0" rIns="0" bIns="0" rtlCol="0">
            <a:spAutoFit/>
          </a:bodyPr>
          <a:lstStyle/>
          <a:p>
            <a:pPr marL="12700">
              <a:lnSpc>
                <a:spcPct val="100000"/>
              </a:lnSpc>
            </a:pPr>
            <a:r>
              <a:rPr sz="2400" b="1" spc="-5" dirty="0">
                <a:solidFill>
                  <a:srgbClr val="0B2949"/>
                </a:solidFill>
                <a:latin typeface="Arial"/>
                <a:cs typeface="Arial"/>
              </a:rPr>
              <a:t>Why</a:t>
            </a:r>
            <a:r>
              <a:rPr sz="2400" b="1" spc="-85" dirty="0">
                <a:solidFill>
                  <a:srgbClr val="0B2949"/>
                </a:solidFill>
                <a:latin typeface="Arial"/>
                <a:cs typeface="Arial"/>
              </a:rPr>
              <a:t> </a:t>
            </a:r>
            <a:r>
              <a:rPr sz="2400" b="1" dirty="0">
                <a:solidFill>
                  <a:srgbClr val="0B2949"/>
                </a:solidFill>
                <a:latin typeface="Arial"/>
                <a:cs typeface="Arial"/>
              </a:rPr>
              <a:t>now?</a:t>
            </a:r>
            <a:endParaRPr sz="2400" dirty="0">
              <a:latin typeface="Arial"/>
              <a:cs typeface="Arial"/>
            </a:endParaRPr>
          </a:p>
          <a:p>
            <a:pPr marL="355600" marR="1886585" indent="-342900">
              <a:lnSpc>
                <a:spcPts val="2590"/>
              </a:lnSpc>
              <a:spcBef>
                <a:spcPts val="1635"/>
              </a:spcBef>
              <a:buFont typeface="Arial"/>
              <a:buChar char="•"/>
              <a:tabLst>
                <a:tab pos="354965" algn="l"/>
                <a:tab pos="355600" algn="l"/>
              </a:tabLst>
            </a:pPr>
            <a:r>
              <a:rPr sz="2400" b="1" spc="-5" dirty="0">
                <a:solidFill>
                  <a:srgbClr val="046B5C"/>
                </a:solidFill>
                <a:latin typeface="Arial"/>
                <a:cs typeface="Arial"/>
              </a:rPr>
              <a:t>HCD </a:t>
            </a:r>
            <a:r>
              <a:rPr sz="2400" b="1" dirty="0">
                <a:solidFill>
                  <a:srgbClr val="046B5C"/>
                </a:solidFill>
                <a:latin typeface="Arial"/>
                <a:cs typeface="Arial"/>
              </a:rPr>
              <a:t>is </a:t>
            </a:r>
            <a:r>
              <a:rPr sz="2400" b="1" spc="-5" dirty="0">
                <a:solidFill>
                  <a:srgbClr val="046B5C"/>
                </a:solidFill>
                <a:latin typeface="Arial"/>
                <a:cs typeface="Arial"/>
              </a:rPr>
              <a:t>an excellent </a:t>
            </a:r>
            <a:r>
              <a:rPr sz="2400" b="1" dirty="0">
                <a:solidFill>
                  <a:srgbClr val="046B5C"/>
                </a:solidFill>
                <a:latin typeface="Arial"/>
                <a:cs typeface="Arial"/>
              </a:rPr>
              <a:t>fit </a:t>
            </a:r>
            <a:r>
              <a:rPr sz="2400" b="1" spc="-5" dirty="0">
                <a:solidFill>
                  <a:srgbClr val="046B5C"/>
                </a:solidFill>
                <a:latin typeface="Arial"/>
                <a:cs typeface="Arial"/>
              </a:rPr>
              <a:t>for data collection </a:t>
            </a:r>
            <a:r>
              <a:rPr sz="2400" b="1" dirty="0">
                <a:solidFill>
                  <a:srgbClr val="046B5C"/>
                </a:solidFill>
                <a:latin typeface="Arial"/>
                <a:cs typeface="Arial"/>
              </a:rPr>
              <a:t>in </a:t>
            </a:r>
            <a:r>
              <a:rPr sz="2400" b="1" spc="-5" dirty="0">
                <a:solidFill>
                  <a:srgbClr val="046B5C"/>
                </a:solidFill>
                <a:latin typeface="Arial"/>
                <a:cs typeface="Arial"/>
              </a:rPr>
              <a:t>the measure  conceptualization</a:t>
            </a:r>
            <a:r>
              <a:rPr sz="2400" b="1" spc="-90" dirty="0">
                <a:solidFill>
                  <a:srgbClr val="046B5C"/>
                </a:solidFill>
                <a:latin typeface="Arial"/>
                <a:cs typeface="Arial"/>
              </a:rPr>
              <a:t> </a:t>
            </a:r>
            <a:r>
              <a:rPr sz="2400" b="1" spc="-5" dirty="0">
                <a:solidFill>
                  <a:srgbClr val="046B5C"/>
                </a:solidFill>
                <a:latin typeface="Arial"/>
                <a:cs typeface="Arial"/>
              </a:rPr>
              <a:t>phase</a:t>
            </a:r>
            <a:endParaRPr sz="2400" dirty="0">
              <a:latin typeface="Arial"/>
              <a:cs typeface="Arial"/>
            </a:endParaRPr>
          </a:p>
          <a:p>
            <a:pPr marL="355600" marR="5080" indent="-342900">
              <a:lnSpc>
                <a:spcPts val="2590"/>
              </a:lnSpc>
              <a:spcBef>
                <a:spcPts val="1595"/>
              </a:spcBef>
              <a:buFont typeface="Arial"/>
              <a:buChar char="•"/>
              <a:tabLst>
                <a:tab pos="354965" algn="l"/>
                <a:tab pos="355600" algn="l"/>
              </a:tabLst>
            </a:pPr>
            <a:r>
              <a:rPr sz="2400" b="1" spc="-25" dirty="0">
                <a:solidFill>
                  <a:srgbClr val="046B5C"/>
                </a:solidFill>
                <a:latin typeface="Arial"/>
                <a:cs typeface="Arial"/>
              </a:rPr>
              <a:t>We </a:t>
            </a:r>
            <a:r>
              <a:rPr sz="2400" b="1" dirty="0">
                <a:solidFill>
                  <a:srgbClr val="046B5C"/>
                </a:solidFill>
                <a:latin typeface="Arial"/>
                <a:cs typeface="Arial"/>
              </a:rPr>
              <a:t>were </a:t>
            </a:r>
            <a:r>
              <a:rPr sz="2400" b="1" spc="-5" dirty="0">
                <a:solidFill>
                  <a:srgbClr val="046B5C"/>
                </a:solidFill>
                <a:latin typeface="Arial"/>
                <a:cs typeface="Arial"/>
              </a:rPr>
              <a:t>able </a:t>
            </a:r>
            <a:r>
              <a:rPr sz="2400" b="1" dirty="0">
                <a:solidFill>
                  <a:srgbClr val="046B5C"/>
                </a:solidFill>
                <a:latin typeface="Arial"/>
                <a:cs typeface="Arial"/>
              </a:rPr>
              <a:t>to </a:t>
            </a:r>
            <a:r>
              <a:rPr sz="2400" b="1" spc="-5" dirty="0">
                <a:solidFill>
                  <a:srgbClr val="046B5C"/>
                </a:solidFill>
                <a:latin typeface="Arial"/>
                <a:cs typeface="Arial"/>
              </a:rPr>
              <a:t>identify hidden insights or unknowns </a:t>
            </a:r>
            <a:r>
              <a:rPr sz="2400" b="1" dirty="0">
                <a:solidFill>
                  <a:srgbClr val="046B5C"/>
                </a:solidFill>
                <a:latin typeface="Arial"/>
                <a:cs typeface="Arial"/>
              </a:rPr>
              <a:t>to </a:t>
            </a:r>
            <a:r>
              <a:rPr sz="2400" b="1" spc="-5" dirty="0">
                <a:solidFill>
                  <a:srgbClr val="046B5C"/>
                </a:solidFill>
                <a:latin typeface="Arial"/>
                <a:cs typeface="Arial"/>
              </a:rPr>
              <a:t>patients and  measure</a:t>
            </a:r>
            <a:r>
              <a:rPr sz="2400" b="1" spc="-65" dirty="0">
                <a:solidFill>
                  <a:srgbClr val="046B5C"/>
                </a:solidFill>
                <a:latin typeface="Arial"/>
                <a:cs typeface="Arial"/>
              </a:rPr>
              <a:t> </a:t>
            </a:r>
            <a:r>
              <a:rPr sz="2400" b="1" spc="-5" dirty="0">
                <a:solidFill>
                  <a:srgbClr val="046B5C"/>
                </a:solidFill>
                <a:latin typeface="Arial"/>
                <a:cs typeface="Arial"/>
              </a:rPr>
              <a:t>developers</a:t>
            </a:r>
            <a:endParaRPr sz="2400" dirty="0">
              <a:latin typeface="Arial"/>
              <a:cs typeface="Arial"/>
            </a:endParaRPr>
          </a:p>
          <a:p>
            <a:pPr marL="355600" marR="297180" indent="-342900">
              <a:lnSpc>
                <a:spcPts val="2590"/>
              </a:lnSpc>
              <a:spcBef>
                <a:spcPts val="1605"/>
              </a:spcBef>
              <a:buFont typeface="Arial"/>
              <a:buChar char="•"/>
              <a:tabLst>
                <a:tab pos="354965" algn="l"/>
                <a:tab pos="355600" algn="l"/>
              </a:tabLst>
            </a:pPr>
            <a:r>
              <a:rPr sz="2400" b="1" spc="-5" dirty="0">
                <a:solidFill>
                  <a:srgbClr val="046B5C"/>
                </a:solidFill>
                <a:latin typeface="Arial"/>
                <a:cs typeface="Arial"/>
              </a:rPr>
              <a:t>HCD </a:t>
            </a:r>
            <a:r>
              <a:rPr sz="2400" b="1" dirty="0">
                <a:solidFill>
                  <a:srgbClr val="046B5C"/>
                </a:solidFill>
                <a:latin typeface="Arial"/>
                <a:cs typeface="Arial"/>
              </a:rPr>
              <a:t>is </a:t>
            </a:r>
            <a:r>
              <a:rPr sz="2400" b="1" spc="-5" dirty="0">
                <a:solidFill>
                  <a:srgbClr val="046B5C"/>
                </a:solidFill>
                <a:latin typeface="Arial"/>
                <a:cs typeface="Arial"/>
              </a:rPr>
              <a:t>also an excellent </a:t>
            </a:r>
            <a:r>
              <a:rPr sz="2400" b="1" dirty="0">
                <a:solidFill>
                  <a:srgbClr val="046B5C"/>
                </a:solidFill>
                <a:latin typeface="Arial"/>
                <a:cs typeface="Arial"/>
              </a:rPr>
              <a:t>fit </a:t>
            </a:r>
            <a:r>
              <a:rPr sz="2400" b="1" spc="-5" dirty="0">
                <a:solidFill>
                  <a:srgbClr val="046B5C"/>
                </a:solidFill>
                <a:latin typeface="Arial"/>
                <a:cs typeface="Arial"/>
              </a:rPr>
              <a:t>for analyzing all the qualitative data </a:t>
            </a:r>
            <a:r>
              <a:rPr sz="2400" b="1" dirty="0">
                <a:solidFill>
                  <a:srgbClr val="046B5C"/>
                </a:solidFill>
                <a:latin typeface="Arial"/>
                <a:cs typeface="Arial"/>
              </a:rPr>
              <a:t>in </a:t>
            </a:r>
            <a:r>
              <a:rPr sz="2400" b="1" spc="-5" dirty="0">
                <a:solidFill>
                  <a:srgbClr val="046B5C"/>
                </a:solidFill>
                <a:latin typeface="Arial"/>
                <a:cs typeface="Arial"/>
              </a:rPr>
              <a:t>a  very short</a:t>
            </a:r>
            <a:r>
              <a:rPr sz="2400" b="1" spc="-55" dirty="0">
                <a:solidFill>
                  <a:srgbClr val="046B5C"/>
                </a:solidFill>
                <a:latin typeface="Arial"/>
                <a:cs typeface="Arial"/>
              </a:rPr>
              <a:t> </a:t>
            </a:r>
            <a:r>
              <a:rPr sz="2400" b="1" spc="-5" dirty="0">
                <a:solidFill>
                  <a:srgbClr val="046B5C"/>
                </a:solidFill>
                <a:latin typeface="Arial"/>
                <a:cs typeface="Arial"/>
              </a:rPr>
              <a:t>turnaround</a:t>
            </a:r>
            <a:endParaRPr sz="2400" dirty="0">
              <a:latin typeface="Arial"/>
              <a:cs typeface="Arial"/>
            </a:endParaRPr>
          </a:p>
          <a:p>
            <a:pPr marL="355600" marR="22860" indent="-342900">
              <a:lnSpc>
                <a:spcPts val="2590"/>
              </a:lnSpc>
              <a:spcBef>
                <a:spcPts val="1595"/>
              </a:spcBef>
              <a:buFont typeface="Arial"/>
              <a:buChar char="•"/>
              <a:tabLst>
                <a:tab pos="354965" algn="l"/>
                <a:tab pos="355600" algn="l"/>
              </a:tabLst>
            </a:pPr>
            <a:r>
              <a:rPr sz="2400" b="1" spc="-25" dirty="0">
                <a:solidFill>
                  <a:srgbClr val="046B5C"/>
                </a:solidFill>
                <a:latin typeface="Arial"/>
                <a:cs typeface="Arial"/>
              </a:rPr>
              <a:t>Potential unintended consequences </a:t>
            </a:r>
            <a:r>
              <a:rPr sz="2400" b="1" spc="-15" dirty="0">
                <a:solidFill>
                  <a:srgbClr val="046B5C"/>
                </a:solidFill>
                <a:latin typeface="Arial"/>
                <a:cs typeface="Arial"/>
              </a:rPr>
              <a:t>or </a:t>
            </a:r>
            <a:r>
              <a:rPr sz="2400" b="1" spc="-25" dirty="0">
                <a:solidFill>
                  <a:srgbClr val="046B5C"/>
                </a:solidFill>
                <a:latin typeface="Arial"/>
                <a:cs typeface="Arial"/>
              </a:rPr>
              <a:t>implementation </a:t>
            </a:r>
            <a:r>
              <a:rPr sz="2400" b="1" spc="-5" dirty="0">
                <a:solidFill>
                  <a:srgbClr val="046B5C"/>
                </a:solidFill>
                <a:latin typeface="Arial"/>
                <a:cs typeface="Arial"/>
              </a:rPr>
              <a:t>challenges are  brought </a:t>
            </a:r>
            <a:r>
              <a:rPr sz="2400" b="1" dirty="0">
                <a:solidFill>
                  <a:srgbClr val="046B5C"/>
                </a:solidFill>
                <a:latin typeface="Arial"/>
                <a:cs typeface="Arial"/>
              </a:rPr>
              <a:t>to </a:t>
            </a:r>
            <a:r>
              <a:rPr sz="2400" b="1" spc="-5" dirty="0">
                <a:solidFill>
                  <a:srgbClr val="046B5C"/>
                </a:solidFill>
                <a:latin typeface="Arial"/>
                <a:cs typeface="Arial"/>
              </a:rPr>
              <a:t>the</a:t>
            </a:r>
            <a:r>
              <a:rPr sz="2400" b="1" spc="-90" dirty="0">
                <a:solidFill>
                  <a:srgbClr val="046B5C"/>
                </a:solidFill>
                <a:latin typeface="Arial"/>
                <a:cs typeface="Arial"/>
              </a:rPr>
              <a:t> </a:t>
            </a:r>
            <a:r>
              <a:rPr sz="2400" b="1" spc="-5" dirty="0">
                <a:solidFill>
                  <a:srgbClr val="046B5C"/>
                </a:solidFill>
                <a:latin typeface="Arial"/>
                <a:cs typeface="Arial"/>
              </a:rPr>
              <a:t>forefront</a:t>
            </a:r>
            <a:endParaRPr sz="2400" dirty="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422857"/>
            <a:ext cx="10377805" cy="1207135"/>
          </a:xfrm>
          <a:prstGeom prst="rect">
            <a:avLst/>
          </a:prstGeom>
        </p:spPr>
        <p:txBody>
          <a:bodyPr vert="horz" wrap="square" lIns="0" tIns="0" rIns="0" bIns="0" rtlCol="0">
            <a:spAutoFit/>
          </a:bodyPr>
          <a:lstStyle/>
          <a:p>
            <a:pPr marL="12700" marR="5080">
              <a:lnSpc>
                <a:spcPts val="4750"/>
              </a:lnSpc>
            </a:pPr>
            <a:r>
              <a:rPr b="0" dirty="0">
                <a:solidFill>
                  <a:srgbClr val="0B2949"/>
                </a:solidFill>
                <a:latin typeface="Arial"/>
                <a:cs typeface="Arial"/>
              </a:rPr>
              <a:t>Benefits and outcomes of innovative</a:t>
            </a:r>
            <a:r>
              <a:rPr b="0" spc="-50" dirty="0">
                <a:solidFill>
                  <a:srgbClr val="0B2949"/>
                </a:solidFill>
                <a:latin typeface="Arial"/>
                <a:cs typeface="Arial"/>
              </a:rPr>
              <a:t> </a:t>
            </a:r>
            <a:r>
              <a:rPr b="0" dirty="0">
                <a:solidFill>
                  <a:srgbClr val="0B2949"/>
                </a:solidFill>
                <a:latin typeface="Arial"/>
                <a:cs typeface="Arial"/>
              </a:rPr>
              <a:t>HCD  approach</a:t>
            </a:r>
          </a:p>
        </p:txBody>
      </p:sp>
      <p:sp>
        <p:nvSpPr>
          <p:cNvPr id="6" name="object 6" descr="Graphic of two hands shaking"/>
          <p:cNvSpPr/>
          <p:nvPr/>
        </p:nvSpPr>
        <p:spPr>
          <a:xfrm>
            <a:off x="198120" y="2459741"/>
            <a:ext cx="521334" cy="482600"/>
          </a:xfrm>
          <a:custGeom>
            <a:avLst/>
            <a:gdLst/>
            <a:ahLst/>
            <a:cxnLst/>
            <a:rect l="l" t="t" r="r" b="b"/>
            <a:pathLst>
              <a:path w="521334" h="482600">
                <a:moveTo>
                  <a:pt x="381983" y="373138"/>
                </a:moveTo>
                <a:lnTo>
                  <a:pt x="225501" y="373138"/>
                </a:lnTo>
                <a:lnTo>
                  <a:pt x="232513" y="373942"/>
                </a:lnTo>
                <a:lnTo>
                  <a:pt x="239374" y="376304"/>
                </a:lnTo>
                <a:lnTo>
                  <a:pt x="245937" y="380146"/>
                </a:lnTo>
                <a:lnTo>
                  <a:pt x="252056" y="385394"/>
                </a:lnTo>
                <a:lnTo>
                  <a:pt x="262535" y="400608"/>
                </a:lnTo>
                <a:lnTo>
                  <a:pt x="267850" y="418507"/>
                </a:lnTo>
                <a:lnTo>
                  <a:pt x="267682" y="436880"/>
                </a:lnTo>
                <a:lnTo>
                  <a:pt x="261708" y="453517"/>
                </a:lnTo>
                <a:lnTo>
                  <a:pt x="255485" y="463829"/>
                </a:lnTo>
                <a:lnTo>
                  <a:pt x="274064" y="471180"/>
                </a:lnTo>
                <a:lnTo>
                  <a:pt x="287889" y="475862"/>
                </a:lnTo>
                <a:lnTo>
                  <a:pt x="296562" y="478334"/>
                </a:lnTo>
                <a:lnTo>
                  <a:pt x="299681" y="479056"/>
                </a:lnTo>
                <a:lnTo>
                  <a:pt x="300329" y="479285"/>
                </a:lnTo>
                <a:lnTo>
                  <a:pt x="308762" y="481231"/>
                </a:lnTo>
                <a:lnTo>
                  <a:pt x="320621" y="482503"/>
                </a:lnTo>
                <a:lnTo>
                  <a:pt x="333523" y="481648"/>
                </a:lnTo>
                <a:lnTo>
                  <a:pt x="366522" y="452259"/>
                </a:lnTo>
                <a:lnTo>
                  <a:pt x="294106" y="409092"/>
                </a:lnTo>
                <a:lnTo>
                  <a:pt x="290398" y="406920"/>
                </a:lnTo>
                <a:lnTo>
                  <a:pt x="288721" y="401193"/>
                </a:lnTo>
                <a:lnTo>
                  <a:pt x="290588" y="396608"/>
                </a:lnTo>
                <a:lnTo>
                  <a:pt x="292442" y="391922"/>
                </a:lnTo>
                <a:lnTo>
                  <a:pt x="296989" y="389851"/>
                </a:lnTo>
                <a:lnTo>
                  <a:pt x="405402" y="389851"/>
                </a:lnTo>
                <a:lnTo>
                  <a:pt x="381983" y="373138"/>
                </a:lnTo>
                <a:close/>
              </a:path>
              <a:path w="521334" h="482600">
                <a:moveTo>
                  <a:pt x="399370" y="437718"/>
                </a:moveTo>
                <a:lnTo>
                  <a:pt x="378688" y="437718"/>
                </a:lnTo>
                <a:lnTo>
                  <a:pt x="379336" y="437946"/>
                </a:lnTo>
                <a:lnTo>
                  <a:pt x="384870" y="438659"/>
                </a:lnTo>
                <a:lnTo>
                  <a:pt x="392564" y="438759"/>
                </a:lnTo>
                <a:lnTo>
                  <a:pt x="399370" y="437718"/>
                </a:lnTo>
                <a:close/>
              </a:path>
              <a:path w="521334" h="482600">
                <a:moveTo>
                  <a:pt x="405402" y="389851"/>
                </a:moveTo>
                <a:lnTo>
                  <a:pt x="296989" y="389851"/>
                </a:lnTo>
                <a:lnTo>
                  <a:pt x="377571" y="437946"/>
                </a:lnTo>
                <a:lnTo>
                  <a:pt x="378688" y="437718"/>
                </a:lnTo>
                <a:lnTo>
                  <a:pt x="399370" y="437718"/>
                </a:lnTo>
                <a:lnTo>
                  <a:pt x="419531" y="399935"/>
                </a:lnTo>
                <a:lnTo>
                  <a:pt x="405402" y="389851"/>
                </a:lnTo>
                <a:close/>
              </a:path>
              <a:path w="521334" h="482600">
                <a:moveTo>
                  <a:pt x="433535" y="314515"/>
                </a:moveTo>
                <a:lnTo>
                  <a:pt x="330314" y="314515"/>
                </a:lnTo>
                <a:lnTo>
                  <a:pt x="333933" y="317157"/>
                </a:lnTo>
                <a:lnTo>
                  <a:pt x="429564" y="385394"/>
                </a:lnTo>
                <a:lnTo>
                  <a:pt x="435919" y="385515"/>
                </a:lnTo>
                <a:lnTo>
                  <a:pt x="443988" y="384821"/>
                </a:lnTo>
                <a:lnTo>
                  <a:pt x="469054" y="347357"/>
                </a:lnTo>
                <a:lnTo>
                  <a:pt x="468464" y="340398"/>
                </a:lnTo>
                <a:lnTo>
                  <a:pt x="433535" y="314515"/>
                </a:lnTo>
                <a:close/>
              </a:path>
              <a:path w="521334" h="482600">
                <a:moveTo>
                  <a:pt x="426594" y="309372"/>
                </a:moveTo>
                <a:lnTo>
                  <a:pt x="180200" y="309372"/>
                </a:lnTo>
                <a:lnTo>
                  <a:pt x="187207" y="310172"/>
                </a:lnTo>
                <a:lnTo>
                  <a:pt x="194068" y="312516"/>
                </a:lnTo>
                <a:lnTo>
                  <a:pt x="220560" y="345719"/>
                </a:lnTo>
                <a:lnTo>
                  <a:pt x="222990" y="359598"/>
                </a:lnTo>
                <a:lnTo>
                  <a:pt x="222250" y="373367"/>
                </a:lnTo>
                <a:lnTo>
                  <a:pt x="224383" y="373138"/>
                </a:lnTo>
                <a:lnTo>
                  <a:pt x="381983" y="373138"/>
                </a:lnTo>
                <a:lnTo>
                  <a:pt x="322618" y="330771"/>
                </a:lnTo>
                <a:lnTo>
                  <a:pt x="321411" y="325056"/>
                </a:lnTo>
                <a:lnTo>
                  <a:pt x="323545" y="320586"/>
                </a:lnTo>
                <a:lnTo>
                  <a:pt x="325678" y="316001"/>
                </a:lnTo>
                <a:lnTo>
                  <a:pt x="330314" y="314515"/>
                </a:lnTo>
                <a:lnTo>
                  <a:pt x="433535" y="314515"/>
                </a:lnTo>
                <a:lnTo>
                  <a:pt x="426594" y="309372"/>
                </a:lnTo>
                <a:close/>
              </a:path>
              <a:path w="521334" h="482600">
                <a:moveTo>
                  <a:pt x="477886" y="239750"/>
                </a:moveTo>
                <a:lnTo>
                  <a:pt x="362254" y="239750"/>
                </a:lnTo>
                <a:lnTo>
                  <a:pt x="482206" y="328485"/>
                </a:lnTo>
                <a:lnTo>
                  <a:pt x="489886" y="330192"/>
                </a:lnTo>
                <a:lnTo>
                  <a:pt x="499576" y="329872"/>
                </a:lnTo>
                <a:lnTo>
                  <a:pt x="509423" y="325281"/>
                </a:lnTo>
                <a:lnTo>
                  <a:pt x="517575" y="314172"/>
                </a:lnTo>
                <a:lnTo>
                  <a:pt x="520880" y="303143"/>
                </a:lnTo>
                <a:lnTo>
                  <a:pt x="520776" y="292488"/>
                </a:lnTo>
                <a:lnTo>
                  <a:pt x="492506" y="253834"/>
                </a:lnTo>
                <a:lnTo>
                  <a:pt x="477886" y="239750"/>
                </a:lnTo>
                <a:close/>
              </a:path>
              <a:path w="521334" h="482600">
                <a:moveTo>
                  <a:pt x="355692" y="244792"/>
                </a:moveTo>
                <a:lnTo>
                  <a:pt x="136474" y="244792"/>
                </a:lnTo>
                <a:lnTo>
                  <a:pt x="143493" y="245592"/>
                </a:lnTo>
                <a:lnTo>
                  <a:pt x="150375" y="247937"/>
                </a:lnTo>
                <a:lnTo>
                  <a:pt x="176961" y="281441"/>
                </a:lnTo>
                <a:lnTo>
                  <a:pt x="179328" y="295522"/>
                </a:lnTo>
                <a:lnTo>
                  <a:pt x="178435" y="309486"/>
                </a:lnTo>
                <a:lnTo>
                  <a:pt x="180200" y="309372"/>
                </a:lnTo>
                <a:lnTo>
                  <a:pt x="426594" y="309372"/>
                </a:lnTo>
                <a:lnTo>
                  <a:pt x="357987" y="258533"/>
                </a:lnTo>
                <a:lnTo>
                  <a:pt x="354368" y="255892"/>
                </a:lnTo>
                <a:lnTo>
                  <a:pt x="353161" y="250050"/>
                </a:lnTo>
                <a:lnTo>
                  <a:pt x="355692" y="244792"/>
                </a:lnTo>
                <a:close/>
              </a:path>
              <a:path w="521334" h="482600">
                <a:moveTo>
                  <a:pt x="475018" y="237007"/>
                </a:moveTo>
                <a:lnTo>
                  <a:pt x="58585" y="237007"/>
                </a:lnTo>
                <a:lnTo>
                  <a:pt x="65589" y="237809"/>
                </a:lnTo>
                <a:lnTo>
                  <a:pt x="72447" y="240166"/>
                </a:lnTo>
                <a:lnTo>
                  <a:pt x="97518" y="269075"/>
                </a:lnTo>
                <a:lnTo>
                  <a:pt x="99796" y="276733"/>
                </a:lnTo>
                <a:lnTo>
                  <a:pt x="108800" y="261620"/>
                </a:lnTo>
                <a:lnTo>
                  <a:pt x="114264" y="254452"/>
                </a:lnTo>
                <a:lnTo>
                  <a:pt x="120865" y="249172"/>
                </a:lnTo>
                <a:lnTo>
                  <a:pt x="128353" y="245909"/>
                </a:lnTo>
                <a:lnTo>
                  <a:pt x="136474" y="244792"/>
                </a:lnTo>
                <a:lnTo>
                  <a:pt x="355692" y="244792"/>
                </a:lnTo>
                <a:lnTo>
                  <a:pt x="357517" y="241122"/>
                </a:lnTo>
                <a:lnTo>
                  <a:pt x="362254" y="239750"/>
                </a:lnTo>
                <a:lnTo>
                  <a:pt x="477886" y="239750"/>
                </a:lnTo>
                <a:lnTo>
                  <a:pt x="475018" y="237007"/>
                </a:lnTo>
                <a:close/>
              </a:path>
              <a:path w="521334" h="482600">
                <a:moveTo>
                  <a:pt x="95072" y="0"/>
                </a:moveTo>
                <a:lnTo>
                  <a:pt x="0" y="208267"/>
                </a:lnTo>
                <a:lnTo>
                  <a:pt x="7988" y="219252"/>
                </a:lnTo>
                <a:lnTo>
                  <a:pt x="9804" y="222116"/>
                </a:lnTo>
                <a:lnTo>
                  <a:pt x="30632" y="254177"/>
                </a:lnTo>
                <a:lnTo>
                  <a:pt x="36373" y="246715"/>
                </a:lnTo>
                <a:lnTo>
                  <a:pt x="42972" y="241430"/>
                </a:lnTo>
                <a:lnTo>
                  <a:pt x="50458" y="238140"/>
                </a:lnTo>
                <a:lnTo>
                  <a:pt x="58585" y="237007"/>
                </a:lnTo>
                <a:lnTo>
                  <a:pt x="475018" y="237007"/>
                </a:lnTo>
                <a:lnTo>
                  <a:pt x="457593" y="220510"/>
                </a:lnTo>
                <a:lnTo>
                  <a:pt x="443887" y="208081"/>
                </a:lnTo>
                <a:lnTo>
                  <a:pt x="427775" y="193808"/>
                </a:lnTo>
                <a:lnTo>
                  <a:pt x="409189" y="177686"/>
                </a:lnTo>
                <a:lnTo>
                  <a:pt x="392510" y="163499"/>
                </a:lnTo>
                <a:lnTo>
                  <a:pt x="142697" y="163499"/>
                </a:lnTo>
                <a:lnTo>
                  <a:pt x="135267" y="159829"/>
                </a:lnTo>
                <a:lnTo>
                  <a:pt x="130810" y="152501"/>
                </a:lnTo>
                <a:lnTo>
                  <a:pt x="127693" y="145087"/>
                </a:lnTo>
                <a:lnTo>
                  <a:pt x="126420" y="135943"/>
                </a:lnTo>
                <a:lnTo>
                  <a:pt x="126993" y="124891"/>
                </a:lnTo>
                <a:lnTo>
                  <a:pt x="148572" y="72028"/>
                </a:lnTo>
                <a:lnTo>
                  <a:pt x="172402" y="30226"/>
                </a:lnTo>
                <a:lnTo>
                  <a:pt x="169341" y="29540"/>
                </a:lnTo>
                <a:lnTo>
                  <a:pt x="123582" y="18965"/>
                </a:lnTo>
                <a:lnTo>
                  <a:pt x="102768" y="5829"/>
                </a:lnTo>
                <a:lnTo>
                  <a:pt x="95072" y="0"/>
                </a:lnTo>
                <a:close/>
              </a:path>
              <a:path w="521334" h="482600">
                <a:moveTo>
                  <a:pt x="275082" y="80137"/>
                </a:moveTo>
                <a:lnTo>
                  <a:pt x="247319" y="91135"/>
                </a:lnTo>
                <a:lnTo>
                  <a:pt x="237409" y="107473"/>
                </a:lnTo>
                <a:lnTo>
                  <a:pt x="219192" y="130465"/>
                </a:lnTo>
                <a:lnTo>
                  <a:pt x="193455" y="151740"/>
                </a:lnTo>
                <a:lnTo>
                  <a:pt x="160985" y="162928"/>
                </a:lnTo>
                <a:lnTo>
                  <a:pt x="158381" y="163271"/>
                </a:lnTo>
                <a:lnTo>
                  <a:pt x="155778" y="163499"/>
                </a:lnTo>
                <a:lnTo>
                  <a:pt x="392510" y="163499"/>
                </a:lnTo>
                <a:lnTo>
                  <a:pt x="388061" y="159715"/>
                </a:lnTo>
                <a:lnTo>
                  <a:pt x="384352" y="156629"/>
                </a:lnTo>
                <a:lnTo>
                  <a:pt x="380542" y="153530"/>
                </a:lnTo>
                <a:lnTo>
                  <a:pt x="376555" y="150444"/>
                </a:lnTo>
                <a:lnTo>
                  <a:pt x="374421" y="148729"/>
                </a:lnTo>
                <a:lnTo>
                  <a:pt x="341179" y="124110"/>
                </a:lnTo>
                <a:lnTo>
                  <a:pt x="289572" y="89370"/>
                </a:lnTo>
                <a:lnTo>
                  <a:pt x="275082" y="80137"/>
                </a:lnTo>
                <a:close/>
              </a:path>
            </a:pathLst>
          </a:custGeom>
          <a:solidFill>
            <a:srgbClr val="0B2949"/>
          </a:solidFill>
        </p:spPr>
        <p:txBody>
          <a:bodyPr wrap="square" lIns="0" tIns="0" rIns="0" bIns="0" rtlCol="0"/>
          <a:lstStyle/>
          <a:p>
            <a:endParaRPr/>
          </a:p>
        </p:txBody>
      </p:sp>
      <p:sp>
        <p:nvSpPr>
          <p:cNvPr id="7" name="object 7"/>
          <p:cNvSpPr/>
          <p:nvPr/>
        </p:nvSpPr>
        <p:spPr>
          <a:xfrm>
            <a:off x="267343" y="2723390"/>
            <a:ext cx="95250" cy="142240"/>
          </a:xfrm>
          <a:custGeom>
            <a:avLst/>
            <a:gdLst/>
            <a:ahLst/>
            <a:cxnLst/>
            <a:rect l="l" t="t" r="r" b="b"/>
            <a:pathLst>
              <a:path w="95250" h="142239">
                <a:moveTo>
                  <a:pt x="73253" y="0"/>
                </a:moveTo>
                <a:lnTo>
                  <a:pt x="61188" y="0"/>
                </a:lnTo>
                <a:lnTo>
                  <a:pt x="55753" y="3200"/>
                </a:lnTo>
                <a:lnTo>
                  <a:pt x="52247" y="9029"/>
                </a:lnTo>
                <a:lnTo>
                  <a:pt x="3492" y="91516"/>
                </a:lnTo>
                <a:lnTo>
                  <a:pt x="0" y="101617"/>
                </a:lnTo>
                <a:lnTo>
                  <a:pt x="154" y="112988"/>
                </a:lnTo>
                <a:lnTo>
                  <a:pt x="3730" y="124231"/>
                </a:lnTo>
                <a:lnTo>
                  <a:pt x="10503" y="133946"/>
                </a:lnTo>
                <a:lnTo>
                  <a:pt x="15481" y="138988"/>
                </a:lnTo>
                <a:lnTo>
                  <a:pt x="21374" y="141732"/>
                </a:lnTo>
                <a:lnTo>
                  <a:pt x="33540" y="141732"/>
                </a:lnTo>
                <a:lnTo>
                  <a:pt x="38976" y="138531"/>
                </a:lnTo>
                <a:lnTo>
                  <a:pt x="42481" y="132575"/>
                </a:lnTo>
                <a:lnTo>
                  <a:pt x="91135" y="50330"/>
                </a:lnTo>
                <a:lnTo>
                  <a:pt x="94665" y="40110"/>
                </a:lnTo>
                <a:lnTo>
                  <a:pt x="94508" y="28722"/>
                </a:lnTo>
                <a:lnTo>
                  <a:pt x="90915" y="17527"/>
                </a:lnTo>
                <a:lnTo>
                  <a:pt x="84137" y="7886"/>
                </a:lnTo>
                <a:lnTo>
                  <a:pt x="79159" y="2743"/>
                </a:lnTo>
                <a:lnTo>
                  <a:pt x="73253" y="0"/>
                </a:lnTo>
                <a:close/>
              </a:path>
            </a:pathLst>
          </a:custGeom>
          <a:solidFill>
            <a:srgbClr val="046B5C"/>
          </a:solidFill>
        </p:spPr>
        <p:txBody>
          <a:bodyPr wrap="square" lIns="0" tIns="0" rIns="0" bIns="0" rtlCol="0"/>
          <a:lstStyle/>
          <a:p>
            <a:endParaRPr/>
          </a:p>
        </p:txBody>
      </p:sp>
      <p:sp>
        <p:nvSpPr>
          <p:cNvPr id="8" name="object 8"/>
          <p:cNvSpPr/>
          <p:nvPr/>
        </p:nvSpPr>
        <p:spPr>
          <a:xfrm>
            <a:off x="320782" y="2787389"/>
            <a:ext cx="85725" cy="125095"/>
          </a:xfrm>
          <a:custGeom>
            <a:avLst/>
            <a:gdLst/>
            <a:ahLst/>
            <a:cxnLst/>
            <a:rect l="l" t="t" r="r" b="b"/>
            <a:pathLst>
              <a:path w="85725" h="125094">
                <a:moveTo>
                  <a:pt x="63641" y="0"/>
                </a:moveTo>
                <a:lnTo>
                  <a:pt x="52655" y="0"/>
                </a:lnTo>
                <a:lnTo>
                  <a:pt x="48236" y="1968"/>
                </a:lnTo>
                <a:lnTo>
                  <a:pt x="44858" y="5791"/>
                </a:lnTo>
                <a:lnTo>
                  <a:pt x="38028" y="16916"/>
                </a:lnTo>
                <a:lnTo>
                  <a:pt x="23884" y="40581"/>
                </a:lnTo>
                <a:lnTo>
                  <a:pt x="3926" y="74180"/>
                </a:lnTo>
                <a:lnTo>
                  <a:pt x="3557" y="74637"/>
                </a:lnTo>
                <a:lnTo>
                  <a:pt x="3176" y="75793"/>
                </a:lnTo>
                <a:lnTo>
                  <a:pt x="2427" y="77190"/>
                </a:lnTo>
                <a:lnTo>
                  <a:pt x="1868" y="78574"/>
                </a:lnTo>
                <a:lnTo>
                  <a:pt x="1398" y="79959"/>
                </a:lnTo>
                <a:lnTo>
                  <a:pt x="0" y="89408"/>
                </a:lnTo>
                <a:lnTo>
                  <a:pt x="1219" y="99299"/>
                </a:lnTo>
                <a:lnTo>
                  <a:pt x="4922" y="108778"/>
                </a:lnTo>
                <a:lnTo>
                  <a:pt x="10974" y="116992"/>
                </a:lnTo>
                <a:lnTo>
                  <a:pt x="16041" y="122199"/>
                </a:lnTo>
                <a:lnTo>
                  <a:pt x="22137" y="124968"/>
                </a:lnTo>
                <a:lnTo>
                  <a:pt x="34533" y="124968"/>
                </a:lnTo>
                <a:lnTo>
                  <a:pt x="39981" y="121729"/>
                </a:lnTo>
                <a:lnTo>
                  <a:pt x="43550" y="115836"/>
                </a:lnTo>
                <a:lnTo>
                  <a:pt x="81853" y="50800"/>
                </a:lnTo>
                <a:lnTo>
                  <a:pt x="85408" y="40581"/>
                </a:lnTo>
                <a:lnTo>
                  <a:pt x="85252" y="29079"/>
                </a:lnTo>
                <a:lnTo>
                  <a:pt x="81612" y="17706"/>
                </a:lnTo>
                <a:lnTo>
                  <a:pt x="74715" y="7874"/>
                </a:lnTo>
                <a:lnTo>
                  <a:pt x="69648" y="2781"/>
                </a:lnTo>
                <a:lnTo>
                  <a:pt x="63641" y="0"/>
                </a:lnTo>
                <a:close/>
              </a:path>
            </a:pathLst>
          </a:custGeom>
          <a:solidFill>
            <a:srgbClr val="046B5C"/>
          </a:solidFill>
        </p:spPr>
        <p:txBody>
          <a:bodyPr wrap="square" lIns="0" tIns="0" rIns="0" bIns="0" rtlCol="0"/>
          <a:lstStyle/>
          <a:p>
            <a:endParaRPr/>
          </a:p>
        </p:txBody>
      </p:sp>
      <p:sp>
        <p:nvSpPr>
          <p:cNvPr id="9" name="object 9"/>
          <p:cNvSpPr/>
          <p:nvPr/>
        </p:nvSpPr>
        <p:spPr>
          <a:xfrm>
            <a:off x="380405" y="2851405"/>
            <a:ext cx="71755" cy="100965"/>
          </a:xfrm>
          <a:custGeom>
            <a:avLst/>
            <a:gdLst/>
            <a:ahLst/>
            <a:cxnLst/>
            <a:rect l="l" t="t" r="r" b="b"/>
            <a:pathLst>
              <a:path w="71754" h="100964">
                <a:moveTo>
                  <a:pt x="49890" y="0"/>
                </a:moveTo>
                <a:lnTo>
                  <a:pt x="37571" y="0"/>
                </a:lnTo>
                <a:lnTo>
                  <a:pt x="32072" y="3213"/>
                </a:lnTo>
                <a:lnTo>
                  <a:pt x="5434" y="48023"/>
                </a:lnTo>
                <a:lnTo>
                  <a:pt x="2390" y="53365"/>
                </a:lnTo>
                <a:lnTo>
                  <a:pt x="1656" y="55054"/>
                </a:lnTo>
                <a:lnTo>
                  <a:pt x="0" y="64575"/>
                </a:lnTo>
                <a:lnTo>
                  <a:pt x="1102" y="74634"/>
                </a:lnTo>
                <a:lnTo>
                  <a:pt x="4812" y="84308"/>
                </a:lnTo>
                <a:lnTo>
                  <a:pt x="10978" y="92671"/>
                </a:lnTo>
                <a:lnTo>
                  <a:pt x="16020" y="97713"/>
                </a:lnTo>
                <a:lnTo>
                  <a:pt x="22090" y="100583"/>
                </a:lnTo>
                <a:lnTo>
                  <a:pt x="34308" y="100583"/>
                </a:lnTo>
                <a:lnTo>
                  <a:pt x="39819" y="97256"/>
                </a:lnTo>
                <a:lnTo>
                  <a:pt x="43363" y="91401"/>
                </a:lnTo>
                <a:lnTo>
                  <a:pt x="67988" y="50342"/>
                </a:lnTo>
                <a:lnTo>
                  <a:pt x="71526" y="40230"/>
                </a:lnTo>
                <a:lnTo>
                  <a:pt x="71374" y="28870"/>
                </a:lnTo>
                <a:lnTo>
                  <a:pt x="67758" y="17638"/>
                </a:lnTo>
                <a:lnTo>
                  <a:pt x="60901" y="7912"/>
                </a:lnTo>
                <a:lnTo>
                  <a:pt x="55859" y="2870"/>
                </a:lnTo>
                <a:lnTo>
                  <a:pt x="49890" y="0"/>
                </a:lnTo>
                <a:close/>
              </a:path>
            </a:pathLst>
          </a:custGeom>
          <a:solidFill>
            <a:srgbClr val="046B5C"/>
          </a:solidFill>
        </p:spPr>
        <p:txBody>
          <a:bodyPr wrap="square" lIns="0" tIns="0" rIns="0" bIns="0" rtlCol="0"/>
          <a:lstStyle/>
          <a:p>
            <a:endParaRPr/>
          </a:p>
        </p:txBody>
      </p:sp>
      <p:sp>
        <p:nvSpPr>
          <p:cNvPr id="10" name="object 10"/>
          <p:cNvSpPr/>
          <p:nvPr/>
        </p:nvSpPr>
        <p:spPr>
          <a:xfrm>
            <a:off x="221713" y="2715771"/>
            <a:ext cx="63500" cy="85725"/>
          </a:xfrm>
          <a:custGeom>
            <a:avLst/>
            <a:gdLst/>
            <a:ahLst/>
            <a:cxnLst/>
            <a:rect l="l" t="t" r="r" b="b"/>
            <a:pathLst>
              <a:path w="63500" h="85725">
                <a:moveTo>
                  <a:pt x="41039" y="0"/>
                </a:moveTo>
                <a:lnTo>
                  <a:pt x="28580" y="0"/>
                </a:lnTo>
                <a:lnTo>
                  <a:pt x="23017" y="3200"/>
                </a:lnTo>
                <a:lnTo>
                  <a:pt x="3574" y="35179"/>
                </a:lnTo>
                <a:lnTo>
                  <a:pt x="0" y="45272"/>
                </a:lnTo>
                <a:lnTo>
                  <a:pt x="156" y="56618"/>
                </a:lnTo>
                <a:lnTo>
                  <a:pt x="3815" y="67813"/>
                </a:lnTo>
                <a:lnTo>
                  <a:pt x="10749" y="77457"/>
                </a:lnTo>
                <a:lnTo>
                  <a:pt x="15842" y="82600"/>
                </a:lnTo>
                <a:lnTo>
                  <a:pt x="21887" y="85344"/>
                </a:lnTo>
                <a:lnTo>
                  <a:pt x="32733" y="85344"/>
                </a:lnTo>
                <a:lnTo>
                  <a:pt x="60000" y="48895"/>
                </a:lnTo>
                <a:lnTo>
                  <a:pt x="62956" y="38917"/>
                </a:lnTo>
                <a:lnTo>
                  <a:pt x="62487" y="27870"/>
                </a:lnTo>
                <a:lnTo>
                  <a:pt x="58816" y="17080"/>
                </a:lnTo>
                <a:lnTo>
                  <a:pt x="52164" y="7874"/>
                </a:lnTo>
                <a:lnTo>
                  <a:pt x="47071" y="2743"/>
                </a:lnTo>
                <a:lnTo>
                  <a:pt x="41039" y="0"/>
                </a:lnTo>
                <a:close/>
              </a:path>
            </a:pathLst>
          </a:custGeom>
          <a:solidFill>
            <a:srgbClr val="046B5C"/>
          </a:solidFill>
        </p:spPr>
        <p:txBody>
          <a:bodyPr wrap="square" lIns="0" tIns="0" rIns="0" bIns="0" rtlCol="0"/>
          <a:lstStyle/>
          <a:p>
            <a:endParaRPr/>
          </a:p>
        </p:txBody>
      </p:sp>
      <p:sp>
        <p:nvSpPr>
          <p:cNvPr id="11" name="object 11"/>
          <p:cNvSpPr/>
          <p:nvPr/>
        </p:nvSpPr>
        <p:spPr>
          <a:xfrm>
            <a:off x="338325" y="2442970"/>
            <a:ext cx="429895" cy="271780"/>
          </a:xfrm>
          <a:custGeom>
            <a:avLst/>
            <a:gdLst/>
            <a:ahLst/>
            <a:cxnLst/>
            <a:rect l="l" t="t" r="r" b="b"/>
            <a:pathLst>
              <a:path w="429895" h="271780">
                <a:moveTo>
                  <a:pt x="364408" y="76758"/>
                </a:moveTo>
                <a:lnTo>
                  <a:pt x="136893" y="76758"/>
                </a:lnTo>
                <a:lnTo>
                  <a:pt x="138010" y="77101"/>
                </a:lnTo>
                <a:lnTo>
                  <a:pt x="148639" y="83765"/>
                </a:lnTo>
                <a:lnTo>
                  <a:pt x="203809" y="120382"/>
                </a:lnTo>
                <a:lnTo>
                  <a:pt x="237502" y="144919"/>
                </a:lnTo>
                <a:lnTo>
                  <a:pt x="243738" y="149732"/>
                </a:lnTo>
                <a:lnTo>
                  <a:pt x="246710" y="152018"/>
                </a:lnTo>
                <a:lnTo>
                  <a:pt x="250151" y="154876"/>
                </a:lnTo>
                <a:lnTo>
                  <a:pt x="253606" y="157632"/>
                </a:lnTo>
                <a:lnTo>
                  <a:pt x="277654" y="177971"/>
                </a:lnTo>
                <a:lnTo>
                  <a:pt x="311914" y="207870"/>
                </a:lnTo>
                <a:lnTo>
                  <a:pt x="341516" y="234968"/>
                </a:lnTo>
                <a:lnTo>
                  <a:pt x="378117" y="271271"/>
                </a:lnTo>
                <a:lnTo>
                  <a:pt x="383034" y="268374"/>
                </a:lnTo>
                <a:lnTo>
                  <a:pt x="415899" y="235762"/>
                </a:lnTo>
                <a:lnTo>
                  <a:pt x="420001" y="230492"/>
                </a:lnTo>
                <a:lnTo>
                  <a:pt x="423811" y="225678"/>
                </a:lnTo>
                <a:lnTo>
                  <a:pt x="429310" y="219951"/>
                </a:lnTo>
                <a:lnTo>
                  <a:pt x="429590" y="219722"/>
                </a:lnTo>
                <a:lnTo>
                  <a:pt x="429768" y="219608"/>
                </a:lnTo>
                <a:lnTo>
                  <a:pt x="364408" y="76758"/>
                </a:lnTo>
                <a:close/>
              </a:path>
              <a:path w="429895" h="271780">
                <a:moveTo>
                  <a:pt x="187058" y="0"/>
                </a:moveTo>
                <a:lnTo>
                  <a:pt x="185102" y="0"/>
                </a:lnTo>
                <a:lnTo>
                  <a:pt x="140928" y="2177"/>
                </a:lnTo>
                <a:lnTo>
                  <a:pt x="104057" y="7288"/>
                </a:lnTo>
                <a:lnTo>
                  <a:pt x="77464" y="14739"/>
                </a:lnTo>
                <a:lnTo>
                  <a:pt x="64122" y="23939"/>
                </a:lnTo>
                <a:lnTo>
                  <a:pt x="60312" y="30594"/>
                </a:lnTo>
                <a:lnTo>
                  <a:pt x="58077" y="34366"/>
                </a:lnTo>
                <a:lnTo>
                  <a:pt x="56489" y="37122"/>
                </a:lnTo>
                <a:lnTo>
                  <a:pt x="54813" y="39865"/>
                </a:lnTo>
                <a:lnTo>
                  <a:pt x="52959" y="42964"/>
                </a:lnTo>
                <a:lnTo>
                  <a:pt x="23536" y="93883"/>
                </a:lnTo>
                <a:lnTo>
                  <a:pt x="3632" y="134035"/>
                </a:lnTo>
                <a:lnTo>
                  <a:pt x="0" y="149732"/>
                </a:lnTo>
                <a:lnTo>
                  <a:pt x="1396" y="155460"/>
                </a:lnTo>
                <a:lnTo>
                  <a:pt x="4381" y="160261"/>
                </a:lnTo>
                <a:lnTo>
                  <a:pt x="9220" y="160845"/>
                </a:lnTo>
                <a:lnTo>
                  <a:pt x="17030" y="160731"/>
                </a:lnTo>
                <a:lnTo>
                  <a:pt x="74498" y="126030"/>
                </a:lnTo>
                <a:lnTo>
                  <a:pt x="96608" y="92557"/>
                </a:lnTo>
                <a:lnTo>
                  <a:pt x="98183" y="91071"/>
                </a:lnTo>
                <a:lnTo>
                  <a:pt x="133362" y="77215"/>
                </a:lnTo>
                <a:lnTo>
                  <a:pt x="134950" y="76758"/>
                </a:lnTo>
                <a:lnTo>
                  <a:pt x="364408" y="76758"/>
                </a:lnTo>
                <a:lnTo>
                  <a:pt x="339405" y="22112"/>
                </a:lnTo>
                <a:lnTo>
                  <a:pt x="297713" y="22110"/>
                </a:lnTo>
                <a:lnTo>
                  <a:pt x="245533" y="8990"/>
                </a:lnTo>
                <a:lnTo>
                  <a:pt x="227149" y="4552"/>
                </a:lnTo>
                <a:lnTo>
                  <a:pt x="207540" y="1277"/>
                </a:lnTo>
                <a:lnTo>
                  <a:pt x="187058" y="0"/>
                </a:lnTo>
                <a:close/>
              </a:path>
              <a:path w="429895" h="271780">
                <a:moveTo>
                  <a:pt x="335686" y="13982"/>
                </a:moveTo>
                <a:lnTo>
                  <a:pt x="325879" y="17781"/>
                </a:lnTo>
                <a:lnTo>
                  <a:pt x="316142" y="20580"/>
                </a:lnTo>
                <a:lnTo>
                  <a:pt x="306684" y="22112"/>
                </a:lnTo>
                <a:lnTo>
                  <a:pt x="339405" y="22112"/>
                </a:lnTo>
                <a:lnTo>
                  <a:pt x="335686" y="13982"/>
                </a:lnTo>
                <a:close/>
              </a:path>
            </a:pathLst>
          </a:custGeom>
          <a:solidFill>
            <a:srgbClr val="046B5C"/>
          </a:solidFill>
        </p:spPr>
        <p:txBody>
          <a:bodyPr wrap="square" lIns="0" tIns="0" rIns="0" bIns="0" rtlCol="0"/>
          <a:lstStyle/>
          <a:p>
            <a:endParaRPr/>
          </a:p>
        </p:txBody>
      </p:sp>
      <p:sp>
        <p:nvSpPr>
          <p:cNvPr id="12" name="object 12"/>
          <p:cNvSpPr/>
          <p:nvPr/>
        </p:nvSpPr>
        <p:spPr>
          <a:xfrm>
            <a:off x="111253" y="2372862"/>
            <a:ext cx="182880" cy="312420"/>
          </a:xfrm>
          <a:custGeom>
            <a:avLst/>
            <a:gdLst/>
            <a:ahLst/>
            <a:cxnLst/>
            <a:rect l="l" t="t" r="r" b="b"/>
            <a:pathLst>
              <a:path w="182879" h="312419">
                <a:moveTo>
                  <a:pt x="125018" y="0"/>
                </a:moveTo>
                <a:lnTo>
                  <a:pt x="122504" y="0"/>
                </a:lnTo>
                <a:lnTo>
                  <a:pt x="121018" y="1143"/>
                </a:lnTo>
                <a:lnTo>
                  <a:pt x="1485" y="262051"/>
                </a:lnTo>
                <a:lnTo>
                  <a:pt x="0" y="265137"/>
                </a:lnTo>
                <a:lnTo>
                  <a:pt x="838" y="269240"/>
                </a:lnTo>
                <a:lnTo>
                  <a:pt x="3162" y="270954"/>
                </a:lnTo>
                <a:lnTo>
                  <a:pt x="56464" y="310934"/>
                </a:lnTo>
                <a:lnTo>
                  <a:pt x="58597" y="312420"/>
                </a:lnTo>
                <a:lnTo>
                  <a:pt x="61480" y="311391"/>
                </a:lnTo>
                <a:lnTo>
                  <a:pt x="62699" y="308660"/>
                </a:lnTo>
                <a:lnTo>
                  <a:pt x="181483" y="49695"/>
                </a:lnTo>
                <a:lnTo>
                  <a:pt x="182879" y="46609"/>
                </a:lnTo>
                <a:lnTo>
                  <a:pt x="182130" y="42494"/>
                </a:lnTo>
                <a:lnTo>
                  <a:pt x="126415" y="800"/>
                </a:lnTo>
                <a:lnTo>
                  <a:pt x="125768" y="228"/>
                </a:lnTo>
                <a:lnTo>
                  <a:pt x="125018" y="0"/>
                </a:lnTo>
                <a:close/>
              </a:path>
            </a:pathLst>
          </a:custGeom>
          <a:solidFill>
            <a:srgbClr val="0B2949"/>
          </a:solidFill>
        </p:spPr>
        <p:txBody>
          <a:bodyPr wrap="square" lIns="0" tIns="0" rIns="0" bIns="0" rtlCol="0"/>
          <a:lstStyle/>
          <a:p>
            <a:endParaRPr/>
          </a:p>
        </p:txBody>
      </p:sp>
      <p:sp>
        <p:nvSpPr>
          <p:cNvPr id="13" name="object 13"/>
          <p:cNvSpPr/>
          <p:nvPr/>
        </p:nvSpPr>
        <p:spPr>
          <a:xfrm>
            <a:off x="673605" y="2372872"/>
            <a:ext cx="182880" cy="312420"/>
          </a:xfrm>
          <a:custGeom>
            <a:avLst/>
            <a:gdLst/>
            <a:ahLst/>
            <a:cxnLst/>
            <a:rect l="l" t="t" r="r" b="b"/>
            <a:pathLst>
              <a:path w="182880" h="312419">
                <a:moveTo>
                  <a:pt x="60274" y="0"/>
                </a:moveTo>
                <a:lnTo>
                  <a:pt x="57861" y="0"/>
                </a:lnTo>
                <a:lnTo>
                  <a:pt x="57111" y="342"/>
                </a:lnTo>
                <a:lnTo>
                  <a:pt x="56464" y="800"/>
                </a:lnTo>
                <a:lnTo>
                  <a:pt x="3162" y="40779"/>
                </a:lnTo>
                <a:lnTo>
                  <a:pt x="749" y="42494"/>
                </a:lnTo>
                <a:lnTo>
                  <a:pt x="0" y="46596"/>
                </a:lnTo>
                <a:lnTo>
                  <a:pt x="1397" y="49682"/>
                </a:lnTo>
                <a:lnTo>
                  <a:pt x="120180" y="308648"/>
                </a:lnTo>
                <a:lnTo>
                  <a:pt x="121399" y="311391"/>
                </a:lnTo>
                <a:lnTo>
                  <a:pt x="124282" y="312419"/>
                </a:lnTo>
                <a:lnTo>
                  <a:pt x="126415" y="310934"/>
                </a:lnTo>
                <a:lnTo>
                  <a:pt x="179717" y="270954"/>
                </a:lnTo>
                <a:lnTo>
                  <a:pt x="182041" y="269239"/>
                </a:lnTo>
                <a:lnTo>
                  <a:pt x="182880" y="265125"/>
                </a:lnTo>
                <a:lnTo>
                  <a:pt x="181394" y="262039"/>
                </a:lnTo>
                <a:lnTo>
                  <a:pt x="62699" y="3073"/>
                </a:lnTo>
                <a:lnTo>
                  <a:pt x="61861" y="1142"/>
                </a:lnTo>
                <a:lnTo>
                  <a:pt x="60274" y="0"/>
                </a:lnTo>
                <a:close/>
              </a:path>
            </a:pathLst>
          </a:custGeom>
          <a:solidFill>
            <a:srgbClr val="046B5C"/>
          </a:solidFill>
        </p:spPr>
        <p:txBody>
          <a:bodyPr wrap="square" lIns="0" tIns="0" rIns="0" bIns="0" rtlCol="0"/>
          <a:lstStyle/>
          <a:p>
            <a:endParaRPr/>
          </a:p>
        </p:txBody>
      </p:sp>
      <p:grpSp>
        <p:nvGrpSpPr>
          <p:cNvPr id="19" name="Group 18" descr="Graphic of a bar graph">
            <a:extLst>
              <a:ext uri="{FF2B5EF4-FFF2-40B4-BE49-F238E27FC236}">
                <a16:creationId xmlns:a16="http://schemas.microsoft.com/office/drawing/2014/main" id="{84DBB919-171C-4F65-A70B-7931E1CB976D}"/>
              </a:ext>
            </a:extLst>
          </p:cNvPr>
          <p:cNvGrpSpPr/>
          <p:nvPr/>
        </p:nvGrpSpPr>
        <p:grpSpPr>
          <a:xfrm>
            <a:off x="234695" y="3925823"/>
            <a:ext cx="637160" cy="271780"/>
            <a:chOff x="234695" y="3925823"/>
            <a:chExt cx="637160" cy="271780"/>
          </a:xfrm>
        </p:grpSpPr>
        <p:sp>
          <p:nvSpPr>
            <p:cNvPr id="14" name="object 14"/>
            <p:cNvSpPr/>
            <p:nvPr/>
          </p:nvSpPr>
          <p:spPr>
            <a:xfrm>
              <a:off x="234695" y="4081271"/>
              <a:ext cx="192405" cy="116205"/>
            </a:xfrm>
            <a:custGeom>
              <a:avLst/>
              <a:gdLst/>
              <a:ahLst/>
              <a:cxnLst/>
              <a:rect l="l" t="t" r="r" b="b"/>
              <a:pathLst>
                <a:path w="192404" h="116204">
                  <a:moveTo>
                    <a:pt x="0" y="0"/>
                  </a:moveTo>
                  <a:lnTo>
                    <a:pt x="192024" y="0"/>
                  </a:lnTo>
                  <a:lnTo>
                    <a:pt x="192024" y="115824"/>
                  </a:lnTo>
                  <a:lnTo>
                    <a:pt x="0" y="115824"/>
                  </a:lnTo>
                  <a:lnTo>
                    <a:pt x="0" y="0"/>
                  </a:lnTo>
                  <a:close/>
                </a:path>
              </a:pathLst>
            </a:custGeom>
            <a:solidFill>
              <a:srgbClr val="0B2949"/>
            </a:solidFill>
          </p:spPr>
          <p:txBody>
            <a:bodyPr wrap="square" lIns="0" tIns="0" rIns="0" bIns="0" rtlCol="0"/>
            <a:lstStyle/>
            <a:p>
              <a:endParaRPr/>
            </a:p>
          </p:txBody>
        </p:sp>
        <p:sp>
          <p:nvSpPr>
            <p:cNvPr id="15" name="object 15"/>
            <p:cNvSpPr/>
            <p:nvPr/>
          </p:nvSpPr>
          <p:spPr>
            <a:xfrm>
              <a:off x="460248" y="3994403"/>
              <a:ext cx="192405" cy="203200"/>
            </a:xfrm>
            <a:custGeom>
              <a:avLst/>
              <a:gdLst/>
              <a:ahLst/>
              <a:cxnLst/>
              <a:rect l="l" t="t" r="r" b="b"/>
              <a:pathLst>
                <a:path w="192404" h="203200">
                  <a:moveTo>
                    <a:pt x="0" y="0"/>
                  </a:moveTo>
                  <a:lnTo>
                    <a:pt x="192023" y="0"/>
                  </a:lnTo>
                  <a:lnTo>
                    <a:pt x="192023" y="202692"/>
                  </a:lnTo>
                  <a:lnTo>
                    <a:pt x="0" y="202692"/>
                  </a:lnTo>
                  <a:lnTo>
                    <a:pt x="0" y="0"/>
                  </a:lnTo>
                  <a:close/>
                </a:path>
              </a:pathLst>
            </a:custGeom>
            <a:solidFill>
              <a:srgbClr val="0B2949"/>
            </a:solidFill>
          </p:spPr>
          <p:txBody>
            <a:bodyPr wrap="square" lIns="0" tIns="0" rIns="0" bIns="0" rtlCol="0"/>
            <a:lstStyle/>
            <a:p>
              <a:endParaRPr/>
            </a:p>
          </p:txBody>
        </p:sp>
        <p:sp>
          <p:nvSpPr>
            <p:cNvPr id="16" name="object 16"/>
            <p:cNvSpPr/>
            <p:nvPr/>
          </p:nvSpPr>
          <p:spPr>
            <a:xfrm>
              <a:off x="678180" y="3925823"/>
              <a:ext cx="193675" cy="271780"/>
            </a:xfrm>
            <a:custGeom>
              <a:avLst/>
              <a:gdLst/>
              <a:ahLst/>
              <a:cxnLst/>
              <a:rect l="l" t="t" r="r" b="b"/>
              <a:pathLst>
                <a:path w="193675" h="271779">
                  <a:moveTo>
                    <a:pt x="0" y="0"/>
                  </a:moveTo>
                  <a:lnTo>
                    <a:pt x="193548" y="0"/>
                  </a:lnTo>
                  <a:lnTo>
                    <a:pt x="193548" y="271272"/>
                  </a:lnTo>
                  <a:lnTo>
                    <a:pt x="0" y="271272"/>
                  </a:lnTo>
                  <a:lnTo>
                    <a:pt x="0" y="0"/>
                  </a:lnTo>
                  <a:close/>
                </a:path>
              </a:pathLst>
            </a:custGeom>
            <a:solidFill>
              <a:srgbClr val="046B5C"/>
            </a:solidFill>
          </p:spPr>
          <p:txBody>
            <a:bodyPr wrap="square" lIns="0" tIns="0" rIns="0" bIns="0" rtlCol="0"/>
            <a:lstStyle/>
            <a:p>
              <a:endParaRPr/>
            </a:p>
          </p:txBody>
        </p:sp>
      </p:grpSp>
      <p:sp>
        <p:nvSpPr>
          <p:cNvPr id="17" name="object 17"/>
          <p:cNvSpPr txBox="1">
            <a:spLocks noGrp="1"/>
          </p:cNvSpPr>
          <p:nvPr>
            <p:ph type="body" idx="1"/>
          </p:nvPr>
        </p:nvSpPr>
        <p:spPr>
          <a:prstGeom prst="rect">
            <a:avLst/>
          </a:prstGeom>
        </p:spPr>
        <p:txBody>
          <a:bodyPr vert="horz" wrap="square" lIns="0" tIns="0" rIns="0" bIns="0" rtlCol="0">
            <a:spAutoFit/>
          </a:bodyPr>
          <a:lstStyle/>
          <a:p>
            <a:pPr marL="52069">
              <a:lnSpc>
                <a:spcPct val="100000"/>
              </a:lnSpc>
            </a:pPr>
            <a:r>
              <a:rPr spc="-5" dirty="0"/>
              <a:t>Findings specific </a:t>
            </a:r>
            <a:r>
              <a:rPr dirty="0"/>
              <a:t>to </a:t>
            </a:r>
            <a:r>
              <a:rPr spc="-5" dirty="0"/>
              <a:t>our</a:t>
            </a:r>
            <a:r>
              <a:rPr spc="-85" dirty="0"/>
              <a:t> </a:t>
            </a:r>
            <a:r>
              <a:rPr spc="-10" dirty="0"/>
              <a:t>case:</a:t>
            </a:r>
          </a:p>
          <a:p>
            <a:pPr marL="394970" marR="5080" indent="-342900">
              <a:lnSpc>
                <a:spcPts val="2590"/>
              </a:lnSpc>
              <a:spcBef>
                <a:spcPts val="1635"/>
              </a:spcBef>
              <a:buFont typeface="Arial"/>
              <a:buChar char="•"/>
              <a:tabLst>
                <a:tab pos="394970" algn="l"/>
                <a:tab pos="395605" algn="l"/>
              </a:tabLst>
            </a:pPr>
            <a:r>
              <a:rPr spc="-5" dirty="0">
                <a:solidFill>
                  <a:srgbClr val="046B5C"/>
                </a:solidFill>
              </a:rPr>
              <a:t>Most concepts identified as important from the patient perspective  aligned </a:t>
            </a:r>
            <a:r>
              <a:rPr dirty="0">
                <a:solidFill>
                  <a:srgbClr val="046B5C"/>
                </a:solidFill>
              </a:rPr>
              <a:t>with </a:t>
            </a:r>
            <a:r>
              <a:rPr spc="-5" dirty="0">
                <a:solidFill>
                  <a:srgbClr val="046B5C"/>
                </a:solidFill>
              </a:rPr>
              <a:t>clinician consensus statements and national</a:t>
            </a:r>
            <a:r>
              <a:rPr spc="-60" dirty="0">
                <a:solidFill>
                  <a:srgbClr val="046B5C"/>
                </a:solidFill>
              </a:rPr>
              <a:t> </a:t>
            </a:r>
            <a:r>
              <a:rPr spc="-5" dirty="0">
                <a:solidFill>
                  <a:srgbClr val="046B5C"/>
                </a:solidFill>
              </a:rPr>
              <a:t>guidelines</a:t>
            </a:r>
          </a:p>
          <a:p>
            <a:pPr marL="680720" marR="24765" lvl="1" indent="-285750">
              <a:lnSpc>
                <a:spcPct val="100000"/>
              </a:lnSpc>
              <a:spcBef>
                <a:spcPts val="464"/>
              </a:spcBef>
              <a:buFont typeface="Arial"/>
              <a:buChar char="•"/>
              <a:tabLst>
                <a:tab pos="681990" algn="l"/>
                <a:tab pos="682625" algn="l"/>
              </a:tabLst>
            </a:pPr>
            <a:r>
              <a:rPr sz="1800" spc="-5" dirty="0">
                <a:latin typeface="Georgia"/>
                <a:cs typeface="Georgia"/>
              </a:rPr>
              <a:t>For </a:t>
            </a:r>
            <a:r>
              <a:rPr sz="1800" dirty="0">
                <a:latin typeface="Georgia"/>
                <a:cs typeface="Georgia"/>
              </a:rPr>
              <a:t>example, patients </a:t>
            </a:r>
            <a:r>
              <a:rPr sz="1800" spc="-5" dirty="0">
                <a:latin typeface="Georgia"/>
                <a:cs typeface="Georgia"/>
              </a:rPr>
              <a:t>did not like to use opioids </a:t>
            </a:r>
            <a:r>
              <a:rPr sz="1800" dirty="0">
                <a:latin typeface="Georgia"/>
                <a:cs typeface="Georgia"/>
              </a:rPr>
              <a:t>as </a:t>
            </a:r>
            <a:r>
              <a:rPr sz="1800" spc="-5" dirty="0">
                <a:latin typeface="Georgia"/>
                <a:cs typeface="Georgia"/>
              </a:rPr>
              <a:t>first-line therapy, which the CDC guidelines  </a:t>
            </a:r>
            <a:r>
              <a:rPr sz="1800" dirty="0">
                <a:latin typeface="Georgia"/>
                <a:cs typeface="Georgia"/>
              </a:rPr>
              <a:t>also</a:t>
            </a:r>
            <a:r>
              <a:rPr sz="1800" spc="-75" dirty="0">
                <a:latin typeface="Georgia"/>
                <a:cs typeface="Georgia"/>
              </a:rPr>
              <a:t> </a:t>
            </a:r>
            <a:r>
              <a:rPr sz="1800" spc="-5" dirty="0">
                <a:latin typeface="Georgia"/>
                <a:cs typeface="Georgia"/>
              </a:rPr>
              <a:t>recommend</a:t>
            </a:r>
            <a:endParaRPr sz="1800">
              <a:latin typeface="Georgia"/>
              <a:cs typeface="Georgia"/>
            </a:endParaRPr>
          </a:p>
          <a:p>
            <a:pPr marL="394970" marR="205740" indent="-342900">
              <a:lnSpc>
                <a:spcPts val="2590"/>
              </a:lnSpc>
              <a:spcBef>
                <a:spcPts val="1635"/>
              </a:spcBef>
              <a:buFont typeface="Arial"/>
              <a:buChar char="•"/>
              <a:tabLst>
                <a:tab pos="394970" algn="l"/>
                <a:tab pos="395605" algn="l"/>
              </a:tabLst>
            </a:pPr>
            <a:r>
              <a:rPr spc="-5" dirty="0">
                <a:solidFill>
                  <a:srgbClr val="046B5C"/>
                </a:solidFill>
              </a:rPr>
              <a:t>Patients and clinicians felt very engaged; brought them together </a:t>
            </a:r>
            <a:r>
              <a:rPr dirty="0">
                <a:solidFill>
                  <a:srgbClr val="046B5C"/>
                </a:solidFill>
              </a:rPr>
              <a:t>to  </a:t>
            </a:r>
            <a:r>
              <a:rPr spc="-5" dirty="0">
                <a:solidFill>
                  <a:srgbClr val="046B5C"/>
                </a:solidFill>
              </a:rPr>
              <a:t>ideate on</a:t>
            </a:r>
            <a:r>
              <a:rPr spc="-85" dirty="0">
                <a:solidFill>
                  <a:srgbClr val="046B5C"/>
                </a:solidFill>
              </a:rPr>
              <a:t> </a:t>
            </a:r>
            <a:r>
              <a:rPr spc="-5" dirty="0">
                <a:solidFill>
                  <a:srgbClr val="046B5C"/>
                </a:solidFill>
              </a:rPr>
              <a:t>concepts</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r>
              <a:rPr spc="-5" dirty="0"/>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006851"/>
            <a:ext cx="3020060" cy="756285"/>
          </a:xfrm>
          <a:prstGeom prst="rect">
            <a:avLst/>
          </a:prstGeom>
        </p:spPr>
        <p:txBody>
          <a:bodyPr vert="horz" wrap="square" lIns="0" tIns="0" rIns="0" bIns="0" rtlCol="0">
            <a:spAutoFit/>
          </a:bodyPr>
          <a:lstStyle/>
          <a:p>
            <a:pPr marL="12700">
              <a:lnSpc>
                <a:spcPct val="100000"/>
              </a:lnSpc>
            </a:pPr>
            <a:r>
              <a:rPr sz="4800" b="0" spc="-5" dirty="0">
                <a:latin typeface="Georgia"/>
                <a:cs typeface="Georgia"/>
              </a:rPr>
              <a:t>Questions?</a:t>
            </a:r>
            <a:endParaRPr sz="4800">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5217160" cy="670560"/>
          </a:xfrm>
          <a:prstGeom prst="rect">
            <a:avLst/>
          </a:prstGeom>
        </p:spPr>
        <p:txBody>
          <a:bodyPr vert="horz" wrap="square" lIns="0" tIns="0" rIns="0" bIns="0" rtlCol="0">
            <a:spAutoFit/>
          </a:bodyPr>
          <a:lstStyle/>
          <a:p>
            <a:pPr marL="12700">
              <a:lnSpc>
                <a:spcPct val="100000"/>
              </a:lnSpc>
            </a:pPr>
            <a:r>
              <a:rPr b="0" dirty="0">
                <a:solidFill>
                  <a:srgbClr val="0B2949"/>
                </a:solidFill>
                <a:latin typeface="Arial"/>
                <a:cs typeface="Arial"/>
              </a:rPr>
              <a:t>For more</a:t>
            </a:r>
            <a:r>
              <a:rPr b="0" spc="-80" dirty="0">
                <a:solidFill>
                  <a:srgbClr val="0B2949"/>
                </a:solidFill>
                <a:latin typeface="Arial"/>
                <a:cs typeface="Arial"/>
              </a:rPr>
              <a:t> </a:t>
            </a:r>
            <a:r>
              <a:rPr b="0" dirty="0">
                <a:solidFill>
                  <a:srgbClr val="0B2949"/>
                </a:solidFill>
                <a:latin typeface="Arial"/>
                <a:cs typeface="Arial"/>
              </a:rPr>
              <a:t>information</a:t>
            </a:r>
          </a:p>
        </p:txBody>
      </p:sp>
      <p:sp>
        <p:nvSpPr>
          <p:cNvPr id="7" name="object 7"/>
          <p:cNvSpPr txBox="1"/>
          <p:nvPr/>
        </p:nvSpPr>
        <p:spPr>
          <a:xfrm>
            <a:off x="11587908" y="6423205"/>
            <a:ext cx="196215" cy="196215"/>
          </a:xfrm>
          <a:prstGeom prst="rect">
            <a:avLst/>
          </a:prstGeom>
        </p:spPr>
        <p:txBody>
          <a:bodyPr vert="horz" wrap="square" lIns="0" tIns="0" rIns="0" bIns="0" rtlCol="0">
            <a:spAutoFit/>
          </a:bodyPr>
          <a:lstStyle/>
          <a:p>
            <a:pPr marL="12700">
              <a:lnSpc>
                <a:spcPts val="1425"/>
              </a:lnSpc>
            </a:pPr>
            <a:r>
              <a:rPr sz="1200" spc="-5" dirty="0">
                <a:solidFill>
                  <a:srgbClr val="5B6771"/>
                </a:solidFill>
                <a:latin typeface="Arial"/>
                <a:cs typeface="Arial"/>
              </a:rPr>
              <a:t>27</a:t>
            </a:r>
            <a:endParaRPr sz="1200">
              <a:latin typeface="Arial"/>
              <a:cs typeface="Arial"/>
            </a:endParaRPr>
          </a:p>
        </p:txBody>
      </p:sp>
      <p:sp>
        <p:nvSpPr>
          <p:cNvPr id="6" name="object 6"/>
          <p:cNvSpPr txBox="1"/>
          <p:nvPr/>
        </p:nvSpPr>
        <p:spPr>
          <a:xfrm>
            <a:off x="825498" y="1803957"/>
            <a:ext cx="4532630" cy="2444750"/>
          </a:xfrm>
          <a:prstGeom prst="rect">
            <a:avLst/>
          </a:prstGeom>
        </p:spPr>
        <p:txBody>
          <a:bodyPr vert="horz" wrap="square" lIns="0" tIns="0" rIns="0" bIns="0" rtlCol="0">
            <a:spAutoFit/>
          </a:bodyPr>
          <a:lstStyle/>
          <a:p>
            <a:pPr marL="12700">
              <a:lnSpc>
                <a:spcPct val="100000"/>
              </a:lnSpc>
            </a:pPr>
            <a:r>
              <a:rPr sz="2400" b="1" spc="-10" dirty="0">
                <a:solidFill>
                  <a:srgbClr val="046B5C"/>
                </a:solidFill>
                <a:latin typeface="Arial"/>
                <a:cs typeface="Arial"/>
              </a:rPr>
              <a:t>Jayanti</a:t>
            </a:r>
            <a:r>
              <a:rPr sz="2400" b="1" spc="-15" dirty="0">
                <a:solidFill>
                  <a:srgbClr val="046B5C"/>
                </a:solidFill>
                <a:latin typeface="Arial"/>
                <a:cs typeface="Arial"/>
              </a:rPr>
              <a:t> </a:t>
            </a:r>
            <a:r>
              <a:rPr sz="2400" b="1" spc="-10" dirty="0">
                <a:solidFill>
                  <a:srgbClr val="046B5C"/>
                </a:solidFill>
                <a:latin typeface="Arial"/>
                <a:cs typeface="Arial"/>
              </a:rPr>
              <a:t>Bandyopadhyay</a:t>
            </a:r>
            <a:endParaRPr sz="2400">
              <a:latin typeface="Arial"/>
              <a:cs typeface="Arial"/>
            </a:endParaRPr>
          </a:p>
          <a:p>
            <a:pPr marL="245745">
              <a:lnSpc>
                <a:spcPct val="100000"/>
              </a:lnSpc>
              <a:spcBef>
                <a:spcPts val="500"/>
              </a:spcBef>
            </a:pPr>
            <a:r>
              <a:rPr sz="1800" u="sng" spc="-5" dirty="0">
                <a:solidFill>
                  <a:srgbClr val="0563C1"/>
                </a:solidFill>
                <a:latin typeface="Georgia"/>
                <a:cs typeface="Georgia"/>
                <a:hlinkClick r:id="rId3"/>
              </a:rPr>
              <a:t>JBandyopadhyay@mathematica-mpr.com</a:t>
            </a:r>
            <a:endParaRPr sz="1800">
              <a:latin typeface="Georgia"/>
              <a:cs typeface="Georgia"/>
            </a:endParaRPr>
          </a:p>
          <a:p>
            <a:pPr marL="12700">
              <a:lnSpc>
                <a:spcPct val="100000"/>
              </a:lnSpc>
              <a:spcBef>
                <a:spcPts val="1300"/>
              </a:spcBef>
            </a:pPr>
            <a:r>
              <a:rPr sz="2400" b="1" spc="-5" dirty="0">
                <a:solidFill>
                  <a:srgbClr val="046B5C"/>
                </a:solidFill>
                <a:latin typeface="Arial"/>
                <a:cs typeface="Arial"/>
              </a:rPr>
              <a:t>Cindy</a:t>
            </a:r>
            <a:r>
              <a:rPr sz="2400" b="1" spc="-90" dirty="0">
                <a:solidFill>
                  <a:srgbClr val="046B5C"/>
                </a:solidFill>
                <a:latin typeface="Arial"/>
                <a:cs typeface="Arial"/>
              </a:rPr>
              <a:t> </a:t>
            </a:r>
            <a:r>
              <a:rPr sz="2400" b="1" spc="-5" dirty="0">
                <a:solidFill>
                  <a:srgbClr val="046B5C"/>
                </a:solidFill>
                <a:latin typeface="Arial"/>
                <a:cs typeface="Arial"/>
              </a:rPr>
              <a:t>Cullen</a:t>
            </a:r>
            <a:endParaRPr sz="2400">
              <a:latin typeface="Arial"/>
              <a:cs typeface="Arial"/>
            </a:endParaRPr>
          </a:p>
          <a:p>
            <a:pPr marL="245745">
              <a:lnSpc>
                <a:spcPct val="100000"/>
              </a:lnSpc>
              <a:spcBef>
                <a:spcPts val="500"/>
              </a:spcBef>
            </a:pPr>
            <a:r>
              <a:rPr sz="1800" u="sng" spc="-5" dirty="0">
                <a:solidFill>
                  <a:srgbClr val="0563C1"/>
                </a:solidFill>
                <a:latin typeface="Georgia"/>
                <a:cs typeface="Georgia"/>
                <a:hlinkClick r:id="rId4"/>
              </a:rPr>
              <a:t>CCullen@mathematica-mpr.com</a:t>
            </a:r>
            <a:endParaRPr sz="1800">
              <a:latin typeface="Georgia"/>
              <a:cs typeface="Georgia"/>
            </a:endParaRPr>
          </a:p>
          <a:p>
            <a:pPr marL="12700">
              <a:lnSpc>
                <a:spcPct val="100000"/>
              </a:lnSpc>
              <a:spcBef>
                <a:spcPts val="1305"/>
              </a:spcBef>
            </a:pPr>
            <a:r>
              <a:rPr sz="2400" b="1" spc="-5" dirty="0">
                <a:solidFill>
                  <a:srgbClr val="046B5C"/>
                </a:solidFill>
                <a:latin typeface="Arial"/>
                <a:cs typeface="Arial"/>
              </a:rPr>
              <a:t>Sam</a:t>
            </a:r>
            <a:r>
              <a:rPr sz="2400" b="1" spc="-75" dirty="0">
                <a:solidFill>
                  <a:srgbClr val="046B5C"/>
                </a:solidFill>
                <a:latin typeface="Arial"/>
                <a:cs typeface="Arial"/>
              </a:rPr>
              <a:t> </a:t>
            </a:r>
            <a:r>
              <a:rPr sz="2400" b="1" spc="-5" dirty="0">
                <a:solidFill>
                  <a:srgbClr val="046B5C"/>
                </a:solidFill>
                <a:latin typeface="Arial"/>
                <a:cs typeface="Arial"/>
              </a:rPr>
              <a:t>Simon</a:t>
            </a:r>
            <a:endParaRPr sz="2400">
              <a:latin typeface="Arial"/>
              <a:cs typeface="Arial"/>
            </a:endParaRPr>
          </a:p>
          <a:p>
            <a:pPr marL="245745">
              <a:lnSpc>
                <a:spcPct val="100000"/>
              </a:lnSpc>
              <a:spcBef>
                <a:spcPts val="500"/>
              </a:spcBef>
            </a:pPr>
            <a:r>
              <a:rPr sz="1800" u="sng" spc="-5" dirty="0">
                <a:solidFill>
                  <a:srgbClr val="0563C1"/>
                </a:solidFill>
                <a:latin typeface="Georgia"/>
                <a:cs typeface="Georgia"/>
                <a:hlinkClick r:id="rId4"/>
              </a:rPr>
              <a:t>SSimon@mathematica-mpr.com</a:t>
            </a:r>
            <a:endParaRPr sz="1800">
              <a:latin typeface="Georgia"/>
              <a:cs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Section 1: HCD Overview</a:t>
            </a:r>
          </a:p>
        </p:txBody>
      </p:sp>
      <p:sp>
        <p:nvSpPr>
          <p:cNvPr id="5" name="TextBox 4">
            <a:extLst>
              <a:ext uri="{FF2B5EF4-FFF2-40B4-BE49-F238E27FC236}">
                <a16:creationId xmlns:a16="http://schemas.microsoft.com/office/drawing/2014/main" id="{CDE1D3B7-3DD1-5E46-A255-CD87267343F4}"/>
              </a:ext>
            </a:extLst>
          </p:cNvPr>
          <p:cNvSpPr txBox="1"/>
          <p:nvPr/>
        </p:nvSpPr>
        <p:spPr>
          <a:xfrm>
            <a:off x="457200" y="5187434"/>
            <a:ext cx="5532284"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Overview the Human Centric Design (HCD) Process</a:t>
            </a:r>
          </a:p>
        </p:txBody>
      </p:sp>
      <p:sp>
        <p:nvSpPr>
          <p:cNvPr id="6" name="Slide Number Placeholder 5">
            <a:extLst>
              <a:ext uri="{FF2B5EF4-FFF2-40B4-BE49-F238E27FC236}">
                <a16:creationId xmlns:a16="http://schemas.microsoft.com/office/drawing/2014/main" id="{F58386AA-410D-40F4-9D63-92A09E254E69}"/>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
        <p:nvSpPr>
          <p:cNvPr id="3" name="Date Placeholder 2">
            <a:extLst>
              <a:ext uri="{FF2B5EF4-FFF2-40B4-BE49-F238E27FC236}">
                <a16:creationId xmlns:a16="http://schemas.microsoft.com/office/drawing/2014/main" id="{7E31B6CB-906E-4D5E-976D-36B1372677C7}"/>
              </a:ext>
            </a:extLst>
          </p:cNvPr>
          <p:cNvSpPr>
            <a:spLocks noGrp="1"/>
          </p:cNvSpPr>
          <p:nvPr>
            <p:ph type="dt" sz="half" idx="10"/>
          </p:nvPr>
        </p:nvSpPr>
        <p:spPr/>
        <p:txBody>
          <a:bodyPr/>
          <a:lstStyle/>
          <a:p>
            <a:r>
              <a:rPr lang="en-US"/>
              <a:t>2/12/2020</a:t>
            </a:r>
          </a:p>
        </p:txBody>
      </p:sp>
    </p:spTree>
    <p:extLst>
      <p:ext uri="{BB962C8B-B14F-4D97-AF65-F5344CB8AC3E}">
        <p14:creationId xmlns:p14="http://schemas.microsoft.com/office/powerpoint/2010/main" val="346740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058313" y="411988"/>
            <a:ext cx="2075814" cy="690245"/>
          </a:xfrm>
          <a:prstGeom prst="rect">
            <a:avLst/>
          </a:prstGeom>
        </p:spPr>
        <p:txBody>
          <a:bodyPr vert="horz" wrap="square" lIns="0" tIns="0" rIns="0" bIns="0" rtlCol="0">
            <a:spAutoFit/>
          </a:bodyPr>
          <a:lstStyle/>
          <a:p>
            <a:pPr marL="12700">
              <a:lnSpc>
                <a:spcPct val="100000"/>
              </a:lnSpc>
            </a:pPr>
            <a:r>
              <a:rPr dirty="0"/>
              <a:t>A</a:t>
            </a:r>
            <a:r>
              <a:rPr spc="-5" dirty="0"/>
              <a:t>g</a:t>
            </a:r>
            <a:r>
              <a:rPr dirty="0"/>
              <a:t>e</a:t>
            </a:r>
            <a:r>
              <a:rPr spc="-5" dirty="0"/>
              <a:t>nd</a:t>
            </a:r>
            <a:r>
              <a:rPr dirty="0"/>
              <a:t>a</a:t>
            </a:r>
          </a:p>
        </p:txBody>
      </p:sp>
      <p:sp>
        <p:nvSpPr>
          <p:cNvPr id="5" name="object 5"/>
          <p:cNvSpPr txBox="1"/>
          <p:nvPr/>
        </p:nvSpPr>
        <p:spPr>
          <a:xfrm>
            <a:off x="535940" y="6412885"/>
            <a:ext cx="110489"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a:t>
            </a:r>
            <a:endParaRPr sz="1200">
              <a:latin typeface="Arial"/>
              <a:cs typeface="Arial"/>
            </a:endParaRPr>
          </a:p>
        </p:txBody>
      </p:sp>
      <p:sp>
        <p:nvSpPr>
          <p:cNvPr id="6" name="object 6"/>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
        <p:nvSpPr>
          <p:cNvPr id="4" name="object 4"/>
          <p:cNvSpPr txBox="1"/>
          <p:nvPr/>
        </p:nvSpPr>
        <p:spPr>
          <a:xfrm>
            <a:off x="535940" y="2053525"/>
            <a:ext cx="9986645" cy="403987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200" spc="-10" dirty="0">
                <a:latin typeface="Arial"/>
                <a:cs typeface="Arial"/>
              </a:rPr>
              <a:t>HCD</a:t>
            </a:r>
            <a:r>
              <a:rPr sz="2200" spc="-40" dirty="0">
                <a:latin typeface="Arial"/>
                <a:cs typeface="Arial"/>
              </a:rPr>
              <a:t> </a:t>
            </a:r>
            <a:r>
              <a:rPr sz="2200" spc="-5" dirty="0">
                <a:latin typeface="Arial"/>
                <a:cs typeface="Arial"/>
              </a:rPr>
              <a:t>Introduction</a:t>
            </a:r>
            <a:endParaRPr sz="2200">
              <a:latin typeface="Arial"/>
              <a:cs typeface="Arial"/>
            </a:endParaRPr>
          </a:p>
          <a:p>
            <a:pPr marL="355600" marR="5080" indent="-342900">
              <a:lnSpc>
                <a:spcPct val="140000"/>
              </a:lnSpc>
              <a:spcBef>
                <a:spcPts val="525"/>
              </a:spcBef>
              <a:buChar char="•"/>
              <a:tabLst>
                <a:tab pos="354965" algn="l"/>
                <a:tab pos="355600" algn="l"/>
              </a:tabLst>
            </a:pPr>
            <a:r>
              <a:rPr sz="2200" spc="-5" dirty="0">
                <a:latin typeface="Arial"/>
                <a:cs typeface="Arial"/>
              </a:rPr>
              <a:t>Benefits of incorporating Human-centered Design </a:t>
            </a:r>
            <a:r>
              <a:rPr sz="2200" spc="-10" dirty="0">
                <a:latin typeface="Arial"/>
                <a:cs typeface="Arial"/>
              </a:rPr>
              <a:t>(HCD) </a:t>
            </a:r>
            <a:r>
              <a:rPr sz="2200" spc="-5" dirty="0">
                <a:latin typeface="Arial"/>
                <a:cs typeface="Arial"/>
              </a:rPr>
              <a:t>in the </a:t>
            </a:r>
            <a:r>
              <a:rPr sz="2200" spc="-10" dirty="0">
                <a:latin typeface="Arial"/>
                <a:cs typeface="Arial"/>
              </a:rPr>
              <a:t>CMS </a:t>
            </a:r>
            <a:r>
              <a:rPr sz="2200" spc="-5" dirty="0">
                <a:latin typeface="Arial"/>
                <a:cs typeface="Arial"/>
              </a:rPr>
              <a:t>measure  development</a:t>
            </a:r>
            <a:r>
              <a:rPr sz="2200" spc="-40" dirty="0">
                <a:latin typeface="Arial"/>
                <a:cs typeface="Arial"/>
              </a:rPr>
              <a:t> </a:t>
            </a:r>
            <a:r>
              <a:rPr sz="2200" spc="-5" dirty="0">
                <a:latin typeface="Arial"/>
                <a:cs typeface="Arial"/>
              </a:rPr>
              <a:t>process</a:t>
            </a:r>
            <a:endParaRPr sz="2200">
              <a:latin typeface="Arial"/>
              <a:cs typeface="Arial"/>
            </a:endParaRPr>
          </a:p>
          <a:p>
            <a:pPr marL="355600" indent="-342900">
              <a:lnSpc>
                <a:spcPct val="100000"/>
              </a:lnSpc>
              <a:spcBef>
                <a:spcPts val="1580"/>
              </a:spcBef>
              <a:buChar char="•"/>
              <a:tabLst>
                <a:tab pos="354965" algn="l"/>
                <a:tab pos="355600" algn="l"/>
              </a:tabLst>
            </a:pPr>
            <a:r>
              <a:rPr sz="2200" spc="-5" dirty="0">
                <a:latin typeface="Arial"/>
                <a:cs typeface="Arial"/>
              </a:rPr>
              <a:t>Pitfalls</a:t>
            </a:r>
            <a:endParaRPr sz="2200">
              <a:latin typeface="Arial"/>
              <a:cs typeface="Arial"/>
            </a:endParaRPr>
          </a:p>
          <a:p>
            <a:pPr marL="355600" indent="-342900">
              <a:lnSpc>
                <a:spcPct val="100000"/>
              </a:lnSpc>
              <a:spcBef>
                <a:spcPts val="1580"/>
              </a:spcBef>
              <a:buChar char="•"/>
              <a:tabLst>
                <a:tab pos="354965" algn="l"/>
                <a:tab pos="355600" algn="l"/>
              </a:tabLst>
            </a:pPr>
            <a:r>
              <a:rPr sz="2200" spc="-5" dirty="0">
                <a:latin typeface="Arial"/>
                <a:cs typeface="Arial"/>
              </a:rPr>
              <a:t>Blueprint for the </a:t>
            </a:r>
            <a:r>
              <a:rPr sz="2200" spc="-10" dirty="0">
                <a:latin typeface="Arial"/>
                <a:cs typeface="Arial"/>
              </a:rPr>
              <a:t>CMS </a:t>
            </a:r>
            <a:r>
              <a:rPr sz="2200" spc="-5" dirty="0">
                <a:latin typeface="Arial"/>
                <a:cs typeface="Arial"/>
              </a:rPr>
              <a:t>Measures Management</a:t>
            </a:r>
            <a:r>
              <a:rPr sz="2200" spc="75" dirty="0">
                <a:latin typeface="Arial"/>
                <a:cs typeface="Arial"/>
              </a:rPr>
              <a:t> </a:t>
            </a:r>
            <a:r>
              <a:rPr sz="2200" spc="-5" dirty="0">
                <a:latin typeface="Arial"/>
                <a:cs typeface="Arial"/>
              </a:rPr>
              <a:t>System</a:t>
            </a:r>
            <a:endParaRPr sz="2200">
              <a:latin typeface="Arial"/>
              <a:cs typeface="Arial"/>
            </a:endParaRPr>
          </a:p>
          <a:p>
            <a:pPr marL="355600" indent="-342900">
              <a:lnSpc>
                <a:spcPct val="100000"/>
              </a:lnSpc>
              <a:spcBef>
                <a:spcPts val="1580"/>
              </a:spcBef>
              <a:buChar char="•"/>
              <a:tabLst>
                <a:tab pos="354965" algn="l"/>
                <a:tab pos="355600" algn="l"/>
              </a:tabLst>
            </a:pPr>
            <a:r>
              <a:rPr sz="2200" spc="-5" dirty="0">
                <a:latin typeface="Arial"/>
                <a:cs typeface="Arial"/>
              </a:rPr>
              <a:t>The Measure</a:t>
            </a:r>
            <a:r>
              <a:rPr sz="2200" spc="-30" dirty="0">
                <a:latin typeface="Arial"/>
                <a:cs typeface="Arial"/>
              </a:rPr>
              <a:t> </a:t>
            </a:r>
            <a:r>
              <a:rPr sz="2200" spc="-5" dirty="0">
                <a:latin typeface="Arial"/>
                <a:cs typeface="Arial"/>
              </a:rPr>
              <a:t>Lifecycle</a:t>
            </a:r>
            <a:endParaRPr sz="2200">
              <a:latin typeface="Arial"/>
              <a:cs typeface="Arial"/>
            </a:endParaRPr>
          </a:p>
          <a:p>
            <a:pPr marL="355600" indent="-342900">
              <a:lnSpc>
                <a:spcPct val="100000"/>
              </a:lnSpc>
              <a:spcBef>
                <a:spcPts val="1580"/>
              </a:spcBef>
              <a:buChar char="•"/>
              <a:tabLst>
                <a:tab pos="354965" algn="l"/>
                <a:tab pos="355600" algn="l"/>
              </a:tabLst>
            </a:pPr>
            <a:r>
              <a:rPr sz="2200" spc="-5" dirty="0">
                <a:latin typeface="Arial"/>
                <a:cs typeface="Arial"/>
              </a:rPr>
              <a:t>Use of </a:t>
            </a:r>
            <a:r>
              <a:rPr sz="2200" spc="-10" dirty="0">
                <a:latin typeface="Arial"/>
                <a:cs typeface="Arial"/>
              </a:rPr>
              <a:t>HCD </a:t>
            </a:r>
            <a:r>
              <a:rPr sz="2200" spc="-5" dirty="0">
                <a:latin typeface="Arial"/>
                <a:cs typeface="Arial"/>
              </a:rPr>
              <a:t>Methods in Measure Lifecycle</a:t>
            </a:r>
            <a:r>
              <a:rPr sz="2200" spc="80" dirty="0">
                <a:latin typeface="Arial"/>
                <a:cs typeface="Arial"/>
              </a:rPr>
              <a:t> </a:t>
            </a:r>
            <a:r>
              <a:rPr sz="2200" spc="-5" dirty="0">
                <a:latin typeface="Arial"/>
                <a:cs typeface="Arial"/>
              </a:rPr>
              <a:t>Process</a:t>
            </a:r>
            <a:endParaRPr sz="2200">
              <a:latin typeface="Arial"/>
              <a:cs typeface="Arial"/>
            </a:endParaRPr>
          </a:p>
          <a:p>
            <a:pPr marL="355600" indent="-342900">
              <a:lnSpc>
                <a:spcPct val="100000"/>
              </a:lnSpc>
              <a:spcBef>
                <a:spcPts val="1580"/>
              </a:spcBef>
              <a:buChar char="•"/>
              <a:tabLst>
                <a:tab pos="354965" algn="l"/>
                <a:tab pos="355600" algn="l"/>
              </a:tabLst>
            </a:pPr>
            <a:r>
              <a:rPr sz="2200" spc="-10" dirty="0">
                <a:latin typeface="Arial"/>
                <a:cs typeface="Arial"/>
              </a:rPr>
              <a:t>HCD</a:t>
            </a:r>
            <a:r>
              <a:rPr sz="2200" spc="-75" dirty="0">
                <a:latin typeface="Arial"/>
                <a:cs typeface="Arial"/>
              </a:rPr>
              <a:t> </a:t>
            </a:r>
            <a:r>
              <a:rPr sz="2200" spc="-35" dirty="0">
                <a:latin typeface="Arial"/>
                <a:cs typeface="Arial"/>
              </a:rPr>
              <a:t>Takeaways</a:t>
            </a:r>
            <a:endParaRPr sz="2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90308" y="190611"/>
            <a:ext cx="8607425" cy="979169"/>
          </a:xfrm>
          <a:prstGeom prst="rect">
            <a:avLst/>
          </a:prstGeom>
        </p:spPr>
        <p:txBody>
          <a:bodyPr vert="horz" wrap="square" lIns="0" tIns="0" rIns="0" bIns="0" rtlCol="0">
            <a:spAutoFit/>
          </a:bodyPr>
          <a:lstStyle/>
          <a:p>
            <a:pPr marL="2540" algn="ctr">
              <a:lnSpc>
                <a:spcPct val="100000"/>
              </a:lnSpc>
            </a:pPr>
            <a:r>
              <a:rPr dirty="0"/>
              <a:t>Human Centric Design</a:t>
            </a:r>
            <a:r>
              <a:rPr spc="-110" dirty="0"/>
              <a:t> </a:t>
            </a:r>
            <a:r>
              <a:rPr dirty="0"/>
              <a:t>(HCD)</a:t>
            </a:r>
          </a:p>
          <a:p>
            <a:pPr algn="ctr">
              <a:lnSpc>
                <a:spcPct val="100000"/>
              </a:lnSpc>
              <a:spcBef>
                <a:spcPts val="145"/>
              </a:spcBef>
            </a:pPr>
            <a:r>
              <a:rPr sz="1800" b="0" spc="-10" dirty="0">
                <a:latin typeface="Arial"/>
                <a:cs typeface="Arial"/>
              </a:rPr>
              <a:t>Human </a:t>
            </a:r>
            <a:r>
              <a:rPr sz="1800" b="0" spc="-5" dirty="0">
                <a:latin typeface="Arial"/>
                <a:cs typeface="Arial"/>
              </a:rPr>
              <a:t>Centric </a:t>
            </a:r>
            <a:r>
              <a:rPr sz="1800" b="0" spc="-10" dirty="0">
                <a:latin typeface="Arial"/>
                <a:cs typeface="Arial"/>
              </a:rPr>
              <a:t>Design </a:t>
            </a:r>
            <a:r>
              <a:rPr sz="1800" b="0" spc="-5" dirty="0">
                <a:latin typeface="Arial"/>
                <a:cs typeface="Arial"/>
              </a:rPr>
              <a:t>is </a:t>
            </a:r>
            <a:r>
              <a:rPr sz="1800" b="0" spc="-10" dirty="0">
                <a:latin typeface="Arial"/>
                <a:cs typeface="Arial"/>
              </a:rPr>
              <a:t>engaging </a:t>
            </a:r>
            <a:r>
              <a:rPr sz="1800" b="0" spc="-5" dirty="0">
                <a:latin typeface="Arial"/>
                <a:cs typeface="Arial"/>
              </a:rPr>
              <a:t>the user(s) </a:t>
            </a:r>
            <a:r>
              <a:rPr sz="1800" b="0" spc="-10" dirty="0">
                <a:latin typeface="Arial"/>
                <a:cs typeface="Arial"/>
              </a:rPr>
              <a:t>through out </a:t>
            </a:r>
            <a:r>
              <a:rPr sz="1800" b="0" spc="-5" dirty="0">
                <a:latin typeface="Arial"/>
                <a:cs typeface="Arial"/>
              </a:rPr>
              <a:t>the </a:t>
            </a:r>
            <a:r>
              <a:rPr sz="1800" b="0" spc="-10" dirty="0">
                <a:latin typeface="Arial"/>
                <a:cs typeface="Arial"/>
              </a:rPr>
              <a:t>development</a:t>
            </a:r>
            <a:r>
              <a:rPr sz="1800" b="0" spc="260" dirty="0">
                <a:latin typeface="Arial"/>
                <a:cs typeface="Arial"/>
              </a:rPr>
              <a:t> </a:t>
            </a:r>
            <a:r>
              <a:rPr sz="1800" b="0" spc="-5" dirty="0">
                <a:latin typeface="Arial"/>
                <a:cs typeface="Arial"/>
              </a:rPr>
              <a:t>process.</a:t>
            </a:r>
            <a:endParaRPr sz="1800">
              <a:latin typeface="Arial"/>
              <a:cs typeface="Arial"/>
            </a:endParaRPr>
          </a:p>
        </p:txBody>
      </p:sp>
      <p:sp>
        <p:nvSpPr>
          <p:cNvPr id="4" name="object 4" descr="HCD process graphic"/>
          <p:cNvSpPr/>
          <p:nvPr/>
        </p:nvSpPr>
        <p:spPr>
          <a:xfrm>
            <a:off x="1069847" y="2116835"/>
            <a:ext cx="10052304" cy="4067555"/>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29</a:t>
            </a:r>
            <a:endParaRPr sz="1200">
              <a:latin typeface="Arial"/>
              <a:cs typeface="Arial"/>
            </a:endParaRPr>
          </a:p>
        </p:txBody>
      </p:sp>
      <p:sp>
        <p:nvSpPr>
          <p:cNvPr id="6" name="object 6"/>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2191998" cy="1976627"/>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dirty="0"/>
              <a:t>HCD</a:t>
            </a:r>
            <a:r>
              <a:rPr spc="-110" dirty="0"/>
              <a:t> </a:t>
            </a:r>
            <a:r>
              <a:rPr dirty="0"/>
              <a:t>Benefits</a:t>
            </a:r>
          </a:p>
        </p:txBody>
      </p:sp>
      <p:sp>
        <p:nvSpPr>
          <p:cNvPr id="5" name="object 5"/>
          <p:cNvSpPr txBox="1"/>
          <p:nvPr/>
        </p:nvSpPr>
        <p:spPr>
          <a:xfrm>
            <a:off x="562424" y="2416939"/>
            <a:ext cx="7955915" cy="2694305"/>
          </a:xfrm>
          <a:prstGeom prst="rect">
            <a:avLst/>
          </a:prstGeom>
        </p:spPr>
        <p:txBody>
          <a:bodyPr vert="horz" wrap="square" lIns="0" tIns="0" rIns="0" bIns="0" rtlCol="0">
            <a:spAutoFit/>
          </a:bodyPr>
          <a:lstStyle/>
          <a:p>
            <a:pPr marL="375920">
              <a:lnSpc>
                <a:spcPct val="100000"/>
              </a:lnSpc>
            </a:pPr>
            <a:r>
              <a:rPr sz="3200" b="1" spc="-5" dirty="0">
                <a:solidFill>
                  <a:srgbClr val="6B94C7"/>
                </a:solidFill>
                <a:latin typeface="Arial"/>
                <a:cs typeface="Arial"/>
              </a:rPr>
              <a:t>Identify </a:t>
            </a:r>
            <a:r>
              <a:rPr sz="3200" b="1" dirty="0">
                <a:solidFill>
                  <a:srgbClr val="6B94C7"/>
                </a:solidFill>
                <a:latin typeface="Arial"/>
                <a:cs typeface="Arial"/>
              </a:rPr>
              <a:t>ALL </a:t>
            </a:r>
            <a:r>
              <a:rPr sz="3200" b="1" spc="-5" dirty="0">
                <a:solidFill>
                  <a:srgbClr val="6B94C7"/>
                </a:solidFill>
                <a:latin typeface="Arial"/>
                <a:cs typeface="Arial"/>
              </a:rPr>
              <a:t>users and</a:t>
            </a:r>
            <a:r>
              <a:rPr sz="3200" b="1" spc="-290" dirty="0">
                <a:solidFill>
                  <a:srgbClr val="6B94C7"/>
                </a:solidFill>
                <a:latin typeface="Arial"/>
                <a:cs typeface="Arial"/>
              </a:rPr>
              <a:t> </a:t>
            </a:r>
            <a:r>
              <a:rPr sz="3200" b="1" spc="-5" dirty="0">
                <a:solidFill>
                  <a:srgbClr val="6B94C7"/>
                </a:solidFill>
                <a:latin typeface="Arial"/>
                <a:cs typeface="Arial"/>
              </a:rPr>
              <a:t>Inputs</a:t>
            </a:r>
            <a:endParaRPr sz="3200">
              <a:latin typeface="Arial"/>
              <a:cs typeface="Arial"/>
            </a:endParaRPr>
          </a:p>
          <a:p>
            <a:pPr marL="355600" indent="-342900">
              <a:lnSpc>
                <a:spcPct val="100000"/>
              </a:lnSpc>
              <a:spcBef>
                <a:spcPts val="2465"/>
              </a:spcBef>
              <a:buChar char="•"/>
              <a:tabLst>
                <a:tab pos="354965" algn="l"/>
                <a:tab pos="355600" algn="l"/>
              </a:tabLst>
            </a:pPr>
            <a:r>
              <a:rPr sz="2200" spc="-5" dirty="0">
                <a:solidFill>
                  <a:srgbClr val="5C5C5C"/>
                </a:solidFill>
                <a:latin typeface="Arial"/>
                <a:cs typeface="Arial"/>
              </a:rPr>
              <a:t>Collect inputs and insights from the appropriate</a:t>
            </a:r>
            <a:r>
              <a:rPr sz="2200" spc="135" dirty="0">
                <a:solidFill>
                  <a:srgbClr val="5C5C5C"/>
                </a:solidFill>
                <a:latin typeface="Arial"/>
                <a:cs typeface="Arial"/>
              </a:rPr>
              <a:t> </a:t>
            </a:r>
            <a:r>
              <a:rPr sz="2200" spc="-5" dirty="0">
                <a:solidFill>
                  <a:srgbClr val="5C5C5C"/>
                </a:solidFill>
                <a:latin typeface="Arial"/>
                <a:cs typeface="Arial"/>
              </a:rPr>
              <a:t>stakeholders.</a:t>
            </a:r>
            <a:endParaRPr sz="2200">
              <a:latin typeface="Arial"/>
              <a:cs typeface="Arial"/>
            </a:endParaRPr>
          </a:p>
          <a:p>
            <a:pPr marL="355600" marR="1468120" indent="-342900">
              <a:lnSpc>
                <a:spcPct val="100000"/>
              </a:lnSpc>
              <a:spcBef>
                <a:spcPts val="525"/>
              </a:spcBef>
              <a:buChar char="•"/>
              <a:tabLst>
                <a:tab pos="354965" algn="l"/>
                <a:tab pos="355600" algn="l"/>
              </a:tabLst>
            </a:pPr>
            <a:r>
              <a:rPr sz="2200" spc="-5" dirty="0">
                <a:solidFill>
                  <a:srgbClr val="5C5C5C"/>
                </a:solidFill>
                <a:latin typeface="Arial"/>
                <a:cs typeface="Arial"/>
              </a:rPr>
              <a:t>Identify the appropriate audience who will interact  with the process and</a:t>
            </a:r>
            <a:r>
              <a:rPr sz="2200" dirty="0">
                <a:solidFill>
                  <a:srgbClr val="5C5C5C"/>
                </a:solidFill>
                <a:latin typeface="Arial"/>
                <a:cs typeface="Arial"/>
              </a:rPr>
              <a:t> </a:t>
            </a:r>
            <a:r>
              <a:rPr sz="2200" spc="-5" dirty="0">
                <a:solidFill>
                  <a:srgbClr val="5C5C5C"/>
                </a:solidFill>
                <a:latin typeface="Arial"/>
                <a:cs typeface="Arial"/>
              </a:rPr>
              <a:t>products</a:t>
            </a:r>
            <a:endParaRPr sz="2200">
              <a:latin typeface="Arial"/>
              <a:cs typeface="Arial"/>
            </a:endParaRPr>
          </a:p>
          <a:p>
            <a:pPr marL="355600" indent="-342900">
              <a:lnSpc>
                <a:spcPct val="100000"/>
              </a:lnSpc>
              <a:spcBef>
                <a:spcPts val="525"/>
              </a:spcBef>
              <a:buChar char="•"/>
              <a:tabLst>
                <a:tab pos="354965" algn="l"/>
                <a:tab pos="355600" algn="l"/>
              </a:tabLst>
            </a:pPr>
            <a:r>
              <a:rPr sz="2200" spc="-5" dirty="0">
                <a:solidFill>
                  <a:srgbClr val="5C5C5C"/>
                </a:solidFill>
                <a:latin typeface="Arial"/>
                <a:cs typeface="Arial"/>
              </a:rPr>
              <a:t>Identify the right problems that need</a:t>
            </a:r>
            <a:r>
              <a:rPr sz="2200" spc="60" dirty="0">
                <a:solidFill>
                  <a:srgbClr val="5C5C5C"/>
                </a:solidFill>
                <a:latin typeface="Arial"/>
                <a:cs typeface="Arial"/>
              </a:rPr>
              <a:t> </a:t>
            </a:r>
            <a:r>
              <a:rPr sz="2200" spc="-5" dirty="0">
                <a:solidFill>
                  <a:srgbClr val="5C5C5C"/>
                </a:solidFill>
                <a:latin typeface="Arial"/>
                <a:cs typeface="Arial"/>
              </a:rPr>
              <a:t>solved.</a:t>
            </a:r>
            <a:endParaRPr sz="2200">
              <a:latin typeface="Arial"/>
              <a:cs typeface="Arial"/>
            </a:endParaRPr>
          </a:p>
          <a:p>
            <a:pPr marL="355600" indent="-342900">
              <a:lnSpc>
                <a:spcPct val="100000"/>
              </a:lnSpc>
              <a:spcBef>
                <a:spcPts val="525"/>
              </a:spcBef>
              <a:buChar char="•"/>
              <a:tabLst>
                <a:tab pos="354965" algn="l"/>
                <a:tab pos="355600" algn="l"/>
              </a:tabLst>
            </a:pPr>
            <a:r>
              <a:rPr sz="2200" spc="-5" dirty="0">
                <a:solidFill>
                  <a:srgbClr val="5C5C5C"/>
                </a:solidFill>
                <a:latin typeface="Arial"/>
                <a:cs typeface="Arial"/>
              </a:rPr>
              <a:t>Collect needed inputs result in quality</a:t>
            </a:r>
            <a:r>
              <a:rPr sz="2200" spc="60" dirty="0">
                <a:solidFill>
                  <a:srgbClr val="5C5C5C"/>
                </a:solidFill>
                <a:latin typeface="Arial"/>
                <a:cs typeface="Arial"/>
              </a:rPr>
              <a:t> </a:t>
            </a:r>
            <a:r>
              <a:rPr sz="2200" spc="-5" dirty="0">
                <a:solidFill>
                  <a:srgbClr val="5C5C5C"/>
                </a:solidFill>
                <a:latin typeface="Arial"/>
                <a:cs typeface="Arial"/>
              </a:rPr>
              <a:t>outputs.</a:t>
            </a:r>
            <a:endParaRPr sz="2200">
              <a:latin typeface="Arial"/>
              <a:cs typeface="Arial"/>
            </a:endParaRPr>
          </a:p>
        </p:txBody>
      </p:sp>
      <p:sp>
        <p:nvSpPr>
          <p:cNvPr id="15" name="object 15"/>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30</a:t>
            </a:r>
            <a:endParaRPr sz="1200">
              <a:latin typeface="Arial"/>
              <a:cs typeface="Arial"/>
            </a:endParaRPr>
          </a:p>
        </p:txBody>
      </p:sp>
      <p:grpSp>
        <p:nvGrpSpPr>
          <p:cNvPr id="17" name="Group 16" descr="Images of different people in different environments">
            <a:extLst>
              <a:ext uri="{FF2B5EF4-FFF2-40B4-BE49-F238E27FC236}">
                <a16:creationId xmlns:a16="http://schemas.microsoft.com/office/drawing/2014/main" id="{3A115DA7-3FCC-40A4-A0BE-2BCB0C595E4F}"/>
              </a:ext>
            </a:extLst>
          </p:cNvPr>
          <p:cNvGrpSpPr/>
          <p:nvPr/>
        </p:nvGrpSpPr>
        <p:grpSpPr>
          <a:xfrm>
            <a:off x="9643109" y="1215389"/>
            <a:ext cx="2548890" cy="5642610"/>
            <a:chOff x="9643109" y="1215389"/>
            <a:chExt cx="2548890" cy="5642610"/>
          </a:xfrm>
        </p:grpSpPr>
        <p:sp>
          <p:nvSpPr>
            <p:cNvPr id="6" name="object 6" descr="C:\Users\ulrichm\Documents\Presentations\images\Clarion_AccuDose and Workstation 01.JPG"/>
            <p:cNvSpPr/>
            <p:nvPr/>
          </p:nvSpPr>
          <p:spPr>
            <a:xfrm>
              <a:off x="9662159" y="1234440"/>
              <a:ext cx="2529840" cy="168307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643109" y="1215389"/>
              <a:ext cx="2548890" cy="0"/>
            </a:xfrm>
            <a:custGeom>
              <a:avLst/>
              <a:gdLst/>
              <a:ahLst/>
              <a:cxnLst/>
              <a:rect l="l" t="t" r="r" b="b"/>
              <a:pathLst>
                <a:path w="2548890">
                  <a:moveTo>
                    <a:pt x="0" y="0"/>
                  </a:moveTo>
                  <a:lnTo>
                    <a:pt x="2548890" y="0"/>
                  </a:lnTo>
                </a:path>
              </a:pathLst>
            </a:custGeom>
            <a:ln w="38100">
              <a:solidFill>
                <a:srgbClr val="FFFFFF"/>
              </a:solidFill>
            </a:ln>
          </p:spPr>
          <p:txBody>
            <a:bodyPr wrap="square" lIns="0" tIns="0" rIns="0" bIns="0" rtlCol="0"/>
            <a:lstStyle/>
            <a:p>
              <a:endParaRPr/>
            </a:p>
          </p:txBody>
        </p:sp>
        <p:sp>
          <p:nvSpPr>
            <p:cNvPr id="8" name="object 8"/>
            <p:cNvSpPr/>
            <p:nvPr/>
          </p:nvSpPr>
          <p:spPr>
            <a:xfrm>
              <a:off x="9643109" y="1215389"/>
              <a:ext cx="2548890" cy="1725295"/>
            </a:xfrm>
            <a:custGeom>
              <a:avLst/>
              <a:gdLst/>
              <a:ahLst/>
              <a:cxnLst/>
              <a:rect l="l" t="t" r="r" b="b"/>
              <a:pathLst>
                <a:path w="2548890" h="1725295">
                  <a:moveTo>
                    <a:pt x="2548890" y="1725167"/>
                  </a:moveTo>
                  <a:lnTo>
                    <a:pt x="0" y="1725167"/>
                  </a:lnTo>
                  <a:lnTo>
                    <a:pt x="0" y="0"/>
                  </a:lnTo>
                </a:path>
              </a:pathLst>
            </a:custGeom>
            <a:ln w="38100">
              <a:solidFill>
                <a:srgbClr val="FFFFFF"/>
              </a:solidFill>
            </a:ln>
          </p:spPr>
          <p:txBody>
            <a:bodyPr wrap="square" lIns="0" tIns="0" rIns="0" bIns="0" rtlCol="0"/>
            <a:lstStyle/>
            <a:p>
              <a:endParaRPr/>
            </a:p>
          </p:txBody>
        </p:sp>
        <p:sp>
          <p:nvSpPr>
            <p:cNvPr id="9" name="object 9" descr="C:\Users\ulrichm\Documents\PROJECT FOLDERS\AELS PROJECTS\AA_Archives\Pocared\Human_Factors\Photos\Mt. Carmel\GUI work scenarios 005.jpg"/>
            <p:cNvSpPr/>
            <p:nvPr/>
          </p:nvSpPr>
          <p:spPr>
            <a:xfrm>
              <a:off x="9663684" y="4940808"/>
              <a:ext cx="2528315" cy="191719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0075164" y="4968240"/>
              <a:ext cx="533400" cy="121920"/>
            </a:xfrm>
            <a:custGeom>
              <a:avLst/>
              <a:gdLst/>
              <a:ahLst/>
              <a:cxnLst/>
              <a:rect l="l" t="t" r="r" b="b"/>
              <a:pathLst>
                <a:path w="533400" h="121920">
                  <a:moveTo>
                    <a:pt x="0" y="0"/>
                  </a:moveTo>
                  <a:lnTo>
                    <a:pt x="533400" y="0"/>
                  </a:lnTo>
                  <a:lnTo>
                    <a:pt x="533400" y="121919"/>
                  </a:lnTo>
                  <a:lnTo>
                    <a:pt x="0" y="121919"/>
                  </a:lnTo>
                  <a:lnTo>
                    <a:pt x="0" y="0"/>
                  </a:lnTo>
                  <a:close/>
                </a:path>
              </a:pathLst>
            </a:custGeom>
            <a:solidFill>
              <a:srgbClr val="000000"/>
            </a:solidFill>
          </p:spPr>
          <p:txBody>
            <a:bodyPr wrap="square" lIns="0" tIns="0" rIns="0" bIns="0" rtlCol="0"/>
            <a:lstStyle/>
            <a:p>
              <a:endParaRPr/>
            </a:p>
          </p:txBody>
        </p:sp>
        <p:sp>
          <p:nvSpPr>
            <p:cNvPr id="11" name="object 11" descr="GUI work scenario images"/>
            <p:cNvSpPr/>
            <p:nvPr/>
          </p:nvSpPr>
          <p:spPr>
            <a:xfrm>
              <a:off x="9662160" y="2962655"/>
              <a:ext cx="2529839" cy="193757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9643109" y="2943605"/>
              <a:ext cx="2548890" cy="1976755"/>
            </a:xfrm>
            <a:custGeom>
              <a:avLst/>
              <a:gdLst/>
              <a:ahLst/>
              <a:cxnLst/>
              <a:rect l="l" t="t" r="r" b="b"/>
              <a:pathLst>
                <a:path w="2548890" h="1976754">
                  <a:moveTo>
                    <a:pt x="2548890" y="1976628"/>
                  </a:moveTo>
                  <a:lnTo>
                    <a:pt x="0" y="1976628"/>
                  </a:lnTo>
                  <a:lnTo>
                    <a:pt x="0" y="0"/>
                  </a:lnTo>
                  <a:lnTo>
                    <a:pt x="2548890" y="0"/>
                  </a:lnTo>
                </a:path>
              </a:pathLst>
            </a:custGeom>
            <a:ln w="38100">
              <a:solidFill>
                <a:srgbClr val="FFFFFF"/>
              </a:solidFill>
            </a:ln>
          </p:spPr>
          <p:txBody>
            <a:bodyPr wrap="square" lIns="0" tIns="0" rIns="0" bIns="0" rtlCol="0"/>
            <a:lstStyle/>
            <a:p>
              <a:endParaRPr/>
            </a:p>
          </p:txBody>
        </p:sp>
        <p:sp>
          <p:nvSpPr>
            <p:cNvPr id="13" name="object 13"/>
            <p:cNvSpPr/>
            <p:nvPr/>
          </p:nvSpPr>
          <p:spPr>
            <a:xfrm>
              <a:off x="9875519" y="3517391"/>
              <a:ext cx="556260" cy="186055"/>
            </a:xfrm>
            <a:custGeom>
              <a:avLst/>
              <a:gdLst/>
              <a:ahLst/>
              <a:cxnLst/>
              <a:rect l="l" t="t" r="r" b="b"/>
              <a:pathLst>
                <a:path w="556259" h="186054">
                  <a:moveTo>
                    <a:pt x="0" y="0"/>
                  </a:moveTo>
                  <a:lnTo>
                    <a:pt x="556259" y="0"/>
                  </a:lnTo>
                  <a:lnTo>
                    <a:pt x="556259" y="185927"/>
                  </a:lnTo>
                  <a:lnTo>
                    <a:pt x="0" y="185927"/>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9875519" y="3517391"/>
              <a:ext cx="556260" cy="186055"/>
            </a:xfrm>
            <a:custGeom>
              <a:avLst/>
              <a:gdLst/>
              <a:ahLst/>
              <a:cxnLst/>
              <a:rect l="l" t="t" r="r" b="b"/>
              <a:pathLst>
                <a:path w="556259" h="186054">
                  <a:moveTo>
                    <a:pt x="0" y="0"/>
                  </a:moveTo>
                  <a:lnTo>
                    <a:pt x="556259" y="0"/>
                  </a:lnTo>
                  <a:lnTo>
                    <a:pt x="556259" y="185927"/>
                  </a:lnTo>
                  <a:lnTo>
                    <a:pt x="0" y="185927"/>
                  </a:lnTo>
                  <a:lnTo>
                    <a:pt x="0" y="0"/>
                  </a:lnTo>
                  <a:close/>
                </a:path>
              </a:pathLst>
            </a:custGeom>
            <a:ln w="12192">
              <a:solidFill>
                <a:srgbClr val="000000"/>
              </a:solidFill>
            </a:ln>
          </p:spPr>
          <p:txBody>
            <a:bodyPr wrap="square" lIns="0" tIns="0" rIns="0" bIns="0" rtlCol="0"/>
            <a:lstStyle/>
            <a:p>
              <a:endParaRPr/>
            </a:p>
          </p:txBody>
        </p:sp>
        <p:sp>
          <p:nvSpPr>
            <p:cNvPr id="16" name="object 16"/>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2/12/2020</a:t>
              </a:r>
              <a:endParaRPr sz="1200">
                <a:latin typeface="Arial"/>
                <a:cs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descr="Image of empathizing with a child user"/>
          <p:cNvSpPr/>
          <p:nvPr/>
        </p:nvSpPr>
        <p:spPr>
          <a:xfrm>
            <a:off x="8159495" y="615695"/>
            <a:ext cx="4032504" cy="624025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0"/>
            <a:ext cx="12191998" cy="1976627"/>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dirty="0"/>
              <a:t>HCD</a:t>
            </a:r>
            <a:r>
              <a:rPr spc="-110" dirty="0"/>
              <a:t> </a:t>
            </a:r>
            <a:r>
              <a:rPr dirty="0"/>
              <a:t>Benefits</a:t>
            </a: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31</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2/12/2020</a:t>
            </a:r>
            <a:endParaRPr sz="1200">
              <a:latin typeface="Arial"/>
              <a:cs typeface="Arial"/>
            </a:endParaRPr>
          </a:p>
        </p:txBody>
      </p:sp>
      <p:sp>
        <p:nvSpPr>
          <p:cNvPr id="6" name="object 6"/>
          <p:cNvSpPr txBox="1"/>
          <p:nvPr/>
        </p:nvSpPr>
        <p:spPr>
          <a:xfrm>
            <a:off x="562424" y="2114101"/>
            <a:ext cx="6882765" cy="3556000"/>
          </a:xfrm>
          <a:prstGeom prst="rect">
            <a:avLst/>
          </a:prstGeom>
        </p:spPr>
        <p:txBody>
          <a:bodyPr vert="horz" wrap="square" lIns="0" tIns="0" rIns="0" bIns="0" rtlCol="0">
            <a:spAutoFit/>
          </a:bodyPr>
          <a:lstStyle/>
          <a:p>
            <a:pPr marL="375920">
              <a:lnSpc>
                <a:spcPct val="100000"/>
              </a:lnSpc>
            </a:pPr>
            <a:r>
              <a:rPr sz="3200" b="1" spc="-5" dirty="0">
                <a:solidFill>
                  <a:srgbClr val="6B94C7"/>
                </a:solidFill>
                <a:latin typeface="Arial"/>
                <a:cs typeface="Arial"/>
              </a:rPr>
              <a:t>Empathy</a:t>
            </a:r>
            <a:endParaRPr sz="3200">
              <a:latin typeface="Arial"/>
              <a:cs typeface="Arial"/>
            </a:endParaRPr>
          </a:p>
          <a:p>
            <a:pPr marL="355600" marR="5080" indent="-342900">
              <a:lnSpc>
                <a:spcPct val="100000"/>
              </a:lnSpc>
              <a:spcBef>
                <a:spcPts val="1855"/>
              </a:spcBef>
              <a:buChar char="•"/>
              <a:tabLst>
                <a:tab pos="354965" algn="l"/>
                <a:tab pos="355600" algn="l"/>
              </a:tabLst>
            </a:pPr>
            <a:r>
              <a:rPr sz="2200" spc="-5" dirty="0">
                <a:solidFill>
                  <a:srgbClr val="5C5C5C"/>
                </a:solidFill>
                <a:latin typeface="Arial"/>
                <a:cs typeface="Arial"/>
              </a:rPr>
              <a:t>“Deep understanding of the problems and realities of  the people </a:t>
            </a:r>
            <a:r>
              <a:rPr sz="2200" spc="-10" dirty="0">
                <a:solidFill>
                  <a:srgbClr val="5C5C5C"/>
                </a:solidFill>
                <a:latin typeface="Arial"/>
                <a:cs typeface="Arial"/>
              </a:rPr>
              <a:t>you </a:t>
            </a:r>
            <a:r>
              <a:rPr sz="2200" spc="-5" dirty="0">
                <a:solidFill>
                  <a:srgbClr val="5C5C5C"/>
                </a:solidFill>
                <a:latin typeface="Arial"/>
                <a:cs typeface="Arial"/>
              </a:rPr>
              <a:t>are designing</a:t>
            </a:r>
            <a:r>
              <a:rPr sz="2200" spc="30" dirty="0">
                <a:solidFill>
                  <a:srgbClr val="5C5C5C"/>
                </a:solidFill>
                <a:latin typeface="Arial"/>
                <a:cs typeface="Arial"/>
              </a:rPr>
              <a:t> </a:t>
            </a:r>
            <a:r>
              <a:rPr sz="2200" spc="-30" dirty="0">
                <a:solidFill>
                  <a:srgbClr val="5C5C5C"/>
                </a:solidFill>
                <a:latin typeface="Arial"/>
                <a:cs typeface="Arial"/>
              </a:rPr>
              <a:t>for.”</a:t>
            </a:r>
            <a:endParaRPr sz="2200">
              <a:latin typeface="Arial"/>
              <a:cs typeface="Arial"/>
            </a:endParaRPr>
          </a:p>
          <a:p>
            <a:pPr marL="355600" marR="177165" indent="-342900">
              <a:lnSpc>
                <a:spcPct val="100000"/>
              </a:lnSpc>
              <a:spcBef>
                <a:spcPts val="525"/>
              </a:spcBef>
              <a:buChar char="•"/>
              <a:tabLst>
                <a:tab pos="354965" algn="l"/>
                <a:tab pos="355600" algn="l"/>
              </a:tabLst>
            </a:pPr>
            <a:r>
              <a:rPr sz="2200" spc="-5" dirty="0">
                <a:solidFill>
                  <a:srgbClr val="5C5C5C"/>
                </a:solidFill>
                <a:latin typeface="Arial"/>
                <a:cs typeface="Arial"/>
              </a:rPr>
              <a:t>Provides deeper appreciation and understanding of  user's emotional and physical needs, and the way  they </a:t>
            </a:r>
            <a:r>
              <a:rPr sz="2200" spc="-30" dirty="0">
                <a:solidFill>
                  <a:srgbClr val="5C5C5C"/>
                </a:solidFill>
                <a:latin typeface="Arial"/>
                <a:cs typeface="Arial"/>
              </a:rPr>
              <a:t>view, </a:t>
            </a:r>
            <a:r>
              <a:rPr sz="2200" spc="-5" dirty="0">
                <a:solidFill>
                  <a:srgbClr val="5C5C5C"/>
                </a:solidFill>
                <a:latin typeface="Arial"/>
                <a:cs typeface="Arial"/>
              </a:rPr>
              <a:t>understand, and interact with the world  around</a:t>
            </a:r>
            <a:r>
              <a:rPr sz="2200" spc="-70" dirty="0">
                <a:solidFill>
                  <a:srgbClr val="5C5C5C"/>
                </a:solidFill>
                <a:latin typeface="Arial"/>
                <a:cs typeface="Arial"/>
              </a:rPr>
              <a:t> </a:t>
            </a:r>
            <a:r>
              <a:rPr sz="2200" spc="-5" dirty="0">
                <a:solidFill>
                  <a:srgbClr val="5C5C5C"/>
                </a:solidFill>
                <a:latin typeface="Arial"/>
                <a:cs typeface="Arial"/>
              </a:rPr>
              <a:t>them.</a:t>
            </a:r>
            <a:endParaRPr sz="2200">
              <a:latin typeface="Arial"/>
              <a:cs typeface="Arial"/>
            </a:endParaRPr>
          </a:p>
          <a:p>
            <a:pPr marL="355600" marR="862965" indent="-342900">
              <a:lnSpc>
                <a:spcPct val="100000"/>
              </a:lnSpc>
              <a:spcBef>
                <a:spcPts val="525"/>
              </a:spcBef>
              <a:buChar char="•"/>
              <a:tabLst>
                <a:tab pos="354965" algn="l"/>
                <a:tab pos="355600" algn="l"/>
              </a:tabLst>
            </a:pPr>
            <a:r>
              <a:rPr sz="2200" spc="-5" dirty="0">
                <a:solidFill>
                  <a:srgbClr val="5C5C5C"/>
                </a:solidFill>
                <a:latin typeface="Arial"/>
                <a:cs typeface="Arial"/>
              </a:rPr>
              <a:t>Empathic research is subjective is focused on  stakeholder motivations and</a:t>
            </a:r>
            <a:r>
              <a:rPr sz="2200" spc="20" dirty="0">
                <a:solidFill>
                  <a:srgbClr val="5C5C5C"/>
                </a:solidFill>
                <a:latin typeface="Arial"/>
                <a:cs typeface="Arial"/>
              </a:rPr>
              <a:t> </a:t>
            </a:r>
            <a:r>
              <a:rPr sz="2200" spc="-5" dirty="0">
                <a:solidFill>
                  <a:srgbClr val="5C5C5C"/>
                </a:solidFill>
                <a:latin typeface="Arial"/>
                <a:cs typeface="Arial"/>
              </a:rPr>
              <a:t>thoughts.</a:t>
            </a:r>
            <a:endParaRPr sz="2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descr="Image of a cupboard with medications stored to show HCD attempts to understand the use environments"/>
          <p:cNvSpPr/>
          <p:nvPr/>
        </p:nvSpPr>
        <p:spPr>
          <a:xfrm>
            <a:off x="8285988" y="762000"/>
            <a:ext cx="3906011" cy="60960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0"/>
            <a:ext cx="12191998" cy="1976627"/>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dirty="0"/>
              <a:t>HCD</a:t>
            </a:r>
            <a:r>
              <a:rPr spc="-110" dirty="0"/>
              <a:t> </a:t>
            </a:r>
            <a:r>
              <a:rPr dirty="0"/>
              <a:t>Benefits</a:t>
            </a: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32</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2/12/2020</a:t>
            </a:r>
            <a:endParaRPr sz="1200">
              <a:latin typeface="Arial"/>
              <a:cs typeface="Arial"/>
            </a:endParaRPr>
          </a:p>
        </p:txBody>
      </p:sp>
      <p:sp>
        <p:nvSpPr>
          <p:cNvPr id="6" name="object 6"/>
          <p:cNvSpPr txBox="1"/>
          <p:nvPr/>
        </p:nvSpPr>
        <p:spPr>
          <a:xfrm>
            <a:off x="562424" y="1973426"/>
            <a:ext cx="6976109" cy="3957954"/>
          </a:xfrm>
          <a:prstGeom prst="rect">
            <a:avLst/>
          </a:prstGeom>
        </p:spPr>
        <p:txBody>
          <a:bodyPr vert="horz" wrap="square" lIns="0" tIns="0" rIns="0" bIns="0" rtlCol="0">
            <a:spAutoFit/>
          </a:bodyPr>
          <a:lstStyle/>
          <a:p>
            <a:pPr marL="375920">
              <a:lnSpc>
                <a:spcPct val="100000"/>
              </a:lnSpc>
            </a:pPr>
            <a:r>
              <a:rPr sz="3200" b="1" spc="-5" dirty="0">
                <a:solidFill>
                  <a:srgbClr val="6B94C7"/>
                </a:solidFill>
                <a:latin typeface="Arial"/>
                <a:cs typeface="Arial"/>
              </a:rPr>
              <a:t>Understanding</a:t>
            </a:r>
            <a:endParaRPr sz="3200">
              <a:latin typeface="Arial"/>
              <a:cs typeface="Arial"/>
            </a:endParaRPr>
          </a:p>
          <a:p>
            <a:pPr marL="355600" marR="892175" indent="-342900">
              <a:lnSpc>
                <a:spcPct val="100000"/>
              </a:lnSpc>
              <a:spcBef>
                <a:spcPts val="1855"/>
              </a:spcBef>
              <a:buChar char="•"/>
              <a:tabLst>
                <a:tab pos="354965" algn="l"/>
                <a:tab pos="355600" algn="l"/>
              </a:tabLst>
            </a:pPr>
            <a:r>
              <a:rPr sz="2200" spc="-5" dirty="0">
                <a:solidFill>
                  <a:srgbClr val="5C5C5C"/>
                </a:solidFill>
                <a:latin typeface="Arial"/>
                <a:cs typeface="Arial"/>
              </a:rPr>
              <a:t>Fully understand the people who experience a  problem before a solution is</a:t>
            </a:r>
            <a:r>
              <a:rPr sz="2200" spc="30" dirty="0">
                <a:solidFill>
                  <a:srgbClr val="5C5C5C"/>
                </a:solidFill>
                <a:latin typeface="Arial"/>
                <a:cs typeface="Arial"/>
              </a:rPr>
              <a:t> </a:t>
            </a:r>
            <a:r>
              <a:rPr sz="2200" spc="-5" dirty="0">
                <a:solidFill>
                  <a:srgbClr val="5C5C5C"/>
                </a:solidFill>
                <a:latin typeface="Arial"/>
                <a:cs typeface="Arial"/>
              </a:rPr>
              <a:t>designed.</a:t>
            </a:r>
            <a:endParaRPr sz="2200">
              <a:latin typeface="Arial"/>
              <a:cs typeface="Arial"/>
            </a:endParaRPr>
          </a:p>
          <a:p>
            <a:pPr marL="355600" marR="5080" indent="-342900">
              <a:lnSpc>
                <a:spcPct val="100000"/>
              </a:lnSpc>
              <a:spcBef>
                <a:spcPts val="525"/>
              </a:spcBef>
              <a:buChar char="•"/>
              <a:tabLst>
                <a:tab pos="354965" algn="l"/>
                <a:tab pos="355600" algn="l"/>
              </a:tabLst>
            </a:pPr>
            <a:r>
              <a:rPr sz="2200" spc="-5" dirty="0">
                <a:solidFill>
                  <a:srgbClr val="5C5C5C"/>
                </a:solidFill>
                <a:latin typeface="Arial"/>
                <a:cs typeface="Arial"/>
              </a:rPr>
              <a:t>Good products start with a thorough understanding of  the user and their</a:t>
            </a:r>
            <a:r>
              <a:rPr sz="2200" spc="-15" dirty="0">
                <a:solidFill>
                  <a:srgbClr val="5C5C5C"/>
                </a:solidFill>
                <a:latin typeface="Arial"/>
                <a:cs typeface="Arial"/>
              </a:rPr>
              <a:t> </a:t>
            </a:r>
            <a:r>
              <a:rPr sz="2200" spc="-5" dirty="0">
                <a:solidFill>
                  <a:srgbClr val="5C5C5C"/>
                </a:solidFill>
                <a:latin typeface="Arial"/>
                <a:cs typeface="Arial"/>
              </a:rPr>
              <a:t>environment.</a:t>
            </a:r>
            <a:endParaRPr sz="2200">
              <a:latin typeface="Arial"/>
              <a:cs typeface="Arial"/>
            </a:endParaRPr>
          </a:p>
          <a:p>
            <a:pPr marL="355600" marR="100965" indent="-342900" algn="just">
              <a:lnSpc>
                <a:spcPct val="100000"/>
              </a:lnSpc>
              <a:spcBef>
                <a:spcPts val="525"/>
              </a:spcBef>
              <a:buChar char="•"/>
              <a:tabLst>
                <a:tab pos="355600" algn="l"/>
              </a:tabLst>
            </a:pPr>
            <a:r>
              <a:rPr sz="2200" spc="-5" dirty="0">
                <a:solidFill>
                  <a:srgbClr val="5C5C5C"/>
                </a:solidFill>
                <a:latin typeface="Arial"/>
                <a:cs typeface="Arial"/>
              </a:rPr>
              <a:t>Early contextual research leads to increased product  acceptance, reductions in the rate of use errors, and  faster development</a:t>
            </a:r>
            <a:r>
              <a:rPr sz="2200" dirty="0">
                <a:solidFill>
                  <a:srgbClr val="5C5C5C"/>
                </a:solidFill>
                <a:latin typeface="Arial"/>
                <a:cs typeface="Arial"/>
              </a:rPr>
              <a:t> </a:t>
            </a:r>
            <a:r>
              <a:rPr sz="2200" spc="-5" dirty="0">
                <a:solidFill>
                  <a:srgbClr val="5C5C5C"/>
                </a:solidFill>
                <a:latin typeface="Arial"/>
                <a:cs typeface="Arial"/>
              </a:rPr>
              <a:t>timelines.</a:t>
            </a:r>
            <a:endParaRPr sz="2200">
              <a:latin typeface="Arial"/>
              <a:cs typeface="Arial"/>
            </a:endParaRPr>
          </a:p>
          <a:p>
            <a:pPr marL="355600" marR="118110" indent="-342900">
              <a:lnSpc>
                <a:spcPct val="100000"/>
              </a:lnSpc>
              <a:spcBef>
                <a:spcPts val="525"/>
              </a:spcBef>
              <a:buChar char="•"/>
              <a:tabLst>
                <a:tab pos="354965" algn="l"/>
                <a:tab pos="355600" algn="l"/>
              </a:tabLst>
            </a:pPr>
            <a:r>
              <a:rPr sz="2200" spc="-5" dirty="0">
                <a:solidFill>
                  <a:srgbClr val="5C5C5C"/>
                </a:solidFill>
                <a:latin typeface="Arial"/>
                <a:cs typeface="Arial"/>
              </a:rPr>
              <a:t>Identify the real goal of real people who will use your  product.</a:t>
            </a:r>
            <a:endParaRPr sz="2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descr="Image of workflow process example"/>
          <p:cNvSpPr/>
          <p:nvPr/>
        </p:nvSpPr>
        <p:spPr>
          <a:xfrm>
            <a:off x="8264652" y="0"/>
            <a:ext cx="3927347" cy="685799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0"/>
            <a:ext cx="12191998" cy="1976627"/>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dirty="0"/>
              <a:t>HCD</a:t>
            </a:r>
            <a:r>
              <a:rPr spc="-110" dirty="0"/>
              <a:t> </a:t>
            </a:r>
            <a:r>
              <a:rPr dirty="0"/>
              <a:t>Benefits</a:t>
            </a: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33</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10253F"/>
                </a:solidFill>
                <a:latin typeface="Arial"/>
                <a:cs typeface="Arial"/>
              </a:rPr>
              <a:t>2/12/2020</a:t>
            </a:r>
            <a:endParaRPr sz="1200">
              <a:latin typeface="Arial"/>
              <a:cs typeface="Arial"/>
            </a:endParaRPr>
          </a:p>
        </p:txBody>
      </p:sp>
      <p:sp>
        <p:nvSpPr>
          <p:cNvPr id="6" name="object 6"/>
          <p:cNvSpPr txBox="1"/>
          <p:nvPr/>
        </p:nvSpPr>
        <p:spPr>
          <a:xfrm>
            <a:off x="562424" y="2126607"/>
            <a:ext cx="6476365" cy="3373120"/>
          </a:xfrm>
          <a:prstGeom prst="rect">
            <a:avLst/>
          </a:prstGeom>
        </p:spPr>
        <p:txBody>
          <a:bodyPr vert="horz" wrap="square" lIns="0" tIns="0" rIns="0" bIns="0" rtlCol="0">
            <a:spAutoFit/>
          </a:bodyPr>
          <a:lstStyle/>
          <a:p>
            <a:pPr marL="375920" marR="723900">
              <a:lnSpc>
                <a:spcPct val="100000"/>
              </a:lnSpc>
            </a:pPr>
            <a:r>
              <a:rPr sz="3200" b="1" spc="-5" dirty="0">
                <a:solidFill>
                  <a:srgbClr val="6B94C7"/>
                </a:solidFill>
                <a:latin typeface="Arial"/>
                <a:cs typeface="Arial"/>
              </a:rPr>
              <a:t>Better Compliance </a:t>
            </a:r>
            <a:r>
              <a:rPr sz="3200" b="1" spc="-10" dirty="0">
                <a:solidFill>
                  <a:srgbClr val="6B94C7"/>
                </a:solidFill>
                <a:latin typeface="Arial"/>
                <a:cs typeface="Arial"/>
              </a:rPr>
              <a:t>Because  </a:t>
            </a:r>
            <a:r>
              <a:rPr sz="3200" b="1" spc="-5" dirty="0">
                <a:solidFill>
                  <a:srgbClr val="6B94C7"/>
                </a:solidFill>
                <a:latin typeface="Arial"/>
                <a:cs typeface="Arial"/>
              </a:rPr>
              <a:t>It Aligns With</a:t>
            </a:r>
            <a:r>
              <a:rPr sz="3200" b="1" spc="-225" dirty="0">
                <a:solidFill>
                  <a:srgbClr val="6B94C7"/>
                </a:solidFill>
                <a:latin typeface="Arial"/>
                <a:cs typeface="Arial"/>
              </a:rPr>
              <a:t> </a:t>
            </a:r>
            <a:r>
              <a:rPr sz="3200" b="1" spc="-10" dirty="0">
                <a:solidFill>
                  <a:srgbClr val="6B94C7"/>
                </a:solidFill>
                <a:latin typeface="Arial"/>
                <a:cs typeface="Arial"/>
              </a:rPr>
              <a:t>Workflow</a:t>
            </a:r>
            <a:endParaRPr sz="3200">
              <a:latin typeface="Arial"/>
              <a:cs typeface="Arial"/>
            </a:endParaRPr>
          </a:p>
          <a:p>
            <a:pPr marL="355600" marR="219710" indent="-342900">
              <a:lnSpc>
                <a:spcPct val="100000"/>
              </a:lnSpc>
              <a:spcBef>
                <a:spcPts val="1855"/>
              </a:spcBef>
              <a:buChar char="•"/>
              <a:tabLst>
                <a:tab pos="354965" algn="l"/>
                <a:tab pos="355600" algn="l"/>
              </a:tabLst>
            </a:pPr>
            <a:r>
              <a:rPr sz="2200" spc="-5" dirty="0">
                <a:solidFill>
                  <a:srgbClr val="5C5C5C"/>
                </a:solidFill>
                <a:latin typeface="Arial"/>
                <a:cs typeface="Arial"/>
              </a:rPr>
              <a:t>The better </a:t>
            </a:r>
            <a:r>
              <a:rPr sz="2200" spc="-10" dirty="0">
                <a:solidFill>
                  <a:srgbClr val="5C5C5C"/>
                </a:solidFill>
                <a:latin typeface="Arial"/>
                <a:cs typeface="Arial"/>
              </a:rPr>
              <a:t>you </a:t>
            </a:r>
            <a:r>
              <a:rPr sz="2200" spc="-5" dirty="0">
                <a:solidFill>
                  <a:srgbClr val="5C5C5C"/>
                </a:solidFill>
                <a:latin typeface="Arial"/>
                <a:cs typeface="Arial"/>
              </a:rPr>
              <a:t>conduct research, the more time  and </a:t>
            </a:r>
            <a:r>
              <a:rPr sz="2200" spc="-10" dirty="0">
                <a:solidFill>
                  <a:srgbClr val="5C5C5C"/>
                </a:solidFill>
                <a:latin typeface="Arial"/>
                <a:cs typeface="Arial"/>
              </a:rPr>
              <a:t>effort you </a:t>
            </a:r>
            <a:r>
              <a:rPr sz="2200" spc="-5" dirty="0">
                <a:solidFill>
                  <a:srgbClr val="5C5C5C"/>
                </a:solidFill>
                <a:latin typeface="Arial"/>
                <a:cs typeface="Arial"/>
              </a:rPr>
              <a:t>save</a:t>
            </a:r>
            <a:r>
              <a:rPr sz="2200" spc="5" dirty="0">
                <a:solidFill>
                  <a:srgbClr val="5C5C5C"/>
                </a:solidFill>
                <a:latin typeface="Arial"/>
                <a:cs typeface="Arial"/>
              </a:rPr>
              <a:t> </a:t>
            </a:r>
            <a:r>
              <a:rPr sz="2200" spc="-25" dirty="0">
                <a:solidFill>
                  <a:srgbClr val="5C5C5C"/>
                </a:solidFill>
                <a:latin typeface="Arial"/>
                <a:cs typeface="Arial"/>
              </a:rPr>
              <a:t>later.</a:t>
            </a:r>
            <a:endParaRPr sz="2200">
              <a:latin typeface="Arial"/>
              <a:cs typeface="Arial"/>
            </a:endParaRPr>
          </a:p>
          <a:p>
            <a:pPr marL="355600" indent="-342900">
              <a:lnSpc>
                <a:spcPct val="100000"/>
              </a:lnSpc>
              <a:spcBef>
                <a:spcPts val="525"/>
              </a:spcBef>
              <a:buChar char="•"/>
              <a:tabLst>
                <a:tab pos="354965" algn="l"/>
                <a:tab pos="355600" algn="l"/>
              </a:tabLst>
            </a:pPr>
            <a:r>
              <a:rPr sz="2200" spc="-5" dirty="0">
                <a:solidFill>
                  <a:srgbClr val="5C5C5C"/>
                </a:solidFill>
                <a:latin typeface="Arial"/>
                <a:cs typeface="Arial"/>
              </a:rPr>
              <a:t>Everything as an integrated</a:t>
            </a:r>
            <a:r>
              <a:rPr sz="2200" dirty="0">
                <a:solidFill>
                  <a:srgbClr val="5C5C5C"/>
                </a:solidFill>
                <a:latin typeface="Arial"/>
                <a:cs typeface="Arial"/>
              </a:rPr>
              <a:t> </a:t>
            </a:r>
            <a:r>
              <a:rPr sz="2200" spc="-5" dirty="0">
                <a:solidFill>
                  <a:srgbClr val="5C5C5C"/>
                </a:solidFill>
                <a:latin typeface="Arial"/>
                <a:cs typeface="Arial"/>
              </a:rPr>
              <a:t>system.</a:t>
            </a:r>
            <a:endParaRPr sz="2200">
              <a:latin typeface="Arial"/>
              <a:cs typeface="Arial"/>
            </a:endParaRPr>
          </a:p>
          <a:p>
            <a:pPr marL="355600" marR="5080" indent="-342900">
              <a:lnSpc>
                <a:spcPct val="100000"/>
              </a:lnSpc>
              <a:spcBef>
                <a:spcPts val="525"/>
              </a:spcBef>
              <a:buChar char="•"/>
              <a:tabLst>
                <a:tab pos="354965" algn="l"/>
                <a:tab pos="355600" algn="l"/>
              </a:tabLst>
            </a:pPr>
            <a:r>
              <a:rPr sz="2200" spc="-5" dirty="0">
                <a:solidFill>
                  <a:srgbClr val="5C5C5C"/>
                </a:solidFill>
                <a:latin typeface="Arial"/>
                <a:cs typeface="Arial"/>
              </a:rPr>
              <a:t>Considering the whole system leads to the  understanding of what is desirable combined with  “the real</a:t>
            </a:r>
            <a:r>
              <a:rPr sz="2200" spc="-40" dirty="0">
                <a:solidFill>
                  <a:srgbClr val="5C5C5C"/>
                </a:solidFill>
                <a:latin typeface="Arial"/>
                <a:cs typeface="Arial"/>
              </a:rPr>
              <a:t> </a:t>
            </a:r>
            <a:r>
              <a:rPr sz="2200" spc="-5" dirty="0">
                <a:solidFill>
                  <a:srgbClr val="5C5C5C"/>
                </a:solidFill>
                <a:latin typeface="Arial"/>
                <a:cs typeface="Arial"/>
              </a:rPr>
              <a:t>world.”</a:t>
            </a:r>
            <a:endParaRPr sz="22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descr="Image of study room and clipboard"/>
          <p:cNvSpPr/>
          <p:nvPr/>
        </p:nvSpPr>
        <p:spPr>
          <a:xfrm>
            <a:off x="8615171" y="0"/>
            <a:ext cx="3576828" cy="68580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0"/>
            <a:ext cx="12191998" cy="1976627"/>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63500">
              <a:lnSpc>
                <a:spcPct val="100000"/>
              </a:lnSpc>
            </a:pPr>
            <a:r>
              <a:rPr dirty="0"/>
              <a:t>HCD</a:t>
            </a:r>
            <a:r>
              <a:rPr spc="-110" dirty="0"/>
              <a:t> </a:t>
            </a:r>
            <a:r>
              <a:rPr dirty="0"/>
              <a:t>Benefits</a:t>
            </a: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34</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10253F"/>
                </a:solidFill>
                <a:latin typeface="Arial"/>
                <a:cs typeface="Arial"/>
              </a:rPr>
              <a:t>2/12/2020</a:t>
            </a:r>
            <a:endParaRPr sz="1200">
              <a:latin typeface="Arial"/>
              <a:cs typeface="Arial"/>
            </a:endParaRPr>
          </a:p>
        </p:txBody>
      </p:sp>
      <p:sp>
        <p:nvSpPr>
          <p:cNvPr id="6" name="object 6"/>
          <p:cNvSpPr txBox="1"/>
          <p:nvPr/>
        </p:nvSpPr>
        <p:spPr>
          <a:xfrm>
            <a:off x="562424" y="1981001"/>
            <a:ext cx="6710045" cy="3957954"/>
          </a:xfrm>
          <a:prstGeom prst="rect">
            <a:avLst/>
          </a:prstGeom>
        </p:spPr>
        <p:txBody>
          <a:bodyPr vert="horz" wrap="square" lIns="0" tIns="0" rIns="0" bIns="0" rtlCol="0">
            <a:spAutoFit/>
          </a:bodyPr>
          <a:lstStyle/>
          <a:p>
            <a:pPr marL="375920">
              <a:lnSpc>
                <a:spcPct val="100000"/>
              </a:lnSpc>
            </a:pPr>
            <a:r>
              <a:rPr sz="3200" b="1" spc="-5" dirty="0">
                <a:solidFill>
                  <a:srgbClr val="6B94C7"/>
                </a:solidFill>
                <a:latin typeface="Arial"/>
                <a:cs typeface="Arial"/>
              </a:rPr>
              <a:t>Rigor</a:t>
            </a:r>
            <a:endParaRPr sz="3200">
              <a:latin typeface="Arial"/>
              <a:cs typeface="Arial"/>
            </a:endParaRPr>
          </a:p>
          <a:p>
            <a:pPr marL="355600" marR="5080" indent="-342900">
              <a:lnSpc>
                <a:spcPct val="100000"/>
              </a:lnSpc>
              <a:spcBef>
                <a:spcPts val="1855"/>
              </a:spcBef>
              <a:buChar char="•"/>
              <a:tabLst>
                <a:tab pos="354965" algn="l"/>
                <a:tab pos="355600" algn="l"/>
              </a:tabLst>
            </a:pPr>
            <a:r>
              <a:rPr sz="2200" spc="-5" dirty="0">
                <a:solidFill>
                  <a:srgbClr val="5C5C5C"/>
                </a:solidFill>
                <a:latin typeface="Arial"/>
                <a:cs typeface="Arial"/>
              </a:rPr>
              <a:t>Rigor is required in the </a:t>
            </a:r>
            <a:r>
              <a:rPr sz="2200" spc="-10" dirty="0">
                <a:solidFill>
                  <a:srgbClr val="5C5C5C"/>
                </a:solidFill>
                <a:latin typeface="Arial"/>
                <a:cs typeface="Arial"/>
              </a:rPr>
              <a:t>HCD </a:t>
            </a:r>
            <a:r>
              <a:rPr sz="2200" spc="-5" dirty="0">
                <a:solidFill>
                  <a:srgbClr val="5C5C5C"/>
                </a:solidFill>
                <a:latin typeface="Arial"/>
                <a:cs typeface="Arial"/>
              </a:rPr>
              <a:t>process to ensure that  research is performed </a:t>
            </a:r>
            <a:r>
              <a:rPr sz="2200" spc="-15" dirty="0">
                <a:solidFill>
                  <a:srgbClr val="5C5C5C"/>
                </a:solidFill>
                <a:latin typeface="Arial"/>
                <a:cs typeface="Arial"/>
              </a:rPr>
              <a:t>systematically, consistently,  </a:t>
            </a:r>
            <a:r>
              <a:rPr sz="2200" spc="-5" dirty="0">
                <a:solidFill>
                  <a:srgbClr val="5C5C5C"/>
                </a:solidFill>
                <a:latin typeface="Arial"/>
                <a:cs typeface="Arial"/>
              </a:rPr>
              <a:t>and</a:t>
            </a:r>
            <a:r>
              <a:rPr sz="2200" spc="-70" dirty="0">
                <a:solidFill>
                  <a:srgbClr val="5C5C5C"/>
                </a:solidFill>
                <a:latin typeface="Arial"/>
                <a:cs typeface="Arial"/>
              </a:rPr>
              <a:t> </a:t>
            </a:r>
            <a:r>
              <a:rPr sz="2200" spc="-20" dirty="0">
                <a:solidFill>
                  <a:srgbClr val="5C5C5C"/>
                </a:solidFill>
                <a:latin typeface="Arial"/>
                <a:cs typeface="Arial"/>
              </a:rPr>
              <a:t>thoroughly.</a:t>
            </a:r>
            <a:endParaRPr sz="2200">
              <a:latin typeface="Arial"/>
              <a:cs typeface="Arial"/>
            </a:endParaRPr>
          </a:p>
          <a:p>
            <a:pPr marL="355600" marR="470534" indent="-342900">
              <a:lnSpc>
                <a:spcPct val="100000"/>
              </a:lnSpc>
              <a:spcBef>
                <a:spcPts val="525"/>
              </a:spcBef>
              <a:buChar char="•"/>
              <a:tabLst>
                <a:tab pos="354965" algn="l"/>
                <a:tab pos="355600" algn="l"/>
              </a:tabLst>
            </a:pPr>
            <a:r>
              <a:rPr sz="2200" spc="-5" dirty="0">
                <a:solidFill>
                  <a:srgbClr val="5C5C5C"/>
                </a:solidFill>
                <a:latin typeface="Arial"/>
                <a:cs typeface="Arial"/>
              </a:rPr>
              <a:t>Attention to detail and listening to what the user  says allows the deeper understanding of the  information under</a:t>
            </a:r>
            <a:r>
              <a:rPr sz="2200" spc="-10" dirty="0">
                <a:solidFill>
                  <a:srgbClr val="5C5C5C"/>
                </a:solidFill>
                <a:latin typeface="Arial"/>
                <a:cs typeface="Arial"/>
              </a:rPr>
              <a:t> </a:t>
            </a:r>
            <a:r>
              <a:rPr sz="2200" spc="-5" dirty="0">
                <a:solidFill>
                  <a:srgbClr val="5C5C5C"/>
                </a:solidFill>
                <a:latin typeface="Arial"/>
                <a:cs typeface="Arial"/>
              </a:rPr>
              <a:t>question.</a:t>
            </a:r>
            <a:endParaRPr sz="2200">
              <a:latin typeface="Arial"/>
              <a:cs typeface="Arial"/>
            </a:endParaRPr>
          </a:p>
          <a:p>
            <a:pPr marL="355600" indent="-342900">
              <a:lnSpc>
                <a:spcPct val="100000"/>
              </a:lnSpc>
              <a:spcBef>
                <a:spcPts val="525"/>
              </a:spcBef>
              <a:buChar char="•"/>
              <a:tabLst>
                <a:tab pos="354965" algn="l"/>
                <a:tab pos="355600" algn="l"/>
              </a:tabLst>
            </a:pPr>
            <a:r>
              <a:rPr sz="2200" spc="-10" dirty="0">
                <a:solidFill>
                  <a:srgbClr val="5C5C5C"/>
                </a:solidFill>
                <a:latin typeface="Arial"/>
                <a:cs typeface="Arial"/>
              </a:rPr>
              <a:t>HCD </a:t>
            </a:r>
            <a:r>
              <a:rPr sz="2200" spc="-5" dirty="0">
                <a:solidFill>
                  <a:srgbClr val="5C5C5C"/>
                </a:solidFill>
                <a:latin typeface="Arial"/>
                <a:cs typeface="Arial"/>
              </a:rPr>
              <a:t>evaluations require a specific</a:t>
            </a:r>
            <a:r>
              <a:rPr sz="2200" spc="30" dirty="0">
                <a:solidFill>
                  <a:srgbClr val="5C5C5C"/>
                </a:solidFill>
                <a:latin typeface="Arial"/>
                <a:cs typeface="Arial"/>
              </a:rPr>
              <a:t> </a:t>
            </a:r>
            <a:r>
              <a:rPr sz="2200" dirty="0">
                <a:solidFill>
                  <a:srgbClr val="5C5C5C"/>
                </a:solidFill>
                <a:latin typeface="Arial"/>
                <a:cs typeface="Arial"/>
              </a:rPr>
              <a:t>skillset.</a:t>
            </a:r>
            <a:endParaRPr sz="2200">
              <a:latin typeface="Arial"/>
              <a:cs typeface="Arial"/>
            </a:endParaRPr>
          </a:p>
          <a:p>
            <a:pPr marL="355600" marR="142875" indent="-342900">
              <a:lnSpc>
                <a:spcPct val="100000"/>
              </a:lnSpc>
              <a:spcBef>
                <a:spcPts val="525"/>
              </a:spcBef>
              <a:buChar char="•"/>
              <a:tabLst>
                <a:tab pos="354965" algn="l"/>
                <a:tab pos="355600" algn="l"/>
              </a:tabLst>
            </a:pPr>
            <a:r>
              <a:rPr sz="2200" spc="-5" dirty="0">
                <a:solidFill>
                  <a:srgbClr val="5C5C5C"/>
                </a:solidFill>
                <a:latin typeface="Arial"/>
                <a:cs typeface="Arial"/>
              </a:rPr>
              <a:t>Measure development is hard work and needs the  rigor of</a:t>
            </a:r>
            <a:r>
              <a:rPr sz="2200" spc="-50" dirty="0">
                <a:solidFill>
                  <a:srgbClr val="5C5C5C"/>
                </a:solidFill>
                <a:latin typeface="Arial"/>
                <a:cs typeface="Arial"/>
              </a:rPr>
              <a:t> </a:t>
            </a:r>
            <a:r>
              <a:rPr sz="2200" spc="-10" dirty="0">
                <a:solidFill>
                  <a:srgbClr val="5C5C5C"/>
                </a:solidFill>
                <a:latin typeface="Arial"/>
                <a:cs typeface="Arial"/>
              </a:rPr>
              <a:t>HCD.</a:t>
            </a:r>
            <a:endParaRPr sz="22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FFFFF"/>
          </a:solidFill>
        </p:spPr>
        <p:txBody>
          <a:bodyPr wrap="square" lIns="0" tIns="0" rIns="0" bIns="0" rtlCol="0"/>
          <a:lstStyle/>
          <a:p>
            <a:endParaRPr/>
          </a:p>
        </p:txBody>
      </p:sp>
      <p:sp>
        <p:nvSpPr>
          <p:cNvPr id="4" name="object 4"/>
          <p:cNvSpPr/>
          <p:nvPr/>
        </p:nvSpPr>
        <p:spPr>
          <a:xfrm>
            <a:off x="9296400" y="304800"/>
            <a:ext cx="2438399" cy="83820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411988"/>
            <a:ext cx="5939790" cy="1001394"/>
          </a:xfrm>
          <a:prstGeom prst="rect">
            <a:avLst/>
          </a:prstGeom>
        </p:spPr>
        <p:txBody>
          <a:bodyPr vert="horz" wrap="square" lIns="0" tIns="0" rIns="0" bIns="0" rtlCol="0">
            <a:spAutoFit/>
          </a:bodyPr>
          <a:lstStyle/>
          <a:p>
            <a:pPr marL="12700">
              <a:lnSpc>
                <a:spcPct val="100000"/>
              </a:lnSpc>
            </a:pPr>
            <a:r>
              <a:rPr dirty="0">
                <a:solidFill>
                  <a:srgbClr val="1F497D"/>
                </a:solidFill>
              </a:rPr>
              <a:t>HCD</a:t>
            </a:r>
            <a:r>
              <a:rPr spc="-90" dirty="0">
                <a:solidFill>
                  <a:srgbClr val="1F497D"/>
                </a:solidFill>
              </a:rPr>
              <a:t> </a:t>
            </a:r>
            <a:r>
              <a:rPr spc="-70" dirty="0">
                <a:solidFill>
                  <a:srgbClr val="1F497D"/>
                </a:solidFill>
              </a:rPr>
              <a:t>Tools</a:t>
            </a:r>
          </a:p>
          <a:p>
            <a:pPr marL="38735">
              <a:lnSpc>
                <a:spcPct val="100000"/>
              </a:lnSpc>
              <a:spcBef>
                <a:spcPts val="320"/>
              </a:spcBef>
            </a:pPr>
            <a:r>
              <a:rPr sz="1800" b="0" dirty="0">
                <a:solidFill>
                  <a:srgbClr val="5C5C5C"/>
                </a:solidFill>
                <a:latin typeface="Arial"/>
                <a:cs typeface="Arial"/>
              </a:rPr>
              <a:t>A </a:t>
            </a:r>
            <a:r>
              <a:rPr sz="1800" b="0" spc="-10" dirty="0">
                <a:solidFill>
                  <a:srgbClr val="5C5C5C"/>
                </a:solidFill>
                <a:latin typeface="Arial"/>
                <a:cs typeface="Arial"/>
              </a:rPr>
              <a:t>snapshot </a:t>
            </a:r>
            <a:r>
              <a:rPr sz="1800" b="0" spc="-5" dirty="0">
                <a:solidFill>
                  <a:srgbClr val="5C5C5C"/>
                </a:solidFill>
                <a:latin typeface="Arial"/>
                <a:cs typeface="Arial"/>
              </a:rPr>
              <a:t>of </a:t>
            </a:r>
            <a:r>
              <a:rPr sz="1800" b="0" spc="-10" dirty="0">
                <a:solidFill>
                  <a:srgbClr val="5C5C5C"/>
                </a:solidFill>
                <a:latin typeface="Arial"/>
                <a:cs typeface="Arial"/>
              </a:rPr>
              <a:t>techniques useful </a:t>
            </a:r>
            <a:r>
              <a:rPr sz="1800" b="0" spc="-5" dirty="0">
                <a:solidFill>
                  <a:srgbClr val="5C5C5C"/>
                </a:solidFill>
                <a:latin typeface="Arial"/>
                <a:cs typeface="Arial"/>
              </a:rPr>
              <a:t>in </a:t>
            </a:r>
            <a:r>
              <a:rPr sz="1800" b="0" spc="-10" dirty="0">
                <a:solidFill>
                  <a:srgbClr val="5C5C5C"/>
                </a:solidFill>
                <a:latin typeface="Arial"/>
                <a:cs typeface="Arial"/>
              </a:rPr>
              <a:t>Human </a:t>
            </a:r>
            <a:r>
              <a:rPr sz="1800" b="0" spc="-5" dirty="0">
                <a:solidFill>
                  <a:srgbClr val="5C5C5C"/>
                </a:solidFill>
                <a:latin typeface="Arial"/>
                <a:cs typeface="Arial"/>
              </a:rPr>
              <a:t>Centric</a:t>
            </a:r>
            <a:r>
              <a:rPr sz="1800" b="0" spc="50" dirty="0">
                <a:solidFill>
                  <a:srgbClr val="5C5C5C"/>
                </a:solidFill>
                <a:latin typeface="Arial"/>
                <a:cs typeface="Arial"/>
              </a:rPr>
              <a:t> </a:t>
            </a:r>
            <a:r>
              <a:rPr sz="1800" b="0" spc="-10" dirty="0">
                <a:solidFill>
                  <a:srgbClr val="5C5C5C"/>
                </a:solidFill>
                <a:latin typeface="Arial"/>
                <a:cs typeface="Arial"/>
              </a:rPr>
              <a:t>Design:</a:t>
            </a:r>
            <a:endParaRPr sz="1800">
              <a:latin typeface="Arial"/>
              <a:cs typeface="Arial"/>
            </a:endParaRPr>
          </a:p>
        </p:txBody>
      </p:sp>
      <p:sp>
        <p:nvSpPr>
          <p:cNvPr id="6" name="object 6"/>
          <p:cNvSpPr txBox="1"/>
          <p:nvPr/>
        </p:nvSpPr>
        <p:spPr>
          <a:xfrm>
            <a:off x="562425" y="1897731"/>
            <a:ext cx="8262620" cy="4203700"/>
          </a:xfrm>
          <a:prstGeom prst="rect">
            <a:avLst/>
          </a:prstGeom>
        </p:spPr>
        <p:txBody>
          <a:bodyPr vert="horz" wrap="square" lIns="0" tIns="0" rIns="0" bIns="0" rtlCol="0">
            <a:spAutoFit/>
          </a:bodyPr>
          <a:lstStyle/>
          <a:p>
            <a:pPr marL="299085" marR="149225" indent="-286385">
              <a:lnSpc>
                <a:spcPct val="100000"/>
              </a:lnSpc>
              <a:buFont typeface="Arial"/>
              <a:buChar char="•"/>
              <a:tabLst>
                <a:tab pos="299085" algn="l"/>
                <a:tab pos="299720" algn="l"/>
              </a:tabLst>
            </a:pPr>
            <a:r>
              <a:rPr sz="1800" b="1" spc="-5" dirty="0">
                <a:solidFill>
                  <a:srgbClr val="6B94C7"/>
                </a:solidFill>
                <a:latin typeface="Arial"/>
                <a:cs typeface="Arial"/>
              </a:rPr>
              <a:t>Build Rapport: </a:t>
            </a:r>
            <a:r>
              <a:rPr sz="1800" dirty="0">
                <a:solidFill>
                  <a:srgbClr val="5C5C5C"/>
                </a:solidFill>
                <a:latin typeface="Arial"/>
                <a:cs typeface="Arial"/>
              </a:rPr>
              <a:t>It </a:t>
            </a:r>
            <a:r>
              <a:rPr sz="1800" spc="-5" dirty="0">
                <a:solidFill>
                  <a:srgbClr val="5C5C5C"/>
                </a:solidFill>
                <a:latin typeface="Arial"/>
                <a:cs typeface="Arial"/>
              </a:rPr>
              <a:t>is important the </a:t>
            </a:r>
            <a:r>
              <a:rPr sz="1800" spc="-10" dirty="0">
                <a:solidFill>
                  <a:srgbClr val="5C5C5C"/>
                </a:solidFill>
                <a:latin typeface="Arial"/>
                <a:cs typeface="Arial"/>
              </a:rPr>
              <a:t>build rapport </a:t>
            </a:r>
            <a:r>
              <a:rPr sz="1800" spc="-15" dirty="0">
                <a:solidFill>
                  <a:srgbClr val="5C5C5C"/>
                </a:solidFill>
                <a:latin typeface="Arial"/>
                <a:cs typeface="Arial"/>
              </a:rPr>
              <a:t>with </a:t>
            </a:r>
            <a:r>
              <a:rPr sz="1800" spc="-5" dirty="0">
                <a:solidFill>
                  <a:srgbClr val="5C5C5C"/>
                </a:solidFill>
                <a:latin typeface="Arial"/>
                <a:cs typeface="Arial"/>
              </a:rPr>
              <a:t>the users </a:t>
            </a:r>
            <a:r>
              <a:rPr sz="1800" dirty="0">
                <a:solidFill>
                  <a:srgbClr val="5C5C5C"/>
                </a:solidFill>
                <a:latin typeface="Arial"/>
                <a:cs typeface="Arial"/>
              </a:rPr>
              <a:t>to </a:t>
            </a:r>
            <a:r>
              <a:rPr sz="1800" spc="-10" dirty="0">
                <a:solidFill>
                  <a:srgbClr val="5C5C5C"/>
                </a:solidFill>
                <a:latin typeface="Arial"/>
                <a:cs typeface="Arial"/>
              </a:rPr>
              <a:t>allow  participants </a:t>
            </a:r>
            <a:r>
              <a:rPr sz="1800" dirty="0">
                <a:solidFill>
                  <a:srgbClr val="5C5C5C"/>
                </a:solidFill>
                <a:latin typeface="Arial"/>
                <a:cs typeface="Arial"/>
              </a:rPr>
              <a:t>to </a:t>
            </a:r>
            <a:r>
              <a:rPr sz="1800" spc="-10" dirty="0">
                <a:solidFill>
                  <a:srgbClr val="5C5C5C"/>
                </a:solidFill>
                <a:latin typeface="Arial"/>
                <a:cs typeface="Arial"/>
              </a:rPr>
              <a:t>get </a:t>
            </a:r>
            <a:r>
              <a:rPr sz="1800" spc="-5" dirty="0">
                <a:solidFill>
                  <a:srgbClr val="5C5C5C"/>
                </a:solidFill>
                <a:latin typeface="Arial"/>
                <a:cs typeface="Arial"/>
              </a:rPr>
              <a:t>comfortable, so they </a:t>
            </a:r>
            <a:r>
              <a:rPr sz="1800" spc="-10" dirty="0">
                <a:solidFill>
                  <a:srgbClr val="5C5C5C"/>
                </a:solidFill>
                <a:latin typeface="Arial"/>
                <a:cs typeface="Arial"/>
              </a:rPr>
              <a:t>open up and </a:t>
            </a:r>
            <a:r>
              <a:rPr sz="1800" spc="-5" dirty="0">
                <a:solidFill>
                  <a:srgbClr val="5C5C5C"/>
                </a:solidFill>
                <a:latin typeface="Arial"/>
                <a:cs typeface="Arial"/>
              </a:rPr>
              <a:t>share important</a:t>
            </a:r>
            <a:r>
              <a:rPr sz="1800" spc="135" dirty="0">
                <a:solidFill>
                  <a:srgbClr val="5C5C5C"/>
                </a:solidFill>
                <a:latin typeface="Arial"/>
                <a:cs typeface="Arial"/>
              </a:rPr>
              <a:t> </a:t>
            </a:r>
            <a:r>
              <a:rPr sz="1800" spc="-5" dirty="0">
                <a:solidFill>
                  <a:srgbClr val="5C5C5C"/>
                </a:solidFill>
                <a:latin typeface="Arial"/>
                <a:cs typeface="Arial"/>
              </a:rPr>
              <a:t>insights.</a:t>
            </a:r>
            <a:endParaRPr sz="1800">
              <a:latin typeface="Arial"/>
              <a:cs typeface="Arial"/>
            </a:endParaRPr>
          </a:p>
          <a:p>
            <a:pPr marL="299085" marR="5080" indent="-286385">
              <a:lnSpc>
                <a:spcPct val="100000"/>
              </a:lnSpc>
              <a:spcBef>
                <a:spcPts val="1630"/>
              </a:spcBef>
              <a:buFont typeface="Arial"/>
              <a:buChar char="•"/>
              <a:tabLst>
                <a:tab pos="299085" algn="l"/>
                <a:tab pos="299720" algn="l"/>
              </a:tabLst>
            </a:pPr>
            <a:r>
              <a:rPr sz="1800" b="1" spc="-5" dirty="0">
                <a:solidFill>
                  <a:srgbClr val="6B94C7"/>
                </a:solidFill>
                <a:latin typeface="Arial"/>
                <a:cs typeface="Arial"/>
              </a:rPr>
              <a:t>Open-Ended </a:t>
            </a:r>
            <a:r>
              <a:rPr sz="1800" b="1" spc="-15" dirty="0">
                <a:solidFill>
                  <a:srgbClr val="6B94C7"/>
                </a:solidFill>
                <a:latin typeface="Arial"/>
                <a:cs typeface="Arial"/>
              </a:rPr>
              <a:t>Techniques: </a:t>
            </a:r>
            <a:r>
              <a:rPr sz="1800" spc="-5" dirty="0">
                <a:solidFill>
                  <a:srgbClr val="5C5C5C"/>
                </a:solidFill>
                <a:latin typeface="Arial"/>
                <a:cs typeface="Arial"/>
              </a:rPr>
              <a:t>HCD </a:t>
            </a:r>
            <a:r>
              <a:rPr sz="1800" spc="-10" dirty="0">
                <a:solidFill>
                  <a:srgbClr val="5C5C5C"/>
                </a:solidFill>
                <a:latin typeface="Arial"/>
                <a:cs typeface="Arial"/>
              </a:rPr>
              <a:t>interviewers </a:t>
            </a:r>
            <a:r>
              <a:rPr sz="1800" spc="-5" dirty="0">
                <a:solidFill>
                  <a:srgbClr val="5C5C5C"/>
                </a:solidFill>
                <a:latin typeface="Arial"/>
                <a:cs typeface="Arial"/>
              </a:rPr>
              <a:t>use </a:t>
            </a:r>
            <a:r>
              <a:rPr sz="1800" spc="-10" dirty="0">
                <a:solidFill>
                  <a:srgbClr val="5C5C5C"/>
                </a:solidFill>
                <a:latin typeface="Arial"/>
                <a:cs typeface="Arial"/>
              </a:rPr>
              <a:t>open-ended questions </a:t>
            </a:r>
            <a:r>
              <a:rPr sz="1800" spc="-20" dirty="0">
                <a:solidFill>
                  <a:srgbClr val="5C5C5C"/>
                </a:solidFill>
                <a:latin typeface="Arial"/>
                <a:cs typeface="Arial"/>
              </a:rPr>
              <a:t>when  </a:t>
            </a:r>
            <a:r>
              <a:rPr sz="1800" spc="-5" dirty="0">
                <a:solidFill>
                  <a:srgbClr val="5C5C5C"/>
                </a:solidFill>
                <a:latin typeface="Arial"/>
                <a:cs typeface="Arial"/>
              </a:rPr>
              <a:t>eliciting </a:t>
            </a:r>
            <a:r>
              <a:rPr sz="1800" spc="-10" dirty="0">
                <a:solidFill>
                  <a:srgbClr val="5C5C5C"/>
                </a:solidFill>
                <a:latin typeface="Arial"/>
                <a:cs typeface="Arial"/>
              </a:rPr>
              <a:t>feedback </a:t>
            </a:r>
            <a:r>
              <a:rPr sz="1800" dirty="0">
                <a:solidFill>
                  <a:srgbClr val="5C5C5C"/>
                </a:solidFill>
                <a:latin typeface="Arial"/>
                <a:cs typeface="Arial"/>
              </a:rPr>
              <a:t>to </a:t>
            </a:r>
            <a:r>
              <a:rPr sz="1800" spc="-10" dirty="0">
                <a:solidFill>
                  <a:srgbClr val="5C5C5C"/>
                </a:solidFill>
                <a:latin typeface="Arial"/>
                <a:cs typeface="Arial"/>
              </a:rPr>
              <a:t>allow </a:t>
            </a:r>
            <a:r>
              <a:rPr sz="1800" spc="-5" dirty="0">
                <a:solidFill>
                  <a:srgbClr val="5C5C5C"/>
                </a:solidFill>
                <a:latin typeface="Arial"/>
                <a:cs typeface="Arial"/>
              </a:rPr>
              <a:t>the users </a:t>
            </a:r>
            <a:r>
              <a:rPr sz="1800" dirty="0">
                <a:solidFill>
                  <a:srgbClr val="5C5C5C"/>
                </a:solidFill>
                <a:latin typeface="Arial"/>
                <a:cs typeface="Arial"/>
              </a:rPr>
              <a:t>to </a:t>
            </a:r>
            <a:r>
              <a:rPr sz="1800" spc="-10" dirty="0">
                <a:solidFill>
                  <a:srgbClr val="5C5C5C"/>
                </a:solidFill>
                <a:latin typeface="Arial"/>
                <a:cs typeface="Arial"/>
              </a:rPr>
              <a:t>provide insights </a:t>
            </a:r>
            <a:r>
              <a:rPr sz="1800" spc="-5" dirty="0">
                <a:solidFill>
                  <a:srgbClr val="5C5C5C"/>
                </a:solidFill>
                <a:latin typeface="Arial"/>
                <a:cs typeface="Arial"/>
              </a:rPr>
              <a:t>in </a:t>
            </a:r>
            <a:r>
              <a:rPr sz="1800" spc="-10" dirty="0">
                <a:solidFill>
                  <a:srgbClr val="5C5C5C"/>
                </a:solidFill>
                <a:latin typeface="Arial"/>
                <a:cs typeface="Arial"/>
              </a:rPr>
              <a:t>answering</a:t>
            </a:r>
            <a:r>
              <a:rPr sz="1800" spc="250" dirty="0">
                <a:solidFill>
                  <a:srgbClr val="5C5C5C"/>
                </a:solidFill>
                <a:latin typeface="Arial"/>
                <a:cs typeface="Arial"/>
              </a:rPr>
              <a:t> </a:t>
            </a:r>
            <a:r>
              <a:rPr sz="1800" spc="-10" dirty="0">
                <a:solidFill>
                  <a:srgbClr val="5C5C5C"/>
                </a:solidFill>
                <a:latin typeface="Arial"/>
                <a:cs typeface="Arial"/>
              </a:rPr>
              <a:t>questions.</a:t>
            </a:r>
            <a:endParaRPr sz="1800">
              <a:latin typeface="Arial"/>
              <a:cs typeface="Arial"/>
            </a:endParaRPr>
          </a:p>
          <a:p>
            <a:pPr marL="299085" marR="22225" indent="-286385">
              <a:lnSpc>
                <a:spcPct val="100000"/>
              </a:lnSpc>
              <a:spcBef>
                <a:spcPts val="1630"/>
              </a:spcBef>
              <a:buFont typeface="Arial"/>
              <a:buChar char="•"/>
              <a:tabLst>
                <a:tab pos="299085" algn="l"/>
                <a:tab pos="299720" algn="l"/>
              </a:tabLst>
            </a:pPr>
            <a:r>
              <a:rPr sz="1800" b="1" spc="-10" dirty="0">
                <a:solidFill>
                  <a:srgbClr val="6B94C7"/>
                </a:solidFill>
                <a:latin typeface="Arial"/>
                <a:cs typeface="Arial"/>
              </a:rPr>
              <a:t>Qualitative Synthesis: </a:t>
            </a:r>
            <a:r>
              <a:rPr sz="1800" spc="-5" dirty="0">
                <a:solidFill>
                  <a:srgbClr val="5C5C5C"/>
                </a:solidFill>
                <a:latin typeface="Arial"/>
                <a:cs typeface="Arial"/>
              </a:rPr>
              <a:t>Most of the </a:t>
            </a:r>
            <a:r>
              <a:rPr sz="1800" spc="-10" dirty="0">
                <a:solidFill>
                  <a:srgbClr val="5C5C5C"/>
                </a:solidFill>
                <a:latin typeface="Arial"/>
                <a:cs typeface="Arial"/>
              </a:rPr>
              <a:t>feedback acquired </a:t>
            </a:r>
            <a:r>
              <a:rPr sz="1800" spc="-5" dirty="0">
                <a:solidFill>
                  <a:srgbClr val="5C5C5C"/>
                </a:solidFill>
                <a:latin typeface="Arial"/>
                <a:cs typeface="Arial"/>
              </a:rPr>
              <a:t>in HCD data </a:t>
            </a:r>
            <a:r>
              <a:rPr sz="1800" spc="-10" dirty="0">
                <a:solidFill>
                  <a:srgbClr val="5C5C5C"/>
                </a:solidFill>
                <a:latin typeface="Arial"/>
                <a:cs typeface="Arial"/>
              </a:rPr>
              <a:t>collection  efforts </a:t>
            </a:r>
            <a:r>
              <a:rPr sz="1800" spc="-5" dirty="0">
                <a:solidFill>
                  <a:srgbClr val="5C5C5C"/>
                </a:solidFill>
                <a:latin typeface="Arial"/>
                <a:cs typeface="Arial"/>
              </a:rPr>
              <a:t>is </a:t>
            </a:r>
            <a:r>
              <a:rPr sz="1800" spc="-10" dirty="0">
                <a:solidFill>
                  <a:srgbClr val="5C5C5C"/>
                </a:solidFill>
                <a:latin typeface="Arial"/>
                <a:cs typeface="Arial"/>
              </a:rPr>
              <a:t>qualitative </a:t>
            </a:r>
            <a:r>
              <a:rPr sz="1800" spc="-5" dirty="0">
                <a:solidFill>
                  <a:srgbClr val="5C5C5C"/>
                </a:solidFill>
                <a:latin typeface="Arial"/>
                <a:cs typeface="Arial"/>
              </a:rPr>
              <a:t>in </a:t>
            </a:r>
            <a:r>
              <a:rPr sz="1800" spc="-10" dirty="0">
                <a:solidFill>
                  <a:srgbClr val="5C5C5C"/>
                </a:solidFill>
                <a:latin typeface="Arial"/>
                <a:cs typeface="Arial"/>
              </a:rPr>
              <a:t>nature. </a:t>
            </a:r>
            <a:r>
              <a:rPr sz="1800" spc="-95" dirty="0">
                <a:solidFill>
                  <a:srgbClr val="5C5C5C"/>
                </a:solidFill>
                <a:latin typeface="Arial"/>
                <a:cs typeface="Arial"/>
              </a:rPr>
              <a:t>To </a:t>
            </a:r>
            <a:r>
              <a:rPr sz="1800" spc="-10" dirty="0">
                <a:solidFill>
                  <a:srgbClr val="5C5C5C"/>
                </a:solidFill>
                <a:latin typeface="Arial"/>
                <a:cs typeface="Arial"/>
              </a:rPr>
              <a:t>then </a:t>
            </a:r>
            <a:r>
              <a:rPr sz="1800" spc="-5" dirty="0">
                <a:solidFill>
                  <a:srgbClr val="5C5C5C"/>
                </a:solidFill>
                <a:latin typeface="Arial"/>
                <a:cs typeface="Arial"/>
              </a:rPr>
              <a:t>translate this into </a:t>
            </a:r>
            <a:r>
              <a:rPr sz="1800" spc="-10" dirty="0">
                <a:solidFill>
                  <a:srgbClr val="5C5C5C"/>
                </a:solidFill>
                <a:latin typeface="Arial"/>
                <a:cs typeface="Arial"/>
              </a:rPr>
              <a:t>quantitative </a:t>
            </a:r>
            <a:r>
              <a:rPr sz="1800" spc="-5" dirty="0">
                <a:solidFill>
                  <a:srgbClr val="5C5C5C"/>
                </a:solidFill>
                <a:latin typeface="Arial"/>
                <a:cs typeface="Arial"/>
              </a:rPr>
              <a:t>results </a:t>
            </a:r>
            <a:r>
              <a:rPr sz="1800" spc="-10" dirty="0">
                <a:solidFill>
                  <a:srgbClr val="5C5C5C"/>
                </a:solidFill>
                <a:latin typeface="Arial"/>
                <a:cs typeface="Arial"/>
              </a:rPr>
              <a:t>the  </a:t>
            </a:r>
            <a:r>
              <a:rPr sz="1800" spc="-5" dirty="0">
                <a:solidFill>
                  <a:srgbClr val="5C5C5C"/>
                </a:solidFill>
                <a:latin typeface="Arial"/>
                <a:cs typeface="Arial"/>
              </a:rPr>
              <a:t>HCD researchers </a:t>
            </a:r>
            <a:r>
              <a:rPr sz="1800" spc="-10" dirty="0">
                <a:solidFill>
                  <a:srgbClr val="5C5C5C"/>
                </a:solidFill>
                <a:latin typeface="Arial"/>
                <a:cs typeface="Arial"/>
              </a:rPr>
              <a:t>need </a:t>
            </a:r>
            <a:r>
              <a:rPr sz="1800" dirty="0">
                <a:solidFill>
                  <a:srgbClr val="5C5C5C"/>
                </a:solidFill>
                <a:latin typeface="Arial"/>
                <a:cs typeface="Arial"/>
              </a:rPr>
              <a:t>to </a:t>
            </a:r>
            <a:r>
              <a:rPr sz="1800" spc="-10" dirty="0">
                <a:solidFill>
                  <a:srgbClr val="5C5C5C"/>
                </a:solidFill>
                <a:latin typeface="Arial"/>
                <a:cs typeface="Arial"/>
              </a:rPr>
              <a:t>look </a:t>
            </a:r>
            <a:r>
              <a:rPr sz="1800" spc="-5" dirty="0">
                <a:solidFill>
                  <a:srgbClr val="5C5C5C"/>
                </a:solidFill>
                <a:latin typeface="Arial"/>
                <a:cs typeface="Arial"/>
              </a:rPr>
              <a:t>for common themes that </a:t>
            </a:r>
            <a:r>
              <a:rPr sz="1800" spc="-10" dirty="0">
                <a:solidFill>
                  <a:srgbClr val="5C5C5C"/>
                </a:solidFill>
                <a:latin typeface="Arial"/>
                <a:cs typeface="Arial"/>
              </a:rPr>
              <a:t>show up </a:t>
            </a:r>
            <a:r>
              <a:rPr sz="1800" spc="-5" dirty="0">
                <a:solidFill>
                  <a:srgbClr val="5C5C5C"/>
                </a:solidFill>
                <a:latin typeface="Arial"/>
                <a:cs typeface="Arial"/>
              </a:rPr>
              <a:t>in responses.  These themes are </a:t>
            </a:r>
            <a:r>
              <a:rPr sz="1800" spc="-10" dirty="0">
                <a:solidFill>
                  <a:srgbClr val="5C5C5C"/>
                </a:solidFill>
                <a:latin typeface="Arial"/>
                <a:cs typeface="Arial"/>
              </a:rPr>
              <a:t>then categorized and evaluated </a:t>
            </a:r>
            <a:r>
              <a:rPr sz="1800" spc="-5" dirty="0">
                <a:solidFill>
                  <a:srgbClr val="5C5C5C"/>
                </a:solidFill>
                <a:latin typeface="Arial"/>
                <a:cs typeface="Arial"/>
              </a:rPr>
              <a:t>for similarities </a:t>
            </a:r>
            <a:r>
              <a:rPr sz="1800" spc="-15" dirty="0">
                <a:solidFill>
                  <a:srgbClr val="5C5C5C"/>
                </a:solidFill>
                <a:latin typeface="Arial"/>
                <a:cs typeface="Arial"/>
              </a:rPr>
              <a:t>and  </a:t>
            </a:r>
            <a:r>
              <a:rPr sz="1800" spc="-10" dirty="0">
                <a:solidFill>
                  <a:srgbClr val="5C5C5C"/>
                </a:solidFill>
                <a:latin typeface="Arial"/>
                <a:cs typeface="Arial"/>
              </a:rPr>
              <a:t>differences </a:t>
            </a:r>
            <a:r>
              <a:rPr sz="1800" dirty="0">
                <a:solidFill>
                  <a:srgbClr val="5C5C5C"/>
                </a:solidFill>
                <a:latin typeface="Arial"/>
                <a:cs typeface="Arial"/>
              </a:rPr>
              <a:t>to </a:t>
            </a:r>
            <a:r>
              <a:rPr sz="1800" spc="-5" dirty="0">
                <a:solidFill>
                  <a:srgbClr val="5C5C5C"/>
                </a:solidFill>
                <a:latin typeface="Arial"/>
                <a:cs typeface="Arial"/>
              </a:rPr>
              <a:t>capture the </a:t>
            </a:r>
            <a:r>
              <a:rPr sz="1800" spc="-10" dirty="0">
                <a:solidFill>
                  <a:srgbClr val="5C5C5C"/>
                </a:solidFill>
                <a:latin typeface="Arial"/>
                <a:cs typeface="Arial"/>
              </a:rPr>
              <a:t>nuances </a:t>
            </a:r>
            <a:r>
              <a:rPr sz="1800" spc="-5" dirty="0">
                <a:solidFill>
                  <a:srgbClr val="5C5C5C"/>
                </a:solidFill>
                <a:latin typeface="Arial"/>
                <a:cs typeface="Arial"/>
              </a:rPr>
              <a:t>in </a:t>
            </a:r>
            <a:r>
              <a:rPr sz="1800" spc="-10" dirty="0">
                <a:solidFill>
                  <a:srgbClr val="5C5C5C"/>
                </a:solidFill>
                <a:latin typeface="Arial"/>
                <a:cs typeface="Arial"/>
              </a:rPr>
              <a:t>feedback and </a:t>
            </a:r>
            <a:r>
              <a:rPr sz="1800" spc="-5" dirty="0">
                <a:solidFill>
                  <a:srgbClr val="5C5C5C"/>
                </a:solidFill>
                <a:latin typeface="Arial"/>
                <a:cs typeface="Arial"/>
              </a:rPr>
              <a:t>the resulting impact </a:t>
            </a:r>
            <a:r>
              <a:rPr sz="1800" spc="-15" dirty="0">
                <a:solidFill>
                  <a:srgbClr val="5C5C5C"/>
                </a:solidFill>
                <a:latin typeface="Arial"/>
                <a:cs typeface="Arial"/>
              </a:rPr>
              <a:t>on  </a:t>
            </a:r>
            <a:r>
              <a:rPr sz="1800" spc="-10" dirty="0">
                <a:solidFill>
                  <a:srgbClr val="5C5C5C"/>
                </a:solidFill>
                <a:latin typeface="Arial"/>
                <a:cs typeface="Arial"/>
              </a:rPr>
              <a:t>design</a:t>
            </a:r>
            <a:r>
              <a:rPr sz="1800" spc="5" dirty="0">
                <a:solidFill>
                  <a:srgbClr val="5C5C5C"/>
                </a:solidFill>
                <a:latin typeface="Arial"/>
                <a:cs typeface="Arial"/>
              </a:rPr>
              <a:t> </a:t>
            </a:r>
            <a:r>
              <a:rPr sz="1800" spc="-10" dirty="0">
                <a:solidFill>
                  <a:srgbClr val="5C5C5C"/>
                </a:solidFill>
                <a:latin typeface="Arial"/>
                <a:cs typeface="Arial"/>
              </a:rPr>
              <a:t>recommendations.</a:t>
            </a:r>
            <a:endParaRPr sz="1800">
              <a:latin typeface="Arial"/>
              <a:cs typeface="Arial"/>
            </a:endParaRPr>
          </a:p>
          <a:p>
            <a:pPr marL="299085" marR="175260" indent="-286385">
              <a:lnSpc>
                <a:spcPct val="100000"/>
              </a:lnSpc>
              <a:spcBef>
                <a:spcPts val="1630"/>
              </a:spcBef>
              <a:buFont typeface="Arial"/>
              <a:buChar char="•"/>
              <a:tabLst>
                <a:tab pos="299085" algn="l"/>
                <a:tab pos="299720" algn="l"/>
              </a:tabLst>
            </a:pPr>
            <a:r>
              <a:rPr sz="1800" b="1" spc="-5" dirty="0">
                <a:solidFill>
                  <a:srgbClr val="6B94C7"/>
                </a:solidFill>
                <a:latin typeface="Arial"/>
                <a:cs typeface="Arial"/>
              </a:rPr>
              <a:t>5 </a:t>
            </a:r>
            <a:r>
              <a:rPr sz="1800" b="1" spc="-10" dirty="0">
                <a:solidFill>
                  <a:srgbClr val="6B94C7"/>
                </a:solidFill>
                <a:latin typeface="Arial"/>
                <a:cs typeface="Arial"/>
              </a:rPr>
              <a:t>Whys: </a:t>
            </a:r>
            <a:r>
              <a:rPr sz="1800" dirty="0">
                <a:solidFill>
                  <a:srgbClr val="5C5C5C"/>
                </a:solidFill>
                <a:latin typeface="Arial"/>
                <a:cs typeface="Arial"/>
              </a:rPr>
              <a:t>The </a:t>
            </a:r>
            <a:r>
              <a:rPr sz="1800" spc="-5" dirty="0">
                <a:solidFill>
                  <a:srgbClr val="5C5C5C"/>
                </a:solidFill>
                <a:latin typeface="Arial"/>
                <a:cs typeface="Arial"/>
              </a:rPr>
              <a:t>5 </a:t>
            </a:r>
            <a:r>
              <a:rPr sz="1800" spc="-10" dirty="0">
                <a:solidFill>
                  <a:srgbClr val="5C5C5C"/>
                </a:solidFill>
                <a:latin typeface="Arial"/>
                <a:cs typeface="Arial"/>
              </a:rPr>
              <a:t>Whys </a:t>
            </a:r>
            <a:r>
              <a:rPr sz="1800" spc="-5" dirty="0">
                <a:solidFill>
                  <a:srgbClr val="5C5C5C"/>
                </a:solidFill>
                <a:latin typeface="Arial"/>
                <a:cs typeface="Arial"/>
              </a:rPr>
              <a:t>is </a:t>
            </a:r>
            <a:r>
              <a:rPr sz="1800" spc="-10" dirty="0">
                <a:solidFill>
                  <a:srgbClr val="5C5C5C"/>
                </a:solidFill>
                <a:latin typeface="Arial"/>
                <a:cs typeface="Arial"/>
              </a:rPr>
              <a:t>an effective interviewing technique </a:t>
            </a:r>
            <a:r>
              <a:rPr sz="1800" spc="-15" dirty="0">
                <a:solidFill>
                  <a:srgbClr val="5C5C5C"/>
                </a:solidFill>
                <a:latin typeface="Arial"/>
                <a:cs typeface="Arial"/>
              </a:rPr>
              <a:t>where </a:t>
            </a:r>
            <a:r>
              <a:rPr sz="1800" spc="-10" dirty="0">
                <a:solidFill>
                  <a:srgbClr val="5C5C5C"/>
                </a:solidFill>
                <a:latin typeface="Arial"/>
                <a:cs typeface="Arial"/>
              </a:rPr>
              <a:t>asking  </a:t>
            </a:r>
            <a:r>
              <a:rPr sz="1800" spc="-5" dirty="0">
                <a:solidFill>
                  <a:srgbClr val="5C5C5C"/>
                </a:solidFill>
                <a:latin typeface="Arial"/>
                <a:cs typeface="Arial"/>
              </a:rPr>
              <a:t>“WHY?” five times in </a:t>
            </a:r>
            <a:r>
              <a:rPr sz="1800" spc="-10" dirty="0">
                <a:solidFill>
                  <a:srgbClr val="5C5C5C"/>
                </a:solidFill>
                <a:latin typeface="Arial"/>
                <a:cs typeface="Arial"/>
              </a:rPr>
              <a:t>an </a:t>
            </a:r>
            <a:r>
              <a:rPr sz="1800" spc="-5" dirty="0">
                <a:solidFill>
                  <a:srgbClr val="5C5C5C"/>
                </a:solidFill>
                <a:latin typeface="Arial"/>
                <a:cs typeface="Arial"/>
              </a:rPr>
              <a:t>iterative </a:t>
            </a:r>
            <a:r>
              <a:rPr sz="1800" spc="-10" dirty="0">
                <a:solidFill>
                  <a:srgbClr val="5C5C5C"/>
                </a:solidFill>
                <a:latin typeface="Arial"/>
                <a:cs typeface="Arial"/>
              </a:rPr>
              <a:t>manner </a:t>
            </a:r>
            <a:r>
              <a:rPr sz="1800" spc="-15" dirty="0">
                <a:solidFill>
                  <a:srgbClr val="5C5C5C"/>
                </a:solidFill>
                <a:latin typeface="Arial"/>
                <a:cs typeface="Arial"/>
              </a:rPr>
              <a:t>with </a:t>
            </a:r>
            <a:r>
              <a:rPr sz="1800" spc="-10" dirty="0">
                <a:solidFill>
                  <a:srgbClr val="5C5C5C"/>
                </a:solidFill>
                <a:latin typeface="Arial"/>
                <a:cs typeface="Arial"/>
              </a:rPr>
              <a:t>increasingly targeted questions  </a:t>
            </a:r>
            <a:r>
              <a:rPr sz="1800" spc="-15" dirty="0">
                <a:solidFill>
                  <a:srgbClr val="5C5C5C"/>
                </a:solidFill>
                <a:latin typeface="Arial"/>
                <a:cs typeface="Arial"/>
              </a:rPr>
              <a:t>allows </a:t>
            </a:r>
            <a:r>
              <a:rPr sz="1800" spc="-5" dirty="0">
                <a:solidFill>
                  <a:srgbClr val="5C5C5C"/>
                </a:solidFill>
                <a:latin typeface="Arial"/>
                <a:cs typeface="Arial"/>
              </a:rPr>
              <a:t>the HCD </a:t>
            </a:r>
            <a:r>
              <a:rPr sz="1800" spc="-10" dirty="0">
                <a:solidFill>
                  <a:srgbClr val="5C5C5C"/>
                </a:solidFill>
                <a:latin typeface="Arial"/>
                <a:cs typeface="Arial"/>
              </a:rPr>
              <a:t>expert </a:t>
            </a:r>
            <a:r>
              <a:rPr sz="1800" dirty="0">
                <a:solidFill>
                  <a:srgbClr val="5C5C5C"/>
                </a:solidFill>
                <a:latin typeface="Arial"/>
                <a:cs typeface="Arial"/>
              </a:rPr>
              <a:t>to </a:t>
            </a:r>
            <a:r>
              <a:rPr sz="1800" spc="-10" dirty="0">
                <a:solidFill>
                  <a:srgbClr val="5C5C5C"/>
                </a:solidFill>
                <a:latin typeface="Arial"/>
                <a:cs typeface="Arial"/>
              </a:rPr>
              <a:t>get </a:t>
            </a:r>
            <a:r>
              <a:rPr sz="1800" dirty="0">
                <a:solidFill>
                  <a:srgbClr val="5C5C5C"/>
                </a:solidFill>
                <a:latin typeface="Arial"/>
                <a:cs typeface="Arial"/>
              </a:rPr>
              <a:t>to </a:t>
            </a:r>
            <a:r>
              <a:rPr sz="1800" spc="-5" dirty="0">
                <a:solidFill>
                  <a:srgbClr val="5C5C5C"/>
                </a:solidFill>
                <a:latin typeface="Arial"/>
                <a:cs typeface="Arial"/>
              </a:rPr>
              <a:t>the true root cause of </a:t>
            </a:r>
            <a:r>
              <a:rPr sz="1800" spc="-10" dirty="0">
                <a:solidFill>
                  <a:srgbClr val="5C5C5C"/>
                </a:solidFill>
                <a:latin typeface="Arial"/>
                <a:cs typeface="Arial"/>
              </a:rPr>
              <a:t>an</a:t>
            </a:r>
            <a:r>
              <a:rPr sz="1800" spc="130" dirty="0">
                <a:solidFill>
                  <a:srgbClr val="5C5C5C"/>
                </a:solidFill>
                <a:latin typeface="Arial"/>
                <a:cs typeface="Arial"/>
              </a:rPr>
              <a:t> </a:t>
            </a:r>
            <a:r>
              <a:rPr sz="1800" spc="-10" dirty="0">
                <a:solidFill>
                  <a:srgbClr val="5C5C5C"/>
                </a:solidFill>
                <a:latin typeface="Arial"/>
                <a:cs typeface="Arial"/>
              </a:rPr>
              <a:t>issue.</a:t>
            </a:r>
            <a:endParaRPr sz="1800">
              <a:latin typeface="Arial"/>
              <a:cs typeface="Arial"/>
            </a:endParaRPr>
          </a:p>
        </p:txBody>
      </p:sp>
      <p:sp>
        <p:nvSpPr>
          <p:cNvPr id="7" name="object 7" descr="Image of the 5 Whys tool"/>
          <p:cNvSpPr/>
          <p:nvPr/>
        </p:nvSpPr>
        <p:spPr>
          <a:xfrm>
            <a:off x="9296400" y="3326891"/>
            <a:ext cx="2775203" cy="2645663"/>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35</a:t>
            </a:r>
            <a:endParaRPr sz="1200">
              <a:latin typeface="Arial"/>
              <a:cs typeface="Arial"/>
            </a:endParaRPr>
          </a:p>
        </p:txBody>
      </p:sp>
      <p:sp>
        <p:nvSpPr>
          <p:cNvPr id="9" name="object 9"/>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FFFFF"/>
          </a:solidFill>
        </p:spPr>
        <p:txBody>
          <a:bodyPr wrap="square" lIns="0" tIns="0" rIns="0" bIns="0" rtlCol="0"/>
          <a:lstStyle/>
          <a:p>
            <a:endParaRPr/>
          </a:p>
        </p:txBody>
      </p:sp>
      <p:sp>
        <p:nvSpPr>
          <p:cNvPr id="4" name="object 4"/>
          <p:cNvSpPr/>
          <p:nvPr/>
        </p:nvSpPr>
        <p:spPr>
          <a:xfrm>
            <a:off x="9296400" y="304800"/>
            <a:ext cx="2438399" cy="83820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411988"/>
            <a:ext cx="7471409" cy="1275715"/>
          </a:xfrm>
          <a:prstGeom prst="rect">
            <a:avLst/>
          </a:prstGeom>
        </p:spPr>
        <p:txBody>
          <a:bodyPr vert="horz" wrap="square" lIns="0" tIns="0" rIns="0" bIns="0" rtlCol="0">
            <a:spAutoFit/>
          </a:bodyPr>
          <a:lstStyle/>
          <a:p>
            <a:pPr marL="12700">
              <a:lnSpc>
                <a:spcPct val="100000"/>
              </a:lnSpc>
            </a:pPr>
            <a:r>
              <a:rPr dirty="0">
                <a:solidFill>
                  <a:srgbClr val="1F497D"/>
                </a:solidFill>
              </a:rPr>
              <a:t>HCD Pitfalls </a:t>
            </a:r>
            <a:r>
              <a:rPr spc="-165" dirty="0">
                <a:solidFill>
                  <a:srgbClr val="1F497D"/>
                </a:solidFill>
              </a:rPr>
              <a:t>To </a:t>
            </a:r>
            <a:r>
              <a:rPr dirty="0">
                <a:solidFill>
                  <a:srgbClr val="1F497D"/>
                </a:solidFill>
              </a:rPr>
              <a:t>Be </a:t>
            </a:r>
            <a:r>
              <a:rPr spc="-20" dirty="0">
                <a:solidFill>
                  <a:srgbClr val="1F497D"/>
                </a:solidFill>
              </a:rPr>
              <a:t>Aware</a:t>
            </a:r>
            <a:r>
              <a:rPr spc="-75" dirty="0">
                <a:solidFill>
                  <a:srgbClr val="1F497D"/>
                </a:solidFill>
              </a:rPr>
              <a:t> </a:t>
            </a:r>
            <a:r>
              <a:rPr spc="-5" dirty="0">
                <a:solidFill>
                  <a:srgbClr val="1F497D"/>
                </a:solidFill>
              </a:rPr>
              <a:t>Of</a:t>
            </a:r>
          </a:p>
          <a:p>
            <a:pPr marL="38735" marR="89535">
              <a:lnSpc>
                <a:spcPct val="100000"/>
              </a:lnSpc>
              <a:spcBef>
                <a:spcPts val="320"/>
              </a:spcBef>
            </a:pPr>
            <a:r>
              <a:rPr sz="1800" b="0" spc="-20" dirty="0">
                <a:solidFill>
                  <a:srgbClr val="5C5C5C"/>
                </a:solidFill>
                <a:latin typeface="Arial"/>
                <a:cs typeface="Arial"/>
              </a:rPr>
              <a:t>We </a:t>
            </a:r>
            <a:r>
              <a:rPr sz="1800" b="0" spc="-15" dirty="0">
                <a:solidFill>
                  <a:srgbClr val="5C5C5C"/>
                </a:solidFill>
                <a:latin typeface="Arial"/>
                <a:cs typeface="Arial"/>
              </a:rPr>
              <a:t>would </a:t>
            </a:r>
            <a:r>
              <a:rPr sz="1800" b="0" spc="-10" dirty="0">
                <a:solidFill>
                  <a:srgbClr val="5C5C5C"/>
                </a:solidFill>
                <a:latin typeface="Arial"/>
                <a:cs typeface="Arial"/>
              </a:rPr>
              <a:t>be </a:t>
            </a:r>
            <a:r>
              <a:rPr sz="1800" b="0" spc="-5" dirty="0">
                <a:solidFill>
                  <a:srgbClr val="5C5C5C"/>
                </a:solidFill>
                <a:latin typeface="Arial"/>
                <a:cs typeface="Arial"/>
              </a:rPr>
              <a:t>remiss if </a:t>
            </a:r>
            <a:r>
              <a:rPr sz="1800" b="0" spc="-25" dirty="0">
                <a:solidFill>
                  <a:srgbClr val="5C5C5C"/>
                </a:solidFill>
                <a:latin typeface="Arial"/>
                <a:cs typeface="Arial"/>
              </a:rPr>
              <a:t>we </a:t>
            </a:r>
            <a:r>
              <a:rPr sz="1800" b="0" spc="-10" dirty="0">
                <a:solidFill>
                  <a:srgbClr val="5C5C5C"/>
                </a:solidFill>
                <a:latin typeface="Arial"/>
                <a:cs typeface="Arial"/>
              </a:rPr>
              <a:t>did not </a:t>
            </a:r>
            <a:r>
              <a:rPr sz="1800" b="0" spc="-5" dirty="0">
                <a:solidFill>
                  <a:srgbClr val="5C5C5C"/>
                </a:solidFill>
                <a:latin typeface="Arial"/>
                <a:cs typeface="Arial"/>
              </a:rPr>
              <a:t>also </a:t>
            </a:r>
            <a:r>
              <a:rPr sz="1800" b="0" spc="-10" dirty="0">
                <a:solidFill>
                  <a:srgbClr val="5C5C5C"/>
                </a:solidFill>
                <a:latin typeface="Arial"/>
                <a:cs typeface="Arial"/>
              </a:rPr>
              <a:t>mention </a:t>
            </a:r>
            <a:r>
              <a:rPr sz="1800" b="0" spc="-5" dirty="0">
                <a:solidFill>
                  <a:srgbClr val="5C5C5C"/>
                </a:solidFill>
                <a:latin typeface="Arial"/>
                <a:cs typeface="Arial"/>
              </a:rPr>
              <a:t>the </a:t>
            </a:r>
            <a:r>
              <a:rPr sz="1800" b="0" spc="-10" dirty="0">
                <a:solidFill>
                  <a:srgbClr val="5C5C5C"/>
                </a:solidFill>
                <a:latin typeface="Arial"/>
                <a:cs typeface="Arial"/>
              </a:rPr>
              <a:t>potential </a:t>
            </a:r>
            <a:r>
              <a:rPr sz="1800" b="0" spc="-5" dirty="0">
                <a:solidFill>
                  <a:srgbClr val="5C5C5C"/>
                </a:solidFill>
                <a:latin typeface="Arial"/>
                <a:cs typeface="Arial"/>
              </a:rPr>
              <a:t>pitfalls in </a:t>
            </a:r>
            <a:r>
              <a:rPr sz="1800" b="0" spc="-10" dirty="0">
                <a:solidFill>
                  <a:srgbClr val="5C5C5C"/>
                </a:solidFill>
                <a:latin typeface="Arial"/>
                <a:cs typeface="Arial"/>
              </a:rPr>
              <a:t>the  </a:t>
            </a:r>
            <a:r>
              <a:rPr sz="1800" b="0" spc="-5" dirty="0">
                <a:solidFill>
                  <a:srgbClr val="5C5C5C"/>
                </a:solidFill>
                <a:latin typeface="Arial"/>
                <a:cs typeface="Arial"/>
              </a:rPr>
              <a:t>use of </a:t>
            </a:r>
            <a:r>
              <a:rPr sz="1800" b="0" spc="-10" dirty="0">
                <a:solidFill>
                  <a:srgbClr val="5C5C5C"/>
                </a:solidFill>
                <a:latin typeface="Arial"/>
                <a:cs typeface="Arial"/>
              </a:rPr>
              <a:t>Human </a:t>
            </a:r>
            <a:r>
              <a:rPr sz="1800" b="0" spc="-5" dirty="0">
                <a:solidFill>
                  <a:srgbClr val="5C5C5C"/>
                </a:solidFill>
                <a:latin typeface="Arial"/>
                <a:cs typeface="Arial"/>
              </a:rPr>
              <a:t>Centric </a:t>
            </a:r>
            <a:r>
              <a:rPr sz="1800" b="0" spc="-10" dirty="0">
                <a:solidFill>
                  <a:srgbClr val="5C5C5C"/>
                </a:solidFill>
                <a:latin typeface="Arial"/>
                <a:cs typeface="Arial"/>
              </a:rPr>
              <a:t>Design:</a:t>
            </a:r>
            <a:endParaRPr sz="1800">
              <a:latin typeface="Arial"/>
              <a:cs typeface="Arial"/>
            </a:endParaRP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36</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
        <p:nvSpPr>
          <p:cNvPr id="6" name="object 6"/>
          <p:cNvSpPr txBox="1"/>
          <p:nvPr/>
        </p:nvSpPr>
        <p:spPr>
          <a:xfrm>
            <a:off x="562424" y="2214255"/>
            <a:ext cx="10570210" cy="3655060"/>
          </a:xfrm>
          <a:prstGeom prst="rect">
            <a:avLst/>
          </a:prstGeom>
        </p:spPr>
        <p:txBody>
          <a:bodyPr vert="horz" wrap="square" lIns="0" tIns="0" rIns="0" bIns="0" rtlCol="0">
            <a:spAutoFit/>
          </a:bodyPr>
          <a:lstStyle/>
          <a:p>
            <a:pPr marL="299085" marR="1148715" indent="-286385">
              <a:lnSpc>
                <a:spcPct val="100000"/>
              </a:lnSpc>
              <a:buFont typeface="Arial"/>
              <a:buChar char="•"/>
              <a:tabLst>
                <a:tab pos="299085" algn="l"/>
                <a:tab pos="299720" algn="l"/>
              </a:tabLst>
            </a:pPr>
            <a:r>
              <a:rPr sz="1800" b="1" dirty="0">
                <a:solidFill>
                  <a:srgbClr val="6B94C7"/>
                </a:solidFill>
                <a:latin typeface="Arial"/>
                <a:cs typeface="Arial"/>
              </a:rPr>
              <a:t>Its </a:t>
            </a:r>
            <a:r>
              <a:rPr sz="1800" b="1" spc="-5" dirty="0">
                <a:solidFill>
                  <a:srgbClr val="6B94C7"/>
                </a:solidFill>
                <a:latin typeface="Arial"/>
                <a:cs typeface="Arial"/>
              </a:rPr>
              <a:t>Time-Consuming: </a:t>
            </a:r>
            <a:r>
              <a:rPr sz="1800" spc="-5" dirty="0">
                <a:solidFill>
                  <a:srgbClr val="5C5C5C"/>
                </a:solidFill>
                <a:latin typeface="Arial"/>
                <a:cs typeface="Arial"/>
              </a:rPr>
              <a:t>Investing in HCD </a:t>
            </a:r>
            <a:r>
              <a:rPr sz="1800" spc="-10" dirty="0">
                <a:solidFill>
                  <a:srgbClr val="5C5C5C"/>
                </a:solidFill>
                <a:latin typeface="Arial"/>
                <a:cs typeface="Arial"/>
              </a:rPr>
              <a:t>evaluations </a:t>
            </a:r>
            <a:r>
              <a:rPr sz="1800" dirty="0">
                <a:solidFill>
                  <a:srgbClr val="5C5C5C"/>
                </a:solidFill>
                <a:latin typeface="Arial"/>
                <a:cs typeface="Arial"/>
              </a:rPr>
              <a:t>to </a:t>
            </a:r>
            <a:r>
              <a:rPr sz="1800" spc="-10" dirty="0">
                <a:solidFill>
                  <a:srgbClr val="5C5C5C"/>
                </a:solidFill>
                <a:latin typeface="Arial"/>
                <a:cs typeface="Arial"/>
              </a:rPr>
              <a:t>get user inputs </a:t>
            </a:r>
            <a:r>
              <a:rPr sz="1800" dirty="0">
                <a:solidFill>
                  <a:srgbClr val="5C5C5C"/>
                </a:solidFill>
                <a:latin typeface="Arial"/>
                <a:cs typeface="Arial"/>
              </a:rPr>
              <a:t>to </a:t>
            </a:r>
            <a:r>
              <a:rPr sz="1800" spc="-10" dirty="0">
                <a:solidFill>
                  <a:srgbClr val="5C5C5C"/>
                </a:solidFill>
                <a:latin typeface="Arial"/>
                <a:cs typeface="Arial"/>
              </a:rPr>
              <a:t>aid production of  an end product </a:t>
            </a:r>
            <a:r>
              <a:rPr sz="1800" spc="-5" dirty="0">
                <a:solidFill>
                  <a:srgbClr val="5C5C5C"/>
                </a:solidFill>
                <a:latin typeface="Arial"/>
                <a:cs typeface="Arial"/>
              </a:rPr>
              <a:t>users can use takes time </a:t>
            </a:r>
            <a:r>
              <a:rPr sz="1800" dirty="0">
                <a:solidFill>
                  <a:srgbClr val="5C5C5C"/>
                </a:solidFill>
                <a:latin typeface="Arial"/>
                <a:cs typeface="Arial"/>
              </a:rPr>
              <a:t>to </a:t>
            </a:r>
            <a:r>
              <a:rPr sz="1800" spc="-10" dirty="0">
                <a:solidFill>
                  <a:srgbClr val="5C5C5C"/>
                </a:solidFill>
                <a:latin typeface="Arial"/>
                <a:cs typeface="Arial"/>
              </a:rPr>
              <a:t>design, </a:t>
            </a:r>
            <a:r>
              <a:rPr sz="1800" spc="-5" dirty="0">
                <a:solidFill>
                  <a:srgbClr val="5C5C5C"/>
                </a:solidFill>
                <a:latin typeface="Arial"/>
                <a:cs typeface="Arial"/>
              </a:rPr>
              <a:t>collect </a:t>
            </a:r>
            <a:r>
              <a:rPr sz="1800" spc="-10" dirty="0">
                <a:solidFill>
                  <a:srgbClr val="5C5C5C"/>
                </a:solidFill>
                <a:latin typeface="Arial"/>
                <a:cs typeface="Arial"/>
              </a:rPr>
              <a:t>data, </a:t>
            </a:r>
            <a:r>
              <a:rPr sz="1800" spc="-5" dirty="0">
                <a:solidFill>
                  <a:srgbClr val="5C5C5C"/>
                </a:solidFill>
                <a:latin typeface="Arial"/>
                <a:cs typeface="Arial"/>
              </a:rPr>
              <a:t>interpret, test, </a:t>
            </a:r>
            <a:r>
              <a:rPr sz="1800" spc="-10" dirty="0">
                <a:solidFill>
                  <a:srgbClr val="5C5C5C"/>
                </a:solidFill>
                <a:latin typeface="Arial"/>
                <a:cs typeface="Arial"/>
              </a:rPr>
              <a:t>and</a:t>
            </a:r>
            <a:r>
              <a:rPr sz="1800" spc="229" dirty="0">
                <a:solidFill>
                  <a:srgbClr val="5C5C5C"/>
                </a:solidFill>
                <a:latin typeface="Arial"/>
                <a:cs typeface="Arial"/>
              </a:rPr>
              <a:t> </a:t>
            </a:r>
            <a:r>
              <a:rPr sz="1800" spc="-10" dirty="0">
                <a:solidFill>
                  <a:srgbClr val="5C5C5C"/>
                </a:solidFill>
                <a:latin typeface="Arial"/>
                <a:cs typeface="Arial"/>
              </a:rPr>
              <a:t>iterate.</a:t>
            </a:r>
            <a:endParaRPr sz="1800">
              <a:latin typeface="Arial"/>
              <a:cs typeface="Arial"/>
            </a:endParaRPr>
          </a:p>
          <a:p>
            <a:pPr marL="299085" marR="843915" indent="-286385">
              <a:lnSpc>
                <a:spcPct val="100000"/>
              </a:lnSpc>
              <a:spcBef>
                <a:spcPts val="1630"/>
              </a:spcBef>
              <a:buFont typeface="Arial"/>
              <a:buChar char="•"/>
              <a:tabLst>
                <a:tab pos="299085" algn="l"/>
                <a:tab pos="299720" algn="l"/>
              </a:tabLst>
            </a:pPr>
            <a:r>
              <a:rPr sz="1800" b="1" spc="-10" dirty="0">
                <a:solidFill>
                  <a:srgbClr val="6B94C7"/>
                </a:solidFill>
                <a:latin typeface="Arial"/>
                <a:cs typeface="Arial"/>
              </a:rPr>
              <a:t>Subjective </a:t>
            </a:r>
            <a:r>
              <a:rPr sz="1800" b="1" dirty="0">
                <a:solidFill>
                  <a:srgbClr val="6B94C7"/>
                </a:solidFill>
                <a:latin typeface="Arial"/>
                <a:cs typeface="Arial"/>
              </a:rPr>
              <a:t>in </a:t>
            </a:r>
            <a:r>
              <a:rPr sz="1800" b="1" spc="-5" dirty="0">
                <a:solidFill>
                  <a:srgbClr val="6B94C7"/>
                </a:solidFill>
                <a:latin typeface="Arial"/>
                <a:cs typeface="Arial"/>
              </a:rPr>
              <a:t>Nature: </a:t>
            </a:r>
            <a:r>
              <a:rPr sz="1800" dirty="0">
                <a:solidFill>
                  <a:srgbClr val="5C5C5C"/>
                </a:solidFill>
                <a:latin typeface="Arial"/>
                <a:cs typeface="Arial"/>
              </a:rPr>
              <a:t>In </a:t>
            </a:r>
            <a:r>
              <a:rPr sz="1800" spc="-5" dirty="0">
                <a:solidFill>
                  <a:srgbClr val="5C5C5C"/>
                </a:solidFill>
                <a:latin typeface="Arial"/>
                <a:cs typeface="Arial"/>
              </a:rPr>
              <a:t>terms of </a:t>
            </a:r>
            <a:r>
              <a:rPr sz="1800" spc="-10" dirty="0">
                <a:solidFill>
                  <a:srgbClr val="5C5C5C"/>
                </a:solidFill>
                <a:latin typeface="Arial"/>
                <a:cs typeface="Arial"/>
              </a:rPr>
              <a:t>questions </a:t>
            </a:r>
            <a:r>
              <a:rPr sz="1800" spc="-5" dirty="0">
                <a:solidFill>
                  <a:srgbClr val="5C5C5C"/>
                </a:solidFill>
                <a:latin typeface="Arial"/>
                <a:cs typeface="Arial"/>
              </a:rPr>
              <a:t>asked </a:t>
            </a:r>
            <a:r>
              <a:rPr sz="1800" spc="-10" dirty="0">
                <a:solidFill>
                  <a:srgbClr val="5C5C5C"/>
                </a:solidFill>
                <a:latin typeface="Arial"/>
                <a:cs typeface="Arial"/>
              </a:rPr>
              <a:t>and interpretations </a:t>
            </a:r>
            <a:r>
              <a:rPr sz="1800" spc="-5" dirty="0">
                <a:solidFill>
                  <a:srgbClr val="5C5C5C"/>
                </a:solidFill>
                <a:latin typeface="Arial"/>
                <a:cs typeface="Arial"/>
              </a:rPr>
              <a:t>of motives </a:t>
            </a:r>
            <a:r>
              <a:rPr sz="1800" spc="-10" dirty="0">
                <a:solidFill>
                  <a:srgbClr val="5C5C5C"/>
                </a:solidFill>
                <a:latin typeface="Arial"/>
                <a:cs typeface="Arial"/>
              </a:rPr>
              <a:t>and actions  expressed or</a:t>
            </a:r>
            <a:r>
              <a:rPr sz="1800" dirty="0">
                <a:solidFill>
                  <a:srgbClr val="5C5C5C"/>
                </a:solidFill>
                <a:latin typeface="Arial"/>
                <a:cs typeface="Arial"/>
              </a:rPr>
              <a:t> </a:t>
            </a:r>
            <a:r>
              <a:rPr sz="1800" spc="-10" dirty="0">
                <a:solidFill>
                  <a:srgbClr val="5C5C5C"/>
                </a:solidFill>
                <a:latin typeface="Arial"/>
                <a:cs typeface="Arial"/>
              </a:rPr>
              <a:t>observed.</a:t>
            </a:r>
            <a:endParaRPr sz="1800">
              <a:latin typeface="Arial"/>
              <a:cs typeface="Arial"/>
            </a:endParaRPr>
          </a:p>
          <a:p>
            <a:pPr marL="299085" marR="478155" indent="-286385">
              <a:lnSpc>
                <a:spcPct val="100000"/>
              </a:lnSpc>
              <a:spcBef>
                <a:spcPts val="1630"/>
              </a:spcBef>
              <a:buFont typeface="Arial"/>
              <a:buChar char="•"/>
              <a:tabLst>
                <a:tab pos="299085" algn="l"/>
                <a:tab pos="299720" algn="l"/>
              </a:tabLst>
            </a:pPr>
            <a:r>
              <a:rPr sz="1800" b="1" spc="-5" dirty="0">
                <a:solidFill>
                  <a:srgbClr val="6B94C7"/>
                </a:solidFill>
                <a:latin typeface="Arial"/>
                <a:cs typeface="Arial"/>
              </a:rPr>
              <a:t>Individuals are </a:t>
            </a:r>
            <a:r>
              <a:rPr sz="1800" b="1" spc="-10" dirty="0">
                <a:solidFill>
                  <a:srgbClr val="6B94C7"/>
                </a:solidFill>
                <a:latin typeface="Arial"/>
                <a:cs typeface="Arial"/>
              </a:rPr>
              <a:t>Moving </a:t>
            </a:r>
            <a:r>
              <a:rPr sz="1800" b="1" spc="-20" dirty="0">
                <a:solidFill>
                  <a:srgbClr val="6B94C7"/>
                </a:solidFill>
                <a:latin typeface="Arial"/>
                <a:cs typeface="Arial"/>
              </a:rPr>
              <a:t>Targets: </a:t>
            </a:r>
            <a:r>
              <a:rPr sz="1800" spc="-10" dirty="0">
                <a:solidFill>
                  <a:srgbClr val="5C5C5C"/>
                </a:solidFill>
                <a:latin typeface="Arial"/>
                <a:cs typeface="Arial"/>
              </a:rPr>
              <a:t>Design needs </a:t>
            </a:r>
            <a:r>
              <a:rPr sz="1800" dirty="0">
                <a:solidFill>
                  <a:srgbClr val="5C5C5C"/>
                </a:solidFill>
                <a:latin typeface="Arial"/>
                <a:cs typeface="Arial"/>
              </a:rPr>
              <a:t>to </a:t>
            </a:r>
            <a:r>
              <a:rPr sz="1800" spc="-5" dirty="0">
                <a:solidFill>
                  <a:srgbClr val="5C5C5C"/>
                </a:solidFill>
                <a:latin typeface="Arial"/>
                <a:cs typeface="Arial"/>
              </a:rPr>
              <a:t>evolve </a:t>
            </a:r>
            <a:r>
              <a:rPr sz="1800" spc="-15" dirty="0">
                <a:solidFill>
                  <a:srgbClr val="5C5C5C"/>
                </a:solidFill>
                <a:latin typeface="Arial"/>
                <a:cs typeface="Arial"/>
              </a:rPr>
              <a:t>with </a:t>
            </a:r>
            <a:r>
              <a:rPr sz="1800" spc="-5" dirty="0">
                <a:solidFill>
                  <a:srgbClr val="5C5C5C"/>
                </a:solidFill>
                <a:latin typeface="Arial"/>
                <a:cs typeface="Arial"/>
              </a:rPr>
              <a:t>the </a:t>
            </a:r>
            <a:r>
              <a:rPr sz="1800" spc="-10" dirty="0">
                <a:solidFill>
                  <a:srgbClr val="5C5C5C"/>
                </a:solidFill>
                <a:latin typeface="Arial"/>
                <a:cs typeface="Arial"/>
              </a:rPr>
              <a:t>changing needs </a:t>
            </a:r>
            <a:r>
              <a:rPr sz="1800" spc="-5" dirty="0">
                <a:solidFill>
                  <a:srgbClr val="5C5C5C"/>
                </a:solidFill>
                <a:latin typeface="Arial"/>
                <a:cs typeface="Arial"/>
              </a:rPr>
              <a:t>of the </a:t>
            </a:r>
            <a:r>
              <a:rPr sz="1800" spc="-25" dirty="0">
                <a:solidFill>
                  <a:srgbClr val="5C5C5C"/>
                </a:solidFill>
                <a:latin typeface="Arial"/>
                <a:cs typeface="Arial"/>
              </a:rPr>
              <a:t>user.  </a:t>
            </a:r>
            <a:r>
              <a:rPr sz="1800" spc="-10" dirty="0">
                <a:solidFill>
                  <a:srgbClr val="5C5C5C"/>
                </a:solidFill>
                <a:latin typeface="Arial"/>
                <a:cs typeface="Arial"/>
              </a:rPr>
              <a:t>Continued </a:t>
            </a:r>
            <a:r>
              <a:rPr sz="1800" spc="-5" dirty="0">
                <a:solidFill>
                  <a:srgbClr val="5C5C5C"/>
                </a:solidFill>
                <a:latin typeface="Arial"/>
                <a:cs typeface="Arial"/>
              </a:rPr>
              <a:t>use </a:t>
            </a:r>
            <a:r>
              <a:rPr sz="1800" spc="-10" dirty="0">
                <a:solidFill>
                  <a:srgbClr val="5C5C5C"/>
                </a:solidFill>
                <a:latin typeface="Arial"/>
                <a:cs typeface="Arial"/>
              </a:rPr>
              <a:t>by </a:t>
            </a:r>
            <a:r>
              <a:rPr sz="1800" spc="-5" dirty="0">
                <a:solidFill>
                  <a:srgbClr val="5C5C5C"/>
                </a:solidFill>
                <a:latin typeface="Arial"/>
                <a:cs typeface="Arial"/>
              </a:rPr>
              <a:t>a </a:t>
            </a:r>
            <a:r>
              <a:rPr sz="1800" spc="-10" dirty="0">
                <a:solidFill>
                  <a:srgbClr val="5C5C5C"/>
                </a:solidFill>
                <a:latin typeface="Arial"/>
                <a:cs typeface="Arial"/>
              </a:rPr>
              <a:t>product </a:t>
            </a:r>
            <a:r>
              <a:rPr sz="1800" spc="-5" dirty="0">
                <a:solidFill>
                  <a:srgbClr val="5C5C5C"/>
                </a:solidFill>
                <a:latin typeface="Arial"/>
                <a:cs typeface="Arial"/>
              </a:rPr>
              <a:t>can also </a:t>
            </a:r>
            <a:r>
              <a:rPr sz="1800" spc="-10" dirty="0">
                <a:solidFill>
                  <a:srgbClr val="5C5C5C"/>
                </a:solidFill>
                <a:latin typeface="Arial"/>
                <a:cs typeface="Arial"/>
              </a:rPr>
              <a:t>lead </a:t>
            </a:r>
            <a:r>
              <a:rPr sz="1800" dirty="0">
                <a:solidFill>
                  <a:srgbClr val="5C5C5C"/>
                </a:solidFill>
                <a:latin typeface="Arial"/>
                <a:cs typeface="Arial"/>
              </a:rPr>
              <a:t>to </a:t>
            </a:r>
            <a:r>
              <a:rPr sz="1800" spc="-10" dirty="0">
                <a:solidFill>
                  <a:srgbClr val="5C5C5C"/>
                </a:solidFill>
                <a:latin typeface="Arial"/>
                <a:cs typeface="Arial"/>
              </a:rPr>
              <a:t>identification </a:t>
            </a:r>
            <a:r>
              <a:rPr sz="1800" spc="-5" dirty="0">
                <a:solidFill>
                  <a:srgbClr val="5C5C5C"/>
                </a:solidFill>
                <a:latin typeface="Arial"/>
                <a:cs typeface="Arial"/>
              </a:rPr>
              <a:t>of </a:t>
            </a:r>
            <a:r>
              <a:rPr sz="1800" spc="-10" dirty="0">
                <a:solidFill>
                  <a:srgbClr val="5C5C5C"/>
                </a:solidFill>
                <a:latin typeface="Arial"/>
                <a:cs typeface="Arial"/>
              </a:rPr>
              <a:t>new needs </a:t>
            </a:r>
            <a:r>
              <a:rPr sz="1800" spc="-15" dirty="0">
                <a:solidFill>
                  <a:srgbClr val="5C5C5C"/>
                </a:solidFill>
                <a:latin typeface="Arial"/>
                <a:cs typeface="Arial"/>
              </a:rPr>
              <a:t>with </a:t>
            </a:r>
            <a:r>
              <a:rPr sz="1800" spc="-10" dirty="0">
                <a:solidFill>
                  <a:srgbClr val="5C5C5C"/>
                </a:solidFill>
                <a:latin typeface="Arial"/>
                <a:cs typeface="Arial"/>
              </a:rPr>
              <a:t>increased expertise.  </a:t>
            </a:r>
            <a:r>
              <a:rPr sz="1800" spc="-5" dirty="0">
                <a:solidFill>
                  <a:srgbClr val="5C5C5C"/>
                </a:solidFill>
                <a:latin typeface="Arial"/>
                <a:cs typeface="Arial"/>
              </a:rPr>
              <a:t>HCD process must </a:t>
            </a:r>
            <a:r>
              <a:rPr sz="1800" spc="-10" dirty="0">
                <a:solidFill>
                  <a:srgbClr val="5C5C5C"/>
                </a:solidFill>
                <a:latin typeface="Arial"/>
                <a:cs typeface="Arial"/>
              </a:rPr>
              <a:t>include continual evaluation and be adaptive </a:t>
            </a:r>
            <a:r>
              <a:rPr sz="1800" dirty="0">
                <a:solidFill>
                  <a:srgbClr val="5C5C5C"/>
                </a:solidFill>
                <a:latin typeface="Arial"/>
                <a:cs typeface="Arial"/>
              </a:rPr>
              <a:t>to </a:t>
            </a:r>
            <a:r>
              <a:rPr sz="1800" spc="-10" dirty="0">
                <a:solidFill>
                  <a:srgbClr val="5C5C5C"/>
                </a:solidFill>
                <a:latin typeface="Arial"/>
                <a:cs typeface="Arial"/>
              </a:rPr>
              <a:t>potentially changing</a:t>
            </a:r>
            <a:r>
              <a:rPr sz="1800" spc="360" dirty="0">
                <a:solidFill>
                  <a:srgbClr val="5C5C5C"/>
                </a:solidFill>
                <a:latin typeface="Arial"/>
                <a:cs typeface="Arial"/>
              </a:rPr>
              <a:t> </a:t>
            </a:r>
            <a:r>
              <a:rPr sz="1800" spc="-10" dirty="0">
                <a:solidFill>
                  <a:srgbClr val="5C5C5C"/>
                </a:solidFill>
                <a:latin typeface="Arial"/>
                <a:cs typeface="Arial"/>
              </a:rPr>
              <a:t>needs.</a:t>
            </a:r>
            <a:endParaRPr sz="1800">
              <a:latin typeface="Arial"/>
              <a:cs typeface="Arial"/>
            </a:endParaRPr>
          </a:p>
          <a:p>
            <a:pPr marL="299085" marR="5080" indent="-286385">
              <a:lnSpc>
                <a:spcPct val="100000"/>
              </a:lnSpc>
              <a:spcBef>
                <a:spcPts val="1630"/>
              </a:spcBef>
              <a:buFont typeface="Arial"/>
              <a:buChar char="•"/>
              <a:tabLst>
                <a:tab pos="299085" algn="l"/>
                <a:tab pos="299720" algn="l"/>
              </a:tabLst>
            </a:pPr>
            <a:r>
              <a:rPr sz="1800" b="1" spc="-5" dirty="0">
                <a:solidFill>
                  <a:srgbClr val="6B94C7"/>
                </a:solidFill>
                <a:latin typeface="Arial"/>
                <a:cs typeface="Arial"/>
              </a:rPr>
              <a:t>Limited Guarantees: </a:t>
            </a:r>
            <a:r>
              <a:rPr sz="1800" spc="-10" dirty="0">
                <a:solidFill>
                  <a:srgbClr val="5C5C5C"/>
                </a:solidFill>
                <a:latin typeface="Arial"/>
                <a:cs typeface="Arial"/>
              </a:rPr>
              <a:t>Human-Centered Design does guarantee good </a:t>
            </a:r>
            <a:r>
              <a:rPr sz="1800" spc="-5" dirty="0">
                <a:solidFill>
                  <a:srgbClr val="5C5C5C"/>
                </a:solidFill>
                <a:latin typeface="Arial"/>
                <a:cs typeface="Arial"/>
              </a:rPr>
              <a:t>products. </a:t>
            </a:r>
            <a:r>
              <a:rPr sz="1800" dirty="0">
                <a:solidFill>
                  <a:srgbClr val="5C5C5C"/>
                </a:solidFill>
                <a:latin typeface="Arial"/>
                <a:cs typeface="Arial"/>
              </a:rPr>
              <a:t>It </a:t>
            </a:r>
            <a:r>
              <a:rPr sz="1800" spc="-5" dirty="0">
                <a:solidFill>
                  <a:srgbClr val="5C5C5C"/>
                </a:solidFill>
                <a:latin typeface="Arial"/>
                <a:cs typeface="Arial"/>
              </a:rPr>
              <a:t>can </a:t>
            </a:r>
            <a:r>
              <a:rPr sz="1800" spc="-10" dirty="0">
                <a:solidFill>
                  <a:srgbClr val="5C5C5C"/>
                </a:solidFill>
                <a:latin typeface="Arial"/>
                <a:cs typeface="Arial"/>
              </a:rPr>
              <a:t>lead </a:t>
            </a:r>
            <a:r>
              <a:rPr sz="1800" dirty="0">
                <a:solidFill>
                  <a:srgbClr val="5C5C5C"/>
                </a:solidFill>
                <a:latin typeface="Arial"/>
                <a:cs typeface="Arial"/>
              </a:rPr>
              <a:t>to  </a:t>
            </a:r>
            <a:r>
              <a:rPr sz="1800" spc="-5" dirty="0">
                <a:solidFill>
                  <a:srgbClr val="5C5C5C"/>
                </a:solidFill>
                <a:latin typeface="Arial"/>
                <a:cs typeface="Arial"/>
              </a:rPr>
              <a:t>improvements of </a:t>
            </a:r>
            <a:r>
              <a:rPr sz="1800" spc="-10" dirty="0">
                <a:solidFill>
                  <a:srgbClr val="5C5C5C"/>
                </a:solidFill>
                <a:latin typeface="Arial"/>
                <a:cs typeface="Arial"/>
              </a:rPr>
              <a:t>bad ones. </a:t>
            </a:r>
            <a:r>
              <a:rPr sz="1800" spc="-20" dirty="0">
                <a:solidFill>
                  <a:srgbClr val="5C5C5C"/>
                </a:solidFill>
                <a:latin typeface="Arial"/>
                <a:cs typeface="Arial"/>
              </a:rPr>
              <a:t>Moreover, </a:t>
            </a:r>
            <a:r>
              <a:rPr sz="1800" spc="-10" dirty="0">
                <a:solidFill>
                  <a:srgbClr val="5C5C5C"/>
                </a:solidFill>
                <a:latin typeface="Arial"/>
                <a:cs typeface="Arial"/>
              </a:rPr>
              <a:t>good Human-Centered Design </a:t>
            </a:r>
            <a:r>
              <a:rPr sz="1800" spc="-15" dirty="0">
                <a:solidFill>
                  <a:srgbClr val="5C5C5C"/>
                </a:solidFill>
                <a:latin typeface="Arial"/>
                <a:cs typeface="Arial"/>
              </a:rPr>
              <a:t>will </a:t>
            </a:r>
            <a:r>
              <a:rPr sz="1800" spc="-10" dirty="0">
                <a:solidFill>
                  <a:srgbClr val="5C5C5C"/>
                </a:solidFill>
                <a:latin typeface="Arial"/>
                <a:cs typeface="Arial"/>
              </a:rPr>
              <a:t>avoid </a:t>
            </a:r>
            <a:r>
              <a:rPr sz="1800" spc="-5" dirty="0">
                <a:solidFill>
                  <a:srgbClr val="5C5C5C"/>
                </a:solidFill>
                <a:latin typeface="Arial"/>
                <a:cs typeface="Arial"/>
              </a:rPr>
              <a:t>failures. </a:t>
            </a:r>
            <a:r>
              <a:rPr sz="1800" dirty="0">
                <a:solidFill>
                  <a:srgbClr val="5C5C5C"/>
                </a:solidFill>
                <a:latin typeface="Arial"/>
                <a:cs typeface="Arial"/>
              </a:rPr>
              <a:t>It </a:t>
            </a:r>
            <a:r>
              <a:rPr sz="1800" spc="-15" dirty="0">
                <a:solidFill>
                  <a:srgbClr val="5C5C5C"/>
                </a:solidFill>
                <a:latin typeface="Arial"/>
                <a:cs typeface="Arial"/>
              </a:rPr>
              <a:t>will </a:t>
            </a:r>
            <a:r>
              <a:rPr sz="1800" spc="-10" dirty="0">
                <a:solidFill>
                  <a:srgbClr val="5C5C5C"/>
                </a:solidFill>
                <a:latin typeface="Arial"/>
                <a:cs typeface="Arial"/>
              </a:rPr>
              <a:t>ensure  </a:t>
            </a:r>
            <a:r>
              <a:rPr sz="1800" spc="-5" dirty="0">
                <a:solidFill>
                  <a:srgbClr val="5C5C5C"/>
                </a:solidFill>
                <a:latin typeface="Arial"/>
                <a:cs typeface="Arial"/>
              </a:rPr>
              <a:t>that products </a:t>
            </a:r>
            <a:r>
              <a:rPr sz="1800" spc="-10" dirty="0">
                <a:solidFill>
                  <a:srgbClr val="5C5C5C"/>
                </a:solidFill>
                <a:latin typeface="Arial"/>
                <a:cs typeface="Arial"/>
              </a:rPr>
              <a:t>do work, </a:t>
            </a:r>
            <a:r>
              <a:rPr sz="1800" spc="-5" dirty="0">
                <a:solidFill>
                  <a:srgbClr val="5C5C5C"/>
                </a:solidFill>
                <a:latin typeface="Arial"/>
                <a:cs typeface="Arial"/>
              </a:rPr>
              <a:t>that </a:t>
            </a:r>
            <a:r>
              <a:rPr sz="1800" spc="-10" dirty="0">
                <a:solidFill>
                  <a:srgbClr val="5C5C5C"/>
                </a:solidFill>
                <a:latin typeface="Arial"/>
                <a:cs typeface="Arial"/>
              </a:rPr>
              <a:t>people </a:t>
            </a:r>
            <a:r>
              <a:rPr sz="1800" spc="-5" dirty="0">
                <a:solidFill>
                  <a:srgbClr val="5C5C5C"/>
                </a:solidFill>
                <a:latin typeface="Arial"/>
                <a:cs typeface="Arial"/>
              </a:rPr>
              <a:t>can use them. But it may </a:t>
            </a:r>
            <a:r>
              <a:rPr sz="1800" spc="-10" dirty="0">
                <a:solidFill>
                  <a:srgbClr val="5C5C5C"/>
                </a:solidFill>
                <a:latin typeface="Arial"/>
                <a:cs typeface="Arial"/>
              </a:rPr>
              <a:t>not </a:t>
            </a:r>
            <a:r>
              <a:rPr sz="1800" spc="-5" dirty="0">
                <a:solidFill>
                  <a:srgbClr val="5C5C5C"/>
                </a:solidFill>
                <a:latin typeface="Arial"/>
                <a:cs typeface="Arial"/>
              </a:rPr>
              <a:t>solve </a:t>
            </a:r>
            <a:r>
              <a:rPr sz="1800" spc="-10" dirty="0">
                <a:solidFill>
                  <a:srgbClr val="5C5C5C"/>
                </a:solidFill>
                <a:latin typeface="Arial"/>
                <a:cs typeface="Arial"/>
              </a:rPr>
              <a:t>all problems and </a:t>
            </a:r>
            <a:r>
              <a:rPr sz="1800" spc="-5" dirty="0">
                <a:solidFill>
                  <a:srgbClr val="5C5C5C"/>
                </a:solidFill>
                <a:latin typeface="Arial"/>
                <a:cs typeface="Arial"/>
              </a:rPr>
              <a:t>is just </a:t>
            </a:r>
            <a:r>
              <a:rPr sz="1800" spc="-10" dirty="0">
                <a:solidFill>
                  <a:srgbClr val="5C5C5C"/>
                </a:solidFill>
                <a:latin typeface="Arial"/>
                <a:cs typeface="Arial"/>
              </a:rPr>
              <a:t>one tool  </a:t>
            </a:r>
            <a:r>
              <a:rPr sz="1800" spc="-5" dirty="0">
                <a:solidFill>
                  <a:srgbClr val="5C5C5C"/>
                </a:solidFill>
                <a:latin typeface="Arial"/>
                <a:cs typeface="Arial"/>
              </a:rPr>
              <a:t>in the</a:t>
            </a:r>
            <a:r>
              <a:rPr sz="1800" spc="-85" dirty="0">
                <a:solidFill>
                  <a:srgbClr val="5C5C5C"/>
                </a:solidFill>
                <a:latin typeface="Arial"/>
                <a:cs typeface="Arial"/>
              </a:rPr>
              <a:t> </a:t>
            </a:r>
            <a:r>
              <a:rPr sz="1800" spc="-10" dirty="0">
                <a:solidFill>
                  <a:srgbClr val="5C5C5C"/>
                </a:solidFill>
                <a:latin typeface="Arial"/>
                <a:cs typeface="Arial"/>
              </a:rPr>
              <a:t>toolbox</a:t>
            </a:r>
            <a:endParaRPr sz="18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otos of desktops and people at work">
            <a:extLst>
              <a:ext uri="{FF2B5EF4-FFF2-40B4-BE49-F238E27FC236}">
                <a16:creationId xmlns:a16="http://schemas.microsoft.com/office/drawing/2014/main" id="{2BE9DBA8-F492-2547-B34D-3D5E4592AF7A}"/>
              </a:ext>
            </a:extLst>
          </p:cNvPr>
          <p:cNvPicPr>
            <a:picLocks noChangeAspect="1"/>
          </p:cNvPicPr>
          <p:nvPr/>
        </p:nvPicPr>
        <p:blipFill rotWithShape="1">
          <a:blip r:embed="rId3">
            <a:extLst>
              <a:ext uri="{28A0092B-C50C-407E-A947-70E740481C1C}">
                <a14:useLocalDpi xmlns:a14="http://schemas.microsoft.com/office/drawing/2010/main" val="0"/>
              </a:ext>
            </a:extLst>
          </a:blip>
          <a:srcRect l="4775" t="47262" r="1891" b="-11299"/>
          <a:stretch/>
        </p:blipFill>
        <p:spPr>
          <a:xfrm>
            <a:off x="0" y="0"/>
            <a:ext cx="12192000" cy="5855508"/>
          </a:xfrm>
          <a:prstGeom prst="rect">
            <a:avLst/>
          </a:prstGeom>
        </p:spPr>
      </p:pic>
      <p:grpSp>
        <p:nvGrpSpPr>
          <p:cNvPr id="7" name="Group 6">
            <a:extLst>
              <a:ext uri="{FF2B5EF4-FFF2-40B4-BE49-F238E27FC236}">
                <a16:creationId xmlns:a16="http://schemas.microsoft.com/office/drawing/2014/main" id="{FB6E18BC-05C6-7C41-99F6-BDC26D27CBB8}"/>
              </a:ext>
            </a:extLst>
          </p:cNvPr>
          <p:cNvGrpSpPr/>
          <p:nvPr/>
        </p:nvGrpSpPr>
        <p:grpSpPr>
          <a:xfrm>
            <a:off x="-5690866" y="3515559"/>
            <a:ext cx="27531535" cy="3967913"/>
            <a:chOff x="-5690866" y="3515559"/>
            <a:chExt cx="27531535" cy="3967913"/>
          </a:xfrm>
        </p:grpSpPr>
        <p:sp>
          <p:nvSpPr>
            <p:cNvPr id="8" name="Oval 7">
              <a:extLst>
                <a:ext uri="{FF2B5EF4-FFF2-40B4-BE49-F238E27FC236}">
                  <a16:creationId xmlns:a16="http://schemas.microsoft.com/office/drawing/2014/main" id="{5E143762-1179-3449-87E1-CCA9A070BE8A}"/>
                </a:ext>
              </a:extLst>
            </p:cNvPr>
            <p:cNvSpPr/>
            <p:nvPr userDrawn="1"/>
          </p:nvSpPr>
          <p:spPr>
            <a:xfrm>
              <a:off x="-5690866" y="3515559"/>
              <a:ext cx="27531535" cy="3803021"/>
            </a:xfrm>
            <a:prstGeom prst="ellipse">
              <a:avLst/>
            </a:prstGeom>
            <a:solidFill>
              <a:srgbClr val="4D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962DD3D6-F440-1E4C-9CD0-C10F90154EB8}"/>
                </a:ext>
              </a:extLst>
            </p:cNvPr>
            <p:cNvSpPr/>
            <p:nvPr userDrawn="1"/>
          </p:nvSpPr>
          <p:spPr>
            <a:xfrm>
              <a:off x="-5690866" y="3680451"/>
              <a:ext cx="27531535" cy="3803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Section 2: Using HCD</a:t>
            </a:r>
          </a:p>
        </p:txBody>
      </p:sp>
      <p:sp>
        <p:nvSpPr>
          <p:cNvPr id="5" name="TextBox 4">
            <a:extLst>
              <a:ext uri="{FF2B5EF4-FFF2-40B4-BE49-F238E27FC236}">
                <a16:creationId xmlns:a16="http://schemas.microsoft.com/office/drawing/2014/main" id="{CDE1D3B7-3DD1-5E46-A255-CD87267343F4}"/>
              </a:ext>
            </a:extLst>
          </p:cNvPr>
          <p:cNvSpPr txBox="1"/>
          <p:nvPr/>
        </p:nvSpPr>
        <p:spPr>
          <a:xfrm>
            <a:off x="457200" y="5187434"/>
            <a:ext cx="641714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In the Blueprint for the CMS Measures Management System </a:t>
            </a:r>
          </a:p>
        </p:txBody>
      </p:sp>
      <p:sp>
        <p:nvSpPr>
          <p:cNvPr id="6" name="Slide Number Placeholder 5">
            <a:extLst>
              <a:ext uri="{FF2B5EF4-FFF2-40B4-BE49-F238E27FC236}">
                <a16:creationId xmlns:a16="http://schemas.microsoft.com/office/drawing/2014/main" id="{8FD3373F-2EBF-4BA0-85E0-E2779B38D1EC}"/>
              </a:ext>
            </a:extLst>
          </p:cNvPr>
          <p:cNvSpPr>
            <a:spLocks noGrp="1"/>
          </p:cNvSpPr>
          <p:nvPr>
            <p:ph type="sldNum" sz="quarter" idx="12"/>
          </p:nvPr>
        </p:nvSpPr>
        <p:spPr/>
        <p:txBody>
          <a:bodyPr/>
          <a:lstStyle/>
          <a:p>
            <a:fld id="{F6B8A4A2-F29A-4651-AFA7-54DA4950AAC7}" type="slidenum">
              <a:rPr lang="en-US" smtClean="0"/>
              <a:pPr/>
              <a:t>38</a:t>
            </a:fld>
            <a:endParaRPr lang="en-US" dirty="0"/>
          </a:p>
        </p:txBody>
      </p:sp>
      <p:sp>
        <p:nvSpPr>
          <p:cNvPr id="3" name="Date Placeholder 2">
            <a:extLst>
              <a:ext uri="{FF2B5EF4-FFF2-40B4-BE49-F238E27FC236}">
                <a16:creationId xmlns:a16="http://schemas.microsoft.com/office/drawing/2014/main" id="{7E31B6CB-906E-4D5E-976D-36B1372677C7}"/>
              </a:ext>
            </a:extLst>
          </p:cNvPr>
          <p:cNvSpPr>
            <a:spLocks noGrp="1"/>
          </p:cNvSpPr>
          <p:nvPr>
            <p:ph type="dt" sz="half" idx="10"/>
          </p:nvPr>
        </p:nvSpPr>
        <p:spPr/>
        <p:txBody>
          <a:bodyPr/>
          <a:lstStyle/>
          <a:p>
            <a:r>
              <a:rPr lang="en-US"/>
              <a:t>2/12/2020</a:t>
            </a:r>
          </a:p>
        </p:txBody>
      </p:sp>
    </p:spTree>
    <p:extLst>
      <p:ext uri="{BB962C8B-B14F-4D97-AF65-F5344CB8AC3E}">
        <p14:creationId xmlns:p14="http://schemas.microsoft.com/office/powerpoint/2010/main" val="374693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FFFFF"/>
          </a:solidFill>
        </p:spPr>
        <p:txBody>
          <a:bodyPr wrap="square" lIns="0" tIns="0" rIns="0" bIns="0" rtlCol="0"/>
          <a:lstStyle/>
          <a:p>
            <a:endParaRPr/>
          </a:p>
        </p:txBody>
      </p:sp>
      <p:sp>
        <p:nvSpPr>
          <p:cNvPr id="4" name="object 4"/>
          <p:cNvSpPr/>
          <p:nvPr/>
        </p:nvSpPr>
        <p:spPr>
          <a:xfrm>
            <a:off x="9296400" y="304800"/>
            <a:ext cx="2438399" cy="838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381508"/>
            <a:ext cx="8323580" cy="1360805"/>
          </a:xfrm>
          <a:prstGeom prst="rect">
            <a:avLst/>
          </a:prstGeom>
        </p:spPr>
        <p:txBody>
          <a:bodyPr vert="horz" wrap="square" lIns="0" tIns="0" rIns="0" bIns="0" rtlCol="0">
            <a:spAutoFit/>
          </a:bodyPr>
          <a:lstStyle/>
          <a:p>
            <a:pPr marL="12700" marR="5080">
              <a:lnSpc>
                <a:spcPct val="100000"/>
              </a:lnSpc>
            </a:pPr>
            <a:r>
              <a:rPr dirty="0">
                <a:solidFill>
                  <a:srgbClr val="1F497D"/>
                </a:solidFill>
              </a:rPr>
              <a:t>Blueprint </a:t>
            </a:r>
            <a:r>
              <a:rPr spc="-5" dirty="0">
                <a:solidFill>
                  <a:srgbClr val="1F497D"/>
                </a:solidFill>
              </a:rPr>
              <a:t>for the </a:t>
            </a:r>
            <a:r>
              <a:rPr dirty="0">
                <a:solidFill>
                  <a:srgbClr val="1F497D"/>
                </a:solidFill>
              </a:rPr>
              <a:t>CMS  Measures Management</a:t>
            </a:r>
            <a:r>
              <a:rPr spc="-90" dirty="0">
                <a:solidFill>
                  <a:srgbClr val="1F497D"/>
                </a:solidFill>
              </a:rPr>
              <a:t> </a:t>
            </a:r>
            <a:r>
              <a:rPr dirty="0">
                <a:solidFill>
                  <a:srgbClr val="1F497D"/>
                </a:solidFill>
              </a:rPr>
              <a:t>System</a:t>
            </a:r>
          </a:p>
        </p:txBody>
      </p:sp>
      <p:sp>
        <p:nvSpPr>
          <p:cNvPr id="9" name="object 9"/>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38</a:t>
            </a:r>
            <a:endParaRPr sz="1200">
              <a:latin typeface="Arial"/>
              <a:cs typeface="Arial"/>
            </a:endParaRPr>
          </a:p>
        </p:txBody>
      </p:sp>
      <p:sp>
        <p:nvSpPr>
          <p:cNvPr id="10" name="object 10"/>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
        <p:nvSpPr>
          <p:cNvPr id="6" name="object 6"/>
          <p:cNvSpPr txBox="1"/>
          <p:nvPr/>
        </p:nvSpPr>
        <p:spPr>
          <a:xfrm>
            <a:off x="562425" y="1783773"/>
            <a:ext cx="4099560" cy="290195"/>
          </a:xfrm>
          <a:prstGeom prst="rect">
            <a:avLst/>
          </a:prstGeom>
        </p:spPr>
        <p:txBody>
          <a:bodyPr vert="horz" wrap="square" lIns="0" tIns="0" rIns="0" bIns="0" rtlCol="0">
            <a:spAutoFit/>
          </a:bodyPr>
          <a:lstStyle/>
          <a:p>
            <a:pPr marL="12700">
              <a:lnSpc>
                <a:spcPct val="100000"/>
              </a:lnSpc>
            </a:pPr>
            <a:r>
              <a:rPr sz="1800" spc="-5" dirty="0">
                <a:solidFill>
                  <a:srgbClr val="5C5C5C"/>
                </a:solidFill>
                <a:latin typeface="Arial"/>
                <a:cs typeface="Arial"/>
              </a:rPr>
              <a:t>CMS </a:t>
            </a:r>
            <a:r>
              <a:rPr sz="1800" spc="-10" dirty="0">
                <a:solidFill>
                  <a:srgbClr val="5C5C5C"/>
                </a:solidFill>
                <a:latin typeface="Arial"/>
                <a:cs typeface="Arial"/>
              </a:rPr>
              <a:t>Blueprint </a:t>
            </a:r>
            <a:r>
              <a:rPr sz="1800" spc="-5" dirty="0">
                <a:solidFill>
                  <a:srgbClr val="5C5C5C"/>
                </a:solidFill>
                <a:latin typeface="Arial"/>
                <a:cs typeface="Arial"/>
              </a:rPr>
              <a:t>is </a:t>
            </a:r>
            <a:r>
              <a:rPr sz="1800" spc="-10" dirty="0">
                <a:solidFill>
                  <a:srgbClr val="5C5C5C"/>
                </a:solidFill>
                <a:latin typeface="Arial"/>
                <a:cs typeface="Arial"/>
              </a:rPr>
              <a:t>divided </a:t>
            </a:r>
            <a:r>
              <a:rPr sz="1800" spc="-5" dirty="0">
                <a:solidFill>
                  <a:srgbClr val="5C5C5C"/>
                </a:solidFill>
                <a:latin typeface="Arial"/>
                <a:cs typeface="Arial"/>
              </a:rPr>
              <a:t>into 6</a:t>
            </a:r>
            <a:r>
              <a:rPr sz="1800" spc="55" dirty="0">
                <a:solidFill>
                  <a:srgbClr val="5C5C5C"/>
                </a:solidFill>
                <a:latin typeface="Arial"/>
                <a:cs typeface="Arial"/>
              </a:rPr>
              <a:t> </a:t>
            </a:r>
            <a:r>
              <a:rPr sz="1800" spc="-5" dirty="0">
                <a:solidFill>
                  <a:srgbClr val="5C5C5C"/>
                </a:solidFill>
                <a:latin typeface="Arial"/>
                <a:cs typeface="Arial"/>
              </a:rPr>
              <a:t>sections:</a:t>
            </a:r>
            <a:endParaRPr sz="1800">
              <a:latin typeface="Arial"/>
              <a:cs typeface="Arial"/>
            </a:endParaRPr>
          </a:p>
        </p:txBody>
      </p:sp>
      <p:sp>
        <p:nvSpPr>
          <p:cNvPr id="7" name="object 7"/>
          <p:cNvSpPr txBox="1"/>
          <p:nvPr/>
        </p:nvSpPr>
        <p:spPr>
          <a:xfrm>
            <a:off x="562424" y="2646094"/>
            <a:ext cx="5229225" cy="3310254"/>
          </a:xfrm>
          <a:prstGeom prst="rect">
            <a:avLst/>
          </a:prstGeom>
        </p:spPr>
        <p:txBody>
          <a:bodyPr vert="horz" wrap="square" lIns="0" tIns="0" rIns="0" bIns="0" rtlCol="0">
            <a:spAutoFit/>
          </a:bodyPr>
          <a:lstStyle/>
          <a:p>
            <a:pPr marL="12700">
              <a:lnSpc>
                <a:spcPct val="100000"/>
              </a:lnSpc>
            </a:pPr>
            <a:r>
              <a:rPr sz="1600" b="1" spc="-5" dirty="0">
                <a:solidFill>
                  <a:srgbClr val="6B94C7"/>
                </a:solidFill>
                <a:latin typeface="Arial"/>
                <a:cs typeface="Arial"/>
              </a:rPr>
              <a:t>SECTION 1:</a:t>
            </a:r>
            <a:r>
              <a:rPr sz="1600" b="1" spc="-75" dirty="0">
                <a:solidFill>
                  <a:srgbClr val="6B94C7"/>
                </a:solidFill>
                <a:latin typeface="Arial"/>
                <a:cs typeface="Arial"/>
              </a:rPr>
              <a:t> </a:t>
            </a:r>
            <a:r>
              <a:rPr sz="1600" b="1" spc="-5" dirty="0">
                <a:solidFill>
                  <a:srgbClr val="6B94C7"/>
                </a:solidFill>
                <a:latin typeface="Arial"/>
                <a:cs typeface="Arial"/>
              </a:rPr>
              <a:t>INTRODUCTION</a:t>
            </a:r>
            <a:endParaRPr sz="1600">
              <a:latin typeface="Arial"/>
              <a:cs typeface="Arial"/>
            </a:endParaRPr>
          </a:p>
          <a:p>
            <a:pPr marL="12700" marR="5080">
              <a:lnSpc>
                <a:spcPct val="100000"/>
              </a:lnSpc>
              <a:spcBef>
                <a:spcPts val="300"/>
              </a:spcBef>
            </a:pPr>
            <a:r>
              <a:rPr sz="1600" spc="-5" dirty="0">
                <a:solidFill>
                  <a:srgbClr val="5C5C5C"/>
                </a:solidFill>
                <a:latin typeface="Arial"/>
                <a:cs typeface="Arial"/>
              </a:rPr>
              <a:t>Overview of the guiding principles of the CMS quality  measure development and background information on the  MMS.</a:t>
            </a:r>
            <a:endParaRPr sz="1600">
              <a:latin typeface="Arial"/>
              <a:cs typeface="Arial"/>
            </a:endParaRPr>
          </a:p>
          <a:p>
            <a:pPr>
              <a:lnSpc>
                <a:spcPct val="100000"/>
              </a:lnSpc>
              <a:spcBef>
                <a:spcPts val="20"/>
              </a:spcBef>
            </a:pPr>
            <a:endParaRPr sz="1650">
              <a:latin typeface="Times New Roman"/>
              <a:cs typeface="Times New Roman"/>
            </a:endParaRPr>
          </a:p>
          <a:p>
            <a:pPr marL="12700">
              <a:lnSpc>
                <a:spcPct val="100000"/>
              </a:lnSpc>
            </a:pPr>
            <a:r>
              <a:rPr sz="1600" b="1" spc="-5" dirty="0">
                <a:solidFill>
                  <a:srgbClr val="6B94C7"/>
                </a:solidFill>
                <a:latin typeface="Arial"/>
                <a:cs typeface="Arial"/>
              </a:rPr>
              <a:t>SECTION 2: THE </a:t>
            </a:r>
            <a:r>
              <a:rPr sz="1600" b="1" spc="-15" dirty="0">
                <a:solidFill>
                  <a:srgbClr val="6B94C7"/>
                </a:solidFill>
                <a:latin typeface="Arial"/>
                <a:cs typeface="Arial"/>
              </a:rPr>
              <a:t>MEASURE</a:t>
            </a:r>
            <a:r>
              <a:rPr sz="1600" b="1" spc="30" dirty="0">
                <a:solidFill>
                  <a:srgbClr val="6B94C7"/>
                </a:solidFill>
                <a:latin typeface="Arial"/>
                <a:cs typeface="Arial"/>
              </a:rPr>
              <a:t> </a:t>
            </a:r>
            <a:r>
              <a:rPr sz="1600" b="1" spc="-5" dirty="0">
                <a:solidFill>
                  <a:srgbClr val="6B94C7"/>
                </a:solidFill>
                <a:latin typeface="Arial"/>
                <a:cs typeface="Arial"/>
              </a:rPr>
              <a:t>LIFECYCLE</a:t>
            </a:r>
            <a:endParaRPr sz="1600">
              <a:latin typeface="Arial"/>
              <a:cs typeface="Arial"/>
            </a:endParaRPr>
          </a:p>
          <a:p>
            <a:pPr marL="12700" marR="37465">
              <a:lnSpc>
                <a:spcPct val="100000"/>
              </a:lnSpc>
            </a:pPr>
            <a:r>
              <a:rPr sz="1600" spc="-5" dirty="0">
                <a:solidFill>
                  <a:srgbClr val="5C5C5C"/>
                </a:solidFill>
                <a:latin typeface="Arial"/>
                <a:cs typeface="Arial"/>
              </a:rPr>
              <a:t>Describes the procedural steps necessary to develop and  maintain a</a:t>
            </a:r>
            <a:r>
              <a:rPr sz="1600" spc="-50" dirty="0">
                <a:solidFill>
                  <a:srgbClr val="5C5C5C"/>
                </a:solidFill>
                <a:latin typeface="Arial"/>
                <a:cs typeface="Arial"/>
              </a:rPr>
              <a:t> </a:t>
            </a:r>
            <a:r>
              <a:rPr sz="1600" spc="-5" dirty="0">
                <a:solidFill>
                  <a:srgbClr val="5C5C5C"/>
                </a:solidFill>
                <a:latin typeface="Arial"/>
                <a:cs typeface="Arial"/>
              </a:rPr>
              <a:t>measure.</a:t>
            </a:r>
            <a:endParaRPr sz="1600">
              <a:latin typeface="Arial"/>
              <a:cs typeface="Arial"/>
            </a:endParaRPr>
          </a:p>
          <a:p>
            <a:pPr>
              <a:lnSpc>
                <a:spcPct val="100000"/>
              </a:lnSpc>
              <a:spcBef>
                <a:spcPts val="5"/>
              </a:spcBef>
            </a:pPr>
            <a:endParaRPr sz="2000">
              <a:latin typeface="Times New Roman"/>
              <a:cs typeface="Times New Roman"/>
            </a:endParaRPr>
          </a:p>
          <a:p>
            <a:pPr marL="12700">
              <a:lnSpc>
                <a:spcPct val="100000"/>
              </a:lnSpc>
            </a:pPr>
            <a:r>
              <a:rPr sz="1600" b="1" spc="-5" dirty="0">
                <a:solidFill>
                  <a:srgbClr val="6B94C7"/>
                </a:solidFill>
                <a:latin typeface="Arial"/>
                <a:cs typeface="Arial"/>
              </a:rPr>
              <a:t>SECTION 3: IN-DEPTH</a:t>
            </a:r>
            <a:r>
              <a:rPr sz="1600" b="1" spc="-40" dirty="0">
                <a:solidFill>
                  <a:srgbClr val="6B94C7"/>
                </a:solidFill>
                <a:latin typeface="Arial"/>
                <a:cs typeface="Arial"/>
              </a:rPr>
              <a:t> </a:t>
            </a:r>
            <a:r>
              <a:rPr sz="1600" b="1" spc="-10" dirty="0">
                <a:solidFill>
                  <a:srgbClr val="6B94C7"/>
                </a:solidFill>
                <a:latin typeface="Arial"/>
                <a:cs typeface="Arial"/>
              </a:rPr>
              <a:t>TOPICS</a:t>
            </a:r>
            <a:endParaRPr sz="1600">
              <a:latin typeface="Arial"/>
              <a:cs typeface="Arial"/>
            </a:endParaRPr>
          </a:p>
          <a:p>
            <a:pPr marL="12700" marR="15240">
              <a:lnSpc>
                <a:spcPct val="100000"/>
              </a:lnSpc>
              <a:spcBef>
                <a:spcPts val="295"/>
              </a:spcBef>
            </a:pPr>
            <a:r>
              <a:rPr sz="1600" spc="-5" dirty="0">
                <a:solidFill>
                  <a:srgbClr val="5C5C5C"/>
                </a:solidFill>
                <a:latin typeface="Arial"/>
                <a:cs typeface="Arial"/>
              </a:rPr>
              <a:t>Provides detailed information on important measure  management </a:t>
            </a:r>
            <a:r>
              <a:rPr sz="1600" dirty="0">
                <a:solidFill>
                  <a:srgbClr val="5C5C5C"/>
                </a:solidFill>
                <a:latin typeface="Arial"/>
                <a:cs typeface="Arial"/>
              </a:rPr>
              <a:t>topics. </a:t>
            </a:r>
            <a:r>
              <a:rPr sz="1600" spc="-5" dirty="0">
                <a:solidFill>
                  <a:srgbClr val="5C5C5C"/>
                </a:solidFill>
                <a:latin typeface="Arial"/>
                <a:cs typeface="Arial"/>
              </a:rPr>
              <a:t>The topics range from CMS priorities  planning to the details of risk</a:t>
            </a:r>
            <a:r>
              <a:rPr sz="1600" spc="65" dirty="0">
                <a:solidFill>
                  <a:srgbClr val="5C5C5C"/>
                </a:solidFill>
                <a:latin typeface="Arial"/>
                <a:cs typeface="Arial"/>
              </a:rPr>
              <a:t> </a:t>
            </a:r>
            <a:r>
              <a:rPr sz="1600" spc="-5" dirty="0">
                <a:solidFill>
                  <a:srgbClr val="5C5C5C"/>
                </a:solidFill>
                <a:latin typeface="Arial"/>
                <a:cs typeface="Arial"/>
              </a:rPr>
              <a:t>adjustment.</a:t>
            </a:r>
            <a:endParaRPr sz="1600">
              <a:latin typeface="Arial"/>
              <a:cs typeface="Arial"/>
            </a:endParaRPr>
          </a:p>
        </p:txBody>
      </p:sp>
      <p:sp>
        <p:nvSpPr>
          <p:cNvPr id="8" name="object 8"/>
          <p:cNvSpPr txBox="1"/>
          <p:nvPr/>
        </p:nvSpPr>
        <p:spPr>
          <a:xfrm>
            <a:off x="6422047" y="2646094"/>
            <a:ext cx="4349115" cy="2334895"/>
          </a:xfrm>
          <a:prstGeom prst="rect">
            <a:avLst/>
          </a:prstGeom>
        </p:spPr>
        <p:txBody>
          <a:bodyPr vert="horz" wrap="square" lIns="0" tIns="0" rIns="0" bIns="0" rtlCol="0">
            <a:spAutoFit/>
          </a:bodyPr>
          <a:lstStyle/>
          <a:p>
            <a:pPr marL="12700">
              <a:lnSpc>
                <a:spcPct val="100000"/>
              </a:lnSpc>
            </a:pPr>
            <a:r>
              <a:rPr sz="1600" b="1" spc="-10" dirty="0">
                <a:solidFill>
                  <a:srgbClr val="6B94C7"/>
                </a:solidFill>
                <a:latin typeface="Arial"/>
                <a:cs typeface="Arial"/>
              </a:rPr>
              <a:t>SECTION </a:t>
            </a:r>
            <a:r>
              <a:rPr sz="1600" b="1" spc="-5" dirty="0">
                <a:solidFill>
                  <a:srgbClr val="6B94C7"/>
                </a:solidFill>
                <a:latin typeface="Arial"/>
                <a:cs typeface="Arial"/>
              </a:rPr>
              <a:t>4: </a:t>
            </a:r>
            <a:r>
              <a:rPr sz="1600" b="1" spc="-10" dirty="0">
                <a:solidFill>
                  <a:srgbClr val="6B94C7"/>
                </a:solidFill>
                <a:latin typeface="Arial"/>
                <a:cs typeface="Arial"/>
              </a:rPr>
              <a:t>FORMS </a:t>
            </a:r>
            <a:r>
              <a:rPr sz="1600" b="1" spc="-5" dirty="0">
                <a:solidFill>
                  <a:srgbClr val="6B94C7"/>
                </a:solidFill>
                <a:latin typeface="Arial"/>
                <a:cs typeface="Arial"/>
              </a:rPr>
              <a:t>&amp;</a:t>
            </a:r>
            <a:r>
              <a:rPr sz="1600" b="1" spc="45" dirty="0">
                <a:solidFill>
                  <a:srgbClr val="6B94C7"/>
                </a:solidFill>
                <a:latin typeface="Arial"/>
                <a:cs typeface="Arial"/>
              </a:rPr>
              <a:t> </a:t>
            </a:r>
            <a:r>
              <a:rPr sz="1600" b="1" spc="-25" dirty="0">
                <a:solidFill>
                  <a:srgbClr val="6B94C7"/>
                </a:solidFill>
                <a:latin typeface="Arial"/>
                <a:cs typeface="Arial"/>
              </a:rPr>
              <a:t>TEMPLATES</a:t>
            </a:r>
            <a:endParaRPr sz="1600">
              <a:latin typeface="Arial"/>
              <a:cs typeface="Arial"/>
            </a:endParaRPr>
          </a:p>
          <a:p>
            <a:pPr marL="68580" marR="5080" indent="-56515">
              <a:lnSpc>
                <a:spcPct val="100000"/>
              </a:lnSpc>
              <a:spcBef>
                <a:spcPts val="300"/>
              </a:spcBef>
            </a:pPr>
            <a:r>
              <a:rPr sz="1600" spc="-5" dirty="0">
                <a:solidFill>
                  <a:srgbClr val="5C5C5C"/>
                </a:solidFill>
                <a:latin typeface="Arial"/>
                <a:cs typeface="Arial"/>
              </a:rPr>
              <a:t>Contains </a:t>
            </a:r>
            <a:r>
              <a:rPr sz="1600" dirty="0">
                <a:solidFill>
                  <a:srgbClr val="5C5C5C"/>
                </a:solidFill>
                <a:latin typeface="Arial"/>
                <a:cs typeface="Arial"/>
              </a:rPr>
              <a:t>all </a:t>
            </a:r>
            <a:r>
              <a:rPr sz="1600" spc="-5" dirty="0">
                <a:solidFill>
                  <a:srgbClr val="5C5C5C"/>
                </a:solidFill>
                <a:latin typeface="Arial"/>
                <a:cs typeface="Arial"/>
              </a:rPr>
              <a:t>the forms and templates referenced  </a:t>
            </a:r>
            <a:r>
              <a:rPr sz="1600" dirty="0">
                <a:solidFill>
                  <a:srgbClr val="5C5C5C"/>
                </a:solidFill>
                <a:latin typeface="Arial"/>
                <a:cs typeface="Arial"/>
              </a:rPr>
              <a:t>in </a:t>
            </a:r>
            <a:r>
              <a:rPr sz="1600" spc="-5" dirty="0">
                <a:solidFill>
                  <a:srgbClr val="5C5C5C"/>
                </a:solidFill>
                <a:latin typeface="Arial"/>
                <a:cs typeface="Arial"/>
              </a:rPr>
              <a:t>the</a:t>
            </a:r>
            <a:r>
              <a:rPr sz="1600" spc="-50" dirty="0">
                <a:solidFill>
                  <a:srgbClr val="5C5C5C"/>
                </a:solidFill>
                <a:latin typeface="Arial"/>
                <a:cs typeface="Arial"/>
              </a:rPr>
              <a:t> </a:t>
            </a:r>
            <a:r>
              <a:rPr sz="1600" spc="-5" dirty="0">
                <a:solidFill>
                  <a:srgbClr val="5C5C5C"/>
                </a:solidFill>
                <a:latin typeface="Arial"/>
                <a:cs typeface="Arial"/>
              </a:rPr>
              <a:t>Blueprint.</a:t>
            </a:r>
            <a:endParaRPr sz="1600">
              <a:latin typeface="Arial"/>
              <a:cs typeface="Arial"/>
            </a:endParaRPr>
          </a:p>
          <a:p>
            <a:pPr>
              <a:lnSpc>
                <a:spcPct val="100000"/>
              </a:lnSpc>
            </a:pPr>
            <a:endParaRPr sz="2000">
              <a:latin typeface="Times New Roman"/>
              <a:cs typeface="Times New Roman"/>
            </a:endParaRPr>
          </a:p>
          <a:p>
            <a:pPr marL="12700">
              <a:lnSpc>
                <a:spcPct val="100000"/>
              </a:lnSpc>
              <a:spcBef>
                <a:spcPts val="5"/>
              </a:spcBef>
            </a:pPr>
            <a:r>
              <a:rPr sz="1600" b="1" spc="-5" dirty="0">
                <a:solidFill>
                  <a:srgbClr val="6B94C7"/>
                </a:solidFill>
                <a:latin typeface="Arial"/>
                <a:cs typeface="Arial"/>
              </a:rPr>
              <a:t>SECTION 5: </a:t>
            </a:r>
            <a:r>
              <a:rPr sz="1600" b="1" spc="-20" dirty="0">
                <a:solidFill>
                  <a:srgbClr val="6B94C7"/>
                </a:solidFill>
                <a:latin typeface="Arial"/>
                <a:cs typeface="Arial"/>
              </a:rPr>
              <a:t>GLOSSARY </a:t>
            </a:r>
            <a:r>
              <a:rPr sz="1600" b="1" spc="-5" dirty="0">
                <a:solidFill>
                  <a:srgbClr val="6B94C7"/>
                </a:solidFill>
                <a:latin typeface="Arial"/>
                <a:cs typeface="Arial"/>
              </a:rPr>
              <a:t>&amp;</a:t>
            </a:r>
            <a:r>
              <a:rPr sz="1600" b="1" spc="-25" dirty="0">
                <a:solidFill>
                  <a:srgbClr val="6B94C7"/>
                </a:solidFill>
                <a:latin typeface="Arial"/>
                <a:cs typeface="Arial"/>
              </a:rPr>
              <a:t> </a:t>
            </a:r>
            <a:r>
              <a:rPr sz="1600" b="1" spc="-15" dirty="0">
                <a:solidFill>
                  <a:srgbClr val="6B94C7"/>
                </a:solidFill>
                <a:latin typeface="Arial"/>
                <a:cs typeface="Arial"/>
              </a:rPr>
              <a:t>ACRONYMS</a:t>
            </a:r>
            <a:endParaRPr sz="1600">
              <a:latin typeface="Arial"/>
              <a:cs typeface="Arial"/>
            </a:endParaRPr>
          </a:p>
          <a:p>
            <a:pPr marL="12700" marR="13335">
              <a:lnSpc>
                <a:spcPct val="100000"/>
              </a:lnSpc>
              <a:spcBef>
                <a:spcPts val="300"/>
              </a:spcBef>
            </a:pPr>
            <a:r>
              <a:rPr sz="1600" spc="-5" dirty="0">
                <a:solidFill>
                  <a:srgbClr val="5C5C5C"/>
                </a:solidFill>
                <a:latin typeface="Arial"/>
                <a:cs typeface="Arial"/>
              </a:rPr>
              <a:t>Contains a glossary and a </a:t>
            </a:r>
            <a:r>
              <a:rPr sz="1600" dirty="0">
                <a:solidFill>
                  <a:srgbClr val="5C5C5C"/>
                </a:solidFill>
                <a:latin typeface="Arial"/>
                <a:cs typeface="Arial"/>
              </a:rPr>
              <a:t>list </a:t>
            </a:r>
            <a:r>
              <a:rPr sz="1600" spc="-5" dirty="0">
                <a:solidFill>
                  <a:srgbClr val="5C5C5C"/>
                </a:solidFill>
                <a:latin typeface="Arial"/>
                <a:cs typeface="Arial"/>
              </a:rPr>
              <a:t>of acronyms used  </a:t>
            </a:r>
            <a:r>
              <a:rPr sz="1600" dirty="0">
                <a:solidFill>
                  <a:srgbClr val="5C5C5C"/>
                </a:solidFill>
                <a:latin typeface="Arial"/>
                <a:cs typeface="Arial"/>
              </a:rPr>
              <a:t>in </a:t>
            </a:r>
            <a:r>
              <a:rPr sz="1600" spc="-5" dirty="0">
                <a:solidFill>
                  <a:srgbClr val="5C5C5C"/>
                </a:solidFill>
                <a:latin typeface="Arial"/>
                <a:cs typeface="Arial"/>
              </a:rPr>
              <a:t>the</a:t>
            </a:r>
            <a:r>
              <a:rPr sz="1600" spc="-50" dirty="0">
                <a:solidFill>
                  <a:srgbClr val="5C5C5C"/>
                </a:solidFill>
                <a:latin typeface="Arial"/>
                <a:cs typeface="Arial"/>
              </a:rPr>
              <a:t> </a:t>
            </a:r>
            <a:r>
              <a:rPr sz="1600" spc="-5" dirty="0">
                <a:solidFill>
                  <a:srgbClr val="5C5C5C"/>
                </a:solidFill>
                <a:latin typeface="Arial"/>
                <a:cs typeface="Arial"/>
              </a:rPr>
              <a:t>Blueprint.</a:t>
            </a:r>
            <a:endParaRPr sz="1600">
              <a:latin typeface="Arial"/>
              <a:cs typeface="Arial"/>
            </a:endParaRPr>
          </a:p>
          <a:p>
            <a:pPr>
              <a:lnSpc>
                <a:spcPct val="100000"/>
              </a:lnSpc>
              <a:spcBef>
                <a:spcPts val="20"/>
              </a:spcBef>
            </a:pPr>
            <a:endParaRPr sz="1650">
              <a:latin typeface="Times New Roman"/>
              <a:cs typeface="Times New Roman"/>
            </a:endParaRPr>
          </a:p>
          <a:p>
            <a:pPr marL="12700">
              <a:lnSpc>
                <a:spcPct val="100000"/>
              </a:lnSpc>
            </a:pPr>
            <a:r>
              <a:rPr sz="1600" b="1" spc="-5" dirty="0">
                <a:solidFill>
                  <a:srgbClr val="6B94C7"/>
                </a:solidFill>
                <a:latin typeface="Arial"/>
                <a:cs typeface="Arial"/>
              </a:rPr>
              <a:t>SECTION 5:</a:t>
            </a:r>
            <a:r>
              <a:rPr sz="1600" b="1" spc="-110" dirty="0">
                <a:solidFill>
                  <a:srgbClr val="6B94C7"/>
                </a:solidFill>
                <a:latin typeface="Arial"/>
                <a:cs typeface="Arial"/>
              </a:rPr>
              <a:t> </a:t>
            </a:r>
            <a:r>
              <a:rPr sz="1600" b="1" spc="-10" dirty="0">
                <a:solidFill>
                  <a:srgbClr val="6B94C7"/>
                </a:solidFill>
                <a:latin typeface="Arial"/>
                <a:cs typeface="Arial"/>
              </a:rPr>
              <a:t>APPENDICES</a:t>
            </a:r>
            <a:endParaRPr sz="1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CE5D3"/>
          </a:solidFill>
        </p:spPr>
        <p:txBody>
          <a:bodyPr wrap="square" lIns="0" tIns="0" rIns="0" bIns="0" rtlCol="0"/>
          <a:lstStyle/>
          <a:p>
            <a:endParaRPr/>
          </a:p>
        </p:txBody>
      </p:sp>
      <p:sp>
        <p:nvSpPr>
          <p:cNvPr id="3" name="object 3"/>
          <p:cNvSpPr/>
          <p:nvPr/>
        </p:nvSpPr>
        <p:spPr>
          <a:xfrm>
            <a:off x="8868159" y="3664915"/>
            <a:ext cx="3324225" cy="3193415"/>
          </a:xfrm>
          <a:custGeom>
            <a:avLst/>
            <a:gdLst/>
            <a:ahLst/>
            <a:cxnLst/>
            <a:rect l="l" t="t" r="r" b="b"/>
            <a:pathLst>
              <a:path w="3324225" h="3193415">
                <a:moveTo>
                  <a:pt x="3323844" y="0"/>
                </a:moveTo>
                <a:lnTo>
                  <a:pt x="0" y="3193084"/>
                </a:lnTo>
                <a:lnTo>
                  <a:pt x="3323844" y="3193084"/>
                </a:lnTo>
                <a:lnTo>
                  <a:pt x="3323844" y="0"/>
                </a:lnTo>
                <a:close/>
              </a:path>
            </a:pathLst>
          </a:custGeom>
          <a:solidFill>
            <a:srgbClr val="046B5C"/>
          </a:solidFill>
        </p:spPr>
        <p:txBody>
          <a:bodyPr wrap="square" lIns="0" tIns="0" rIns="0" bIns="0" rtlCol="0"/>
          <a:lstStyle/>
          <a:p>
            <a:endParaRPr/>
          </a:p>
        </p:txBody>
      </p:sp>
      <p:sp>
        <p:nvSpPr>
          <p:cNvPr id="4" name="object 4"/>
          <p:cNvSpPr/>
          <p:nvPr/>
        </p:nvSpPr>
        <p:spPr>
          <a:xfrm>
            <a:off x="9421368" y="521208"/>
            <a:ext cx="2185414" cy="53644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828800" cy="1757680"/>
          </a:xfrm>
          <a:custGeom>
            <a:avLst/>
            <a:gdLst/>
            <a:ahLst/>
            <a:cxnLst/>
            <a:rect l="l" t="t" r="r" b="b"/>
            <a:pathLst>
              <a:path w="1828800" h="1757680">
                <a:moveTo>
                  <a:pt x="1828800" y="0"/>
                </a:moveTo>
                <a:lnTo>
                  <a:pt x="0" y="0"/>
                </a:lnTo>
                <a:lnTo>
                  <a:pt x="0" y="1757172"/>
                </a:lnTo>
                <a:lnTo>
                  <a:pt x="1828800" y="0"/>
                </a:lnTo>
                <a:close/>
              </a:path>
            </a:pathLst>
          </a:custGeom>
          <a:solidFill>
            <a:srgbClr val="0B2949"/>
          </a:solidFill>
        </p:spPr>
        <p:txBody>
          <a:bodyPr wrap="square" lIns="0" tIns="0" rIns="0" bIns="0" rtlCol="0"/>
          <a:lstStyle/>
          <a:p>
            <a:endParaRPr/>
          </a:p>
        </p:txBody>
      </p:sp>
      <p:sp>
        <p:nvSpPr>
          <p:cNvPr id="6" name="object 6"/>
          <p:cNvSpPr txBox="1">
            <a:spLocks noGrp="1"/>
          </p:cNvSpPr>
          <p:nvPr>
            <p:ph type="title"/>
          </p:nvPr>
        </p:nvSpPr>
        <p:spPr>
          <a:xfrm>
            <a:off x="1587498" y="2341404"/>
            <a:ext cx="9784715" cy="1069975"/>
          </a:xfrm>
          <a:prstGeom prst="rect">
            <a:avLst/>
          </a:prstGeom>
        </p:spPr>
        <p:txBody>
          <a:bodyPr vert="horz" wrap="square" lIns="0" tIns="0" rIns="0" bIns="0" rtlCol="0">
            <a:spAutoFit/>
          </a:bodyPr>
          <a:lstStyle/>
          <a:p>
            <a:pPr marL="12700" marR="5080">
              <a:lnSpc>
                <a:spcPts val="2810"/>
              </a:lnSpc>
            </a:pPr>
            <a:r>
              <a:rPr sz="2600" dirty="0">
                <a:solidFill>
                  <a:srgbClr val="0B2949"/>
                </a:solidFill>
              </a:rPr>
              <a:t>Human-Centered Design </a:t>
            </a:r>
            <a:r>
              <a:rPr sz="2600" spc="-5" dirty="0">
                <a:solidFill>
                  <a:srgbClr val="0B2949"/>
                </a:solidFill>
              </a:rPr>
              <a:t>in </a:t>
            </a:r>
            <a:r>
              <a:rPr sz="2600" dirty="0">
                <a:solidFill>
                  <a:srgbClr val="0B2949"/>
                </a:solidFill>
              </a:rPr>
              <a:t>Practice for Measure Development  </a:t>
            </a:r>
            <a:r>
              <a:rPr sz="2600" b="0" dirty="0">
                <a:solidFill>
                  <a:srgbClr val="0B2949"/>
                </a:solidFill>
                <a:latin typeface="Arial"/>
                <a:cs typeface="Arial"/>
              </a:rPr>
              <a:t>Generating measure concepts for pain </a:t>
            </a:r>
            <a:r>
              <a:rPr sz="2600" b="0" spc="5" dirty="0">
                <a:solidFill>
                  <a:srgbClr val="0B2949"/>
                </a:solidFill>
                <a:latin typeface="Arial"/>
                <a:cs typeface="Arial"/>
              </a:rPr>
              <a:t>management </a:t>
            </a:r>
            <a:r>
              <a:rPr sz="2600" b="0" dirty="0">
                <a:solidFill>
                  <a:srgbClr val="0B2949"/>
                </a:solidFill>
                <a:latin typeface="Arial"/>
                <a:cs typeface="Arial"/>
              </a:rPr>
              <a:t>using the  patient</a:t>
            </a:r>
            <a:r>
              <a:rPr sz="2600" b="0" spc="-45" dirty="0">
                <a:solidFill>
                  <a:srgbClr val="0B2949"/>
                </a:solidFill>
                <a:latin typeface="Arial"/>
                <a:cs typeface="Arial"/>
              </a:rPr>
              <a:t> </a:t>
            </a:r>
            <a:r>
              <a:rPr sz="2600" b="0" dirty="0">
                <a:solidFill>
                  <a:srgbClr val="0B2949"/>
                </a:solidFill>
                <a:latin typeface="Arial"/>
                <a:cs typeface="Arial"/>
              </a:rPr>
              <a:t>experience</a:t>
            </a:r>
            <a:endParaRPr sz="2600">
              <a:latin typeface="Arial"/>
              <a:cs typeface="Arial"/>
            </a:endParaRPr>
          </a:p>
        </p:txBody>
      </p:sp>
      <p:sp>
        <p:nvSpPr>
          <p:cNvPr id="7" name="object 7"/>
          <p:cNvSpPr txBox="1"/>
          <p:nvPr/>
        </p:nvSpPr>
        <p:spPr>
          <a:xfrm>
            <a:off x="1587500" y="5481320"/>
            <a:ext cx="1685925" cy="259079"/>
          </a:xfrm>
          <a:prstGeom prst="rect">
            <a:avLst/>
          </a:prstGeom>
        </p:spPr>
        <p:txBody>
          <a:bodyPr vert="horz" wrap="square" lIns="0" tIns="0" rIns="0" bIns="0" rtlCol="0">
            <a:spAutoFit/>
          </a:bodyPr>
          <a:lstStyle/>
          <a:p>
            <a:pPr marL="12700">
              <a:lnSpc>
                <a:spcPct val="100000"/>
              </a:lnSpc>
            </a:pPr>
            <a:r>
              <a:rPr sz="1600" spc="-5" dirty="0">
                <a:solidFill>
                  <a:srgbClr val="0B2949"/>
                </a:solidFill>
                <a:latin typeface="Arial"/>
                <a:cs typeface="Arial"/>
              </a:rPr>
              <a:t>February 12,</a:t>
            </a:r>
            <a:r>
              <a:rPr sz="1600" spc="-35" dirty="0">
                <a:solidFill>
                  <a:srgbClr val="0B2949"/>
                </a:solidFill>
                <a:latin typeface="Arial"/>
                <a:cs typeface="Arial"/>
              </a:rPr>
              <a:t> </a:t>
            </a:r>
            <a:r>
              <a:rPr sz="1600" spc="-5" dirty="0">
                <a:solidFill>
                  <a:srgbClr val="0B2949"/>
                </a:solidFill>
                <a:latin typeface="Arial"/>
                <a:cs typeface="Arial"/>
              </a:rPr>
              <a:t>2020</a:t>
            </a:r>
            <a:endParaRPr sz="1600">
              <a:latin typeface="Arial"/>
              <a:cs typeface="Arial"/>
            </a:endParaRPr>
          </a:p>
        </p:txBody>
      </p:sp>
      <p:sp>
        <p:nvSpPr>
          <p:cNvPr id="8" name="object 8"/>
          <p:cNvSpPr txBox="1"/>
          <p:nvPr/>
        </p:nvSpPr>
        <p:spPr>
          <a:xfrm>
            <a:off x="1587498" y="3650488"/>
            <a:ext cx="4738370" cy="1177925"/>
          </a:xfrm>
          <a:prstGeom prst="rect">
            <a:avLst/>
          </a:prstGeom>
        </p:spPr>
        <p:txBody>
          <a:bodyPr vert="horz" wrap="square" lIns="0" tIns="0" rIns="0" bIns="0" rtlCol="0">
            <a:spAutoFit/>
          </a:bodyPr>
          <a:lstStyle/>
          <a:p>
            <a:pPr marL="12700" marR="5080">
              <a:lnSpc>
                <a:spcPct val="100000"/>
              </a:lnSpc>
            </a:pPr>
            <a:r>
              <a:rPr sz="2000" b="1" dirty="0">
                <a:solidFill>
                  <a:srgbClr val="0B2949"/>
                </a:solidFill>
                <a:latin typeface="Arial"/>
                <a:cs typeface="Arial"/>
              </a:rPr>
              <a:t>Presentation for CMS </a:t>
            </a:r>
            <a:r>
              <a:rPr sz="2000" b="1" spc="-5" dirty="0">
                <a:solidFill>
                  <a:srgbClr val="0B2949"/>
                </a:solidFill>
                <a:latin typeface="Arial"/>
                <a:cs typeface="Arial"/>
              </a:rPr>
              <a:t>MMS</a:t>
            </a:r>
            <a:r>
              <a:rPr sz="2000" b="1" spc="-155" dirty="0">
                <a:solidFill>
                  <a:srgbClr val="0B2949"/>
                </a:solidFill>
                <a:latin typeface="Arial"/>
                <a:cs typeface="Arial"/>
              </a:rPr>
              <a:t> </a:t>
            </a:r>
            <a:r>
              <a:rPr sz="2000" b="1" dirty="0">
                <a:solidFill>
                  <a:srgbClr val="0B2949"/>
                </a:solidFill>
                <a:latin typeface="Arial"/>
                <a:cs typeface="Arial"/>
              </a:rPr>
              <a:t>Information  </a:t>
            </a:r>
            <a:r>
              <a:rPr sz="2000" b="1" spc="-5" dirty="0">
                <a:solidFill>
                  <a:srgbClr val="0B2949"/>
                </a:solidFill>
                <a:latin typeface="Arial"/>
                <a:cs typeface="Arial"/>
              </a:rPr>
              <a:t>Session</a:t>
            </a:r>
            <a:endParaRPr sz="2000">
              <a:latin typeface="Arial"/>
              <a:cs typeface="Arial"/>
            </a:endParaRPr>
          </a:p>
          <a:p>
            <a:pPr>
              <a:lnSpc>
                <a:spcPct val="100000"/>
              </a:lnSpc>
              <a:spcBef>
                <a:spcPts val="5"/>
              </a:spcBef>
            </a:pPr>
            <a:endParaRPr sz="1900">
              <a:latin typeface="Times New Roman"/>
              <a:cs typeface="Times New Roman"/>
            </a:endParaRPr>
          </a:p>
          <a:p>
            <a:pPr marL="12700">
              <a:lnSpc>
                <a:spcPct val="100000"/>
              </a:lnSpc>
            </a:pPr>
            <a:r>
              <a:rPr sz="1800" spc="-5" dirty="0">
                <a:solidFill>
                  <a:srgbClr val="0B2949"/>
                </a:solidFill>
                <a:latin typeface="Arial"/>
                <a:cs typeface="Arial"/>
              </a:rPr>
              <a:t>Presenter: </a:t>
            </a:r>
            <a:r>
              <a:rPr sz="1800" spc="-10" dirty="0">
                <a:solidFill>
                  <a:srgbClr val="0B2949"/>
                </a:solidFill>
                <a:latin typeface="Arial"/>
                <a:cs typeface="Arial"/>
              </a:rPr>
              <a:t>Jayanti</a:t>
            </a:r>
            <a:r>
              <a:rPr sz="1800" spc="-20" dirty="0">
                <a:solidFill>
                  <a:srgbClr val="0B2949"/>
                </a:solidFill>
                <a:latin typeface="Arial"/>
                <a:cs typeface="Arial"/>
              </a:rPr>
              <a:t> </a:t>
            </a:r>
            <a:r>
              <a:rPr sz="1800" spc="-10" dirty="0">
                <a:solidFill>
                  <a:srgbClr val="0B2949"/>
                </a:solidFill>
                <a:latin typeface="Arial"/>
                <a:cs typeface="Arial"/>
              </a:rPr>
              <a:t>Bandyopadhyay</a:t>
            </a:r>
            <a:endParaRPr sz="18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FFFFF"/>
          </a:solidFill>
        </p:spPr>
        <p:txBody>
          <a:bodyPr wrap="square" lIns="0" tIns="0" rIns="0" bIns="0" rtlCol="0"/>
          <a:lstStyle/>
          <a:p>
            <a:endParaRPr/>
          </a:p>
        </p:txBody>
      </p:sp>
      <p:sp>
        <p:nvSpPr>
          <p:cNvPr id="4" name="object 4"/>
          <p:cNvSpPr/>
          <p:nvPr/>
        </p:nvSpPr>
        <p:spPr>
          <a:xfrm>
            <a:off x="9296400" y="304800"/>
            <a:ext cx="2438399" cy="83820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302669"/>
            <a:ext cx="6333490" cy="690245"/>
          </a:xfrm>
          <a:prstGeom prst="rect">
            <a:avLst/>
          </a:prstGeom>
        </p:spPr>
        <p:txBody>
          <a:bodyPr vert="horz" wrap="square" lIns="0" tIns="0" rIns="0" bIns="0" rtlCol="0">
            <a:spAutoFit/>
          </a:bodyPr>
          <a:lstStyle/>
          <a:p>
            <a:pPr marL="12700">
              <a:lnSpc>
                <a:spcPct val="100000"/>
              </a:lnSpc>
            </a:pPr>
            <a:r>
              <a:rPr dirty="0">
                <a:solidFill>
                  <a:srgbClr val="1F497D"/>
                </a:solidFill>
              </a:rPr>
              <a:t>CMS MMS </a:t>
            </a:r>
            <a:r>
              <a:rPr spc="-5" dirty="0">
                <a:solidFill>
                  <a:srgbClr val="1F497D"/>
                </a:solidFill>
              </a:rPr>
              <a:t>Process</a:t>
            </a:r>
            <a:r>
              <a:rPr spc="-90" dirty="0">
                <a:solidFill>
                  <a:srgbClr val="1F497D"/>
                </a:solidFill>
              </a:rPr>
              <a:t> </a:t>
            </a:r>
            <a:r>
              <a:rPr dirty="0">
                <a:solidFill>
                  <a:srgbClr val="1F497D"/>
                </a:solidFill>
              </a:rPr>
              <a:t>Map</a:t>
            </a:r>
          </a:p>
        </p:txBody>
      </p:sp>
      <p:sp>
        <p:nvSpPr>
          <p:cNvPr id="6" name="object 6" descr="Graphic of Measure Management System Process Map"/>
          <p:cNvSpPr/>
          <p:nvPr/>
        </p:nvSpPr>
        <p:spPr>
          <a:xfrm>
            <a:off x="3086100" y="1110996"/>
            <a:ext cx="6019799" cy="528675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9572261" y="1650422"/>
            <a:ext cx="2070735" cy="1661795"/>
          </a:xfrm>
          <a:prstGeom prst="rect">
            <a:avLst/>
          </a:prstGeom>
        </p:spPr>
        <p:txBody>
          <a:bodyPr vert="horz" wrap="square" lIns="0" tIns="0" rIns="0" bIns="0" rtlCol="0">
            <a:spAutoFit/>
          </a:bodyPr>
          <a:lstStyle/>
          <a:p>
            <a:pPr marL="12700" marR="5080">
              <a:lnSpc>
                <a:spcPct val="100000"/>
              </a:lnSpc>
            </a:pPr>
            <a:r>
              <a:rPr sz="1800" u="heavy" spc="-15" dirty="0">
                <a:latin typeface="Arial"/>
                <a:cs typeface="Arial"/>
                <a:hlinkClick r:id="rId6"/>
              </a:rPr>
              <a:t>https://www.cms.go </a:t>
            </a:r>
            <a:r>
              <a:rPr sz="1800" u="heavy" spc="-15" dirty="0">
                <a:latin typeface="Arial"/>
                <a:cs typeface="Arial"/>
              </a:rPr>
              <a:t> </a:t>
            </a:r>
            <a:r>
              <a:rPr sz="1800" u="heavy" spc="-10" dirty="0">
                <a:latin typeface="Arial"/>
                <a:cs typeface="Arial"/>
                <a:hlinkClick r:id="rId6"/>
              </a:rPr>
              <a:t>v/Medicare/Quality-  </a:t>
            </a:r>
            <a:r>
              <a:rPr sz="1800" u="heavy" spc="-5" dirty="0">
                <a:latin typeface="Arial"/>
                <a:cs typeface="Arial"/>
                <a:hlinkClick r:id="rId6"/>
              </a:rPr>
              <a:t>Initiatives-Patient-  Assessment-  </a:t>
            </a:r>
            <a:r>
              <a:rPr sz="1800" u="heavy" dirty="0">
                <a:latin typeface="Arial"/>
                <a:cs typeface="Arial"/>
                <a:hlinkClick r:id="rId6"/>
              </a:rPr>
              <a:t>I</a:t>
            </a:r>
            <a:r>
              <a:rPr sz="1800" u="heavy" spc="-10" dirty="0">
                <a:latin typeface="Arial"/>
                <a:cs typeface="Arial"/>
                <a:hlinkClick r:id="rId6"/>
              </a:rPr>
              <a:t>n</a:t>
            </a:r>
            <a:r>
              <a:rPr sz="1800" u="heavy" dirty="0">
                <a:latin typeface="Arial"/>
                <a:cs typeface="Arial"/>
                <a:hlinkClick r:id="rId6"/>
              </a:rPr>
              <a:t>st</a:t>
            </a:r>
            <a:r>
              <a:rPr sz="1800" u="heavy" spc="-5" dirty="0">
                <a:latin typeface="Arial"/>
                <a:cs typeface="Arial"/>
                <a:hlinkClick r:id="rId6"/>
              </a:rPr>
              <a:t>r</a:t>
            </a:r>
            <a:r>
              <a:rPr sz="1800" u="heavy" spc="-10" dirty="0">
                <a:latin typeface="Arial"/>
                <a:cs typeface="Arial"/>
                <a:hlinkClick r:id="rId6"/>
              </a:rPr>
              <a:t>u</a:t>
            </a:r>
            <a:r>
              <a:rPr sz="1800" u="heavy" spc="-5" dirty="0">
                <a:latin typeface="Arial"/>
                <a:cs typeface="Arial"/>
                <a:hlinkClick r:id="rId6"/>
              </a:rPr>
              <a:t>m</a:t>
            </a:r>
            <a:r>
              <a:rPr sz="1800" u="heavy" spc="-10" dirty="0">
                <a:latin typeface="Arial"/>
                <a:cs typeface="Arial"/>
                <a:hlinkClick r:id="rId6"/>
              </a:rPr>
              <a:t>en</a:t>
            </a:r>
            <a:r>
              <a:rPr sz="1800" u="heavy" dirty="0">
                <a:latin typeface="Arial"/>
                <a:cs typeface="Arial"/>
                <a:hlinkClick r:id="rId6"/>
              </a:rPr>
              <a:t>ts/MMS/M </a:t>
            </a:r>
            <a:r>
              <a:rPr sz="1800" dirty="0">
                <a:latin typeface="Arial"/>
                <a:cs typeface="Arial"/>
                <a:hlinkClick r:id="rId6"/>
              </a:rPr>
              <a:t> </a:t>
            </a:r>
            <a:r>
              <a:rPr sz="1800" u="heavy" spc="-10" dirty="0">
                <a:latin typeface="Arial"/>
                <a:cs typeface="Arial"/>
                <a:hlinkClick r:id="rId6"/>
              </a:rPr>
              <a:t>MS-Content-Page</a:t>
            </a:r>
            <a:endParaRPr sz="1800">
              <a:latin typeface="Arial"/>
              <a:cs typeface="Arial"/>
            </a:endParaRPr>
          </a:p>
        </p:txBody>
      </p:sp>
      <p:sp>
        <p:nvSpPr>
          <p:cNvPr id="8" name="object 8"/>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39</a:t>
            </a:r>
            <a:endParaRPr sz="1200">
              <a:latin typeface="Arial"/>
              <a:cs typeface="Arial"/>
            </a:endParaRPr>
          </a:p>
        </p:txBody>
      </p:sp>
      <p:sp>
        <p:nvSpPr>
          <p:cNvPr id="9" name="object 9"/>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FFFFF"/>
          </a:solidFill>
        </p:spPr>
        <p:txBody>
          <a:bodyPr wrap="square" lIns="0" tIns="0" rIns="0" bIns="0" rtlCol="0"/>
          <a:lstStyle/>
          <a:p>
            <a:endParaRPr/>
          </a:p>
        </p:txBody>
      </p:sp>
      <p:sp>
        <p:nvSpPr>
          <p:cNvPr id="4" name="object 4"/>
          <p:cNvSpPr/>
          <p:nvPr/>
        </p:nvSpPr>
        <p:spPr>
          <a:xfrm>
            <a:off x="9296400" y="304800"/>
            <a:ext cx="2438399" cy="838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302669"/>
            <a:ext cx="5993130" cy="1057275"/>
          </a:xfrm>
          <a:prstGeom prst="rect">
            <a:avLst/>
          </a:prstGeom>
        </p:spPr>
        <p:txBody>
          <a:bodyPr vert="horz" wrap="square" lIns="0" tIns="0" rIns="0" bIns="0" rtlCol="0">
            <a:spAutoFit/>
          </a:bodyPr>
          <a:lstStyle/>
          <a:p>
            <a:pPr marL="12700">
              <a:lnSpc>
                <a:spcPct val="100000"/>
              </a:lnSpc>
            </a:pPr>
            <a:r>
              <a:rPr spc="-5" dirty="0">
                <a:solidFill>
                  <a:srgbClr val="1F497D"/>
                </a:solidFill>
              </a:rPr>
              <a:t>The </a:t>
            </a:r>
            <a:r>
              <a:rPr dirty="0">
                <a:solidFill>
                  <a:srgbClr val="1F497D"/>
                </a:solidFill>
              </a:rPr>
              <a:t>Measure</a:t>
            </a:r>
            <a:r>
              <a:rPr spc="-70" dirty="0">
                <a:solidFill>
                  <a:srgbClr val="1F497D"/>
                </a:solidFill>
              </a:rPr>
              <a:t> </a:t>
            </a:r>
            <a:r>
              <a:rPr dirty="0">
                <a:solidFill>
                  <a:srgbClr val="1F497D"/>
                </a:solidFill>
              </a:rPr>
              <a:t>Lifecycle</a:t>
            </a:r>
          </a:p>
          <a:p>
            <a:pPr marL="38735">
              <a:lnSpc>
                <a:spcPct val="100000"/>
              </a:lnSpc>
              <a:spcBef>
                <a:spcPts val="760"/>
              </a:spcBef>
            </a:pPr>
            <a:r>
              <a:rPr sz="1800" b="0" spc="-5" dirty="0">
                <a:solidFill>
                  <a:srgbClr val="5C5C5C"/>
                </a:solidFill>
                <a:latin typeface="Arial"/>
                <a:cs typeface="Arial"/>
              </a:rPr>
              <a:t>Greatest </a:t>
            </a:r>
            <a:r>
              <a:rPr sz="1800" b="0" spc="-10" dirty="0">
                <a:solidFill>
                  <a:srgbClr val="5C5C5C"/>
                </a:solidFill>
                <a:latin typeface="Arial"/>
                <a:cs typeface="Arial"/>
              </a:rPr>
              <a:t>area </a:t>
            </a:r>
            <a:r>
              <a:rPr sz="1800" b="0" spc="-5" dirty="0">
                <a:solidFill>
                  <a:srgbClr val="5C5C5C"/>
                </a:solidFill>
                <a:latin typeface="Arial"/>
                <a:cs typeface="Arial"/>
              </a:rPr>
              <a:t>for HCD impact is in Measure</a:t>
            </a:r>
            <a:r>
              <a:rPr sz="1800" b="0" spc="40" dirty="0">
                <a:solidFill>
                  <a:srgbClr val="5C5C5C"/>
                </a:solidFill>
                <a:latin typeface="Arial"/>
                <a:cs typeface="Arial"/>
              </a:rPr>
              <a:t> </a:t>
            </a:r>
            <a:r>
              <a:rPr sz="1800" b="0" spc="-10" dirty="0">
                <a:solidFill>
                  <a:srgbClr val="5C5C5C"/>
                </a:solidFill>
                <a:latin typeface="Arial"/>
                <a:cs typeface="Arial"/>
              </a:rPr>
              <a:t>Lifecycle:</a:t>
            </a:r>
            <a:endParaRPr sz="1800">
              <a:latin typeface="Arial"/>
              <a:cs typeface="Arial"/>
            </a:endParaRPr>
          </a:p>
        </p:txBody>
      </p:sp>
      <p:sp>
        <p:nvSpPr>
          <p:cNvPr id="6" name="object 6" descr="Image of Measure Lifecycle"/>
          <p:cNvSpPr/>
          <p:nvPr/>
        </p:nvSpPr>
        <p:spPr>
          <a:xfrm>
            <a:off x="1828800" y="1699260"/>
            <a:ext cx="8610599" cy="462533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40</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FFFFF"/>
          </a:solidFill>
        </p:spPr>
        <p:txBody>
          <a:bodyPr wrap="square" lIns="0" tIns="0" rIns="0" bIns="0" rtlCol="0"/>
          <a:lstStyle/>
          <a:p>
            <a:endParaRPr/>
          </a:p>
        </p:txBody>
      </p:sp>
      <p:sp>
        <p:nvSpPr>
          <p:cNvPr id="4" name="object 4"/>
          <p:cNvSpPr/>
          <p:nvPr/>
        </p:nvSpPr>
        <p:spPr>
          <a:xfrm>
            <a:off x="9296400" y="304800"/>
            <a:ext cx="2438399" cy="838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436044"/>
            <a:ext cx="7672705" cy="670560"/>
          </a:xfrm>
          <a:prstGeom prst="rect">
            <a:avLst/>
          </a:prstGeom>
        </p:spPr>
        <p:txBody>
          <a:bodyPr vert="horz" wrap="square" lIns="0" tIns="0" rIns="0" bIns="0" rtlCol="0">
            <a:spAutoFit/>
          </a:bodyPr>
          <a:lstStyle/>
          <a:p>
            <a:pPr marL="12700">
              <a:lnSpc>
                <a:spcPct val="100000"/>
              </a:lnSpc>
            </a:pPr>
            <a:r>
              <a:rPr spc="-5" dirty="0">
                <a:solidFill>
                  <a:srgbClr val="093E8D"/>
                </a:solidFill>
              </a:rPr>
              <a:t>The </a:t>
            </a:r>
            <a:r>
              <a:rPr dirty="0">
                <a:solidFill>
                  <a:srgbClr val="093E8D"/>
                </a:solidFill>
              </a:rPr>
              <a:t>Measure Lifecycle</a:t>
            </a:r>
            <a:r>
              <a:rPr spc="-60" dirty="0">
                <a:solidFill>
                  <a:srgbClr val="093E8D"/>
                </a:solidFill>
              </a:rPr>
              <a:t> </a:t>
            </a:r>
            <a:r>
              <a:rPr dirty="0">
                <a:solidFill>
                  <a:srgbClr val="093E8D"/>
                </a:solidFill>
              </a:rPr>
              <a:t>Steps</a:t>
            </a: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41</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
        <p:nvSpPr>
          <p:cNvPr id="6" name="object 6"/>
          <p:cNvSpPr txBox="1"/>
          <p:nvPr/>
        </p:nvSpPr>
        <p:spPr>
          <a:xfrm>
            <a:off x="619574" y="1387778"/>
            <a:ext cx="11292205" cy="4849495"/>
          </a:xfrm>
          <a:prstGeom prst="rect">
            <a:avLst/>
          </a:prstGeom>
        </p:spPr>
        <p:txBody>
          <a:bodyPr vert="horz" wrap="square" lIns="0" tIns="0" rIns="0" bIns="0" rtlCol="0">
            <a:spAutoFit/>
          </a:bodyPr>
          <a:lstStyle/>
          <a:p>
            <a:pPr marL="12700">
              <a:lnSpc>
                <a:spcPct val="100000"/>
              </a:lnSpc>
            </a:pPr>
            <a:r>
              <a:rPr sz="1800" b="1" spc="-10" dirty="0">
                <a:solidFill>
                  <a:srgbClr val="5C5C5C"/>
                </a:solidFill>
                <a:latin typeface="Arial"/>
                <a:cs typeface="Arial"/>
              </a:rPr>
              <a:t>Greatest area </a:t>
            </a:r>
            <a:r>
              <a:rPr sz="1800" b="1" dirty="0">
                <a:solidFill>
                  <a:srgbClr val="5C5C5C"/>
                </a:solidFill>
                <a:latin typeface="Arial"/>
                <a:cs typeface="Arial"/>
              </a:rPr>
              <a:t>for </a:t>
            </a:r>
            <a:r>
              <a:rPr sz="1800" b="1" spc="-5" dirty="0">
                <a:solidFill>
                  <a:srgbClr val="5C5C5C"/>
                </a:solidFill>
                <a:latin typeface="Arial"/>
                <a:cs typeface="Arial"/>
              </a:rPr>
              <a:t>HCD impact </a:t>
            </a:r>
            <a:r>
              <a:rPr sz="1800" b="1" dirty="0">
                <a:solidFill>
                  <a:srgbClr val="5C5C5C"/>
                </a:solidFill>
                <a:latin typeface="Arial"/>
                <a:cs typeface="Arial"/>
              </a:rPr>
              <a:t>is in </a:t>
            </a:r>
            <a:r>
              <a:rPr sz="1800" b="1" spc="-10" dirty="0">
                <a:solidFill>
                  <a:srgbClr val="5C5C5C"/>
                </a:solidFill>
                <a:latin typeface="Arial"/>
                <a:cs typeface="Arial"/>
              </a:rPr>
              <a:t>Measure</a:t>
            </a:r>
            <a:r>
              <a:rPr sz="1800" b="1" spc="80" dirty="0">
                <a:solidFill>
                  <a:srgbClr val="5C5C5C"/>
                </a:solidFill>
                <a:latin typeface="Arial"/>
                <a:cs typeface="Arial"/>
              </a:rPr>
              <a:t> </a:t>
            </a:r>
            <a:r>
              <a:rPr sz="1800" b="1" spc="-10" dirty="0">
                <a:solidFill>
                  <a:srgbClr val="5C5C5C"/>
                </a:solidFill>
                <a:latin typeface="Arial"/>
                <a:cs typeface="Arial"/>
              </a:rPr>
              <a:t>Lifecycle</a:t>
            </a:r>
            <a:endParaRPr sz="1800">
              <a:latin typeface="Arial"/>
              <a:cs typeface="Arial"/>
            </a:endParaRPr>
          </a:p>
          <a:p>
            <a:pPr marL="12700">
              <a:lnSpc>
                <a:spcPct val="100000"/>
              </a:lnSpc>
              <a:spcBef>
                <a:spcPts val="1630"/>
              </a:spcBef>
            </a:pPr>
            <a:r>
              <a:rPr sz="1800" spc="-5" dirty="0">
                <a:solidFill>
                  <a:srgbClr val="5C5C5C"/>
                </a:solidFill>
                <a:latin typeface="Arial"/>
                <a:cs typeface="Arial"/>
              </a:rPr>
              <a:t>5 </a:t>
            </a:r>
            <a:r>
              <a:rPr sz="1800" spc="-10" dirty="0">
                <a:solidFill>
                  <a:srgbClr val="5C5C5C"/>
                </a:solidFill>
                <a:latin typeface="Arial"/>
                <a:cs typeface="Arial"/>
              </a:rPr>
              <a:t>Phases </a:t>
            </a:r>
            <a:r>
              <a:rPr sz="1800" spc="-5" dirty="0">
                <a:solidFill>
                  <a:srgbClr val="5C5C5C"/>
                </a:solidFill>
                <a:latin typeface="Arial"/>
                <a:cs typeface="Arial"/>
              </a:rPr>
              <a:t>of the</a:t>
            </a:r>
            <a:r>
              <a:rPr sz="1800" spc="-25" dirty="0">
                <a:solidFill>
                  <a:srgbClr val="5C5C5C"/>
                </a:solidFill>
                <a:latin typeface="Arial"/>
                <a:cs typeface="Arial"/>
              </a:rPr>
              <a:t> </a:t>
            </a:r>
            <a:r>
              <a:rPr sz="1800" spc="-10" dirty="0">
                <a:solidFill>
                  <a:srgbClr val="5C5C5C"/>
                </a:solidFill>
                <a:latin typeface="Arial"/>
                <a:cs typeface="Arial"/>
              </a:rPr>
              <a:t>Lifecycle:</a:t>
            </a:r>
            <a:endParaRPr sz="1800">
              <a:latin typeface="Arial"/>
              <a:cs typeface="Arial"/>
            </a:endParaRPr>
          </a:p>
          <a:p>
            <a:pPr marL="756285" marR="564515" indent="-286385">
              <a:lnSpc>
                <a:spcPct val="100000"/>
              </a:lnSpc>
              <a:spcBef>
                <a:spcPts val="1025"/>
              </a:spcBef>
              <a:buClr>
                <a:srgbClr val="2F527D"/>
              </a:buClr>
              <a:buFont typeface="Arial"/>
              <a:buChar char="•"/>
              <a:tabLst>
                <a:tab pos="756285" algn="l"/>
                <a:tab pos="756920" algn="l"/>
              </a:tabLst>
            </a:pPr>
            <a:r>
              <a:rPr sz="1800" b="1" spc="-5" dirty="0">
                <a:solidFill>
                  <a:srgbClr val="6B94C7"/>
                </a:solidFill>
                <a:latin typeface="Arial"/>
                <a:cs typeface="Arial"/>
              </a:rPr>
              <a:t>Conceptualization: </a:t>
            </a:r>
            <a:r>
              <a:rPr sz="1800" spc="-10" dirty="0">
                <a:solidFill>
                  <a:srgbClr val="5C5C5C"/>
                </a:solidFill>
                <a:latin typeface="Arial"/>
                <a:cs typeface="Arial"/>
              </a:rPr>
              <a:t>Develop </a:t>
            </a:r>
            <a:r>
              <a:rPr sz="1800" spc="-5" dirty="0">
                <a:solidFill>
                  <a:srgbClr val="5C5C5C"/>
                </a:solidFill>
                <a:latin typeface="Arial"/>
                <a:cs typeface="Arial"/>
              </a:rPr>
              <a:t>measure </a:t>
            </a:r>
            <a:r>
              <a:rPr sz="1800" spc="-10" dirty="0">
                <a:solidFill>
                  <a:srgbClr val="5C5C5C"/>
                </a:solidFill>
                <a:latin typeface="Arial"/>
                <a:cs typeface="Arial"/>
              </a:rPr>
              <a:t>concepts and then narrow </a:t>
            </a:r>
            <a:r>
              <a:rPr sz="1800" spc="-20" dirty="0">
                <a:solidFill>
                  <a:srgbClr val="5C5C5C"/>
                </a:solidFill>
                <a:latin typeface="Arial"/>
                <a:cs typeface="Arial"/>
              </a:rPr>
              <a:t>down </a:t>
            </a:r>
            <a:r>
              <a:rPr sz="1800" dirty="0">
                <a:solidFill>
                  <a:srgbClr val="5C5C5C"/>
                </a:solidFill>
                <a:latin typeface="Arial"/>
                <a:cs typeface="Arial"/>
              </a:rPr>
              <a:t>to </a:t>
            </a:r>
            <a:r>
              <a:rPr sz="1800" spc="-5" dirty="0">
                <a:solidFill>
                  <a:srgbClr val="5C5C5C"/>
                </a:solidFill>
                <a:latin typeface="Arial"/>
                <a:cs typeface="Arial"/>
              </a:rPr>
              <a:t>specific </a:t>
            </a:r>
            <a:r>
              <a:rPr sz="1800" spc="-10" dirty="0">
                <a:solidFill>
                  <a:srgbClr val="5C5C5C"/>
                </a:solidFill>
                <a:latin typeface="Arial"/>
                <a:cs typeface="Arial"/>
              </a:rPr>
              <a:t>measures. </a:t>
            </a:r>
            <a:r>
              <a:rPr sz="1800" spc="-5" dirty="0">
                <a:solidFill>
                  <a:srgbClr val="5C5C5C"/>
                </a:solidFill>
                <a:latin typeface="Arial"/>
                <a:cs typeface="Arial"/>
              </a:rPr>
              <a:t>The  </a:t>
            </a:r>
            <a:r>
              <a:rPr sz="1800" spc="-10" dirty="0">
                <a:solidFill>
                  <a:srgbClr val="5C5C5C"/>
                </a:solidFill>
                <a:latin typeface="Arial"/>
                <a:cs typeface="Arial"/>
              </a:rPr>
              <a:t>developer conducts an environmental </a:t>
            </a:r>
            <a:r>
              <a:rPr sz="1800" spc="-5" dirty="0">
                <a:solidFill>
                  <a:srgbClr val="5C5C5C"/>
                </a:solidFill>
                <a:latin typeface="Arial"/>
                <a:cs typeface="Arial"/>
              </a:rPr>
              <a:t>scan </a:t>
            </a:r>
            <a:r>
              <a:rPr sz="1800" spc="-10" dirty="0">
                <a:solidFill>
                  <a:srgbClr val="5C5C5C"/>
                </a:solidFill>
                <a:latin typeface="Arial"/>
                <a:cs typeface="Arial"/>
              </a:rPr>
              <a:t>and requests input </a:t>
            </a:r>
            <a:r>
              <a:rPr sz="1800" spc="-5" dirty="0">
                <a:solidFill>
                  <a:srgbClr val="5C5C5C"/>
                </a:solidFill>
                <a:latin typeface="Arial"/>
                <a:cs typeface="Arial"/>
              </a:rPr>
              <a:t>from a </a:t>
            </a:r>
            <a:r>
              <a:rPr sz="1800" spc="-10" dirty="0">
                <a:solidFill>
                  <a:srgbClr val="5C5C5C"/>
                </a:solidFill>
                <a:latin typeface="Arial"/>
                <a:cs typeface="Arial"/>
              </a:rPr>
              <a:t>broad group </a:t>
            </a:r>
            <a:r>
              <a:rPr sz="1800" spc="-5" dirty="0">
                <a:solidFill>
                  <a:srgbClr val="5C5C5C"/>
                </a:solidFill>
                <a:latin typeface="Arial"/>
                <a:cs typeface="Arial"/>
              </a:rPr>
              <a:t>of </a:t>
            </a:r>
            <a:r>
              <a:rPr sz="1800" spc="-10" dirty="0">
                <a:solidFill>
                  <a:srgbClr val="5C5C5C"/>
                </a:solidFill>
                <a:latin typeface="Arial"/>
                <a:cs typeface="Arial"/>
              </a:rPr>
              <a:t>stakeholders,  including</a:t>
            </a:r>
            <a:r>
              <a:rPr sz="1800" spc="-50" dirty="0">
                <a:solidFill>
                  <a:srgbClr val="5C5C5C"/>
                </a:solidFill>
                <a:latin typeface="Arial"/>
                <a:cs typeface="Arial"/>
              </a:rPr>
              <a:t> </a:t>
            </a:r>
            <a:r>
              <a:rPr sz="1800" spc="-5" dirty="0">
                <a:solidFill>
                  <a:srgbClr val="5C5C5C"/>
                </a:solidFill>
                <a:latin typeface="Arial"/>
                <a:cs typeface="Arial"/>
              </a:rPr>
              <a:t>patients.</a:t>
            </a:r>
            <a:endParaRPr sz="1800">
              <a:latin typeface="Arial"/>
              <a:cs typeface="Arial"/>
            </a:endParaRPr>
          </a:p>
          <a:p>
            <a:pPr marL="756285" marR="5080" indent="-286385">
              <a:lnSpc>
                <a:spcPct val="100000"/>
              </a:lnSpc>
              <a:spcBef>
                <a:spcPts val="1025"/>
              </a:spcBef>
              <a:buClr>
                <a:srgbClr val="2F527D"/>
              </a:buClr>
              <a:buFont typeface="Arial"/>
              <a:buChar char="•"/>
              <a:tabLst>
                <a:tab pos="756285" algn="l"/>
                <a:tab pos="756920" algn="l"/>
              </a:tabLst>
            </a:pPr>
            <a:r>
              <a:rPr sz="1800" b="1" spc="-5" dirty="0">
                <a:solidFill>
                  <a:srgbClr val="6B94C7"/>
                </a:solidFill>
                <a:latin typeface="Arial"/>
                <a:cs typeface="Arial"/>
              </a:rPr>
              <a:t>Specification: </a:t>
            </a:r>
            <a:r>
              <a:rPr sz="1800" spc="-5" dirty="0">
                <a:solidFill>
                  <a:srgbClr val="5C5C5C"/>
                </a:solidFill>
                <a:latin typeface="Arial"/>
                <a:cs typeface="Arial"/>
              </a:rPr>
              <a:t>Identify the </a:t>
            </a:r>
            <a:r>
              <a:rPr sz="1800" spc="-10" dirty="0">
                <a:solidFill>
                  <a:srgbClr val="5C5C5C"/>
                </a:solidFill>
                <a:latin typeface="Arial"/>
                <a:cs typeface="Arial"/>
              </a:rPr>
              <a:t>population, </a:t>
            </a:r>
            <a:r>
              <a:rPr sz="1800" spc="-5" dirty="0">
                <a:solidFill>
                  <a:srgbClr val="5C5C5C"/>
                </a:solidFill>
                <a:latin typeface="Arial"/>
                <a:cs typeface="Arial"/>
              </a:rPr>
              <a:t>the </a:t>
            </a:r>
            <a:r>
              <a:rPr sz="1800" spc="-10" dirty="0">
                <a:solidFill>
                  <a:srgbClr val="5C5C5C"/>
                </a:solidFill>
                <a:latin typeface="Arial"/>
                <a:cs typeface="Arial"/>
              </a:rPr>
              <a:t>recommended </a:t>
            </a:r>
            <a:r>
              <a:rPr sz="1800" spc="-5" dirty="0">
                <a:solidFill>
                  <a:srgbClr val="5C5C5C"/>
                </a:solidFill>
                <a:latin typeface="Arial"/>
                <a:cs typeface="Arial"/>
              </a:rPr>
              <a:t>practice, the </a:t>
            </a:r>
            <a:r>
              <a:rPr sz="1800" spc="-10" dirty="0">
                <a:solidFill>
                  <a:srgbClr val="5C5C5C"/>
                </a:solidFill>
                <a:latin typeface="Arial"/>
                <a:cs typeface="Arial"/>
              </a:rPr>
              <a:t>expected </a:t>
            </a:r>
            <a:r>
              <a:rPr sz="1800" spc="-5" dirty="0">
                <a:solidFill>
                  <a:srgbClr val="5C5C5C"/>
                </a:solidFill>
                <a:latin typeface="Arial"/>
                <a:cs typeface="Arial"/>
              </a:rPr>
              <a:t>outcome </a:t>
            </a:r>
            <a:r>
              <a:rPr sz="1800" spc="-10" dirty="0">
                <a:solidFill>
                  <a:srgbClr val="5C5C5C"/>
                </a:solidFill>
                <a:latin typeface="Arial"/>
                <a:cs typeface="Arial"/>
              </a:rPr>
              <a:t>and determine  how </a:t>
            </a:r>
            <a:r>
              <a:rPr sz="1800" spc="-5" dirty="0">
                <a:solidFill>
                  <a:srgbClr val="5C5C5C"/>
                </a:solidFill>
                <a:latin typeface="Arial"/>
                <a:cs typeface="Arial"/>
              </a:rPr>
              <a:t>it </a:t>
            </a:r>
            <a:r>
              <a:rPr sz="1800" spc="-15" dirty="0">
                <a:solidFill>
                  <a:srgbClr val="5C5C5C"/>
                </a:solidFill>
                <a:latin typeface="Arial"/>
                <a:cs typeface="Arial"/>
              </a:rPr>
              <a:t>will </a:t>
            </a:r>
            <a:r>
              <a:rPr sz="1800" spc="-10" dirty="0">
                <a:solidFill>
                  <a:srgbClr val="5C5C5C"/>
                </a:solidFill>
                <a:latin typeface="Arial"/>
                <a:cs typeface="Arial"/>
              </a:rPr>
              <a:t>be</a:t>
            </a:r>
            <a:r>
              <a:rPr sz="1800" spc="50" dirty="0">
                <a:solidFill>
                  <a:srgbClr val="5C5C5C"/>
                </a:solidFill>
                <a:latin typeface="Arial"/>
                <a:cs typeface="Arial"/>
              </a:rPr>
              <a:t> </a:t>
            </a:r>
            <a:r>
              <a:rPr sz="1800" spc="-10" dirty="0">
                <a:solidFill>
                  <a:srgbClr val="5C5C5C"/>
                </a:solidFill>
                <a:latin typeface="Arial"/>
                <a:cs typeface="Arial"/>
              </a:rPr>
              <a:t>measured.</a:t>
            </a:r>
            <a:endParaRPr sz="1800">
              <a:latin typeface="Arial"/>
              <a:cs typeface="Arial"/>
            </a:endParaRPr>
          </a:p>
          <a:p>
            <a:pPr marL="756285" marR="368300" indent="-286385">
              <a:lnSpc>
                <a:spcPct val="100000"/>
              </a:lnSpc>
              <a:spcBef>
                <a:spcPts val="1025"/>
              </a:spcBef>
              <a:buClr>
                <a:srgbClr val="2F527D"/>
              </a:buClr>
              <a:buFont typeface="Arial"/>
              <a:buChar char="•"/>
              <a:tabLst>
                <a:tab pos="756285" algn="l"/>
                <a:tab pos="756920" algn="l"/>
              </a:tabLst>
            </a:pPr>
            <a:r>
              <a:rPr sz="1800" b="1" spc="-20" dirty="0">
                <a:solidFill>
                  <a:srgbClr val="6B94C7"/>
                </a:solidFill>
                <a:latin typeface="Arial"/>
                <a:cs typeface="Arial"/>
              </a:rPr>
              <a:t>Testing: </a:t>
            </a:r>
            <a:r>
              <a:rPr sz="1800" spc="-5" dirty="0">
                <a:solidFill>
                  <a:srgbClr val="5C5C5C"/>
                </a:solidFill>
                <a:latin typeface="Arial"/>
                <a:cs typeface="Arial"/>
              </a:rPr>
              <a:t>Assess the suitability of the </a:t>
            </a:r>
            <a:r>
              <a:rPr sz="1800" spc="-10" dirty="0">
                <a:solidFill>
                  <a:srgbClr val="5C5C5C"/>
                </a:solidFill>
                <a:latin typeface="Arial"/>
                <a:cs typeface="Arial"/>
              </a:rPr>
              <a:t>quality measure’s technical </a:t>
            </a:r>
            <a:r>
              <a:rPr sz="1800" spc="-5" dirty="0">
                <a:solidFill>
                  <a:srgbClr val="5C5C5C"/>
                </a:solidFill>
                <a:latin typeface="Arial"/>
                <a:cs typeface="Arial"/>
              </a:rPr>
              <a:t>specifications </a:t>
            </a:r>
            <a:r>
              <a:rPr sz="1800" spc="-10" dirty="0">
                <a:solidFill>
                  <a:srgbClr val="5C5C5C"/>
                </a:solidFill>
                <a:latin typeface="Arial"/>
                <a:cs typeface="Arial"/>
              </a:rPr>
              <a:t>and acquire empirical  evidence </a:t>
            </a:r>
            <a:r>
              <a:rPr sz="1800" dirty="0">
                <a:solidFill>
                  <a:srgbClr val="5C5C5C"/>
                </a:solidFill>
                <a:latin typeface="Arial"/>
                <a:cs typeface="Arial"/>
              </a:rPr>
              <a:t>to </a:t>
            </a:r>
            <a:r>
              <a:rPr sz="1800" spc="-10" dirty="0">
                <a:solidFill>
                  <a:srgbClr val="5C5C5C"/>
                </a:solidFill>
                <a:latin typeface="Arial"/>
                <a:cs typeface="Arial"/>
              </a:rPr>
              <a:t>help </a:t>
            </a:r>
            <a:r>
              <a:rPr sz="1800" spc="-5" dirty="0">
                <a:solidFill>
                  <a:srgbClr val="5C5C5C"/>
                </a:solidFill>
                <a:latin typeface="Arial"/>
                <a:cs typeface="Arial"/>
              </a:rPr>
              <a:t>assess the strengths </a:t>
            </a:r>
            <a:r>
              <a:rPr sz="1800" spc="-10" dirty="0">
                <a:solidFill>
                  <a:srgbClr val="5C5C5C"/>
                </a:solidFill>
                <a:latin typeface="Arial"/>
                <a:cs typeface="Arial"/>
              </a:rPr>
              <a:t>and weaknesses </a:t>
            </a:r>
            <a:r>
              <a:rPr sz="1800" spc="-5" dirty="0">
                <a:solidFill>
                  <a:srgbClr val="5C5C5C"/>
                </a:solidFill>
                <a:latin typeface="Arial"/>
                <a:cs typeface="Arial"/>
              </a:rPr>
              <a:t>of a</a:t>
            </a:r>
            <a:r>
              <a:rPr sz="1800" spc="160" dirty="0">
                <a:solidFill>
                  <a:srgbClr val="5C5C5C"/>
                </a:solidFill>
                <a:latin typeface="Arial"/>
                <a:cs typeface="Arial"/>
              </a:rPr>
              <a:t> </a:t>
            </a:r>
            <a:r>
              <a:rPr sz="1800" spc="-10" dirty="0">
                <a:solidFill>
                  <a:srgbClr val="5C5C5C"/>
                </a:solidFill>
                <a:latin typeface="Arial"/>
                <a:cs typeface="Arial"/>
              </a:rPr>
              <a:t>measure.</a:t>
            </a:r>
            <a:endParaRPr sz="1800">
              <a:latin typeface="Arial"/>
              <a:cs typeface="Arial"/>
            </a:endParaRPr>
          </a:p>
          <a:p>
            <a:pPr marL="756285" marR="728980" indent="-286385">
              <a:lnSpc>
                <a:spcPct val="100000"/>
              </a:lnSpc>
              <a:spcBef>
                <a:spcPts val="1025"/>
              </a:spcBef>
              <a:buClr>
                <a:srgbClr val="2F527D"/>
              </a:buClr>
              <a:buFont typeface="Arial"/>
              <a:buChar char="•"/>
              <a:tabLst>
                <a:tab pos="756285" algn="l"/>
                <a:tab pos="756920" algn="l"/>
              </a:tabLst>
            </a:pPr>
            <a:r>
              <a:rPr sz="1800" b="1" spc="-5" dirty="0">
                <a:solidFill>
                  <a:srgbClr val="6B94C7"/>
                </a:solidFill>
                <a:latin typeface="Arial"/>
                <a:cs typeface="Arial"/>
              </a:rPr>
              <a:t>Implementation: </a:t>
            </a:r>
            <a:r>
              <a:rPr sz="1800" spc="-5" dirty="0">
                <a:solidFill>
                  <a:srgbClr val="5C5C5C"/>
                </a:solidFill>
                <a:latin typeface="Arial"/>
                <a:cs typeface="Arial"/>
              </a:rPr>
              <a:t>Identify </a:t>
            </a:r>
            <a:r>
              <a:rPr sz="1800" spc="-10" dirty="0">
                <a:solidFill>
                  <a:srgbClr val="5C5C5C"/>
                </a:solidFill>
                <a:latin typeface="Arial"/>
                <a:cs typeface="Arial"/>
              </a:rPr>
              <a:t>measures </a:t>
            </a:r>
            <a:r>
              <a:rPr sz="1800" dirty="0">
                <a:solidFill>
                  <a:srgbClr val="5C5C5C"/>
                </a:solidFill>
                <a:latin typeface="Arial"/>
                <a:cs typeface="Arial"/>
              </a:rPr>
              <a:t>to </a:t>
            </a:r>
            <a:r>
              <a:rPr sz="1800" spc="-5" dirty="0">
                <a:solidFill>
                  <a:srgbClr val="5C5C5C"/>
                </a:solidFill>
                <a:latin typeface="Arial"/>
                <a:cs typeface="Arial"/>
              </a:rPr>
              <a:t>submit for the CMS selection </a:t>
            </a:r>
            <a:r>
              <a:rPr sz="1800" spc="-10" dirty="0">
                <a:solidFill>
                  <a:srgbClr val="5C5C5C"/>
                </a:solidFill>
                <a:latin typeface="Arial"/>
                <a:cs typeface="Arial"/>
              </a:rPr>
              <a:t>and rollout </a:t>
            </a:r>
            <a:r>
              <a:rPr sz="1800" spc="-5" dirty="0">
                <a:solidFill>
                  <a:srgbClr val="5C5C5C"/>
                </a:solidFill>
                <a:latin typeface="Arial"/>
                <a:cs typeface="Arial"/>
              </a:rPr>
              <a:t>processes, </a:t>
            </a:r>
            <a:r>
              <a:rPr sz="1800" spc="-15" dirty="0">
                <a:solidFill>
                  <a:srgbClr val="5C5C5C"/>
                </a:solidFill>
                <a:latin typeface="Arial"/>
                <a:cs typeface="Arial"/>
              </a:rPr>
              <a:t>adopt  </a:t>
            </a:r>
            <a:r>
              <a:rPr sz="1800" spc="-10" dirty="0">
                <a:solidFill>
                  <a:srgbClr val="5C5C5C"/>
                </a:solidFill>
                <a:latin typeface="Arial"/>
                <a:cs typeface="Arial"/>
              </a:rPr>
              <a:t>measures </a:t>
            </a:r>
            <a:r>
              <a:rPr sz="1800" spc="-5" dirty="0">
                <a:solidFill>
                  <a:srgbClr val="5C5C5C"/>
                </a:solidFill>
                <a:latin typeface="Arial"/>
                <a:cs typeface="Arial"/>
              </a:rPr>
              <a:t>into CMS programs, </a:t>
            </a:r>
            <a:r>
              <a:rPr sz="1800" spc="-10" dirty="0">
                <a:solidFill>
                  <a:srgbClr val="5C5C5C"/>
                </a:solidFill>
                <a:latin typeface="Arial"/>
                <a:cs typeface="Arial"/>
              </a:rPr>
              <a:t>and seek</a:t>
            </a:r>
            <a:r>
              <a:rPr sz="1800" spc="100" dirty="0">
                <a:solidFill>
                  <a:srgbClr val="5C5C5C"/>
                </a:solidFill>
                <a:latin typeface="Arial"/>
                <a:cs typeface="Arial"/>
              </a:rPr>
              <a:t> </a:t>
            </a:r>
            <a:r>
              <a:rPr sz="1800" spc="-10" dirty="0">
                <a:solidFill>
                  <a:srgbClr val="5C5C5C"/>
                </a:solidFill>
                <a:latin typeface="Arial"/>
                <a:cs typeface="Arial"/>
              </a:rPr>
              <a:t>endorsement.</a:t>
            </a:r>
            <a:endParaRPr sz="1800">
              <a:latin typeface="Arial"/>
              <a:cs typeface="Arial"/>
            </a:endParaRPr>
          </a:p>
          <a:p>
            <a:pPr marL="756285" marR="344170" indent="-286385">
              <a:lnSpc>
                <a:spcPct val="100000"/>
              </a:lnSpc>
              <a:spcBef>
                <a:spcPts val="1025"/>
              </a:spcBef>
              <a:buClr>
                <a:srgbClr val="2F527D"/>
              </a:buClr>
              <a:buFont typeface="Arial"/>
              <a:buChar char="•"/>
              <a:tabLst>
                <a:tab pos="756285" algn="l"/>
                <a:tab pos="756920" algn="l"/>
              </a:tabLst>
            </a:pPr>
            <a:r>
              <a:rPr sz="1800" b="1" spc="-5" dirty="0">
                <a:solidFill>
                  <a:srgbClr val="6B94C7"/>
                </a:solidFill>
                <a:latin typeface="Arial"/>
                <a:cs typeface="Arial"/>
              </a:rPr>
              <a:t>Use, Continuing </a:t>
            </a:r>
            <a:r>
              <a:rPr sz="1800" b="1" spc="-10" dirty="0">
                <a:solidFill>
                  <a:srgbClr val="6B94C7"/>
                </a:solidFill>
                <a:latin typeface="Arial"/>
                <a:cs typeface="Arial"/>
              </a:rPr>
              <a:t>Evaluation, </a:t>
            </a:r>
            <a:r>
              <a:rPr sz="1800" b="1" spc="-5" dirty="0">
                <a:solidFill>
                  <a:srgbClr val="6B94C7"/>
                </a:solidFill>
                <a:latin typeface="Arial"/>
                <a:cs typeface="Arial"/>
              </a:rPr>
              <a:t>and Maintenance</a:t>
            </a:r>
            <a:r>
              <a:rPr sz="1800" spc="-5" dirty="0">
                <a:solidFill>
                  <a:srgbClr val="6B94C7"/>
                </a:solidFill>
                <a:latin typeface="Arial"/>
                <a:cs typeface="Arial"/>
              </a:rPr>
              <a:t>: </a:t>
            </a:r>
            <a:r>
              <a:rPr sz="1800" spc="-5" dirty="0">
                <a:solidFill>
                  <a:srgbClr val="5C5C5C"/>
                </a:solidFill>
                <a:latin typeface="Arial"/>
                <a:cs typeface="Arial"/>
              </a:rPr>
              <a:t>Ensure that the measure </a:t>
            </a:r>
            <a:r>
              <a:rPr sz="1800" spc="-10" dirty="0">
                <a:solidFill>
                  <a:srgbClr val="5C5C5C"/>
                </a:solidFill>
                <a:latin typeface="Arial"/>
                <a:cs typeface="Arial"/>
              </a:rPr>
              <a:t>continues </a:t>
            </a:r>
            <a:r>
              <a:rPr sz="1800" dirty="0">
                <a:solidFill>
                  <a:srgbClr val="5C5C5C"/>
                </a:solidFill>
                <a:latin typeface="Arial"/>
                <a:cs typeface="Arial"/>
              </a:rPr>
              <a:t>to </a:t>
            </a:r>
            <a:r>
              <a:rPr sz="1800" spc="-10" dirty="0">
                <a:solidFill>
                  <a:srgbClr val="5C5C5C"/>
                </a:solidFill>
                <a:latin typeface="Arial"/>
                <a:cs typeface="Arial"/>
              </a:rPr>
              <a:t>add value </a:t>
            </a:r>
            <a:r>
              <a:rPr sz="1800" dirty="0">
                <a:solidFill>
                  <a:srgbClr val="5C5C5C"/>
                </a:solidFill>
                <a:latin typeface="Arial"/>
                <a:cs typeface="Arial"/>
              </a:rPr>
              <a:t>to  </a:t>
            </a:r>
            <a:r>
              <a:rPr sz="1800" spc="-10" dirty="0">
                <a:solidFill>
                  <a:srgbClr val="5C5C5C"/>
                </a:solidFill>
                <a:latin typeface="Arial"/>
                <a:cs typeface="Arial"/>
              </a:rPr>
              <a:t>quality reporting measurement programs and </a:t>
            </a:r>
            <a:r>
              <a:rPr sz="1800" spc="-5" dirty="0">
                <a:solidFill>
                  <a:srgbClr val="5C5C5C"/>
                </a:solidFill>
                <a:latin typeface="Arial"/>
                <a:cs typeface="Arial"/>
              </a:rPr>
              <a:t>that its construction </a:t>
            </a:r>
            <a:r>
              <a:rPr sz="1800" spc="-10" dirty="0">
                <a:solidFill>
                  <a:srgbClr val="5C5C5C"/>
                </a:solidFill>
                <a:latin typeface="Arial"/>
                <a:cs typeface="Arial"/>
              </a:rPr>
              <a:t>continues </a:t>
            </a:r>
            <a:r>
              <a:rPr sz="1800" dirty="0">
                <a:solidFill>
                  <a:srgbClr val="5C5C5C"/>
                </a:solidFill>
                <a:latin typeface="Arial"/>
                <a:cs typeface="Arial"/>
              </a:rPr>
              <a:t>to </a:t>
            </a:r>
            <a:r>
              <a:rPr sz="1800" spc="-10" dirty="0">
                <a:solidFill>
                  <a:srgbClr val="5C5C5C"/>
                </a:solidFill>
                <a:latin typeface="Arial"/>
                <a:cs typeface="Arial"/>
              </a:rPr>
              <a:t>be</a:t>
            </a:r>
            <a:r>
              <a:rPr sz="1800" spc="305" dirty="0">
                <a:solidFill>
                  <a:srgbClr val="5C5C5C"/>
                </a:solidFill>
                <a:latin typeface="Arial"/>
                <a:cs typeface="Arial"/>
              </a:rPr>
              <a:t> </a:t>
            </a:r>
            <a:r>
              <a:rPr sz="1800" spc="-10" dirty="0">
                <a:solidFill>
                  <a:srgbClr val="5C5C5C"/>
                </a:solidFill>
                <a:latin typeface="Arial"/>
                <a:cs typeface="Arial"/>
              </a:rPr>
              <a:t>sound.</a:t>
            </a:r>
            <a:endParaRPr sz="1800">
              <a:latin typeface="Arial"/>
              <a:cs typeface="Arial"/>
            </a:endParaRPr>
          </a:p>
          <a:p>
            <a:pPr marL="12700">
              <a:lnSpc>
                <a:spcPct val="100000"/>
              </a:lnSpc>
              <a:spcBef>
                <a:spcPts val="1025"/>
              </a:spcBef>
            </a:pPr>
            <a:r>
              <a:rPr sz="1800" spc="-5" dirty="0">
                <a:solidFill>
                  <a:srgbClr val="5C5C5C"/>
                </a:solidFill>
                <a:latin typeface="Arial"/>
                <a:cs typeface="Arial"/>
              </a:rPr>
              <a:t>Process is </a:t>
            </a:r>
            <a:r>
              <a:rPr sz="1800" spc="-20" dirty="0">
                <a:solidFill>
                  <a:srgbClr val="5C5C5C"/>
                </a:solidFill>
                <a:latin typeface="Arial"/>
                <a:cs typeface="Arial"/>
              </a:rPr>
              <a:t>nonlinear, </a:t>
            </a:r>
            <a:r>
              <a:rPr sz="1800" spc="-10" dirty="0">
                <a:solidFill>
                  <a:srgbClr val="5C5C5C"/>
                </a:solidFill>
                <a:latin typeface="Arial"/>
                <a:cs typeface="Arial"/>
              </a:rPr>
              <a:t>as indicated </a:t>
            </a:r>
            <a:r>
              <a:rPr sz="1800" spc="-5" dirty="0">
                <a:solidFill>
                  <a:srgbClr val="5C5C5C"/>
                </a:solidFill>
                <a:latin typeface="Arial"/>
                <a:cs typeface="Arial"/>
              </a:rPr>
              <a:t>in the</a:t>
            </a:r>
            <a:r>
              <a:rPr sz="1800" spc="120" dirty="0">
                <a:solidFill>
                  <a:srgbClr val="5C5C5C"/>
                </a:solidFill>
                <a:latin typeface="Arial"/>
                <a:cs typeface="Arial"/>
              </a:rPr>
              <a:t> </a:t>
            </a:r>
            <a:r>
              <a:rPr sz="1800" spc="-10" dirty="0">
                <a:solidFill>
                  <a:srgbClr val="5C5C5C"/>
                </a:solidFill>
                <a:latin typeface="Arial"/>
                <a:cs typeface="Arial"/>
              </a:rPr>
              <a:t>diagram.</a:t>
            </a:r>
            <a:endParaRPr sz="18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FFFFF"/>
          </a:solidFill>
        </p:spPr>
        <p:txBody>
          <a:bodyPr wrap="square" lIns="0" tIns="0" rIns="0" bIns="0" rtlCol="0"/>
          <a:lstStyle/>
          <a:p>
            <a:endParaRPr/>
          </a:p>
        </p:txBody>
      </p:sp>
      <p:sp>
        <p:nvSpPr>
          <p:cNvPr id="4" name="object 4"/>
          <p:cNvSpPr/>
          <p:nvPr/>
        </p:nvSpPr>
        <p:spPr>
          <a:xfrm>
            <a:off x="9296400" y="304800"/>
            <a:ext cx="2438399" cy="83820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436044"/>
            <a:ext cx="5090160" cy="670560"/>
          </a:xfrm>
          <a:prstGeom prst="rect">
            <a:avLst/>
          </a:prstGeom>
        </p:spPr>
        <p:txBody>
          <a:bodyPr vert="horz" wrap="square" lIns="0" tIns="0" rIns="0" bIns="0" rtlCol="0">
            <a:spAutoFit/>
          </a:bodyPr>
          <a:lstStyle/>
          <a:p>
            <a:pPr marL="12700">
              <a:lnSpc>
                <a:spcPct val="100000"/>
              </a:lnSpc>
            </a:pPr>
            <a:r>
              <a:rPr spc="-5" dirty="0">
                <a:solidFill>
                  <a:srgbClr val="093E8D"/>
                </a:solidFill>
              </a:rPr>
              <a:t>Empowering</a:t>
            </a:r>
            <a:r>
              <a:rPr spc="-55" dirty="0">
                <a:solidFill>
                  <a:srgbClr val="093E8D"/>
                </a:solidFill>
              </a:rPr>
              <a:t> </a:t>
            </a:r>
            <a:r>
              <a:rPr dirty="0">
                <a:solidFill>
                  <a:srgbClr val="093E8D"/>
                </a:solidFill>
              </a:rPr>
              <a:t>Users</a:t>
            </a:r>
          </a:p>
        </p:txBody>
      </p:sp>
      <p:sp>
        <p:nvSpPr>
          <p:cNvPr id="7" name="object 7"/>
          <p:cNvSpPr txBox="1"/>
          <p:nvPr/>
        </p:nvSpPr>
        <p:spPr>
          <a:xfrm>
            <a:off x="619320" y="5878006"/>
            <a:ext cx="1031240" cy="309880"/>
          </a:xfrm>
          <a:prstGeom prst="rect">
            <a:avLst/>
          </a:prstGeom>
        </p:spPr>
        <p:txBody>
          <a:bodyPr vert="horz" wrap="square" lIns="0" tIns="0" rIns="0" bIns="0" rtlCol="0">
            <a:spAutoFit/>
          </a:bodyPr>
          <a:lstStyle/>
          <a:p>
            <a:pPr marL="12700">
              <a:lnSpc>
                <a:spcPts val="2315"/>
              </a:lnSpc>
            </a:pPr>
            <a:r>
              <a:rPr sz="2000" u="heavy" spc="-5" dirty="0">
                <a:latin typeface="Arial"/>
                <a:cs typeface="Arial"/>
                <a:hlinkClick r:id="rId5"/>
              </a:rPr>
              <a:t>Bl</a:t>
            </a:r>
            <a:r>
              <a:rPr sz="2000" u="heavy" dirty="0">
                <a:latin typeface="Arial"/>
                <a:cs typeface="Arial"/>
                <a:hlinkClick r:id="rId5"/>
              </a:rPr>
              <a:t>uepr</a:t>
            </a:r>
            <a:r>
              <a:rPr sz="2000" u="heavy" spc="-5" dirty="0">
                <a:latin typeface="Arial"/>
                <a:cs typeface="Arial"/>
                <a:hlinkClick r:id="rId5"/>
              </a:rPr>
              <a:t>i</a:t>
            </a:r>
            <a:r>
              <a:rPr sz="2000" u="heavy" dirty="0">
                <a:latin typeface="Arial"/>
                <a:cs typeface="Arial"/>
                <a:hlinkClick r:id="rId5"/>
              </a:rPr>
              <a:t>nt</a:t>
            </a:r>
            <a:endParaRPr sz="2000">
              <a:latin typeface="Arial"/>
              <a:cs typeface="Arial"/>
            </a:endParaRPr>
          </a:p>
        </p:txBody>
      </p:sp>
      <p:sp>
        <p:nvSpPr>
          <p:cNvPr id="8" name="object 8"/>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42</a:t>
            </a:r>
            <a:endParaRPr sz="1200">
              <a:latin typeface="Arial"/>
              <a:cs typeface="Arial"/>
            </a:endParaRPr>
          </a:p>
        </p:txBody>
      </p:sp>
      <p:sp>
        <p:nvSpPr>
          <p:cNvPr id="9" name="object 9"/>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
        <p:nvSpPr>
          <p:cNvPr id="6" name="object 6"/>
          <p:cNvSpPr txBox="1"/>
          <p:nvPr/>
        </p:nvSpPr>
        <p:spPr>
          <a:xfrm>
            <a:off x="619574" y="1569325"/>
            <a:ext cx="10616565" cy="4313555"/>
          </a:xfrm>
          <a:prstGeom prst="rect">
            <a:avLst/>
          </a:prstGeom>
        </p:spPr>
        <p:txBody>
          <a:bodyPr vert="horz" wrap="square" lIns="0" tIns="0" rIns="0" bIns="0" rtlCol="0">
            <a:spAutoFit/>
          </a:bodyPr>
          <a:lstStyle/>
          <a:p>
            <a:pPr marL="12700">
              <a:lnSpc>
                <a:spcPct val="100000"/>
              </a:lnSpc>
            </a:pPr>
            <a:r>
              <a:rPr sz="2000" dirty="0">
                <a:solidFill>
                  <a:srgbClr val="5C5C5C"/>
                </a:solidFill>
                <a:latin typeface="Arial"/>
                <a:cs typeface="Arial"/>
              </a:rPr>
              <a:t>CMS advocates </a:t>
            </a:r>
            <a:r>
              <a:rPr sz="2000" b="1" dirty="0">
                <a:solidFill>
                  <a:srgbClr val="5C5C5C"/>
                </a:solidFill>
                <a:latin typeface="Arial"/>
                <a:cs typeface="Arial"/>
              </a:rPr>
              <a:t>USE </a:t>
            </a:r>
            <a:r>
              <a:rPr sz="2000" dirty="0">
                <a:solidFill>
                  <a:srgbClr val="5C5C5C"/>
                </a:solidFill>
                <a:latin typeface="Arial"/>
                <a:cs typeface="Arial"/>
              </a:rPr>
              <a:t>of </a:t>
            </a:r>
            <a:r>
              <a:rPr sz="2000" b="1" dirty="0">
                <a:solidFill>
                  <a:srgbClr val="5C5C5C"/>
                </a:solidFill>
                <a:latin typeface="Arial"/>
                <a:cs typeface="Arial"/>
              </a:rPr>
              <a:t>THE </a:t>
            </a:r>
            <a:r>
              <a:rPr sz="2000" b="1" spc="-5" dirty="0">
                <a:solidFill>
                  <a:srgbClr val="5C5C5C"/>
                </a:solidFill>
                <a:latin typeface="Arial"/>
                <a:cs typeface="Arial"/>
              </a:rPr>
              <a:t>MMS </a:t>
            </a:r>
            <a:r>
              <a:rPr sz="2000" b="1" dirty="0">
                <a:solidFill>
                  <a:srgbClr val="5C5C5C"/>
                </a:solidFill>
                <a:latin typeface="Arial"/>
                <a:cs typeface="Arial"/>
              </a:rPr>
              <a:t>BLUEPRINT </a:t>
            </a:r>
            <a:r>
              <a:rPr sz="2000" dirty="0">
                <a:solidFill>
                  <a:srgbClr val="5C5C5C"/>
                </a:solidFill>
                <a:latin typeface="Arial"/>
                <a:cs typeface="Arial"/>
              </a:rPr>
              <a:t>by anyone,</a:t>
            </a:r>
            <a:r>
              <a:rPr sz="2000" spc="-175" dirty="0">
                <a:solidFill>
                  <a:srgbClr val="5C5C5C"/>
                </a:solidFill>
                <a:latin typeface="Arial"/>
                <a:cs typeface="Arial"/>
              </a:rPr>
              <a:t> </a:t>
            </a:r>
            <a:r>
              <a:rPr sz="2000" dirty="0">
                <a:solidFill>
                  <a:srgbClr val="5C5C5C"/>
                </a:solidFill>
                <a:latin typeface="Arial"/>
                <a:cs typeface="Arial"/>
              </a:rPr>
              <a:t>saying:</a:t>
            </a:r>
            <a:endParaRPr sz="2000" dirty="0">
              <a:latin typeface="Arial"/>
              <a:cs typeface="Arial"/>
            </a:endParaRPr>
          </a:p>
          <a:p>
            <a:pPr marL="756285" marR="109855" indent="-286385">
              <a:lnSpc>
                <a:spcPct val="100000"/>
              </a:lnSpc>
              <a:spcBef>
                <a:spcPts val="1680"/>
              </a:spcBef>
              <a:buClr>
                <a:srgbClr val="2F527D"/>
              </a:buClr>
              <a:buFont typeface="Arial"/>
              <a:buChar char="•"/>
              <a:tabLst>
                <a:tab pos="756285" algn="l"/>
                <a:tab pos="756920" algn="l"/>
              </a:tabLst>
            </a:pPr>
            <a:r>
              <a:rPr sz="2000" b="1" spc="-5" dirty="0">
                <a:solidFill>
                  <a:srgbClr val="6B94C7"/>
                </a:solidFill>
                <a:latin typeface="Arial"/>
                <a:cs typeface="Arial"/>
              </a:rPr>
              <a:t>“While </a:t>
            </a:r>
            <a:r>
              <a:rPr sz="2000" b="1" dirty="0">
                <a:solidFill>
                  <a:srgbClr val="6B94C7"/>
                </a:solidFill>
                <a:latin typeface="Arial"/>
                <a:cs typeface="Arial"/>
              </a:rPr>
              <a:t>CMS measure </a:t>
            </a:r>
            <a:r>
              <a:rPr sz="2000" b="1" spc="-5" dirty="0">
                <a:solidFill>
                  <a:srgbClr val="6B94C7"/>
                </a:solidFill>
                <a:latin typeface="Arial"/>
                <a:cs typeface="Arial"/>
              </a:rPr>
              <a:t>developers </a:t>
            </a:r>
            <a:r>
              <a:rPr sz="2000" b="1" dirty="0">
                <a:solidFill>
                  <a:srgbClr val="6B94C7"/>
                </a:solidFill>
                <a:latin typeface="Arial"/>
                <a:cs typeface="Arial"/>
              </a:rPr>
              <a:t>are </a:t>
            </a:r>
            <a:r>
              <a:rPr sz="2000" b="1" spc="-5" dirty="0">
                <a:solidFill>
                  <a:srgbClr val="6B94C7"/>
                </a:solidFill>
                <a:latin typeface="Arial"/>
                <a:cs typeface="Arial"/>
              </a:rPr>
              <a:t>required </a:t>
            </a:r>
            <a:r>
              <a:rPr sz="2000" b="1" dirty="0">
                <a:solidFill>
                  <a:srgbClr val="6B94C7"/>
                </a:solidFill>
                <a:latin typeface="Arial"/>
                <a:cs typeface="Arial"/>
              </a:rPr>
              <a:t>to use </a:t>
            </a:r>
            <a:r>
              <a:rPr sz="2000" b="1" spc="-5" dirty="0">
                <a:solidFill>
                  <a:srgbClr val="6B94C7"/>
                </a:solidFill>
                <a:latin typeface="Arial"/>
                <a:cs typeface="Arial"/>
              </a:rPr>
              <a:t>it, it is also </a:t>
            </a:r>
            <a:r>
              <a:rPr sz="2000" b="1" dirty="0">
                <a:solidFill>
                  <a:srgbClr val="6B94C7"/>
                </a:solidFill>
                <a:latin typeface="Arial"/>
                <a:cs typeface="Arial"/>
              </a:rPr>
              <a:t>a great resource  for non-CMS contracted measure </a:t>
            </a:r>
            <a:r>
              <a:rPr sz="2000" b="1" spc="-5" dirty="0">
                <a:solidFill>
                  <a:srgbClr val="6B94C7"/>
                </a:solidFill>
                <a:latin typeface="Arial"/>
                <a:cs typeface="Arial"/>
              </a:rPr>
              <a:t>developers </a:t>
            </a:r>
            <a:r>
              <a:rPr sz="2000" b="1" spc="10" dirty="0">
                <a:solidFill>
                  <a:srgbClr val="6B94C7"/>
                </a:solidFill>
                <a:latin typeface="Arial"/>
                <a:cs typeface="Arial"/>
              </a:rPr>
              <a:t>who </a:t>
            </a:r>
            <a:r>
              <a:rPr sz="2000" b="1" spc="5" dirty="0">
                <a:solidFill>
                  <a:srgbClr val="6B94C7"/>
                </a:solidFill>
                <a:latin typeface="Arial"/>
                <a:cs typeface="Arial"/>
              </a:rPr>
              <a:t>want </a:t>
            </a:r>
            <a:r>
              <a:rPr sz="2000" b="1" dirty="0">
                <a:solidFill>
                  <a:srgbClr val="6B94C7"/>
                </a:solidFill>
                <a:latin typeface="Arial"/>
                <a:cs typeface="Arial"/>
              </a:rPr>
              <a:t>to </a:t>
            </a:r>
            <a:r>
              <a:rPr sz="2000" b="1" spc="-5" dirty="0">
                <a:solidFill>
                  <a:srgbClr val="6B94C7"/>
                </a:solidFill>
                <a:latin typeface="Arial"/>
                <a:cs typeface="Arial"/>
              </a:rPr>
              <a:t>submit </a:t>
            </a:r>
            <a:r>
              <a:rPr sz="2000" b="1" dirty="0">
                <a:solidFill>
                  <a:srgbClr val="6B94C7"/>
                </a:solidFill>
                <a:latin typeface="Arial"/>
                <a:cs typeface="Arial"/>
              </a:rPr>
              <a:t>measures for  consideration by CMS. The processes outlined </a:t>
            </a:r>
            <a:r>
              <a:rPr sz="2000" b="1" spc="-5" dirty="0">
                <a:solidFill>
                  <a:srgbClr val="6B94C7"/>
                </a:solidFill>
                <a:latin typeface="Arial"/>
                <a:cs typeface="Arial"/>
              </a:rPr>
              <a:t>in </a:t>
            </a:r>
            <a:r>
              <a:rPr sz="2000" b="1" dirty="0">
                <a:solidFill>
                  <a:srgbClr val="6B94C7"/>
                </a:solidFill>
                <a:latin typeface="Arial"/>
                <a:cs typeface="Arial"/>
              </a:rPr>
              <a:t>the Blueprint help ensure  measures </a:t>
            </a:r>
            <a:r>
              <a:rPr sz="2000" b="1" spc="-5" dirty="0">
                <a:solidFill>
                  <a:srgbClr val="6B94C7"/>
                </a:solidFill>
                <a:latin typeface="Arial"/>
                <a:cs typeface="Arial"/>
              </a:rPr>
              <a:t>meet </a:t>
            </a:r>
            <a:r>
              <a:rPr sz="2000" b="1" dirty="0">
                <a:solidFill>
                  <a:srgbClr val="6B94C7"/>
                </a:solidFill>
                <a:latin typeface="Arial"/>
                <a:cs typeface="Arial"/>
              </a:rPr>
              <a:t>the </a:t>
            </a:r>
            <a:r>
              <a:rPr sz="2000" b="1" spc="-5" dirty="0">
                <a:solidFill>
                  <a:srgbClr val="6B94C7"/>
                </a:solidFill>
                <a:latin typeface="Arial"/>
                <a:cs typeface="Arial"/>
              </a:rPr>
              <a:t>evaluation criteria </a:t>
            </a:r>
            <a:r>
              <a:rPr sz="2000" b="1" dirty="0">
                <a:solidFill>
                  <a:srgbClr val="6B94C7"/>
                </a:solidFill>
                <a:latin typeface="Arial"/>
                <a:cs typeface="Arial"/>
              </a:rPr>
              <a:t>used </a:t>
            </a:r>
            <a:r>
              <a:rPr sz="2000" b="1" spc="-5" dirty="0">
                <a:solidFill>
                  <a:srgbClr val="6B94C7"/>
                </a:solidFill>
                <a:latin typeface="Arial"/>
                <a:cs typeface="Arial"/>
              </a:rPr>
              <a:t>by </a:t>
            </a:r>
            <a:r>
              <a:rPr sz="2000" b="1" dirty="0">
                <a:solidFill>
                  <a:srgbClr val="6B94C7"/>
                </a:solidFill>
                <a:latin typeface="Arial"/>
                <a:cs typeface="Arial"/>
              </a:rPr>
              <a:t>CMS and the National </a:t>
            </a:r>
            <a:r>
              <a:rPr sz="2000" b="1" spc="-5" dirty="0">
                <a:solidFill>
                  <a:srgbClr val="6B94C7"/>
                </a:solidFill>
                <a:latin typeface="Arial"/>
                <a:cs typeface="Arial"/>
              </a:rPr>
              <a:t>Quality  </a:t>
            </a:r>
            <a:r>
              <a:rPr sz="2000" b="1" dirty="0">
                <a:solidFill>
                  <a:srgbClr val="6B94C7"/>
                </a:solidFill>
                <a:latin typeface="Arial"/>
                <a:cs typeface="Arial"/>
              </a:rPr>
              <a:t>Forum (NQF) </a:t>
            </a:r>
            <a:r>
              <a:rPr sz="2000" b="1" spc="-5" dirty="0">
                <a:solidFill>
                  <a:srgbClr val="6B94C7"/>
                </a:solidFill>
                <a:latin typeface="Arial"/>
                <a:cs typeface="Arial"/>
              </a:rPr>
              <a:t>including: </a:t>
            </a:r>
            <a:r>
              <a:rPr sz="2000" b="1" dirty="0">
                <a:solidFill>
                  <a:srgbClr val="6B94C7"/>
                </a:solidFill>
                <a:latin typeface="Arial"/>
                <a:cs typeface="Arial"/>
              </a:rPr>
              <a:t>the importance to measure and report on the topic,  </a:t>
            </a:r>
            <a:r>
              <a:rPr sz="2000" b="1" spc="-5" dirty="0">
                <a:solidFill>
                  <a:srgbClr val="6B94C7"/>
                </a:solidFill>
                <a:latin typeface="Arial"/>
                <a:cs typeface="Arial"/>
              </a:rPr>
              <a:t>scientific acceptability of </a:t>
            </a:r>
            <a:r>
              <a:rPr sz="2000" b="1" dirty="0">
                <a:solidFill>
                  <a:srgbClr val="6B94C7"/>
                </a:solidFill>
                <a:latin typeface="Arial"/>
                <a:cs typeface="Arial"/>
              </a:rPr>
              <a:t>measure </a:t>
            </a:r>
            <a:r>
              <a:rPr sz="2000" b="1" spc="-5" dirty="0">
                <a:solidFill>
                  <a:srgbClr val="6B94C7"/>
                </a:solidFill>
                <a:latin typeface="Arial"/>
                <a:cs typeface="Arial"/>
              </a:rPr>
              <a:t>properties, </a:t>
            </a:r>
            <a:r>
              <a:rPr sz="2000" b="1" spc="-20" dirty="0">
                <a:solidFill>
                  <a:srgbClr val="6B94C7"/>
                </a:solidFill>
                <a:latin typeface="Arial"/>
                <a:cs typeface="Arial"/>
              </a:rPr>
              <a:t>feasibility, </a:t>
            </a:r>
            <a:r>
              <a:rPr sz="2000" b="1" spc="-5" dirty="0">
                <a:solidFill>
                  <a:srgbClr val="6B94C7"/>
                </a:solidFill>
                <a:latin typeface="Arial"/>
                <a:cs typeface="Arial"/>
              </a:rPr>
              <a:t>usability </a:t>
            </a:r>
            <a:r>
              <a:rPr sz="2000" b="1" dirty="0">
                <a:solidFill>
                  <a:srgbClr val="6B94C7"/>
                </a:solidFill>
                <a:latin typeface="Arial"/>
                <a:cs typeface="Arial"/>
              </a:rPr>
              <a:t>and use, and  harmonization.”</a:t>
            </a:r>
            <a:endParaRPr sz="2000" dirty="0">
              <a:latin typeface="Arial"/>
              <a:cs typeface="Arial"/>
            </a:endParaRPr>
          </a:p>
          <a:p>
            <a:pPr marL="12700" marR="1805939">
              <a:lnSpc>
                <a:spcPct val="100000"/>
              </a:lnSpc>
              <a:spcBef>
                <a:spcPts val="1680"/>
              </a:spcBef>
            </a:pPr>
            <a:r>
              <a:rPr sz="2000" spc="5" dirty="0">
                <a:solidFill>
                  <a:srgbClr val="5C5C5C"/>
                </a:solidFill>
                <a:latin typeface="Arial"/>
                <a:cs typeface="Arial"/>
              </a:rPr>
              <a:t>HCD </a:t>
            </a:r>
            <a:r>
              <a:rPr sz="2000" spc="-5" dirty="0">
                <a:solidFill>
                  <a:srgbClr val="5C5C5C"/>
                </a:solidFill>
                <a:latin typeface="Arial"/>
                <a:cs typeface="Arial"/>
              </a:rPr>
              <a:t>experts </a:t>
            </a:r>
            <a:r>
              <a:rPr sz="2000" dirty="0">
                <a:solidFill>
                  <a:srgbClr val="5C5C5C"/>
                </a:solidFill>
                <a:latin typeface="Arial"/>
                <a:cs typeface="Arial"/>
              </a:rPr>
              <a:t>can collaborate with CMS measure developers </a:t>
            </a:r>
            <a:r>
              <a:rPr sz="2000" spc="-5" dirty="0">
                <a:solidFill>
                  <a:srgbClr val="5C5C5C"/>
                </a:solidFill>
                <a:latin typeface="Arial"/>
                <a:cs typeface="Arial"/>
              </a:rPr>
              <a:t>in their </a:t>
            </a:r>
            <a:r>
              <a:rPr sz="2000" dirty="0">
                <a:solidFill>
                  <a:srgbClr val="5C5C5C"/>
                </a:solidFill>
                <a:latin typeface="Arial"/>
                <a:cs typeface="Arial"/>
              </a:rPr>
              <a:t>use of</a:t>
            </a:r>
            <a:r>
              <a:rPr sz="2000" spc="-240" dirty="0">
                <a:solidFill>
                  <a:srgbClr val="5C5C5C"/>
                </a:solidFill>
                <a:latin typeface="Arial"/>
                <a:cs typeface="Arial"/>
              </a:rPr>
              <a:t> </a:t>
            </a:r>
            <a:r>
              <a:rPr sz="2000" dirty="0">
                <a:solidFill>
                  <a:srgbClr val="5C5C5C"/>
                </a:solidFill>
                <a:latin typeface="Arial"/>
                <a:cs typeface="Arial"/>
              </a:rPr>
              <a:t>the  Blueprint </a:t>
            </a:r>
            <a:r>
              <a:rPr sz="2000" spc="-5" dirty="0">
                <a:solidFill>
                  <a:srgbClr val="5C5C5C"/>
                </a:solidFill>
                <a:latin typeface="Arial"/>
                <a:cs typeface="Arial"/>
              </a:rPr>
              <a:t>to optimize</a:t>
            </a:r>
            <a:r>
              <a:rPr sz="2000" spc="-105" dirty="0">
                <a:solidFill>
                  <a:srgbClr val="5C5C5C"/>
                </a:solidFill>
                <a:latin typeface="Arial"/>
                <a:cs typeface="Arial"/>
              </a:rPr>
              <a:t> </a:t>
            </a:r>
            <a:r>
              <a:rPr sz="2000" dirty="0">
                <a:solidFill>
                  <a:srgbClr val="5C5C5C"/>
                </a:solidFill>
                <a:latin typeface="Arial"/>
                <a:cs typeface="Arial"/>
              </a:rPr>
              <a:t>results.</a:t>
            </a:r>
            <a:endParaRPr sz="2000" dirty="0">
              <a:latin typeface="Arial"/>
              <a:cs typeface="Arial"/>
            </a:endParaRPr>
          </a:p>
          <a:p>
            <a:pPr>
              <a:lnSpc>
                <a:spcPct val="100000"/>
              </a:lnSpc>
            </a:pPr>
            <a:endParaRPr sz="2200" dirty="0">
              <a:latin typeface="Times New Roman"/>
              <a:cs typeface="Times New Roman"/>
            </a:endParaRPr>
          </a:p>
          <a:p>
            <a:pPr marL="12700">
              <a:lnSpc>
                <a:spcPct val="100000"/>
              </a:lnSpc>
              <a:spcBef>
                <a:spcPts val="1545"/>
              </a:spcBef>
            </a:pPr>
            <a:r>
              <a:rPr sz="2000" u="heavy" spc="-5" dirty="0">
                <a:latin typeface="Arial"/>
                <a:cs typeface="Arial"/>
                <a:hlinkClick r:id="rId5"/>
              </a:rPr>
              <a:t>https://www.cms.gov/Medicare/Quality-Initiatives-Patient-Assessment-Instruments/MMS/MMS-</a:t>
            </a:r>
            <a:endParaRPr sz="20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92000" cy="3068320"/>
          </a:xfrm>
          <a:custGeom>
            <a:avLst/>
            <a:gdLst/>
            <a:ahLst/>
            <a:cxnLst/>
            <a:rect l="l" t="t" r="r" b="b"/>
            <a:pathLst>
              <a:path w="12192000" h="3068320">
                <a:moveTo>
                  <a:pt x="0" y="3067812"/>
                </a:moveTo>
                <a:lnTo>
                  <a:pt x="12192000" y="3067812"/>
                </a:lnTo>
                <a:lnTo>
                  <a:pt x="12192000" y="0"/>
                </a:lnTo>
                <a:lnTo>
                  <a:pt x="0" y="0"/>
                </a:lnTo>
                <a:lnTo>
                  <a:pt x="0" y="3067812"/>
                </a:lnTo>
                <a:close/>
              </a:path>
            </a:pathLst>
          </a:custGeom>
          <a:solidFill>
            <a:srgbClr val="014887"/>
          </a:solidFill>
        </p:spPr>
        <p:txBody>
          <a:bodyPr wrap="square" lIns="0" tIns="0" rIns="0" bIns="0" rtlCol="0"/>
          <a:lstStyle/>
          <a:p>
            <a:endParaRPr/>
          </a:p>
        </p:txBody>
      </p:sp>
      <p:sp>
        <p:nvSpPr>
          <p:cNvPr id="4" name="object 4"/>
          <p:cNvSpPr txBox="1">
            <a:spLocks noGrp="1"/>
          </p:cNvSpPr>
          <p:nvPr>
            <p:ph type="title"/>
          </p:nvPr>
        </p:nvSpPr>
        <p:spPr>
          <a:xfrm>
            <a:off x="3231007" y="411988"/>
            <a:ext cx="5730240" cy="690245"/>
          </a:xfrm>
          <a:prstGeom prst="rect">
            <a:avLst/>
          </a:prstGeom>
        </p:spPr>
        <p:txBody>
          <a:bodyPr vert="horz" wrap="square" lIns="0" tIns="0" rIns="0" bIns="0" rtlCol="0">
            <a:spAutoFit/>
          </a:bodyPr>
          <a:lstStyle/>
          <a:p>
            <a:pPr marL="12700">
              <a:lnSpc>
                <a:spcPct val="100000"/>
              </a:lnSpc>
            </a:pPr>
            <a:r>
              <a:rPr dirty="0"/>
              <a:t>Main HCD</a:t>
            </a:r>
            <a:r>
              <a:rPr spc="-80" dirty="0"/>
              <a:t> </a:t>
            </a:r>
            <a:r>
              <a:rPr spc="-40" dirty="0"/>
              <a:t>Takeaways</a:t>
            </a:r>
          </a:p>
        </p:txBody>
      </p:sp>
      <p:sp>
        <p:nvSpPr>
          <p:cNvPr id="5" name="object 5"/>
          <p:cNvSpPr txBox="1"/>
          <p:nvPr/>
        </p:nvSpPr>
        <p:spPr>
          <a:xfrm>
            <a:off x="10949431" y="6411149"/>
            <a:ext cx="704850" cy="197485"/>
          </a:xfrm>
          <a:prstGeom prst="rect">
            <a:avLst/>
          </a:prstGeom>
        </p:spPr>
        <p:txBody>
          <a:bodyPr vert="horz" wrap="square" lIns="0" tIns="0" rIns="0" bIns="0" rtlCol="0">
            <a:spAutoFit/>
          </a:bodyPr>
          <a:lstStyle/>
          <a:p>
            <a:pPr marL="12700">
              <a:lnSpc>
                <a:spcPct val="100000"/>
              </a:lnSpc>
            </a:pPr>
            <a:r>
              <a:rPr sz="1200" spc="-5" dirty="0">
                <a:solidFill>
                  <a:srgbClr val="808080"/>
                </a:solidFill>
                <a:latin typeface="Arial"/>
                <a:cs typeface="Arial"/>
              </a:rPr>
              <a:t>2/12/2020</a:t>
            </a:r>
            <a:endParaRPr sz="1200">
              <a:latin typeface="Arial"/>
              <a:cs typeface="Arial"/>
            </a:endParaRPr>
          </a:p>
        </p:txBody>
      </p:sp>
      <p:sp>
        <p:nvSpPr>
          <p:cNvPr id="6" name="object 6"/>
          <p:cNvSpPr txBox="1"/>
          <p:nvPr/>
        </p:nvSpPr>
        <p:spPr>
          <a:xfrm>
            <a:off x="1563560" y="4625888"/>
            <a:ext cx="9163050" cy="1845310"/>
          </a:xfrm>
          <a:prstGeom prst="rect">
            <a:avLst/>
          </a:prstGeom>
        </p:spPr>
        <p:txBody>
          <a:bodyPr vert="horz" wrap="square" lIns="0" tIns="0" rIns="0" bIns="0" rtlCol="0">
            <a:spAutoFit/>
          </a:bodyPr>
          <a:lstStyle/>
          <a:p>
            <a:pPr algn="ctr">
              <a:lnSpc>
                <a:spcPct val="100000"/>
              </a:lnSpc>
            </a:pPr>
            <a:r>
              <a:rPr sz="2000" b="1" dirty="0">
                <a:solidFill>
                  <a:srgbClr val="4D81AE"/>
                </a:solidFill>
                <a:latin typeface="Arial"/>
                <a:cs typeface="Arial"/>
              </a:rPr>
              <a:t>“A PROBLEM </a:t>
            </a:r>
            <a:r>
              <a:rPr sz="2000" b="1" spc="-40" dirty="0">
                <a:solidFill>
                  <a:srgbClr val="4D81AE"/>
                </a:solidFill>
                <a:latin typeface="Arial"/>
                <a:cs typeface="Arial"/>
              </a:rPr>
              <a:t>FULLY </a:t>
            </a:r>
            <a:r>
              <a:rPr sz="2000" b="1" dirty="0">
                <a:solidFill>
                  <a:srgbClr val="4D81AE"/>
                </a:solidFill>
                <a:latin typeface="Arial"/>
                <a:cs typeface="Arial"/>
              </a:rPr>
              <a:t>DEFINED </a:t>
            </a:r>
            <a:r>
              <a:rPr sz="2000" b="1" spc="-5" dirty="0">
                <a:solidFill>
                  <a:srgbClr val="4D81AE"/>
                </a:solidFill>
                <a:latin typeface="Arial"/>
                <a:cs typeface="Arial"/>
              </a:rPr>
              <a:t>IS </a:t>
            </a:r>
            <a:r>
              <a:rPr sz="2000" b="1" spc="-30" dirty="0">
                <a:solidFill>
                  <a:srgbClr val="4D81AE"/>
                </a:solidFill>
                <a:latin typeface="Arial"/>
                <a:cs typeface="Arial"/>
              </a:rPr>
              <a:t>NEARLY</a:t>
            </a:r>
            <a:r>
              <a:rPr sz="2000" b="1" spc="-160" dirty="0">
                <a:solidFill>
                  <a:srgbClr val="4D81AE"/>
                </a:solidFill>
                <a:latin typeface="Arial"/>
                <a:cs typeface="Arial"/>
              </a:rPr>
              <a:t> </a:t>
            </a:r>
            <a:r>
              <a:rPr sz="2000" b="1" spc="-20" dirty="0">
                <a:solidFill>
                  <a:srgbClr val="4D81AE"/>
                </a:solidFill>
                <a:latin typeface="Arial"/>
                <a:cs typeface="Arial"/>
              </a:rPr>
              <a:t>SOLVED.”</a:t>
            </a:r>
            <a:endParaRPr sz="2000">
              <a:latin typeface="Arial"/>
              <a:cs typeface="Arial"/>
            </a:endParaRPr>
          </a:p>
          <a:p>
            <a:pPr marL="1270" algn="ctr">
              <a:lnSpc>
                <a:spcPct val="100000"/>
              </a:lnSpc>
            </a:pPr>
            <a:r>
              <a:rPr sz="2000" dirty="0">
                <a:solidFill>
                  <a:srgbClr val="5C5C5C"/>
                </a:solidFill>
                <a:latin typeface="Arial"/>
                <a:cs typeface="Arial"/>
              </a:rPr>
              <a:t>Clearly </a:t>
            </a:r>
            <a:r>
              <a:rPr sz="2000" spc="-5" dirty="0">
                <a:solidFill>
                  <a:srgbClr val="5C5C5C"/>
                </a:solidFill>
                <a:latin typeface="Arial"/>
                <a:cs typeface="Arial"/>
              </a:rPr>
              <a:t>defining </a:t>
            </a:r>
            <a:r>
              <a:rPr sz="2000" dirty="0">
                <a:solidFill>
                  <a:srgbClr val="5C5C5C"/>
                </a:solidFill>
                <a:latin typeface="Arial"/>
                <a:cs typeface="Arial"/>
              </a:rPr>
              <a:t>and </a:t>
            </a:r>
            <a:r>
              <a:rPr sz="2000" spc="-5" dirty="0">
                <a:solidFill>
                  <a:srgbClr val="5C5C5C"/>
                </a:solidFill>
                <a:latin typeface="Arial"/>
                <a:cs typeface="Arial"/>
              </a:rPr>
              <a:t>understanding the </a:t>
            </a:r>
            <a:r>
              <a:rPr sz="2000" dirty="0">
                <a:solidFill>
                  <a:srgbClr val="5C5C5C"/>
                </a:solidFill>
                <a:latin typeface="Arial"/>
                <a:cs typeface="Arial"/>
              </a:rPr>
              <a:t>problem leads </a:t>
            </a:r>
            <a:r>
              <a:rPr sz="2000" spc="-5" dirty="0">
                <a:solidFill>
                  <a:srgbClr val="5C5C5C"/>
                </a:solidFill>
                <a:latin typeface="Arial"/>
                <a:cs typeface="Arial"/>
              </a:rPr>
              <a:t>to better</a:t>
            </a:r>
            <a:r>
              <a:rPr sz="2000" spc="-85" dirty="0">
                <a:solidFill>
                  <a:srgbClr val="5C5C5C"/>
                </a:solidFill>
                <a:latin typeface="Arial"/>
                <a:cs typeface="Arial"/>
              </a:rPr>
              <a:t> </a:t>
            </a:r>
            <a:r>
              <a:rPr sz="2000" dirty="0">
                <a:solidFill>
                  <a:srgbClr val="5C5C5C"/>
                </a:solidFill>
                <a:latin typeface="Arial"/>
                <a:cs typeface="Arial"/>
              </a:rPr>
              <a:t>outcomes</a:t>
            </a:r>
            <a:endParaRPr sz="2000">
              <a:latin typeface="Arial"/>
              <a:cs typeface="Arial"/>
            </a:endParaRPr>
          </a:p>
          <a:p>
            <a:pPr>
              <a:lnSpc>
                <a:spcPct val="100000"/>
              </a:lnSpc>
              <a:spcBef>
                <a:spcPts val="40"/>
              </a:spcBef>
            </a:pPr>
            <a:endParaRPr sz="2050">
              <a:latin typeface="Times New Roman"/>
              <a:cs typeface="Times New Roman"/>
            </a:endParaRPr>
          </a:p>
          <a:p>
            <a:pPr algn="ctr">
              <a:lnSpc>
                <a:spcPct val="100000"/>
              </a:lnSpc>
            </a:pPr>
            <a:r>
              <a:rPr sz="2000" b="1" dirty="0">
                <a:solidFill>
                  <a:srgbClr val="4D81AE"/>
                </a:solidFill>
                <a:latin typeface="Arial"/>
                <a:cs typeface="Arial"/>
              </a:rPr>
              <a:t>DESIGN THE PRODUCT/SYSTEM </a:t>
            </a:r>
            <a:r>
              <a:rPr sz="2000" b="1" spc="5" dirty="0">
                <a:solidFill>
                  <a:srgbClr val="4D81AE"/>
                </a:solidFill>
                <a:latin typeface="Arial"/>
                <a:cs typeface="Arial"/>
              </a:rPr>
              <a:t>AROUND </a:t>
            </a:r>
            <a:r>
              <a:rPr sz="2000" b="1" dirty="0">
                <a:solidFill>
                  <a:srgbClr val="4D81AE"/>
                </a:solidFill>
                <a:latin typeface="Arial"/>
                <a:cs typeface="Arial"/>
              </a:rPr>
              <a:t>THE</a:t>
            </a:r>
            <a:r>
              <a:rPr sz="2000" b="1" spc="-210" dirty="0">
                <a:solidFill>
                  <a:srgbClr val="4D81AE"/>
                </a:solidFill>
                <a:latin typeface="Arial"/>
                <a:cs typeface="Arial"/>
              </a:rPr>
              <a:t> </a:t>
            </a:r>
            <a:r>
              <a:rPr sz="2000" b="1" dirty="0">
                <a:solidFill>
                  <a:srgbClr val="4D81AE"/>
                </a:solidFill>
                <a:latin typeface="Arial"/>
                <a:cs typeface="Arial"/>
              </a:rPr>
              <a:t>USER</a:t>
            </a:r>
            <a:endParaRPr sz="2000">
              <a:latin typeface="Arial"/>
              <a:cs typeface="Arial"/>
            </a:endParaRPr>
          </a:p>
          <a:p>
            <a:pPr marL="12700" marR="5080" algn="ctr">
              <a:lnSpc>
                <a:spcPct val="100000"/>
              </a:lnSpc>
            </a:pPr>
            <a:r>
              <a:rPr sz="2000" dirty="0">
                <a:solidFill>
                  <a:srgbClr val="5C5C5C"/>
                </a:solidFill>
                <a:latin typeface="Arial"/>
                <a:cs typeface="Arial"/>
              </a:rPr>
              <a:t>The product or system should </a:t>
            </a:r>
            <a:r>
              <a:rPr sz="2000" spc="-5" dirty="0">
                <a:solidFill>
                  <a:srgbClr val="5C5C5C"/>
                </a:solidFill>
                <a:latin typeface="Arial"/>
                <a:cs typeface="Arial"/>
              </a:rPr>
              <a:t>fit within </a:t>
            </a:r>
            <a:r>
              <a:rPr sz="2000" dirty="0">
                <a:solidFill>
                  <a:srgbClr val="5C5C5C"/>
                </a:solidFill>
                <a:latin typeface="Arial"/>
                <a:cs typeface="Arial"/>
              </a:rPr>
              <a:t>a </a:t>
            </a:r>
            <a:r>
              <a:rPr sz="2000" spc="5" dirty="0">
                <a:solidFill>
                  <a:srgbClr val="5C5C5C"/>
                </a:solidFill>
                <a:latin typeface="Arial"/>
                <a:cs typeface="Arial"/>
              </a:rPr>
              <a:t>user’s </a:t>
            </a:r>
            <a:r>
              <a:rPr sz="2000" spc="-5" dirty="0">
                <a:solidFill>
                  <a:srgbClr val="5C5C5C"/>
                </a:solidFill>
                <a:latin typeface="Arial"/>
                <a:cs typeface="Arial"/>
              </a:rPr>
              <a:t>existing </a:t>
            </a:r>
            <a:r>
              <a:rPr sz="2000" dirty="0">
                <a:solidFill>
                  <a:srgbClr val="5C5C5C"/>
                </a:solidFill>
                <a:latin typeface="Arial"/>
                <a:cs typeface="Arial"/>
              </a:rPr>
              <a:t>workflow and</a:t>
            </a:r>
            <a:r>
              <a:rPr sz="2000" spc="-185" dirty="0">
                <a:solidFill>
                  <a:srgbClr val="5C5C5C"/>
                </a:solidFill>
                <a:latin typeface="Arial"/>
                <a:cs typeface="Arial"/>
              </a:rPr>
              <a:t> </a:t>
            </a:r>
            <a:r>
              <a:rPr sz="2000" dirty="0">
                <a:solidFill>
                  <a:srgbClr val="5C5C5C"/>
                </a:solidFill>
                <a:latin typeface="Arial"/>
                <a:cs typeface="Arial"/>
              </a:rPr>
              <a:t>established  </a:t>
            </a:r>
            <a:r>
              <a:rPr sz="2000" spc="-5" dirty="0">
                <a:solidFill>
                  <a:srgbClr val="5C5C5C"/>
                </a:solidFill>
                <a:latin typeface="Arial"/>
                <a:cs typeface="Arial"/>
              </a:rPr>
              <a:t>mental </a:t>
            </a:r>
            <a:r>
              <a:rPr sz="2000" dirty="0">
                <a:solidFill>
                  <a:srgbClr val="5C5C5C"/>
                </a:solidFill>
                <a:latin typeface="Arial"/>
                <a:cs typeface="Arial"/>
              </a:rPr>
              <a:t>models </a:t>
            </a:r>
            <a:r>
              <a:rPr sz="2000" spc="-5" dirty="0">
                <a:solidFill>
                  <a:srgbClr val="5C5C5C"/>
                </a:solidFill>
                <a:latin typeface="Arial"/>
                <a:cs typeface="Arial"/>
              </a:rPr>
              <a:t>for optimal adoption </a:t>
            </a:r>
            <a:r>
              <a:rPr sz="2000" dirty="0">
                <a:solidFill>
                  <a:srgbClr val="5C5C5C"/>
                </a:solidFill>
                <a:latin typeface="Arial"/>
                <a:cs typeface="Arial"/>
              </a:rPr>
              <a:t>and</a:t>
            </a:r>
            <a:r>
              <a:rPr sz="2000" spc="-70" dirty="0">
                <a:solidFill>
                  <a:srgbClr val="5C5C5C"/>
                </a:solidFill>
                <a:latin typeface="Arial"/>
                <a:cs typeface="Arial"/>
              </a:rPr>
              <a:t> </a:t>
            </a:r>
            <a:r>
              <a:rPr sz="2000" dirty="0">
                <a:solidFill>
                  <a:srgbClr val="5C5C5C"/>
                </a:solidFill>
                <a:latin typeface="Arial"/>
                <a:cs typeface="Arial"/>
              </a:rPr>
              <a:t>acceptance.</a:t>
            </a:r>
            <a:endParaRPr sz="2000">
              <a:latin typeface="Arial"/>
              <a:cs typeface="Arial"/>
            </a:endParaRPr>
          </a:p>
        </p:txBody>
      </p:sp>
      <p:sp>
        <p:nvSpPr>
          <p:cNvPr id="7" name="object 7" descr="Graphic showing main takeaways of establishing user workflow, developing a concept in line with the user workflow, then testing another concept with a different workflow"/>
          <p:cNvSpPr/>
          <p:nvPr/>
        </p:nvSpPr>
        <p:spPr>
          <a:xfrm>
            <a:off x="2080260" y="1488947"/>
            <a:ext cx="8130539" cy="277825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35940" y="6411149"/>
            <a:ext cx="196215" cy="197485"/>
          </a:xfrm>
          <a:prstGeom prst="rect">
            <a:avLst/>
          </a:prstGeom>
        </p:spPr>
        <p:txBody>
          <a:bodyPr vert="horz" wrap="square" lIns="0" tIns="0" rIns="0" bIns="0" rtlCol="0">
            <a:spAutoFit/>
          </a:bodyPr>
          <a:lstStyle/>
          <a:p>
            <a:pPr marL="12700">
              <a:lnSpc>
                <a:spcPct val="100000"/>
              </a:lnSpc>
            </a:pPr>
            <a:r>
              <a:rPr sz="1200" spc="-5" dirty="0">
                <a:solidFill>
                  <a:srgbClr val="808080"/>
                </a:solidFill>
                <a:latin typeface="Arial"/>
                <a:cs typeface="Arial"/>
              </a:rPr>
              <a:t>43</a:t>
            </a:r>
            <a:endParaRPr sz="12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4451095"/>
            <a:ext cx="5186680" cy="628650"/>
          </a:xfrm>
          <a:prstGeom prst="rect">
            <a:avLst/>
          </a:prstGeom>
        </p:spPr>
        <p:txBody>
          <a:bodyPr vert="horz" wrap="square" lIns="0" tIns="0" rIns="0" bIns="0" rtlCol="0">
            <a:spAutoFit/>
          </a:bodyPr>
          <a:lstStyle/>
          <a:p>
            <a:pPr marL="12700">
              <a:lnSpc>
                <a:spcPct val="100000"/>
              </a:lnSpc>
            </a:pPr>
            <a:r>
              <a:rPr sz="4000" b="1" spc="-5" dirty="0">
                <a:solidFill>
                  <a:srgbClr val="FFFFFF"/>
                </a:solidFill>
                <a:latin typeface="Arial"/>
                <a:cs typeface="Arial"/>
              </a:rPr>
              <a:t>Meaningful</a:t>
            </a:r>
            <a:r>
              <a:rPr sz="4000" b="1" spc="-40" dirty="0">
                <a:solidFill>
                  <a:srgbClr val="FFFFFF"/>
                </a:solidFill>
                <a:latin typeface="Arial"/>
                <a:cs typeface="Arial"/>
              </a:rPr>
              <a:t> </a:t>
            </a:r>
            <a:r>
              <a:rPr sz="4000" b="1" spc="-10" dirty="0">
                <a:solidFill>
                  <a:srgbClr val="FFFFFF"/>
                </a:solidFill>
                <a:latin typeface="Arial"/>
                <a:cs typeface="Arial"/>
              </a:rPr>
              <a:t>Measures</a:t>
            </a:r>
            <a:endParaRPr sz="4000">
              <a:latin typeface="Arial"/>
              <a:cs typeface="Arial"/>
            </a:endParaRPr>
          </a:p>
        </p:txBody>
      </p:sp>
      <p:sp>
        <p:nvSpPr>
          <p:cNvPr id="4" name="object 4"/>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44</a:t>
            </a:r>
            <a:endParaRPr sz="1200">
              <a:latin typeface="Arial"/>
              <a:cs typeface="Arial"/>
            </a:endParaRPr>
          </a:p>
        </p:txBody>
      </p:sp>
      <p:sp>
        <p:nvSpPr>
          <p:cNvPr id="5" name="object 5"/>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2/12/2020</a:t>
            </a:r>
            <a:endParaRPr sz="12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97251" y="411988"/>
            <a:ext cx="6396355" cy="690245"/>
          </a:xfrm>
          <a:prstGeom prst="rect">
            <a:avLst/>
          </a:prstGeom>
        </p:spPr>
        <p:txBody>
          <a:bodyPr vert="horz" wrap="square" lIns="0" tIns="0" rIns="0" bIns="0" rtlCol="0">
            <a:spAutoFit/>
          </a:bodyPr>
          <a:lstStyle/>
          <a:p>
            <a:pPr marL="12700">
              <a:lnSpc>
                <a:spcPct val="100000"/>
              </a:lnSpc>
            </a:pPr>
            <a:r>
              <a:rPr dirty="0"/>
              <a:t>CMS Strategic</a:t>
            </a:r>
            <a:r>
              <a:rPr spc="-100" dirty="0"/>
              <a:t> </a:t>
            </a:r>
            <a:r>
              <a:rPr dirty="0"/>
              <a:t>Priorities</a:t>
            </a:r>
          </a:p>
        </p:txBody>
      </p:sp>
      <p:sp>
        <p:nvSpPr>
          <p:cNvPr id="4" name="object 4"/>
          <p:cNvSpPr txBox="1"/>
          <p:nvPr/>
        </p:nvSpPr>
        <p:spPr>
          <a:xfrm>
            <a:off x="535940" y="1780033"/>
            <a:ext cx="4617720" cy="3983990"/>
          </a:xfrm>
          <a:prstGeom prst="rect">
            <a:avLst/>
          </a:prstGeom>
        </p:spPr>
        <p:txBody>
          <a:bodyPr vert="horz" wrap="square" lIns="0" tIns="0" rIns="0" bIns="0" rtlCol="0">
            <a:spAutoFit/>
          </a:bodyPr>
          <a:lstStyle/>
          <a:p>
            <a:pPr marL="12700" marR="391160">
              <a:lnSpc>
                <a:spcPts val="3030"/>
              </a:lnSpc>
            </a:pPr>
            <a:r>
              <a:rPr sz="2800" b="1" spc="-5" dirty="0">
                <a:solidFill>
                  <a:srgbClr val="0070C0"/>
                </a:solidFill>
                <a:latin typeface="Calibri"/>
                <a:cs typeface="Calibri"/>
              </a:rPr>
              <a:t>CMS </a:t>
            </a:r>
            <a:r>
              <a:rPr sz="2800" b="1" spc="-10" dirty="0">
                <a:solidFill>
                  <a:srgbClr val="0070C0"/>
                </a:solidFill>
                <a:latin typeface="Calibri"/>
                <a:cs typeface="Calibri"/>
              </a:rPr>
              <a:t>Objective: </a:t>
            </a:r>
            <a:r>
              <a:rPr sz="2800" spc="-20" dirty="0">
                <a:latin typeface="Calibri"/>
                <a:cs typeface="Calibri"/>
              </a:rPr>
              <a:t>Improve </a:t>
            </a:r>
            <a:r>
              <a:rPr sz="2800" spc="-5" dirty="0">
                <a:latin typeface="Calibri"/>
                <a:cs typeface="Calibri"/>
              </a:rPr>
              <a:t>the  </a:t>
            </a:r>
            <a:r>
              <a:rPr sz="2800" spc="-30" dirty="0">
                <a:latin typeface="Calibri"/>
                <a:cs typeface="Calibri"/>
              </a:rPr>
              <a:t>nation’s </a:t>
            </a:r>
            <a:r>
              <a:rPr sz="2800" spc="-5" dirty="0">
                <a:latin typeface="Calibri"/>
                <a:cs typeface="Calibri"/>
              </a:rPr>
              <a:t>health and </a:t>
            </a:r>
            <a:r>
              <a:rPr sz="2800" spc="-10" dirty="0">
                <a:latin typeface="Calibri"/>
                <a:cs typeface="Calibri"/>
              </a:rPr>
              <a:t>quality </a:t>
            </a:r>
            <a:r>
              <a:rPr sz="2800" spc="-5" dirty="0">
                <a:latin typeface="Calibri"/>
                <a:cs typeface="Calibri"/>
              </a:rPr>
              <a:t>of  </a:t>
            </a:r>
            <a:r>
              <a:rPr sz="2800" spc="-25" dirty="0">
                <a:latin typeface="Calibri"/>
                <a:cs typeface="Calibri"/>
              </a:rPr>
              <a:t>life.</a:t>
            </a:r>
            <a:endParaRPr sz="2800">
              <a:latin typeface="Calibri"/>
              <a:cs typeface="Calibri"/>
            </a:endParaRPr>
          </a:p>
          <a:p>
            <a:pPr marL="12700" marR="5080">
              <a:lnSpc>
                <a:spcPts val="2160"/>
              </a:lnSpc>
              <a:spcBef>
                <a:spcPts val="1635"/>
              </a:spcBef>
              <a:tabLst>
                <a:tab pos="2796540" algn="l"/>
              </a:tabLst>
            </a:pPr>
            <a:r>
              <a:rPr sz="2000" b="1" spc="-10" dirty="0">
                <a:latin typeface="Calibri"/>
                <a:cs typeface="Calibri"/>
              </a:rPr>
              <a:t>Enterprise </a:t>
            </a:r>
            <a:r>
              <a:rPr sz="2000" b="1" spc="-20" dirty="0">
                <a:latin typeface="Calibri"/>
                <a:cs typeface="Calibri"/>
              </a:rPr>
              <a:t>Key</a:t>
            </a:r>
            <a:r>
              <a:rPr sz="2000" b="1" spc="40" dirty="0">
                <a:latin typeface="Calibri"/>
                <a:cs typeface="Calibri"/>
              </a:rPr>
              <a:t> </a:t>
            </a:r>
            <a:r>
              <a:rPr sz="2000" b="1" spc="-5" dirty="0">
                <a:latin typeface="Calibri"/>
                <a:cs typeface="Calibri"/>
              </a:rPr>
              <a:t>Result</a:t>
            </a:r>
            <a:r>
              <a:rPr sz="2000" b="1" spc="-30" dirty="0">
                <a:latin typeface="Calibri"/>
                <a:cs typeface="Calibri"/>
              </a:rPr>
              <a:t> </a:t>
            </a:r>
            <a:r>
              <a:rPr sz="2000" b="1" dirty="0">
                <a:latin typeface="Calibri"/>
                <a:cs typeface="Calibri"/>
              </a:rPr>
              <a:t>#1</a:t>
            </a:r>
            <a:r>
              <a:rPr sz="2000" dirty="0">
                <a:latin typeface="Calibri"/>
                <a:cs typeface="Calibri"/>
              </a:rPr>
              <a:t>:	</a:t>
            </a:r>
            <a:r>
              <a:rPr sz="2000" spc="-15" dirty="0">
                <a:latin typeface="Calibri"/>
                <a:cs typeface="Calibri"/>
              </a:rPr>
              <a:t>Improve</a:t>
            </a:r>
            <a:r>
              <a:rPr sz="2000" spc="-75" dirty="0">
                <a:latin typeface="Calibri"/>
                <a:cs typeface="Calibri"/>
              </a:rPr>
              <a:t> </a:t>
            </a:r>
            <a:r>
              <a:rPr sz="2000" dirty="0">
                <a:latin typeface="Calibri"/>
                <a:cs typeface="Calibri"/>
              </a:rPr>
              <a:t>the  quality and </a:t>
            </a:r>
            <a:r>
              <a:rPr sz="2000" spc="-10" dirty="0">
                <a:latin typeface="Calibri"/>
                <a:cs typeface="Calibri"/>
              </a:rPr>
              <a:t>affordability </a:t>
            </a:r>
            <a:r>
              <a:rPr sz="2000" spc="-5" dirty="0">
                <a:latin typeface="Calibri"/>
                <a:cs typeface="Calibri"/>
              </a:rPr>
              <a:t>of </a:t>
            </a:r>
            <a:r>
              <a:rPr sz="2000" dirty="0">
                <a:latin typeface="Calibri"/>
                <a:cs typeface="Calibri"/>
              </a:rPr>
              <a:t>health </a:t>
            </a:r>
            <a:r>
              <a:rPr sz="2000" spc="-10" dirty="0">
                <a:latin typeface="Calibri"/>
                <a:cs typeface="Calibri"/>
              </a:rPr>
              <a:t>care </a:t>
            </a:r>
            <a:r>
              <a:rPr sz="2000" spc="-15" dirty="0">
                <a:latin typeface="Calibri"/>
                <a:cs typeface="Calibri"/>
              </a:rPr>
              <a:t>for </a:t>
            </a:r>
            <a:r>
              <a:rPr sz="2000" spc="-5" dirty="0">
                <a:latin typeface="Calibri"/>
                <a:cs typeface="Calibri"/>
              </a:rPr>
              <a:t>all  Americans.</a:t>
            </a:r>
            <a:endParaRPr sz="2000">
              <a:latin typeface="Calibri"/>
              <a:cs typeface="Calibri"/>
            </a:endParaRPr>
          </a:p>
          <a:p>
            <a:pPr marL="12700" marR="142875">
              <a:lnSpc>
                <a:spcPts val="2160"/>
              </a:lnSpc>
              <a:spcBef>
                <a:spcPts val="1605"/>
              </a:spcBef>
              <a:tabLst>
                <a:tab pos="2798445" algn="l"/>
              </a:tabLst>
            </a:pPr>
            <a:r>
              <a:rPr sz="2000" b="1" spc="-10" dirty="0">
                <a:latin typeface="Calibri"/>
                <a:cs typeface="Calibri"/>
              </a:rPr>
              <a:t>Enterprise </a:t>
            </a:r>
            <a:r>
              <a:rPr sz="2000" b="1" spc="-20" dirty="0">
                <a:latin typeface="Calibri"/>
                <a:cs typeface="Calibri"/>
              </a:rPr>
              <a:t>Key</a:t>
            </a:r>
            <a:r>
              <a:rPr sz="2000" b="1" spc="40" dirty="0">
                <a:latin typeface="Calibri"/>
                <a:cs typeface="Calibri"/>
              </a:rPr>
              <a:t> </a:t>
            </a:r>
            <a:r>
              <a:rPr sz="2000" b="1" spc="-5" dirty="0">
                <a:latin typeface="Calibri"/>
                <a:cs typeface="Calibri"/>
              </a:rPr>
              <a:t>Result</a:t>
            </a:r>
            <a:r>
              <a:rPr sz="2000" b="1" spc="-30" dirty="0">
                <a:latin typeface="Calibri"/>
                <a:cs typeface="Calibri"/>
              </a:rPr>
              <a:t> </a:t>
            </a:r>
            <a:r>
              <a:rPr sz="2000" b="1" dirty="0">
                <a:latin typeface="Calibri"/>
                <a:cs typeface="Calibri"/>
              </a:rPr>
              <a:t>#2:	</a:t>
            </a:r>
            <a:r>
              <a:rPr sz="2000" spc="-10" dirty="0">
                <a:latin typeface="Calibri"/>
                <a:cs typeface="Calibri"/>
              </a:rPr>
              <a:t>Drive</a:t>
            </a:r>
            <a:r>
              <a:rPr sz="2000" spc="-60" dirty="0">
                <a:latin typeface="Calibri"/>
                <a:cs typeface="Calibri"/>
              </a:rPr>
              <a:t> </a:t>
            </a:r>
            <a:r>
              <a:rPr sz="2000" spc="-5" dirty="0">
                <a:latin typeface="Calibri"/>
                <a:cs typeface="Calibri"/>
              </a:rPr>
              <a:t>American </a:t>
            </a:r>
            <a:r>
              <a:rPr sz="2000" dirty="0">
                <a:latin typeface="Calibri"/>
                <a:cs typeface="Calibri"/>
              </a:rPr>
              <a:t> health </a:t>
            </a:r>
            <a:r>
              <a:rPr sz="2000" spc="-10" dirty="0">
                <a:latin typeface="Calibri"/>
                <a:cs typeface="Calibri"/>
              </a:rPr>
              <a:t>care </a:t>
            </a:r>
            <a:r>
              <a:rPr sz="2000" spc="-15" dirty="0">
                <a:latin typeface="Calibri"/>
                <a:cs typeface="Calibri"/>
              </a:rPr>
              <a:t>towards </a:t>
            </a:r>
            <a:r>
              <a:rPr sz="2000" spc="-10" dirty="0">
                <a:latin typeface="Calibri"/>
                <a:cs typeface="Calibri"/>
              </a:rPr>
              <a:t>payment </a:t>
            </a:r>
            <a:r>
              <a:rPr sz="2000" spc="-15" dirty="0">
                <a:latin typeface="Calibri"/>
                <a:cs typeface="Calibri"/>
              </a:rPr>
              <a:t>for </a:t>
            </a:r>
            <a:r>
              <a:rPr sz="2000" spc="-5" dirty="0">
                <a:latin typeface="Calibri"/>
                <a:cs typeface="Calibri"/>
              </a:rPr>
              <a:t>value, not  </a:t>
            </a:r>
            <a:r>
              <a:rPr sz="2000" spc="-10" dirty="0">
                <a:latin typeface="Calibri"/>
                <a:cs typeface="Calibri"/>
              </a:rPr>
              <a:t>volume.</a:t>
            </a:r>
            <a:endParaRPr sz="2000">
              <a:latin typeface="Calibri"/>
              <a:cs typeface="Calibri"/>
            </a:endParaRPr>
          </a:p>
          <a:p>
            <a:pPr marL="12700" marR="120650">
              <a:lnSpc>
                <a:spcPts val="2160"/>
              </a:lnSpc>
              <a:spcBef>
                <a:spcPts val="1590"/>
              </a:spcBef>
              <a:tabLst>
                <a:tab pos="2798445" algn="l"/>
              </a:tabLst>
            </a:pPr>
            <a:r>
              <a:rPr sz="2000" b="1" spc="-10" dirty="0">
                <a:latin typeface="Calibri"/>
                <a:cs typeface="Calibri"/>
              </a:rPr>
              <a:t>Enterprise </a:t>
            </a:r>
            <a:r>
              <a:rPr sz="2000" b="1" spc="-20" dirty="0">
                <a:latin typeface="Calibri"/>
                <a:cs typeface="Calibri"/>
              </a:rPr>
              <a:t>Key</a:t>
            </a:r>
            <a:r>
              <a:rPr sz="2000" b="1" spc="40" dirty="0">
                <a:latin typeface="Calibri"/>
                <a:cs typeface="Calibri"/>
              </a:rPr>
              <a:t> </a:t>
            </a:r>
            <a:r>
              <a:rPr sz="2000" b="1" spc="-5" dirty="0">
                <a:latin typeface="Calibri"/>
                <a:cs typeface="Calibri"/>
              </a:rPr>
              <a:t>Result</a:t>
            </a:r>
            <a:r>
              <a:rPr sz="2000" b="1" spc="-30" dirty="0">
                <a:latin typeface="Calibri"/>
                <a:cs typeface="Calibri"/>
              </a:rPr>
              <a:t> </a:t>
            </a:r>
            <a:r>
              <a:rPr sz="2000" b="1" dirty="0">
                <a:latin typeface="Calibri"/>
                <a:cs typeface="Calibri"/>
              </a:rPr>
              <a:t>#3:	</a:t>
            </a:r>
            <a:r>
              <a:rPr sz="2000" spc="-10" dirty="0">
                <a:latin typeface="Calibri"/>
                <a:cs typeface="Calibri"/>
              </a:rPr>
              <a:t>Lower</a:t>
            </a:r>
            <a:r>
              <a:rPr sz="2000" spc="-100" dirty="0">
                <a:latin typeface="Calibri"/>
                <a:cs typeface="Calibri"/>
              </a:rPr>
              <a:t> </a:t>
            </a:r>
            <a:r>
              <a:rPr sz="2000" spc="-15" dirty="0">
                <a:latin typeface="Calibri"/>
                <a:cs typeface="Calibri"/>
              </a:rPr>
              <a:t>America’s </a:t>
            </a:r>
            <a:r>
              <a:rPr sz="2000" dirty="0">
                <a:latin typeface="Calibri"/>
                <a:cs typeface="Calibri"/>
              </a:rPr>
              <a:t> </a:t>
            </a:r>
            <a:r>
              <a:rPr sz="2000" spc="-25" dirty="0">
                <a:latin typeface="Calibri"/>
                <a:cs typeface="Calibri"/>
              </a:rPr>
              <a:t>rate </a:t>
            </a:r>
            <a:r>
              <a:rPr sz="2000" spc="-5" dirty="0">
                <a:latin typeface="Calibri"/>
                <a:cs typeface="Calibri"/>
              </a:rPr>
              <a:t>of </a:t>
            </a:r>
            <a:r>
              <a:rPr sz="2000" spc="-10" dirty="0">
                <a:latin typeface="Calibri"/>
                <a:cs typeface="Calibri"/>
              </a:rPr>
              <a:t>growth </a:t>
            </a:r>
            <a:r>
              <a:rPr sz="2000" spc="-5" dirty="0">
                <a:latin typeface="Calibri"/>
                <a:cs typeface="Calibri"/>
              </a:rPr>
              <a:t>in healthcare </a:t>
            </a:r>
            <a:r>
              <a:rPr sz="2000" dirty="0">
                <a:latin typeface="Calibri"/>
                <a:cs typeface="Calibri"/>
              </a:rPr>
              <a:t>spending.</a:t>
            </a:r>
            <a:endParaRPr sz="2000">
              <a:latin typeface="Calibri"/>
              <a:cs typeface="Calibri"/>
            </a:endParaRPr>
          </a:p>
        </p:txBody>
      </p:sp>
      <p:sp>
        <p:nvSpPr>
          <p:cNvPr id="5" name="object 5" descr="Graphic showing CMS' strategic priorities for patients"/>
          <p:cNvSpPr/>
          <p:nvPr/>
        </p:nvSpPr>
        <p:spPr>
          <a:xfrm>
            <a:off x="5477256" y="1528572"/>
            <a:ext cx="5501690" cy="502193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45</a:t>
            </a:r>
            <a:endParaRPr sz="1200">
              <a:latin typeface="Arial"/>
              <a:cs typeface="Arial"/>
            </a:endParaRPr>
          </a:p>
        </p:txBody>
      </p:sp>
      <p:sp>
        <p:nvSpPr>
          <p:cNvPr id="7" name="object 7"/>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39110" y="475488"/>
            <a:ext cx="7113905" cy="567055"/>
          </a:xfrm>
          <a:prstGeom prst="rect">
            <a:avLst/>
          </a:prstGeom>
        </p:spPr>
        <p:txBody>
          <a:bodyPr vert="horz" wrap="square" lIns="0" tIns="0" rIns="0" bIns="0" rtlCol="0">
            <a:spAutoFit/>
          </a:bodyPr>
          <a:lstStyle/>
          <a:p>
            <a:pPr marL="12700">
              <a:lnSpc>
                <a:spcPct val="100000"/>
              </a:lnSpc>
            </a:pPr>
            <a:r>
              <a:rPr sz="3600" spc="-5" dirty="0"/>
              <a:t>Meaningful Measures</a:t>
            </a:r>
            <a:r>
              <a:rPr sz="3600" spc="-20" dirty="0"/>
              <a:t> </a:t>
            </a:r>
            <a:r>
              <a:rPr sz="3600" spc="-5" dirty="0"/>
              <a:t>Objectives</a:t>
            </a:r>
            <a:endParaRPr sz="3600"/>
          </a:p>
        </p:txBody>
      </p:sp>
      <p:sp>
        <p:nvSpPr>
          <p:cNvPr id="4" name="object 4"/>
          <p:cNvSpPr txBox="1"/>
          <p:nvPr/>
        </p:nvSpPr>
        <p:spPr>
          <a:xfrm>
            <a:off x="507157" y="1594372"/>
            <a:ext cx="10358755" cy="906144"/>
          </a:xfrm>
          <a:prstGeom prst="rect">
            <a:avLst/>
          </a:prstGeom>
        </p:spPr>
        <p:txBody>
          <a:bodyPr vert="horz" wrap="square" lIns="0" tIns="0" rIns="0" bIns="0" rtlCol="0">
            <a:spAutoFit/>
          </a:bodyPr>
          <a:lstStyle/>
          <a:p>
            <a:pPr marL="12700" marR="5080">
              <a:lnSpc>
                <a:spcPct val="120000"/>
              </a:lnSpc>
            </a:pPr>
            <a:r>
              <a:rPr sz="2400" b="1" spc="-5" dirty="0">
                <a:solidFill>
                  <a:srgbClr val="004986"/>
                </a:solidFill>
                <a:latin typeface="Calibri"/>
                <a:cs typeface="Calibri"/>
              </a:rPr>
              <a:t>Meaningful Measures </a:t>
            </a:r>
            <a:r>
              <a:rPr sz="2400" b="1" spc="-10" dirty="0">
                <a:solidFill>
                  <a:srgbClr val="004986"/>
                </a:solidFill>
                <a:latin typeface="Calibri"/>
                <a:cs typeface="Calibri"/>
              </a:rPr>
              <a:t>focus </a:t>
            </a:r>
            <a:r>
              <a:rPr sz="2400" b="1" spc="-20" dirty="0">
                <a:solidFill>
                  <a:srgbClr val="004986"/>
                </a:solidFill>
                <a:latin typeface="Calibri"/>
                <a:cs typeface="Calibri"/>
              </a:rPr>
              <a:t>everyone’s </a:t>
            </a:r>
            <a:r>
              <a:rPr sz="2400" b="1" spc="-10" dirty="0">
                <a:solidFill>
                  <a:srgbClr val="004986"/>
                </a:solidFill>
                <a:latin typeface="Calibri"/>
                <a:cs typeface="Calibri"/>
              </a:rPr>
              <a:t>efforts </a:t>
            </a:r>
            <a:r>
              <a:rPr sz="2400" b="1" dirty="0">
                <a:solidFill>
                  <a:srgbClr val="004986"/>
                </a:solidFill>
                <a:latin typeface="Calibri"/>
                <a:cs typeface="Calibri"/>
              </a:rPr>
              <a:t>on </a:t>
            </a:r>
            <a:r>
              <a:rPr sz="2400" b="1" spc="-5" dirty="0">
                <a:solidFill>
                  <a:srgbClr val="004986"/>
                </a:solidFill>
                <a:latin typeface="Calibri"/>
                <a:cs typeface="Calibri"/>
              </a:rPr>
              <a:t>the </a:t>
            </a:r>
            <a:r>
              <a:rPr sz="2400" b="1" dirty="0">
                <a:solidFill>
                  <a:srgbClr val="004986"/>
                </a:solidFill>
                <a:latin typeface="Calibri"/>
                <a:cs typeface="Calibri"/>
              </a:rPr>
              <a:t>same </a:t>
            </a:r>
            <a:r>
              <a:rPr sz="2400" b="1" spc="-5" dirty="0">
                <a:solidFill>
                  <a:srgbClr val="004986"/>
                </a:solidFill>
                <a:latin typeface="Calibri"/>
                <a:cs typeface="Calibri"/>
              </a:rPr>
              <a:t>quality </a:t>
            </a:r>
            <a:r>
              <a:rPr sz="2400" b="1" spc="-10" dirty="0">
                <a:solidFill>
                  <a:srgbClr val="004986"/>
                </a:solidFill>
                <a:latin typeface="Calibri"/>
                <a:cs typeface="Calibri"/>
              </a:rPr>
              <a:t>areas </a:t>
            </a:r>
            <a:r>
              <a:rPr sz="2400" b="1" spc="-5" dirty="0">
                <a:solidFill>
                  <a:srgbClr val="004986"/>
                </a:solidFill>
                <a:latin typeface="Calibri"/>
                <a:cs typeface="Calibri"/>
              </a:rPr>
              <a:t>and lend  </a:t>
            </a:r>
            <a:r>
              <a:rPr sz="2400" b="1" spc="-15" dirty="0">
                <a:solidFill>
                  <a:srgbClr val="004986"/>
                </a:solidFill>
                <a:latin typeface="Calibri"/>
                <a:cs typeface="Calibri"/>
              </a:rPr>
              <a:t>specificity, </a:t>
            </a:r>
            <a:r>
              <a:rPr sz="2400" b="1" spc="-5" dirty="0">
                <a:solidFill>
                  <a:srgbClr val="004986"/>
                </a:solidFill>
                <a:latin typeface="Calibri"/>
                <a:cs typeface="Calibri"/>
              </a:rPr>
              <a:t>which can help </a:t>
            </a:r>
            <a:r>
              <a:rPr sz="2400" b="1" spc="-10" dirty="0">
                <a:solidFill>
                  <a:srgbClr val="004986"/>
                </a:solidFill>
                <a:latin typeface="Calibri"/>
                <a:cs typeface="Calibri"/>
              </a:rPr>
              <a:t>identify </a:t>
            </a:r>
            <a:r>
              <a:rPr sz="2400" b="1" spc="-5" dirty="0">
                <a:solidFill>
                  <a:srgbClr val="004986"/>
                </a:solidFill>
                <a:latin typeface="Calibri"/>
                <a:cs typeface="Calibri"/>
              </a:rPr>
              <a:t>measures</a:t>
            </a:r>
            <a:r>
              <a:rPr sz="2400" b="1" spc="-20" dirty="0">
                <a:solidFill>
                  <a:srgbClr val="004986"/>
                </a:solidFill>
                <a:latin typeface="Calibri"/>
                <a:cs typeface="Calibri"/>
              </a:rPr>
              <a:t> </a:t>
            </a:r>
            <a:r>
              <a:rPr sz="2400" b="1" spc="-10" dirty="0">
                <a:solidFill>
                  <a:srgbClr val="004986"/>
                </a:solidFill>
                <a:latin typeface="Calibri"/>
                <a:cs typeface="Calibri"/>
              </a:rPr>
              <a:t>that:</a:t>
            </a:r>
            <a:endParaRPr sz="2400" dirty="0">
              <a:latin typeface="Calibri"/>
              <a:cs typeface="Calibri"/>
            </a:endParaRPr>
          </a:p>
        </p:txBody>
      </p:sp>
      <p:sp>
        <p:nvSpPr>
          <p:cNvPr id="5" name="object 5"/>
          <p:cNvSpPr txBox="1"/>
          <p:nvPr/>
        </p:nvSpPr>
        <p:spPr>
          <a:xfrm>
            <a:off x="381273" y="3511563"/>
            <a:ext cx="2197100" cy="847090"/>
          </a:xfrm>
          <a:prstGeom prst="rect">
            <a:avLst/>
          </a:prstGeom>
        </p:spPr>
        <p:txBody>
          <a:bodyPr vert="horz" wrap="square" lIns="0" tIns="0" rIns="0" bIns="0" rtlCol="0">
            <a:spAutoFit/>
          </a:bodyPr>
          <a:lstStyle/>
          <a:p>
            <a:pPr marL="12700" marR="5080" indent="-1270" algn="ctr">
              <a:lnSpc>
                <a:spcPct val="100000"/>
              </a:lnSpc>
            </a:pPr>
            <a:r>
              <a:rPr sz="1800" spc="-5" dirty="0">
                <a:latin typeface="Calibri"/>
                <a:cs typeface="Calibri"/>
              </a:rPr>
              <a:t>Address high-impact  measure </a:t>
            </a:r>
            <a:r>
              <a:rPr sz="1800" spc="-10" dirty="0">
                <a:latin typeface="Calibri"/>
                <a:cs typeface="Calibri"/>
              </a:rPr>
              <a:t>areas </a:t>
            </a:r>
            <a:r>
              <a:rPr sz="1800" spc="-5" dirty="0">
                <a:latin typeface="Calibri"/>
                <a:cs typeface="Calibri"/>
              </a:rPr>
              <a:t>that  </a:t>
            </a:r>
            <a:r>
              <a:rPr sz="1800" spc="-10" dirty="0">
                <a:latin typeface="Calibri"/>
                <a:cs typeface="Calibri"/>
              </a:rPr>
              <a:t>safeguard </a:t>
            </a:r>
            <a:r>
              <a:rPr sz="1800" spc="-5" dirty="0">
                <a:latin typeface="Calibri"/>
                <a:cs typeface="Calibri"/>
              </a:rPr>
              <a:t>public</a:t>
            </a:r>
            <a:r>
              <a:rPr sz="1800" spc="-30" dirty="0">
                <a:latin typeface="Calibri"/>
                <a:cs typeface="Calibri"/>
              </a:rPr>
              <a:t> </a:t>
            </a:r>
            <a:r>
              <a:rPr sz="1800" spc="-5" dirty="0">
                <a:latin typeface="Calibri"/>
                <a:cs typeface="Calibri"/>
              </a:rPr>
              <a:t>health</a:t>
            </a:r>
            <a:endParaRPr sz="1800" dirty="0">
              <a:latin typeface="Calibri"/>
              <a:cs typeface="Calibri"/>
            </a:endParaRPr>
          </a:p>
        </p:txBody>
      </p:sp>
      <p:sp>
        <p:nvSpPr>
          <p:cNvPr id="6" name="object 6"/>
          <p:cNvSpPr txBox="1"/>
          <p:nvPr/>
        </p:nvSpPr>
        <p:spPr>
          <a:xfrm>
            <a:off x="3230771" y="3511563"/>
            <a:ext cx="2592705" cy="847090"/>
          </a:xfrm>
          <a:prstGeom prst="rect">
            <a:avLst/>
          </a:prstGeom>
        </p:spPr>
        <p:txBody>
          <a:bodyPr vert="horz" wrap="square" lIns="0" tIns="0" rIns="0" bIns="0" rtlCol="0">
            <a:spAutoFit/>
          </a:bodyPr>
          <a:lstStyle/>
          <a:p>
            <a:pPr marL="12700" marR="5080" indent="313690">
              <a:lnSpc>
                <a:spcPct val="100000"/>
              </a:lnSpc>
            </a:pPr>
            <a:r>
              <a:rPr sz="1800" spc="-10" dirty="0">
                <a:latin typeface="Calibri"/>
                <a:cs typeface="Calibri"/>
              </a:rPr>
              <a:t>Are patient-centered  </a:t>
            </a:r>
            <a:r>
              <a:rPr sz="1800" dirty="0">
                <a:latin typeface="Calibri"/>
                <a:cs typeface="Calibri"/>
              </a:rPr>
              <a:t>and </a:t>
            </a:r>
            <a:r>
              <a:rPr sz="1800" spc="-5" dirty="0">
                <a:latin typeface="Calibri"/>
                <a:cs typeface="Calibri"/>
              </a:rPr>
              <a:t>meaningful </a:t>
            </a:r>
            <a:r>
              <a:rPr sz="1800" spc="-10" dirty="0">
                <a:latin typeface="Calibri"/>
                <a:cs typeface="Calibri"/>
              </a:rPr>
              <a:t>to</a:t>
            </a:r>
            <a:r>
              <a:rPr sz="1800" spc="-35" dirty="0">
                <a:latin typeface="Calibri"/>
                <a:cs typeface="Calibri"/>
              </a:rPr>
              <a:t> </a:t>
            </a:r>
            <a:r>
              <a:rPr sz="1800" spc="-5" dirty="0">
                <a:latin typeface="Calibri"/>
                <a:cs typeface="Calibri"/>
              </a:rPr>
              <a:t>patients,</a:t>
            </a:r>
            <a:endParaRPr sz="1800">
              <a:latin typeface="Calibri"/>
              <a:cs typeface="Calibri"/>
            </a:endParaRPr>
          </a:p>
          <a:p>
            <a:pPr marL="210820">
              <a:lnSpc>
                <a:spcPct val="100000"/>
              </a:lnSpc>
            </a:pPr>
            <a:r>
              <a:rPr sz="1800" spc="-5" dirty="0">
                <a:latin typeface="Calibri"/>
                <a:cs typeface="Calibri"/>
              </a:rPr>
              <a:t>clinicians </a:t>
            </a:r>
            <a:r>
              <a:rPr sz="1800" dirty="0">
                <a:latin typeface="Calibri"/>
                <a:cs typeface="Calibri"/>
              </a:rPr>
              <a:t>and</a:t>
            </a:r>
            <a:r>
              <a:rPr sz="1800" spc="-60" dirty="0">
                <a:latin typeface="Calibri"/>
                <a:cs typeface="Calibri"/>
              </a:rPr>
              <a:t> </a:t>
            </a:r>
            <a:r>
              <a:rPr sz="1800" spc="-10" dirty="0">
                <a:latin typeface="Calibri"/>
                <a:cs typeface="Calibri"/>
              </a:rPr>
              <a:t>providers</a:t>
            </a:r>
            <a:endParaRPr sz="1800">
              <a:latin typeface="Calibri"/>
              <a:cs typeface="Calibri"/>
            </a:endParaRPr>
          </a:p>
        </p:txBody>
      </p:sp>
      <p:sp>
        <p:nvSpPr>
          <p:cNvPr id="7" name="object 7"/>
          <p:cNvSpPr txBox="1"/>
          <p:nvPr/>
        </p:nvSpPr>
        <p:spPr>
          <a:xfrm>
            <a:off x="6658629" y="3511563"/>
            <a:ext cx="1851025" cy="572770"/>
          </a:xfrm>
          <a:prstGeom prst="rect">
            <a:avLst/>
          </a:prstGeom>
        </p:spPr>
        <p:txBody>
          <a:bodyPr vert="horz" wrap="square" lIns="0" tIns="0" rIns="0" bIns="0" rtlCol="0">
            <a:spAutoFit/>
          </a:bodyPr>
          <a:lstStyle/>
          <a:p>
            <a:pPr marL="224154" marR="5080" indent="-212090">
              <a:lnSpc>
                <a:spcPct val="100000"/>
              </a:lnSpc>
            </a:pPr>
            <a:r>
              <a:rPr sz="1800" spc="-10" dirty="0">
                <a:latin typeface="Calibri"/>
                <a:cs typeface="Calibri"/>
              </a:rPr>
              <a:t>Are</a:t>
            </a:r>
            <a:r>
              <a:rPr sz="1800" spc="-80" dirty="0">
                <a:latin typeface="Calibri"/>
                <a:cs typeface="Calibri"/>
              </a:rPr>
              <a:t> </a:t>
            </a:r>
            <a:r>
              <a:rPr sz="1800" spc="-5" dirty="0">
                <a:latin typeface="Calibri"/>
                <a:cs typeface="Calibri"/>
              </a:rPr>
              <a:t>outcome-based  </a:t>
            </a:r>
            <a:r>
              <a:rPr sz="1800" spc="-10" dirty="0">
                <a:latin typeface="Calibri"/>
                <a:cs typeface="Calibri"/>
              </a:rPr>
              <a:t>where</a:t>
            </a:r>
            <a:r>
              <a:rPr sz="1800" spc="-50" dirty="0">
                <a:latin typeface="Calibri"/>
                <a:cs typeface="Calibri"/>
              </a:rPr>
              <a:t> </a:t>
            </a:r>
            <a:r>
              <a:rPr sz="1800" spc="-5" dirty="0">
                <a:latin typeface="Calibri"/>
                <a:cs typeface="Calibri"/>
              </a:rPr>
              <a:t>possible</a:t>
            </a:r>
            <a:endParaRPr sz="1800">
              <a:latin typeface="Calibri"/>
              <a:cs typeface="Calibri"/>
            </a:endParaRPr>
          </a:p>
        </p:txBody>
      </p:sp>
      <p:sp>
        <p:nvSpPr>
          <p:cNvPr id="8" name="object 8"/>
          <p:cNvSpPr txBox="1"/>
          <p:nvPr/>
        </p:nvSpPr>
        <p:spPr>
          <a:xfrm>
            <a:off x="9661976" y="3511563"/>
            <a:ext cx="1983739" cy="572770"/>
          </a:xfrm>
          <a:prstGeom prst="rect">
            <a:avLst/>
          </a:prstGeom>
        </p:spPr>
        <p:txBody>
          <a:bodyPr vert="horz" wrap="square" lIns="0" tIns="0" rIns="0" bIns="0" rtlCol="0">
            <a:spAutoFit/>
          </a:bodyPr>
          <a:lstStyle/>
          <a:p>
            <a:pPr marL="12700" marR="5080" indent="73025">
              <a:lnSpc>
                <a:spcPct val="100000"/>
              </a:lnSpc>
            </a:pPr>
            <a:r>
              <a:rPr sz="1800" spc="-5" dirty="0">
                <a:latin typeface="Calibri"/>
                <a:cs typeface="Calibri"/>
              </a:rPr>
              <a:t>Fulfill </a:t>
            </a:r>
            <a:r>
              <a:rPr sz="1800" spc="-10" dirty="0">
                <a:latin typeface="Calibri"/>
                <a:cs typeface="Calibri"/>
              </a:rPr>
              <a:t>requirements  </a:t>
            </a:r>
            <a:r>
              <a:rPr sz="1800" spc="-5" dirty="0">
                <a:latin typeface="Calibri"/>
                <a:cs typeface="Calibri"/>
              </a:rPr>
              <a:t>in </a:t>
            </a:r>
            <a:r>
              <a:rPr sz="1800" spc="-10" dirty="0">
                <a:latin typeface="Calibri"/>
                <a:cs typeface="Calibri"/>
              </a:rPr>
              <a:t>programs’</a:t>
            </a:r>
            <a:r>
              <a:rPr sz="1800" spc="-45" dirty="0">
                <a:latin typeface="Calibri"/>
                <a:cs typeface="Calibri"/>
              </a:rPr>
              <a:t> </a:t>
            </a:r>
            <a:r>
              <a:rPr sz="1800" spc="-15" dirty="0">
                <a:latin typeface="Calibri"/>
                <a:cs typeface="Calibri"/>
              </a:rPr>
              <a:t>statutes</a:t>
            </a:r>
            <a:endParaRPr sz="1800">
              <a:latin typeface="Calibri"/>
              <a:cs typeface="Calibri"/>
            </a:endParaRPr>
          </a:p>
        </p:txBody>
      </p:sp>
      <p:sp>
        <p:nvSpPr>
          <p:cNvPr id="9" name="object 9"/>
          <p:cNvSpPr txBox="1"/>
          <p:nvPr/>
        </p:nvSpPr>
        <p:spPr>
          <a:xfrm>
            <a:off x="510203" y="5603939"/>
            <a:ext cx="1938020" cy="572770"/>
          </a:xfrm>
          <a:prstGeom prst="rect">
            <a:avLst/>
          </a:prstGeom>
        </p:spPr>
        <p:txBody>
          <a:bodyPr vert="horz" wrap="square" lIns="0" tIns="0" rIns="0" bIns="0" rtlCol="0">
            <a:spAutoFit/>
          </a:bodyPr>
          <a:lstStyle/>
          <a:p>
            <a:pPr marL="12700" marR="5080" indent="164465">
              <a:lnSpc>
                <a:spcPct val="100000"/>
              </a:lnSpc>
            </a:pPr>
            <a:r>
              <a:rPr sz="1800" spc="-10" dirty="0">
                <a:latin typeface="Calibri"/>
                <a:cs typeface="Calibri"/>
              </a:rPr>
              <a:t>Minimize </a:t>
            </a:r>
            <a:r>
              <a:rPr sz="1800" spc="-5" dirty="0">
                <a:latin typeface="Calibri"/>
                <a:cs typeface="Calibri"/>
              </a:rPr>
              <a:t>level of  burden </a:t>
            </a:r>
            <a:r>
              <a:rPr sz="1800" spc="-15" dirty="0">
                <a:latin typeface="Calibri"/>
                <a:cs typeface="Calibri"/>
              </a:rPr>
              <a:t>for</a:t>
            </a:r>
            <a:r>
              <a:rPr sz="1800" spc="-80" dirty="0">
                <a:latin typeface="Calibri"/>
                <a:cs typeface="Calibri"/>
              </a:rPr>
              <a:t> </a:t>
            </a:r>
            <a:r>
              <a:rPr sz="1800" spc="-10" dirty="0">
                <a:latin typeface="Calibri"/>
                <a:cs typeface="Calibri"/>
              </a:rPr>
              <a:t>providers</a:t>
            </a:r>
            <a:endParaRPr sz="1800">
              <a:latin typeface="Calibri"/>
              <a:cs typeface="Calibri"/>
            </a:endParaRPr>
          </a:p>
        </p:txBody>
      </p:sp>
      <p:sp>
        <p:nvSpPr>
          <p:cNvPr id="10" name="object 10"/>
          <p:cNvSpPr txBox="1"/>
          <p:nvPr/>
        </p:nvSpPr>
        <p:spPr>
          <a:xfrm>
            <a:off x="3143446" y="5588394"/>
            <a:ext cx="2766060" cy="572770"/>
          </a:xfrm>
          <a:prstGeom prst="rect">
            <a:avLst/>
          </a:prstGeom>
        </p:spPr>
        <p:txBody>
          <a:bodyPr vert="horz" wrap="square" lIns="0" tIns="0" rIns="0" bIns="0" rtlCol="0">
            <a:spAutoFit/>
          </a:bodyPr>
          <a:lstStyle/>
          <a:p>
            <a:pPr marL="12700" marR="5080" indent="514984">
              <a:lnSpc>
                <a:spcPct val="100000"/>
              </a:lnSpc>
            </a:pPr>
            <a:r>
              <a:rPr sz="1800" spc="-5" dirty="0">
                <a:latin typeface="Calibri"/>
                <a:cs typeface="Calibri"/>
              </a:rPr>
              <a:t>Identify significant  opportunity </a:t>
            </a:r>
            <a:r>
              <a:rPr sz="1800" spc="-15" dirty="0">
                <a:latin typeface="Calibri"/>
                <a:cs typeface="Calibri"/>
              </a:rPr>
              <a:t>for</a:t>
            </a:r>
            <a:r>
              <a:rPr sz="1800" spc="-10" dirty="0">
                <a:latin typeface="Calibri"/>
                <a:cs typeface="Calibri"/>
              </a:rPr>
              <a:t> improvement</a:t>
            </a:r>
            <a:endParaRPr sz="1800">
              <a:latin typeface="Calibri"/>
              <a:cs typeface="Calibri"/>
            </a:endParaRPr>
          </a:p>
        </p:txBody>
      </p:sp>
      <p:sp>
        <p:nvSpPr>
          <p:cNvPr id="11" name="object 11"/>
          <p:cNvSpPr txBox="1"/>
          <p:nvPr/>
        </p:nvSpPr>
        <p:spPr>
          <a:xfrm>
            <a:off x="6430943" y="5442319"/>
            <a:ext cx="2247265" cy="1395730"/>
          </a:xfrm>
          <a:prstGeom prst="rect">
            <a:avLst/>
          </a:prstGeom>
        </p:spPr>
        <p:txBody>
          <a:bodyPr vert="horz" wrap="square" lIns="0" tIns="0" rIns="0" bIns="0" rtlCol="0">
            <a:spAutoFit/>
          </a:bodyPr>
          <a:lstStyle/>
          <a:p>
            <a:pPr marL="154305" marR="146685" indent="635" algn="ctr">
              <a:lnSpc>
                <a:spcPct val="100000"/>
              </a:lnSpc>
            </a:pPr>
            <a:r>
              <a:rPr sz="1800" spc="-5" dirty="0">
                <a:latin typeface="Calibri"/>
                <a:cs typeface="Calibri"/>
              </a:rPr>
              <a:t>Address measure  </a:t>
            </a:r>
            <a:r>
              <a:rPr sz="1800" dirty="0">
                <a:latin typeface="Calibri"/>
                <a:cs typeface="Calibri"/>
              </a:rPr>
              <a:t>needs </a:t>
            </a:r>
            <a:r>
              <a:rPr sz="1800" spc="-15" dirty="0">
                <a:latin typeface="Calibri"/>
                <a:cs typeface="Calibri"/>
              </a:rPr>
              <a:t>for</a:t>
            </a:r>
            <a:r>
              <a:rPr sz="1800" spc="-90" dirty="0">
                <a:latin typeface="Calibri"/>
                <a:cs typeface="Calibri"/>
              </a:rPr>
              <a:t> </a:t>
            </a:r>
            <a:r>
              <a:rPr sz="1800" spc="-5" dirty="0">
                <a:latin typeface="Calibri"/>
                <a:cs typeface="Calibri"/>
              </a:rPr>
              <a:t>population</a:t>
            </a:r>
            <a:endParaRPr sz="1800">
              <a:latin typeface="Calibri"/>
              <a:cs typeface="Calibri"/>
            </a:endParaRPr>
          </a:p>
          <a:p>
            <a:pPr marL="12700" marR="5080" algn="ctr">
              <a:lnSpc>
                <a:spcPct val="100000"/>
              </a:lnSpc>
            </a:pPr>
            <a:r>
              <a:rPr sz="1800" dirty="0">
                <a:latin typeface="Calibri"/>
                <a:cs typeface="Calibri"/>
              </a:rPr>
              <a:t>based </a:t>
            </a:r>
            <a:r>
              <a:rPr sz="1800" spc="-10" dirty="0">
                <a:latin typeface="Calibri"/>
                <a:cs typeface="Calibri"/>
              </a:rPr>
              <a:t>payment</a:t>
            </a:r>
            <a:r>
              <a:rPr sz="1800" spc="-50" dirty="0">
                <a:latin typeface="Calibri"/>
                <a:cs typeface="Calibri"/>
              </a:rPr>
              <a:t> </a:t>
            </a:r>
            <a:r>
              <a:rPr sz="1800" spc="-10" dirty="0">
                <a:latin typeface="Calibri"/>
                <a:cs typeface="Calibri"/>
              </a:rPr>
              <a:t>through  alternative payment  </a:t>
            </a:r>
            <a:r>
              <a:rPr sz="1800" spc="-5" dirty="0">
                <a:latin typeface="Calibri"/>
                <a:cs typeface="Calibri"/>
              </a:rPr>
              <a:t>models</a:t>
            </a:r>
            <a:endParaRPr sz="1800">
              <a:latin typeface="Calibri"/>
              <a:cs typeface="Calibri"/>
            </a:endParaRPr>
          </a:p>
        </p:txBody>
      </p:sp>
      <p:sp>
        <p:nvSpPr>
          <p:cNvPr id="12" name="object 12"/>
          <p:cNvSpPr txBox="1"/>
          <p:nvPr/>
        </p:nvSpPr>
        <p:spPr>
          <a:xfrm>
            <a:off x="9445949" y="5603939"/>
            <a:ext cx="2347595" cy="572770"/>
          </a:xfrm>
          <a:prstGeom prst="rect">
            <a:avLst/>
          </a:prstGeom>
        </p:spPr>
        <p:txBody>
          <a:bodyPr vert="horz" wrap="square" lIns="0" tIns="0" rIns="0" bIns="0" rtlCol="0">
            <a:spAutoFit/>
          </a:bodyPr>
          <a:lstStyle/>
          <a:p>
            <a:pPr marL="12700" marR="5080" indent="144145">
              <a:lnSpc>
                <a:spcPct val="100000"/>
              </a:lnSpc>
            </a:pPr>
            <a:r>
              <a:rPr sz="1800" spc="-5" dirty="0">
                <a:latin typeface="Calibri"/>
                <a:cs typeface="Calibri"/>
              </a:rPr>
              <a:t>Align </a:t>
            </a:r>
            <a:r>
              <a:rPr sz="1800" spc="-10" dirty="0">
                <a:latin typeface="Calibri"/>
                <a:cs typeface="Calibri"/>
              </a:rPr>
              <a:t>across programs  and/or </a:t>
            </a:r>
            <a:r>
              <a:rPr sz="1800" spc="-5" dirty="0">
                <a:latin typeface="Calibri"/>
                <a:cs typeface="Calibri"/>
              </a:rPr>
              <a:t>with other</a:t>
            </a:r>
            <a:r>
              <a:rPr sz="1800" spc="5" dirty="0">
                <a:latin typeface="Calibri"/>
                <a:cs typeface="Calibri"/>
              </a:rPr>
              <a:t> </a:t>
            </a:r>
            <a:r>
              <a:rPr sz="1800" spc="-20" dirty="0">
                <a:latin typeface="Calibri"/>
                <a:cs typeface="Calibri"/>
              </a:rPr>
              <a:t>payers</a:t>
            </a:r>
            <a:endParaRPr sz="1800">
              <a:latin typeface="Calibri"/>
              <a:cs typeface="Calibri"/>
            </a:endParaRPr>
          </a:p>
        </p:txBody>
      </p:sp>
      <p:sp>
        <p:nvSpPr>
          <p:cNvPr id="22" name="object 22"/>
          <p:cNvSpPr/>
          <p:nvPr/>
        </p:nvSpPr>
        <p:spPr>
          <a:xfrm>
            <a:off x="1597935" y="3086495"/>
            <a:ext cx="307975" cy="309245"/>
          </a:xfrm>
          <a:custGeom>
            <a:avLst/>
            <a:gdLst/>
            <a:ahLst/>
            <a:cxnLst/>
            <a:rect l="l" t="t" r="r" b="b"/>
            <a:pathLst>
              <a:path w="307975" h="309245">
                <a:moveTo>
                  <a:pt x="153850" y="308906"/>
                </a:moveTo>
                <a:lnTo>
                  <a:pt x="104851" y="300991"/>
                </a:lnTo>
                <a:lnTo>
                  <a:pt x="62571" y="278983"/>
                </a:lnTo>
                <a:lnTo>
                  <a:pt x="29406" y="245488"/>
                </a:lnTo>
                <a:lnTo>
                  <a:pt x="7750" y="203109"/>
                </a:lnTo>
                <a:lnTo>
                  <a:pt x="0" y="154453"/>
                </a:lnTo>
                <a:lnTo>
                  <a:pt x="7750" y="105261"/>
                </a:lnTo>
                <a:lnTo>
                  <a:pt x="29406" y="62816"/>
                </a:lnTo>
                <a:lnTo>
                  <a:pt x="62571" y="29521"/>
                </a:lnTo>
                <a:lnTo>
                  <a:pt x="104851" y="7781"/>
                </a:lnTo>
                <a:lnTo>
                  <a:pt x="153850" y="0"/>
                </a:lnTo>
                <a:lnTo>
                  <a:pt x="202317" y="7781"/>
                </a:lnTo>
                <a:lnTo>
                  <a:pt x="222332" y="18089"/>
                </a:lnTo>
                <a:lnTo>
                  <a:pt x="153850" y="18089"/>
                </a:lnTo>
                <a:lnTo>
                  <a:pt x="110982" y="25057"/>
                </a:lnTo>
                <a:lnTo>
                  <a:pt x="73704" y="44449"/>
                </a:lnTo>
                <a:lnTo>
                  <a:pt x="44275" y="73992"/>
                </a:lnTo>
                <a:lnTo>
                  <a:pt x="24959" y="111417"/>
                </a:lnTo>
                <a:lnTo>
                  <a:pt x="18018" y="154453"/>
                </a:lnTo>
                <a:lnTo>
                  <a:pt x="24959" y="196809"/>
                </a:lnTo>
                <a:lnTo>
                  <a:pt x="44275" y="233822"/>
                </a:lnTo>
                <a:lnTo>
                  <a:pt x="73704" y="263154"/>
                </a:lnTo>
                <a:lnTo>
                  <a:pt x="110982" y="282468"/>
                </a:lnTo>
                <a:lnTo>
                  <a:pt x="153850" y="289425"/>
                </a:lnTo>
                <a:lnTo>
                  <a:pt x="224502" y="289425"/>
                </a:lnTo>
                <a:lnTo>
                  <a:pt x="202317" y="300991"/>
                </a:lnTo>
                <a:lnTo>
                  <a:pt x="153850" y="308906"/>
                </a:lnTo>
                <a:close/>
              </a:path>
              <a:path w="307975" h="309245">
                <a:moveTo>
                  <a:pt x="224502" y="289425"/>
                </a:moveTo>
                <a:lnTo>
                  <a:pt x="153850" y="289425"/>
                </a:lnTo>
                <a:lnTo>
                  <a:pt x="196041" y="282468"/>
                </a:lnTo>
                <a:lnTo>
                  <a:pt x="232910" y="263154"/>
                </a:lnTo>
                <a:lnTo>
                  <a:pt x="262127" y="233822"/>
                </a:lnTo>
                <a:lnTo>
                  <a:pt x="281366" y="196809"/>
                </a:lnTo>
                <a:lnTo>
                  <a:pt x="288296" y="154453"/>
                </a:lnTo>
                <a:lnTo>
                  <a:pt x="281366" y="111417"/>
                </a:lnTo>
                <a:lnTo>
                  <a:pt x="262127" y="73992"/>
                </a:lnTo>
                <a:lnTo>
                  <a:pt x="232910" y="44449"/>
                </a:lnTo>
                <a:lnTo>
                  <a:pt x="196041" y="25057"/>
                </a:lnTo>
                <a:lnTo>
                  <a:pt x="153850" y="18089"/>
                </a:lnTo>
                <a:lnTo>
                  <a:pt x="222332" y="18089"/>
                </a:lnTo>
                <a:lnTo>
                  <a:pt x="244530" y="29521"/>
                </a:lnTo>
                <a:lnTo>
                  <a:pt x="277895" y="62816"/>
                </a:lnTo>
                <a:lnTo>
                  <a:pt x="299817" y="105261"/>
                </a:lnTo>
                <a:lnTo>
                  <a:pt x="307700" y="154453"/>
                </a:lnTo>
                <a:lnTo>
                  <a:pt x="299817" y="203109"/>
                </a:lnTo>
                <a:lnTo>
                  <a:pt x="277895" y="245488"/>
                </a:lnTo>
                <a:lnTo>
                  <a:pt x="244530" y="278983"/>
                </a:lnTo>
                <a:lnTo>
                  <a:pt x="224502" y="289425"/>
                </a:lnTo>
                <a:close/>
              </a:path>
            </a:pathLst>
          </a:custGeom>
          <a:solidFill>
            <a:srgbClr val="244889"/>
          </a:solidFill>
        </p:spPr>
        <p:txBody>
          <a:bodyPr wrap="square" lIns="0" tIns="0" rIns="0" bIns="0" rtlCol="0"/>
          <a:lstStyle/>
          <a:p>
            <a:endParaRPr/>
          </a:p>
        </p:txBody>
      </p:sp>
      <p:grpSp>
        <p:nvGrpSpPr>
          <p:cNvPr id="127" name="Group 126" descr="graphic of a bar graph">
            <a:extLst>
              <a:ext uri="{FF2B5EF4-FFF2-40B4-BE49-F238E27FC236}">
                <a16:creationId xmlns:a16="http://schemas.microsoft.com/office/drawing/2014/main" id="{37C830A9-4515-4E46-8020-994E4F84E13B}"/>
              </a:ext>
            </a:extLst>
          </p:cNvPr>
          <p:cNvGrpSpPr/>
          <p:nvPr/>
        </p:nvGrpSpPr>
        <p:grpSpPr>
          <a:xfrm>
            <a:off x="1054610" y="2843369"/>
            <a:ext cx="755686" cy="495010"/>
            <a:chOff x="1054610" y="2843369"/>
            <a:chExt cx="755686" cy="495010"/>
          </a:xfrm>
        </p:grpSpPr>
        <p:sp>
          <p:nvSpPr>
            <p:cNvPr id="13" name="object 13"/>
            <p:cNvSpPr/>
            <p:nvPr/>
          </p:nvSpPr>
          <p:spPr>
            <a:xfrm>
              <a:off x="1236179" y="2969980"/>
              <a:ext cx="162560" cy="0"/>
            </a:xfrm>
            <a:custGeom>
              <a:avLst/>
              <a:gdLst/>
              <a:ahLst/>
              <a:cxnLst/>
              <a:rect l="l" t="t" r="r" b="b"/>
              <a:pathLst>
                <a:path w="162559">
                  <a:moveTo>
                    <a:pt x="0" y="0"/>
                  </a:moveTo>
                  <a:lnTo>
                    <a:pt x="162166" y="0"/>
                  </a:lnTo>
                </a:path>
              </a:pathLst>
            </a:custGeom>
            <a:ln w="17814">
              <a:solidFill>
                <a:srgbClr val="244889"/>
              </a:solidFill>
            </a:ln>
          </p:spPr>
          <p:txBody>
            <a:bodyPr wrap="square" lIns="0" tIns="0" rIns="0" bIns="0" rtlCol="0"/>
            <a:lstStyle/>
            <a:p>
              <a:endParaRPr/>
            </a:p>
          </p:txBody>
        </p:sp>
        <p:sp>
          <p:nvSpPr>
            <p:cNvPr id="14" name="object 14"/>
            <p:cNvSpPr/>
            <p:nvPr/>
          </p:nvSpPr>
          <p:spPr>
            <a:xfrm>
              <a:off x="1245881" y="2978888"/>
              <a:ext cx="0" cy="292735"/>
            </a:xfrm>
            <a:custGeom>
              <a:avLst/>
              <a:gdLst/>
              <a:ahLst/>
              <a:cxnLst/>
              <a:rect l="l" t="t" r="r" b="b"/>
              <a:pathLst>
                <a:path h="292735">
                  <a:moveTo>
                    <a:pt x="0" y="0"/>
                  </a:moveTo>
                  <a:lnTo>
                    <a:pt x="0" y="292670"/>
                  </a:lnTo>
                </a:path>
              </a:pathLst>
            </a:custGeom>
            <a:ln w="19404">
              <a:solidFill>
                <a:srgbClr val="244889"/>
              </a:solidFill>
            </a:ln>
          </p:spPr>
          <p:txBody>
            <a:bodyPr wrap="square" lIns="0" tIns="0" rIns="0" bIns="0" rtlCol="0"/>
            <a:lstStyle/>
            <a:p>
              <a:endParaRPr/>
            </a:p>
          </p:txBody>
        </p:sp>
        <p:sp>
          <p:nvSpPr>
            <p:cNvPr id="15" name="object 15"/>
            <p:cNvSpPr/>
            <p:nvPr/>
          </p:nvSpPr>
          <p:spPr>
            <a:xfrm>
              <a:off x="1389337" y="2979350"/>
              <a:ext cx="0" cy="292735"/>
            </a:xfrm>
            <a:custGeom>
              <a:avLst/>
              <a:gdLst/>
              <a:ahLst/>
              <a:cxnLst/>
              <a:rect l="l" t="t" r="r" b="b"/>
              <a:pathLst>
                <a:path h="292735">
                  <a:moveTo>
                    <a:pt x="0" y="0"/>
                  </a:moveTo>
                  <a:lnTo>
                    <a:pt x="0" y="292208"/>
                  </a:lnTo>
                </a:path>
              </a:pathLst>
            </a:custGeom>
            <a:ln w="18018">
              <a:solidFill>
                <a:srgbClr val="244889"/>
              </a:solidFill>
            </a:ln>
          </p:spPr>
          <p:txBody>
            <a:bodyPr wrap="square" lIns="0" tIns="0" rIns="0" bIns="0" rtlCol="0"/>
            <a:lstStyle/>
            <a:p>
              <a:endParaRPr/>
            </a:p>
          </p:txBody>
        </p:sp>
        <p:sp>
          <p:nvSpPr>
            <p:cNvPr id="16" name="object 16"/>
            <p:cNvSpPr/>
            <p:nvPr/>
          </p:nvSpPr>
          <p:spPr>
            <a:xfrm>
              <a:off x="1054610" y="3095956"/>
              <a:ext cx="161290" cy="0"/>
            </a:xfrm>
            <a:custGeom>
              <a:avLst/>
              <a:gdLst/>
              <a:ahLst/>
              <a:cxnLst/>
              <a:rect l="l" t="t" r="r" b="b"/>
              <a:pathLst>
                <a:path w="161290">
                  <a:moveTo>
                    <a:pt x="0" y="0"/>
                  </a:moveTo>
                  <a:lnTo>
                    <a:pt x="160777" y="0"/>
                  </a:lnTo>
                </a:path>
              </a:pathLst>
            </a:custGeom>
            <a:ln w="17814">
              <a:solidFill>
                <a:srgbClr val="244889"/>
              </a:solidFill>
            </a:ln>
          </p:spPr>
          <p:txBody>
            <a:bodyPr wrap="square" lIns="0" tIns="0" rIns="0" bIns="0" rtlCol="0"/>
            <a:lstStyle/>
            <a:p>
              <a:endParaRPr/>
            </a:p>
          </p:txBody>
        </p:sp>
        <p:sp>
          <p:nvSpPr>
            <p:cNvPr id="17" name="object 17"/>
            <p:cNvSpPr/>
            <p:nvPr/>
          </p:nvSpPr>
          <p:spPr>
            <a:xfrm>
              <a:off x="1063618" y="3104863"/>
              <a:ext cx="0" cy="167005"/>
            </a:xfrm>
            <a:custGeom>
              <a:avLst/>
              <a:gdLst/>
              <a:ahLst/>
              <a:cxnLst/>
              <a:rect l="l" t="t" r="r" b="b"/>
              <a:pathLst>
                <a:path h="167004">
                  <a:moveTo>
                    <a:pt x="0" y="0"/>
                  </a:moveTo>
                  <a:lnTo>
                    <a:pt x="0" y="166695"/>
                  </a:lnTo>
                </a:path>
              </a:pathLst>
            </a:custGeom>
            <a:ln w="18015">
              <a:solidFill>
                <a:srgbClr val="244889"/>
              </a:solidFill>
            </a:ln>
          </p:spPr>
          <p:txBody>
            <a:bodyPr wrap="square" lIns="0" tIns="0" rIns="0" bIns="0" rtlCol="0"/>
            <a:lstStyle/>
            <a:p>
              <a:endParaRPr/>
            </a:p>
          </p:txBody>
        </p:sp>
        <p:sp>
          <p:nvSpPr>
            <p:cNvPr id="18" name="object 18"/>
            <p:cNvSpPr/>
            <p:nvPr/>
          </p:nvSpPr>
          <p:spPr>
            <a:xfrm>
              <a:off x="1206379" y="3104582"/>
              <a:ext cx="0" cy="167005"/>
            </a:xfrm>
            <a:custGeom>
              <a:avLst/>
              <a:gdLst/>
              <a:ahLst/>
              <a:cxnLst/>
              <a:rect l="l" t="t" r="r" b="b"/>
              <a:pathLst>
                <a:path h="167004">
                  <a:moveTo>
                    <a:pt x="0" y="0"/>
                  </a:moveTo>
                  <a:lnTo>
                    <a:pt x="0" y="166976"/>
                  </a:lnTo>
                </a:path>
              </a:pathLst>
            </a:custGeom>
            <a:ln w="18018">
              <a:solidFill>
                <a:srgbClr val="244889"/>
              </a:solidFill>
            </a:ln>
          </p:spPr>
          <p:txBody>
            <a:bodyPr wrap="square" lIns="0" tIns="0" rIns="0" bIns="0" rtlCol="0"/>
            <a:lstStyle/>
            <a:p>
              <a:endParaRPr/>
            </a:p>
          </p:txBody>
        </p:sp>
        <p:sp>
          <p:nvSpPr>
            <p:cNvPr id="19" name="object 19"/>
            <p:cNvSpPr/>
            <p:nvPr/>
          </p:nvSpPr>
          <p:spPr>
            <a:xfrm>
              <a:off x="1419136" y="2843369"/>
              <a:ext cx="162560" cy="0"/>
            </a:xfrm>
            <a:custGeom>
              <a:avLst/>
              <a:gdLst/>
              <a:ahLst/>
              <a:cxnLst/>
              <a:rect l="l" t="t" r="r" b="b"/>
              <a:pathLst>
                <a:path w="162559">
                  <a:moveTo>
                    <a:pt x="0" y="0"/>
                  </a:moveTo>
                  <a:lnTo>
                    <a:pt x="162166" y="0"/>
                  </a:lnTo>
                </a:path>
              </a:pathLst>
            </a:custGeom>
            <a:ln w="19087">
              <a:solidFill>
                <a:srgbClr val="244889"/>
              </a:solidFill>
            </a:ln>
          </p:spPr>
          <p:txBody>
            <a:bodyPr wrap="square" lIns="0" tIns="0" rIns="0" bIns="0" rtlCol="0"/>
            <a:lstStyle/>
            <a:p>
              <a:endParaRPr/>
            </a:p>
          </p:txBody>
        </p:sp>
        <p:sp>
          <p:nvSpPr>
            <p:cNvPr id="20" name="object 20"/>
            <p:cNvSpPr/>
            <p:nvPr/>
          </p:nvSpPr>
          <p:spPr>
            <a:xfrm>
              <a:off x="1428145" y="2852912"/>
              <a:ext cx="0" cy="419100"/>
            </a:xfrm>
            <a:custGeom>
              <a:avLst/>
              <a:gdLst/>
              <a:ahLst/>
              <a:cxnLst/>
              <a:rect l="l" t="t" r="r" b="b"/>
              <a:pathLst>
                <a:path h="419100">
                  <a:moveTo>
                    <a:pt x="0" y="0"/>
                  </a:moveTo>
                  <a:lnTo>
                    <a:pt x="0" y="418646"/>
                  </a:lnTo>
                </a:path>
              </a:pathLst>
            </a:custGeom>
            <a:ln w="18018">
              <a:solidFill>
                <a:srgbClr val="244889"/>
              </a:solidFill>
            </a:ln>
          </p:spPr>
          <p:txBody>
            <a:bodyPr wrap="square" lIns="0" tIns="0" rIns="0" bIns="0" rtlCol="0"/>
            <a:lstStyle/>
            <a:p>
              <a:endParaRPr/>
            </a:p>
          </p:txBody>
        </p:sp>
        <p:sp>
          <p:nvSpPr>
            <p:cNvPr id="21" name="object 21"/>
            <p:cNvSpPr/>
            <p:nvPr/>
          </p:nvSpPr>
          <p:spPr>
            <a:xfrm>
              <a:off x="1571600" y="2852727"/>
              <a:ext cx="0" cy="419100"/>
            </a:xfrm>
            <a:custGeom>
              <a:avLst/>
              <a:gdLst/>
              <a:ahLst/>
              <a:cxnLst/>
              <a:rect l="l" t="t" r="r" b="b"/>
              <a:pathLst>
                <a:path h="419100">
                  <a:moveTo>
                    <a:pt x="0" y="0"/>
                  </a:moveTo>
                  <a:lnTo>
                    <a:pt x="0" y="418832"/>
                  </a:lnTo>
                </a:path>
              </a:pathLst>
            </a:custGeom>
            <a:ln w="19404">
              <a:solidFill>
                <a:srgbClr val="244889"/>
              </a:solidFill>
            </a:ln>
          </p:spPr>
          <p:txBody>
            <a:bodyPr wrap="square" lIns="0" tIns="0" rIns="0" bIns="0" rtlCol="0"/>
            <a:lstStyle/>
            <a:p>
              <a:endParaRPr/>
            </a:p>
          </p:txBody>
        </p:sp>
        <p:sp>
          <p:nvSpPr>
            <p:cNvPr id="23" name="object 23"/>
            <p:cNvSpPr/>
            <p:nvPr/>
          </p:nvSpPr>
          <p:spPr>
            <a:xfrm>
              <a:off x="1751092" y="3171374"/>
              <a:ext cx="0" cy="167005"/>
            </a:xfrm>
            <a:custGeom>
              <a:avLst/>
              <a:gdLst/>
              <a:ahLst/>
              <a:cxnLst/>
              <a:rect l="l" t="t" r="r" b="b"/>
              <a:pathLst>
                <a:path h="167004">
                  <a:moveTo>
                    <a:pt x="0" y="0"/>
                  </a:moveTo>
                  <a:lnTo>
                    <a:pt x="0" y="166976"/>
                  </a:lnTo>
                </a:path>
              </a:pathLst>
            </a:custGeom>
            <a:ln w="18018">
              <a:solidFill>
                <a:srgbClr val="244889"/>
              </a:solidFill>
            </a:ln>
          </p:spPr>
          <p:txBody>
            <a:bodyPr wrap="square" lIns="0" tIns="0" rIns="0" bIns="0" rtlCol="0"/>
            <a:lstStyle/>
            <a:p>
              <a:endParaRPr/>
            </a:p>
          </p:txBody>
        </p:sp>
        <p:sp>
          <p:nvSpPr>
            <p:cNvPr id="24" name="object 24"/>
            <p:cNvSpPr/>
            <p:nvPr/>
          </p:nvSpPr>
          <p:spPr>
            <a:xfrm>
              <a:off x="1692186" y="3161635"/>
              <a:ext cx="118110" cy="72390"/>
            </a:xfrm>
            <a:custGeom>
              <a:avLst/>
              <a:gdLst/>
              <a:ahLst/>
              <a:cxnLst/>
              <a:rect l="l" t="t" r="r" b="b"/>
              <a:pathLst>
                <a:path w="118110" h="72389">
                  <a:moveTo>
                    <a:pt x="12474" y="72356"/>
                  </a:moveTo>
                  <a:lnTo>
                    <a:pt x="0" y="58441"/>
                  </a:lnTo>
                  <a:lnTo>
                    <a:pt x="59599" y="0"/>
                  </a:lnTo>
                  <a:lnTo>
                    <a:pt x="84548" y="25046"/>
                  </a:lnTo>
                  <a:lnTo>
                    <a:pt x="59599" y="25046"/>
                  </a:lnTo>
                  <a:lnTo>
                    <a:pt x="12474" y="72356"/>
                  </a:lnTo>
                  <a:close/>
                </a:path>
                <a:path w="118110" h="72389">
                  <a:moveTo>
                    <a:pt x="105339" y="72356"/>
                  </a:moveTo>
                  <a:lnTo>
                    <a:pt x="59599" y="25046"/>
                  </a:lnTo>
                  <a:lnTo>
                    <a:pt x="84548" y="25046"/>
                  </a:lnTo>
                  <a:lnTo>
                    <a:pt x="117813" y="58441"/>
                  </a:lnTo>
                  <a:lnTo>
                    <a:pt x="105339" y="72356"/>
                  </a:lnTo>
                  <a:close/>
                </a:path>
              </a:pathLst>
            </a:custGeom>
            <a:solidFill>
              <a:srgbClr val="244889"/>
            </a:solidFill>
          </p:spPr>
          <p:txBody>
            <a:bodyPr wrap="square" lIns="0" tIns="0" rIns="0" bIns="0" rtlCol="0"/>
            <a:lstStyle/>
            <a:p>
              <a:endParaRPr/>
            </a:p>
          </p:txBody>
        </p:sp>
      </p:grpSp>
      <p:sp>
        <p:nvSpPr>
          <p:cNvPr id="25" name="object 25"/>
          <p:cNvSpPr/>
          <p:nvPr/>
        </p:nvSpPr>
        <p:spPr>
          <a:xfrm>
            <a:off x="1602093" y="2680109"/>
            <a:ext cx="161290" cy="0"/>
          </a:xfrm>
          <a:custGeom>
            <a:avLst/>
            <a:gdLst/>
            <a:ahLst/>
            <a:cxnLst/>
            <a:rect l="l" t="t" r="r" b="b"/>
            <a:pathLst>
              <a:path w="161289">
                <a:moveTo>
                  <a:pt x="0" y="0"/>
                </a:moveTo>
                <a:lnTo>
                  <a:pt x="160780" y="0"/>
                </a:lnTo>
              </a:path>
            </a:pathLst>
          </a:custGeom>
          <a:ln w="11452">
            <a:solidFill>
              <a:srgbClr val="244889"/>
            </a:solidFill>
          </a:ln>
        </p:spPr>
        <p:txBody>
          <a:bodyPr wrap="square" lIns="0" tIns="0" rIns="0" bIns="0" rtlCol="0"/>
          <a:lstStyle/>
          <a:p>
            <a:endParaRPr/>
          </a:p>
        </p:txBody>
      </p:sp>
      <p:sp>
        <p:nvSpPr>
          <p:cNvPr id="26" name="object 26"/>
          <p:cNvSpPr/>
          <p:nvPr/>
        </p:nvSpPr>
        <p:spPr>
          <a:xfrm>
            <a:off x="1611102" y="2685836"/>
            <a:ext cx="0" cy="521970"/>
          </a:xfrm>
          <a:custGeom>
            <a:avLst/>
            <a:gdLst/>
            <a:ahLst/>
            <a:cxnLst/>
            <a:rect l="l" t="t" r="r" b="b"/>
            <a:pathLst>
              <a:path h="521969">
                <a:moveTo>
                  <a:pt x="0" y="0"/>
                </a:moveTo>
                <a:lnTo>
                  <a:pt x="0" y="521717"/>
                </a:lnTo>
              </a:path>
            </a:pathLst>
          </a:custGeom>
          <a:ln w="18018">
            <a:solidFill>
              <a:srgbClr val="244889"/>
            </a:solidFill>
          </a:ln>
        </p:spPr>
        <p:txBody>
          <a:bodyPr wrap="square" lIns="0" tIns="0" rIns="0" bIns="0" rtlCol="0"/>
          <a:lstStyle/>
          <a:p>
            <a:endParaRPr/>
          </a:p>
        </p:txBody>
      </p:sp>
      <p:sp>
        <p:nvSpPr>
          <p:cNvPr id="27" name="object 27"/>
          <p:cNvSpPr/>
          <p:nvPr/>
        </p:nvSpPr>
        <p:spPr>
          <a:xfrm>
            <a:off x="1753865" y="2685752"/>
            <a:ext cx="0" cy="416559"/>
          </a:xfrm>
          <a:custGeom>
            <a:avLst/>
            <a:gdLst/>
            <a:ahLst/>
            <a:cxnLst/>
            <a:rect l="l" t="t" r="r" b="b"/>
            <a:pathLst>
              <a:path h="416560">
                <a:moveTo>
                  <a:pt x="0" y="0"/>
                </a:moveTo>
                <a:lnTo>
                  <a:pt x="0" y="416049"/>
                </a:lnTo>
              </a:path>
            </a:pathLst>
          </a:custGeom>
          <a:ln w="18018">
            <a:solidFill>
              <a:srgbClr val="244889"/>
            </a:solidFill>
          </a:ln>
        </p:spPr>
        <p:txBody>
          <a:bodyPr wrap="square" lIns="0" tIns="0" rIns="0" bIns="0" rtlCol="0"/>
          <a:lstStyle/>
          <a:p>
            <a:endParaRPr/>
          </a:p>
        </p:txBody>
      </p:sp>
      <p:sp>
        <p:nvSpPr>
          <p:cNvPr id="33" name="object 33"/>
          <p:cNvSpPr/>
          <p:nvPr/>
        </p:nvSpPr>
        <p:spPr>
          <a:xfrm>
            <a:off x="4592157" y="3135020"/>
            <a:ext cx="0" cy="225425"/>
          </a:xfrm>
          <a:custGeom>
            <a:avLst/>
            <a:gdLst/>
            <a:ahLst/>
            <a:cxnLst/>
            <a:rect l="l" t="t" r="r" b="b"/>
            <a:pathLst>
              <a:path h="225425">
                <a:moveTo>
                  <a:pt x="0" y="0"/>
                </a:moveTo>
                <a:lnTo>
                  <a:pt x="0" y="225425"/>
                </a:lnTo>
              </a:path>
            </a:pathLst>
          </a:custGeom>
          <a:ln w="23690">
            <a:solidFill>
              <a:srgbClr val="244889"/>
            </a:solidFill>
          </a:ln>
        </p:spPr>
        <p:txBody>
          <a:bodyPr wrap="square" lIns="0" tIns="0" rIns="0" bIns="0" rtlCol="0"/>
          <a:lstStyle/>
          <a:p>
            <a:endParaRPr/>
          </a:p>
        </p:txBody>
      </p:sp>
      <p:sp>
        <p:nvSpPr>
          <p:cNvPr id="34" name="object 34"/>
          <p:cNvSpPr/>
          <p:nvPr/>
        </p:nvSpPr>
        <p:spPr>
          <a:xfrm>
            <a:off x="4819752" y="3135020"/>
            <a:ext cx="0" cy="225425"/>
          </a:xfrm>
          <a:custGeom>
            <a:avLst/>
            <a:gdLst/>
            <a:ahLst/>
            <a:cxnLst/>
            <a:rect l="l" t="t" r="r" b="b"/>
            <a:pathLst>
              <a:path h="225425">
                <a:moveTo>
                  <a:pt x="0" y="0"/>
                </a:moveTo>
                <a:lnTo>
                  <a:pt x="0" y="225425"/>
                </a:lnTo>
              </a:path>
            </a:pathLst>
          </a:custGeom>
          <a:ln w="21998">
            <a:solidFill>
              <a:srgbClr val="244889"/>
            </a:solidFill>
          </a:ln>
        </p:spPr>
        <p:txBody>
          <a:bodyPr wrap="square" lIns="0" tIns="0" rIns="0" bIns="0" rtlCol="0"/>
          <a:lstStyle/>
          <a:p>
            <a:endParaRPr/>
          </a:p>
        </p:txBody>
      </p:sp>
      <p:sp>
        <p:nvSpPr>
          <p:cNvPr id="42" name="object 42"/>
          <p:cNvSpPr/>
          <p:nvPr/>
        </p:nvSpPr>
        <p:spPr>
          <a:xfrm>
            <a:off x="4459323" y="3135020"/>
            <a:ext cx="0" cy="225425"/>
          </a:xfrm>
          <a:custGeom>
            <a:avLst/>
            <a:gdLst/>
            <a:ahLst/>
            <a:cxnLst/>
            <a:rect l="l" t="t" r="r" b="b"/>
            <a:pathLst>
              <a:path h="225425">
                <a:moveTo>
                  <a:pt x="0" y="0"/>
                </a:moveTo>
                <a:lnTo>
                  <a:pt x="0" y="225425"/>
                </a:lnTo>
              </a:path>
            </a:pathLst>
          </a:custGeom>
          <a:ln w="21998">
            <a:solidFill>
              <a:srgbClr val="244889"/>
            </a:solidFill>
          </a:ln>
        </p:spPr>
        <p:txBody>
          <a:bodyPr wrap="square" lIns="0" tIns="0" rIns="0" bIns="0" rtlCol="0"/>
          <a:lstStyle/>
          <a:p>
            <a:endParaRPr/>
          </a:p>
        </p:txBody>
      </p:sp>
      <p:sp>
        <p:nvSpPr>
          <p:cNvPr id="43" name="object 43"/>
          <p:cNvSpPr/>
          <p:nvPr/>
        </p:nvSpPr>
        <p:spPr>
          <a:xfrm>
            <a:off x="4230882" y="3135020"/>
            <a:ext cx="0" cy="225425"/>
          </a:xfrm>
          <a:custGeom>
            <a:avLst/>
            <a:gdLst/>
            <a:ahLst/>
            <a:cxnLst/>
            <a:rect l="l" t="t" r="r" b="b"/>
            <a:pathLst>
              <a:path h="225425">
                <a:moveTo>
                  <a:pt x="0" y="0"/>
                </a:moveTo>
                <a:lnTo>
                  <a:pt x="0" y="225425"/>
                </a:lnTo>
              </a:path>
            </a:pathLst>
          </a:custGeom>
          <a:ln w="21998">
            <a:solidFill>
              <a:srgbClr val="244889"/>
            </a:solidFill>
          </a:ln>
        </p:spPr>
        <p:txBody>
          <a:bodyPr wrap="square" lIns="0" tIns="0" rIns="0" bIns="0" rtlCol="0"/>
          <a:lstStyle/>
          <a:p>
            <a:endParaRPr/>
          </a:p>
        </p:txBody>
      </p:sp>
      <p:sp>
        <p:nvSpPr>
          <p:cNvPr id="46" name="object 46"/>
          <p:cNvSpPr/>
          <p:nvPr/>
        </p:nvSpPr>
        <p:spPr>
          <a:xfrm>
            <a:off x="4510933" y="2562272"/>
            <a:ext cx="201930" cy="202565"/>
          </a:xfrm>
          <a:custGeom>
            <a:avLst/>
            <a:gdLst/>
            <a:ahLst/>
            <a:cxnLst/>
            <a:rect l="l" t="t" r="r" b="b"/>
            <a:pathLst>
              <a:path w="201929" h="202564">
                <a:moveTo>
                  <a:pt x="10152" y="58443"/>
                </a:moveTo>
                <a:lnTo>
                  <a:pt x="6768" y="53434"/>
                </a:lnTo>
                <a:lnTo>
                  <a:pt x="1692" y="50094"/>
                </a:lnTo>
                <a:lnTo>
                  <a:pt x="0" y="43415"/>
                </a:lnTo>
                <a:lnTo>
                  <a:pt x="42938" y="9810"/>
                </a:lnTo>
                <a:lnTo>
                  <a:pt x="89684" y="0"/>
                </a:lnTo>
                <a:lnTo>
                  <a:pt x="132834" y="8531"/>
                </a:lnTo>
                <a:lnTo>
                  <a:pt x="152840" y="21707"/>
                </a:lnTo>
                <a:lnTo>
                  <a:pt x="89684" y="21707"/>
                </a:lnTo>
                <a:lnTo>
                  <a:pt x="70065" y="23821"/>
                </a:lnTo>
                <a:lnTo>
                  <a:pt x="52033" y="29848"/>
                </a:lnTo>
                <a:lnTo>
                  <a:pt x="35905" y="39319"/>
                </a:lnTo>
                <a:lnTo>
                  <a:pt x="21998" y="51764"/>
                </a:lnTo>
                <a:lnTo>
                  <a:pt x="18613" y="56773"/>
                </a:lnTo>
                <a:lnTo>
                  <a:pt x="10152" y="58443"/>
                </a:lnTo>
                <a:close/>
              </a:path>
              <a:path w="201929" h="202564">
                <a:moveTo>
                  <a:pt x="150601" y="202048"/>
                </a:moveTo>
                <a:lnTo>
                  <a:pt x="143833" y="202048"/>
                </a:lnTo>
                <a:lnTo>
                  <a:pt x="140448" y="200378"/>
                </a:lnTo>
                <a:lnTo>
                  <a:pt x="138756" y="197038"/>
                </a:lnTo>
                <a:lnTo>
                  <a:pt x="135372" y="193698"/>
                </a:lnTo>
                <a:lnTo>
                  <a:pt x="135372" y="185349"/>
                </a:lnTo>
                <a:lnTo>
                  <a:pt x="140448" y="182010"/>
                </a:lnTo>
                <a:lnTo>
                  <a:pt x="156973" y="165390"/>
                </a:lnTo>
                <a:lnTo>
                  <a:pt x="168580" y="147987"/>
                </a:lnTo>
                <a:lnTo>
                  <a:pt x="175428" y="129645"/>
                </a:lnTo>
                <a:lnTo>
                  <a:pt x="177676" y="110208"/>
                </a:lnTo>
                <a:lnTo>
                  <a:pt x="170828" y="75950"/>
                </a:lnTo>
                <a:lnTo>
                  <a:pt x="152082" y="47798"/>
                </a:lnTo>
                <a:lnTo>
                  <a:pt x="124135" y="28726"/>
                </a:lnTo>
                <a:lnTo>
                  <a:pt x="89684" y="21707"/>
                </a:lnTo>
                <a:lnTo>
                  <a:pt x="152840" y="21707"/>
                </a:lnTo>
                <a:lnTo>
                  <a:pt x="168369" y="31935"/>
                </a:lnTo>
                <a:lnTo>
                  <a:pt x="192482" y="66923"/>
                </a:lnTo>
                <a:lnTo>
                  <a:pt x="201366" y="110208"/>
                </a:lnTo>
                <a:lnTo>
                  <a:pt x="198246" y="133898"/>
                </a:lnTo>
                <a:lnTo>
                  <a:pt x="189098" y="156962"/>
                </a:lnTo>
                <a:lnTo>
                  <a:pt x="174239" y="178774"/>
                </a:lnTo>
                <a:lnTo>
                  <a:pt x="150601" y="202048"/>
                </a:lnTo>
                <a:close/>
              </a:path>
            </a:pathLst>
          </a:custGeom>
          <a:solidFill>
            <a:srgbClr val="244889"/>
          </a:solidFill>
        </p:spPr>
        <p:txBody>
          <a:bodyPr wrap="square" lIns="0" tIns="0" rIns="0" bIns="0" rtlCol="0"/>
          <a:lstStyle/>
          <a:p>
            <a:endParaRPr/>
          </a:p>
        </p:txBody>
      </p:sp>
      <p:sp>
        <p:nvSpPr>
          <p:cNvPr id="48" name="object 48"/>
          <p:cNvSpPr/>
          <p:nvPr/>
        </p:nvSpPr>
        <p:spPr>
          <a:xfrm>
            <a:off x="4336641" y="2562272"/>
            <a:ext cx="200025" cy="202565"/>
          </a:xfrm>
          <a:custGeom>
            <a:avLst/>
            <a:gdLst/>
            <a:ahLst/>
            <a:cxnLst/>
            <a:rect l="l" t="t" r="r" b="b"/>
            <a:pathLst>
              <a:path w="200025" h="202564">
                <a:moveTo>
                  <a:pt x="57533" y="202048"/>
                </a:moveTo>
                <a:lnTo>
                  <a:pt x="50764" y="202048"/>
                </a:lnTo>
                <a:lnTo>
                  <a:pt x="27127" y="178774"/>
                </a:lnTo>
                <a:lnTo>
                  <a:pt x="12268" y="156962"/>
                </a:lnTo>
                <a:lnTo>
                  <a:pt x="3119" y="133898"/>
                </a:lnTo>
                <a:lnTo>
                  <a:pt x="0" y="110208"/>
                </a:lnTo>
                <a:lnTo>
                  <a:pt x="8883" y="66923"/>
                </a:lnTo>
                <a:lnTo>
                  <a:pt x="32997" y="31935"/>
                </a:lnTo>
                <a:lnTo>
                  <a:pt x="68532" y="8531"/>
                </a:lnTo>
                <a:lnTo>
                  <a:pt x="111682" y="0"/>
                </a:lnTo>
                <a:lnTo>
                  <a:pt x="135372" y="2478"/>
                </a:lnTo>
                <a:lnTo>
                  <a:pt x="157793" y="9810"/>
                </a:lnTo>
                <a:lnTo>
                  <a:pt x="178088" y="21707"/>
                </a:lnTo>
                <a:lnTo>
                  <a:pt x="111682" y="21707"/>
                </a:lnTo>
                <a:lnTo>
                  <a:pt x="77231" y="28726"/>
                </a:lnTo>
                <a:lnTo>
                  <a:pt x="49284" y="47798"/>
                </a:lnTo>
                <a:lnTo>
                  <a:pt x="30538" y="75950"/>
                </a:lnTo>
                <a:lnTo>
                  <a:pt x="23690" y="110208"/>
                </a:lnTo>
                <a:lnTo>
                  <a:pt x="25937" y="129645"/>
                </a:lnTo>
                <a:lnTo>
                  <a:pt x="32785" y="147987"/>
                </a:lnTo>
                <a:lnTo>
                  <a:pt x="44392" y="165390"/>
                </a:lnTo>
                <a:lnTo>
                  <a:pt x="60917" y="182010"/>
                </a:lnTo>
                <a:lnTo>
                  <a:pt x="65994" y="185349"/>
                </a:lnTo>
                <a:lnTo>
                  <a:pt x="65994" y="193698"/>
                </a:lnTo>
                <a:lnTo>
                  <a:pt x="62609" y="197038"/>
                </a:lnTo>
                <a:lnTo>
                  <a:pt x="60917" y="200378"/>
                </a:lnTo>
                <a:lnTo>
                  <a:pt x="57533" y="202048"/>
                </a:lnTo>
                <a:close/>
              </a:path>
              <a:path w="200025" h="202564">
                <a:moveTo>
                  <a:pt x="191213" y="58443"/>
                </a:moveTo>
                <a:lnTo>
                  <a:pt x="182752" y="56773"/>
                </a:lnTo>
                <a:lnTo>
                  <a:pt x="179368" y="51764"/>
                </a:lnTo>
                <a:lnTo>
                  <a:pt x="165223" y="39319"/>
                </a:lnTo>
                <a:lnTo>
                  <a:pt x="148698" y="29848"/>
                </a:lnTo>
                <a:lnTo>
                  <a:pt x="130586" y="23821"/>
                </a:lnTo>
                <a:lnTo>
                  <a:pt x="111682" y="21707"/>
                </a:lnTo>
                <a:lnTo>
                  <a:pt x="178088" y="21707"/>
                </a:lnTo>
                <a:lnTo>
                  <a:pt x="178310" y="21838"/>
                </a:lnTo>
                <a:lnTo>
                  <a:pt x="196290" y="38405"/>
                </a:lnTo>
                <a:lnTo>
                  <a:pt x="199674" y="43415"/>
                </a:lnTo>
                <a:lnTo>
                  <a:pt x="199674" y="50094"/>
                </a:lnTo>
                <a:lnTo>
                  <a:pt x="194597" y="53434"/>
                </a:lnTo>
                <a:lnTo>
                  <a:pt x="191213" y="58443"/>
                </a:lnTo>
                <a:close/>
              </a:path>
            </a:pathLst>
          </a:custGeom>
          <a:solidFill>
            <a:srgbClr val="244889"/>
          </a:solidFill>
        </p:spPr>
        <p:txBody>
          <a:bodyPr wrap="square" lIns="0" tIns="0" rIns="0" bIns="0" rtlCol="0"/>
          <a:lstStyle/>
          <a:p>
            <a:endParaRPr/>
          </a:p>
        </p:txBody>
      </p:sp>
      <p:grpSp>
        <p:nvGrpSpPr>
          <p:cNvPr id="128" name="Group 127" descr="graphic of two hands holding a heart">
            <a:extLst>
              <a:ext uri="{FF2B5EF4-FFF2-40B4-BE49-F238E27FC236}">
                <a16:creationId xmlns:a16="http://schemas.microsoft.com/office/drawing/2014/main" id="{CEB056AB-1F1C-4FF3-B5A2-B1A3A350B37B}"/>
              </a:ext>
            </a:extLst>
          </p:cNvPr>
          <p:cNvGrpSpPr/>
          <p:nvPr/>
        </p:nvGrpSpPr>
        <p:grpSpPr>
          <a:xfrm>
            <a:off x="4113277" y="2639084"/>
            <a:ext cx="825864" cy="508189"/>
            <a:chOff x="4113277" y="2639084"/>
            <a:chExt cx="825864" cy="508189"/>
          </a:xfrm>
        </p:grpSpPr>
        <p:sp>
          <p:nvSpPr>
            <p:cNvPr id="28" name="object 28"/>
            <p:cNvSpPr/>
            <p:nvPr/>
          </p:nvSpPr>
          <p:spPr>
            <a:xfrm>
              <a:off x="4807061" y="2796047"/>
              <a:ext cx="132080" cy="351155"/>
            </a:xfrm>
            <a:custGeom>
              <a:avLst/>
              <a:gdLst/>
              <a:ahLst/>
              <a:cxnLst/>
              <a:rect l="l" t="t" r="r" b="b"/>
              <a:pathLst>
                <a:path w="132079" h="351155">
                  <a:moveTo>
                    <a:pt x="54148" y="93509"/>
                  </a:moveTo>
                  <a:lnTo>
                    <a:pt x="42303" y="93509"/>
                  </a:lnTo>
                  <a:lnTo>
                    <a:pt x="37227" y="88500"/>
                  </a:lnTo>
                  <a:lnTo>
                    <a:pt x="37227" y="81821"/>
                  </a:lnTo>
                  <a:lnTo>
                    <a:pt x="43758" y="50016"/>
                  </a:lnTo>
                  <a:lnTo>
                    <a:pt x="61552" y="24003"/>
                  </a:lnTo>
                  <a:lnTo>
                    <a:pt x="87912" y="6444"/>
                  </a:lnTo>
                  <a:lnTo>
                    <a:pt x="120143" y="0"/>
                  </a:lnTo>
                  <a:lnTo>
                    <a:pt x="131988" y="0"/>
                  </a:lnTo>
                  <a:lnTo>
                    <a:pt x="131988" y="23377"/>
                  </a:lnTo>
                  <a:lnTo>
                    <a:pt x="108297" y="23377"/>
                  </a:lnTo>
                  <a:lnTo>
                    <a:pt x="89208" y="30630"/>
                  </a:lnTo>
                  <a:lnTo>
                    <a:pt x="73608" y="43832"/>
                  </a:lnTo>
                  <a:lnTo>
                    <a:pt x="63085" y="61418"/>
                  </a:lnTo>
                  <a:lnTo>
                    <a:pt x="59225" y="81821"/>
                  </a:lnTo>
                  <a:lnTo>
                    <a:pt x="59225" y="88500"/>
                  </a:lnTo>
                  <a:lnTo>
                    <a:pt x="54148" y="93509"/>
                  </a:lnTo>
                  <a:close/>
                </a:path>
                <a:path w="132079" h="351155">
                  <a:moveTo>
                    <a:pt x="15229" y="350661"/>
                  </a:moveTo>
                  <a:lnTo>
                    <a:pt x="10152" y="350661"/>
                  </a:lnTo>
                  <a:lnTo>
                    <a:pt x="6768" y="348992"/>
                  </a:lnTo>
                  <a:lnTo>
                    <a:pt x="0" y="342312"/>
                  </a:lnTo>
                  <a:lnTo>
                    <a:pt x="0" y="335633"/>
                  </a:lnTo>
                  <a:lnTo>
                    <a:pt x="25382" y="310586"/>
                  </a:lnTo>
                  <a:lnTo>
                    <a:pt x="54798" y="275613"/>
                  </a:lnTo>
                  <a:lnTo>
                    <a:pt x="77960" y="237194"/>
                  </a:lnTo>
                  <a:lnTo>
                    <a:pt x="94706" y="195889"/>
                  </a:lnTo>
                  <a:lnTo>
                    <a:pt x="104873" y="152260"/>
                  </a:lnTo>
                  <a:lnTo>
                    <a:pt x="108297" y="106868"/>
                  </a:lnTo>
                  <a:lnTo>
                    <a:pt x="108297" y="23377"/>
                  </a:lnTo>
                  <a:lnTo>
                    <a:pt x="131988" y="23377"/>
                  </a:lnTo>
                  <a:lnTo>
                    <a:pt x="131988" y="106868"/>
                  </a:lnTo>
                  <a:lnTo>
                    <a:pt x="128184" y="155426"/>
                  </a:lnTo>
                  <a:lnTo>
                    <a:pt x="116988" y="202382"/>
                  </a:lnTo>
                  <a:lnTo>
                    <a:pt x="98727" y="246932"/>
                  </a:lnTo>
                  <a:lnTo>
                    <a:pt x="73723" y="288277"/>
                  </a:lnTo>
                  <a:lnTo>
                    <a:pt x="42303" y="325614"/>
                  </a:lnTo>
                  <a:lnTo>
                    <a:pt x="18613" y="348992"/>
                  </a:lnTo>
                  <a:lnTo>
                    <a:pt x="15229" y="350661"/>
                  </a:lnTo>
                  <a:close/>
                </a:path>
              </a:pathLst>
            </a:custGeom>
            <a:solidFill>
              <a:srgbClr val="244889"/>
            </a:solidFill>
          </p:spPr>
          <p:txBody>
            <a:bodyPr wrap="square" lIns="0" tIns="0" rIns="0" bIns="0" rtlCol="0"/>
            <a:lstStyle/>
            <a:p>
              <a:endParaRPr/>
            </a:p>
          </p:txBody>
        </p:sp>
        <p:sp>
          <p:nvSpPr>
            <p:cNvPr id="29" name="object 29"/>
            <p:cNvSpPr/>
            <p:nvPr/>
          </p:nvSpPr>
          <p:spPr>
            <a:xfrm>
              <a:off x="4771526" y="2639084"/>
              <a:ext cx="95250" cy="332740"/>
            </a:xfrm>
            <a:custGeom>
              <a:avLst/>
              <a:gdLst/>
              <a:ahLst/>
              <a:cxnLst/>
              <a:rect l="l" t="t" r="r" b="b"/>
              <a:pathLst>
                <a:path w="95250" h="332739">
                  <a:moveTo>
                    <a:pt x="23690" y="248803"/>
                  </a:moveTo>
                  <a:lnTo>
                    <a:pt x="0" y="248803"/>
                  </a:lnTo>
                  <a:lnTo>
                    <a:pt x="0" y="46754"/>
                  </a:lnTo>
                  <a:lnTo>
                    <a:pt x="3833" y="28178"/>
                  </a:lnTo>
                  <a:lnTo>
                    <a:pt x="14171" y="13358"/>
                  </a:lnTo>
                  <a:lnTo>
                    <a:pt x="29269" y="3548"/>
                  </a:lnTo>
                  <a:lnTo>
                    <a:pt x="47380" y="0"/>
                  </a:lnTo>
                  <a:lnTo>
                    <a:pt x="66205" y="3548"/>
                  </a:lnTo>
                  <a:lnTo>
                    <a:pt x="81223" y="13358"/>
                  </a:lnTo>
                  <a:lnTo>
                    <a:pt x="86824" y="21707"/>
                  </a:lnTo>
                  <a:lnTo>
                    <a:pt x="47380" y="21707"/>
                  </a:lnTo>
                  <a:lnTo>
                    <a:pt x="37967" y="23742"/>
                  </a:lnTo>
                  <a:lnTo>
                    <a:pt x="30458" y="29221"/>
                  </a:lnTo>
                  <a:lnTo>
                    <a:pt x="25488" y="37205"/>
                  </a:lnTo>
                  <a:lnTo>
                    <a:pt x="23690" y="46754"/>
                  </a:lnTo>
                  <a:lnTo>
                    <a:pt x="23690" y="248803"/>
                  </a:lnTo>
                  <a:close/>
                </a:path>
                <a:path w="95250" h="332739">
                  <a:moveTo>
                    <a:pt x="94760" y="332293"/>
                  </a:moveTo>
                  <a:lnTo>
                    <a:pt x="72762" y="332293"/>
                  </a:lnTo>
                  <a:lnTo>
                    <a:pt x="72762" y="46754"/>
                  </a:lnTo>
                  <a:lnTo>
                    <a:pt x="70700" y="37205"/>
                  </a:lnTo>
                  <a:lnTo>
                    <a:pt x="65147" y="29221"/>
                  </a:lnTo>
                  <a:lnTo>
                    <a:pt x="57057" y="23742"/>
                  </a:lnTo>
                  <a:lnTo>
                    <a:pt x="47380" y="21707"/>
                  </a:lnTo>
                  <a:lnTo>
                    <a:pt x="86824" y="21707"/>
                  </a:lnTo>
                  <a:lnTo>
                    <a:pt x="91164" y="28178"/>
                  </a:lnTo>
                  <a:lnTo>
                    <a:pt x="94760" y="46754"/>
                  </a:lnTo>
                  <a:lnTo>
                    <a:pt x="94760" y="332293"/>
                  </a:lnTo>
                  <a:close/>
                </a:path>
              </a:pathLst>
            </a:custGeom>
            <a:solidFill>
              <a:srgbClr val="244889"/>
            </a:solidFill>
          </p:spPr>
          <p:txBody>
            <a:bodyPr wrap="square" lIns="0" tIns="0" rIns="0" bIns="0" rtlCol="0"/>
            <a:lstStyle/>
            <a:p>
              <a:endParaRPr/>
            </a:p>
          </p:txBody>
        </p:sp>
        <p:sp>
          <p:nvSpPr>
            <p:cNvPr id="30" name="object 30"/>
            <p:cNvSpPr/>
            <p:nvPr/>
          </p:nvSpPr>
          <p:spPr>
            <a:xfrm>
              <a:off x="4700455" y="2639084"/>
              <a:ext cx="95250" cy="248920"/>
            </a:xfrm>
            <a:custGeom>
              <a:avLst/>
              <a:gdLst/>
              <a:ahLst/>
              <a:cxnLst/>
              <a:rect l="l" t="t" r="r" b="b"/>
              <a:pathLst>
                <a:path w="95250" h="248919">
                  <a:moveTo>
                    <a:pt x="21998" y="248803"/>
                  </a:moveTo>
                  <a:lnTo>
                    <a:pt x="0" y="248803"/>
                  </a:lnTo>
                  <a:lnTo>
                    <a:pt x="0" y="46754"/>
                  </a:lnTo>
                  <a:lnTo>
                    <a:pt x="3595" y="28178"/>
                  </a:lnTo>
                  <a:lnTo>
                    <a:pt x="13537" y="13358"/>
                  </a:lnTo>
                  <a:lnTo>
                    <a:pt x="28555" y="3548"/>
                  </a:lnTo>
                  <a:lnTo>
                    <a:pt x="47380" y="0"/>
                  </a:lnTo>
                  <a:lnTo>
                    <a:pt x="65491" y="3548"/>
                  </a:lnTo>
                  <a:lnTo>
                    <a:pt x="80588" y="13358"/>
                  </a:lnTo>
                  <a:lnTo>
                    <a:pt x="86413" y="21707"/>
                  </a:lnTo>
                  <a:lnTo>
                    <a:pt x="47380" y="21707"/>
                  </a:lnTo>
                  <a:lnTo>
                    <a:pt x="37703" y="23742"/>
                  </a:lnTo>
                  <a:lnTo>
                    <a:pt x="29612" y="29221"/>
                  </a:lnTo>
                  <a:lnTo>
                    <a:pt x="24060" y="37205"/>
                  </a:lnTo>
                  <a:lnTo>
                    <a:pt x="21998" y="46754"/>
                  </a:lnTo>
                  <a:lnTo>
                    <a:pt x="21998" y="248803"/>
                  </a:lnTo>
                  <a:close/>
                </a:path>
                <a:path w="95250" h="248919">
                  <a:moveTo>
                    <a:pt x="94760" y="248803"/>
                  </a:moveTo>
                  <a:lnTo>
                    <a:pt x="71070" y="248803"/>
                  </a:lnTo>
                  <a:lnTo>
                    <a:pt x="71070" y="46754"/>
                  </a:lnTo>
                  <a:lnTo>
                    <a:pt x="69272" y="37205"/>
                  </a:lnTo>
                  <a:lnTo>
                    <a:pt x="64301" y="29221"/>
                  </a:lnTo>
                  <a:lnTo>
                    <a:pt x="56792" y="23742"/>
                  </a:lnTo>
                  <a:lnTo>
                    <a:pt x="47380" y="21707"/>
                  </a:lnTo>
                  <a:lnTo>
                    <a:pt x="86413" y="21707"/>
                  </a:lnTo>
                  <a:lnTo>
                    <a:pt x="90926" y="28178"/>
                  </a:lnTo>
                  <a:lnTo>
                    <a:pt x="94760" y="46754"/>
                  </a:lnTo>
                  <a:lnTo>
                    <a:pt x="94760" y="248803"/>
                  </a:lnTo>
                  <a:close/>
                </a:path>
              </a:pathLst>
            </a:custGeom>
            <a:solidFill>
              <a:srgbClr val="244889"/>
            </a:solidFill>
          </p:spPr>
          <p:txBody>
            <a:bodyPr wrap="square" lIns="0" tIns="0" rIns="0" bIns="0" rtlCol="0"/>
            <a:lstStyle/>
            <a:p>
              <a:endParaRPr/>
            </a:p>
          </p:txBody>
        </p:sp>
        <p:sp>
          <p:nvSpPr>
            <p:cNvPr id="31" name="object 31"/>
            <p:cNvSpPr/>
            <p:nvPr/>
          </p:nvSpPr>
          <p:spPr>
            <a:xfrm>
              <a:off x="4638691" y="2774339"/>
              <a:ext cx="0" cy="113664"/>
            </a:xfrm>
            <a:custGeom>
              <a:avLst/>
              <a:gdLst/>
              <a:ahLst/>
              <a:cxnLst/>
              <a:rect l="l" t="t" r="r" b="b"/>
              <a:pathLst>
                <a:path h="113664">
                  <a:moveTo>
                    <a:pt x="0" y="0"/>
                  </a:moveTo>
                  <a:lnTo>
                    <a:pt x="0" y="113547"/>
                  </a:lnTo>
                </a:path>
              </a:pathLst>
            </a:custGeom>
            <a:ln w="21998">
              <a:solidFill>
                <a:srgbClr val="244889"/>
              </a:solidFill>
            </a:ln>
          </p:spPr>
          <p:txBody>
            <a:bodyPr wrap="square" lIns="0" tIns="0" rIns="0" bIns="0" rtlCol="0"/>
            <a:lstStyle/>
            <a:p>
              <a:endParaRPr/>
            </a:p>
          </p:txBody>
        </p:sp>
        <p:sp>
          <p:nvSpPr>
            <p:cNvPr id="32" name="object 32"/>
            <p:cNvSpPr/>
            <p:nvPr/>
          </p:nvSpPr>
          <p:spPr>
            <a:xfrm>
              <a:off x="4711454" y="2685839"/>
              <a:ext cx="0" cy="202565"/>
            </a:xfrm>
            <a:custGeom>
              <a:avLst/>
              <a:gdLst/>
              <a:ahLst/>
              <a:cxnLst/>
              <a:rect l="l" t="t" r="r" b="b"/>
              <a:pathLst>
                <a:path h="202564">
                  <a:moveTo>
                    <a:pt x="0" y="0"/>
                  </a:moveTo>
                  <a:lnTo>
                    <a:pt x="0" y="202048"/>
                  </a:lnTo>
                </a:path>
              </a:pathLst>
            </a:custGeom>
            <a:ln w="21998">
              <a:solidFill>
                <a:srgbClr val="244889"/>
              </a:solidFill>
            </a:ln>
          </p:spPr>
          <p:txBody>
            <a:bodyPr wrap="square" lIns="0" tIns="0" rIns="0" bIns="0" rtlCol="0"/>
            <a:lstStyle/>
            <a:p>
              <a:endParaRPr/>
            </a:p>
          </p:txBody>
        </p:sp>
        <p:sp>
          <p:nvSpPr>
            <p:cNvPr id="35" name="object 35"/>
            <p:cNvSpPr/>
            <p:nvPr/>
          </p:nvSpPr>
          <p:spPr>
            <a:xfrm>
              <a:off x="4546252" y="2836123"/>
              <a:ext cx="57785" cy="311150"/>
            </a:xfrm>
            <a:custGeom>
              <a:avLst/>
              <a:gdLst/>
              <a:ahLst/>
              <a:cxnLst/>
              <a:rect l="l" t="t" r="r" b="b"/>
              <a:pathLst>
                <a:path w="57785" h="311150">
                  <a:moveTo>
                    <a:pt x="47596" y="310586"/>
                  </a:moveTo>
                  <a:lnTo>
                    <a:pt x="40828" y="310586"/>
                  </a:lnTo>
                  <a:lnTo>
                    <a:pt x="35751" y="307246"/>
                  </a:lnTo>
                  <a:lnTo>
                    <a:pt x="35751" y="302237"/>
                  </a:lnTo>
                  <a:lnTo>
                    <a:pt x="34059" y="298897"/>
                  </a:lnTo>
                  <a:lnTo>
                    <a:pt x="20468" y="253425"/>
                  </a:lnTo>
                  <a:lnTo>
                    <a:pt x="10207" y="207231"/>
                  </a:lnTo>
                  <a:lnTo>
                    <a:pt x="3357" y="160396"/>
                  </a:lnTo>
                  <a:lnTo>
                    <a:pt x="0" y="112999"/>
                  </a:lnTo>
                  <a:lnTo>
                    <a:pt x="216" y="65122"/>
                  </a:lnTo>
                  <a:lnTo>
                    <a:pt x="1908" y="11688"/>
                  </a:lnTo>
                  <a:lnTo>
                    <a:pt x="3600" y="5009"/>
                  </a:lnTo>
                  <a:lnTo>
                    <a:pt x="8677" y="0"/>
                  </a:lnTo>
                  <a:lnTo>
                    <a:pt x="13753" y="1669"/>
                  </a:lnTo>
                  <a:lnTo>
                    <a:pt x="20522" y="1669"/>
                  </a:lnTo>
                  <a:lnTo>
                    <a:pt x="25598" y="6679"/>
                  </a:lnTo>
                  <a:lnTo>
                    <a:pt x="25598" y="13358"/>
                  </a:lnTo>
                  <a:lnTo>
                    <a:pt x="22214" y="66792"/>
                  </a:lnTo>
                  <a:lnTo>
                    <a:pt x="22479" y="124062"/>
                  </a:lnTo>
                  <a:lnTo>
                    <a:pt x="28137" y="180549"/>
                  </a:lnTo>
                  <a:lnTo>
                    <a:pt x="38871" y="236096"/>
                  </a:lnTo>
                  <a:lnTo>
                    <a:pt x="54365" y="290548"/>
                  </a:lnTo>
                  <a:lnTo>
                    <a:pt x="57749" y="300567"/>
                  </a:lnTo>
                  <a:lnTo>
                    <a:pt x="54365" y="307246"/>
                  </a:lnTo>
                  <a:lnTo>
                    <a:pt x="49289" y="308916"/>
                  </a:lnTo>
                  <a:lnTo>
                    <a:pt x="47596" y="310586"/>
                  </a:lnTo>
                  <a:close/>
                </a:path>
              </a:pathLst>
            </a:custGeom>
            <a:solidFill>
              <a:srgbClr val="244889"/>
            </a:solidFill>
          </p:spPr>
          <p:txBody>
            <a:bodyPr wrap="square" lIns="0" tIns="0" rIns="0" bIns="0" rtlCol="0"/>
            <a:lstStyle/>
            <a:p>
              <a:endParaRPr/>
            </a:p>
          </p:txBody>
        </p:sp>
        <p:sp>
          <p:nvSpPr>
            <p:cNvPr id="36" name="object 36"/>
            <p:cNvSpPr/>
            <p:nvPr/>
          </p:nvSpPr>
          <p:spPr>
            <a:xfrm>
              <a:off x="4671688" y="2949670"/>
              <a:ext cx="184785" cy="128905"/>
            </a:xfrm>
            <a:custGeom>
              <a:avLst/>
              <a:gdLst/>
              <a:ahLst/>
              <a:cxnLst/>
              <a:rect l="l" t="t" r="r" b="b"/>
              <a:pathLst>
                <a:path w="184785" h="128905">
                  <a:moveTo>
                    <a:pt x="21998" y="128576"/>
                  </a:moveTo>
                  <a:lnTo>
                    <a:pt x="0" y="128576"/>
                  </a:lnTo>
                  <a:lnTo>
                    <a:pt x="0" y="100189"/>
                  </a:lnTo>
                  <a:lnTo>
                    <a:pt x="7191" y="64340"/>
                  </a:lnTo>
                  <a:lnTo>
                    <a:pt x="27074" y="33813"/>
                  </a:lnTo>
                  <a:lnTo>
                    <a:pt x="57110" y="11427"/>
                  </a:lnTo>
                  <a:lnTo>
                    <a:pt x="94760" y="0"/>
                  </a:lnTo>
                  <a:lnTo>
                    <a:pt x="184444" y="0"/>
                  </a:lnTo>
                  <a:lnTo>
                    <a:pt x="184444" y="23377"/>
                  </a:lnTo>
                  <a:lnTo>
                    <a:pt x="94760" y="23377"/>
                  </a:lnTo>
                  <a:lnTo>
                    <a:pt x="66258" y="32091"/>
                  </a:lnTo>
                  <a:lnTo>
                    <a:pt x="43149" y="49259"/>
                  </a:lnTo>
                  <a:lnTo>
                    <a:pt x="27656" y="72689"/>
                  </a:lnTo>
                  <a:lnTo>
                    <a:pt x="21998" y="100189"/>
                  </a:lnTo>
                  <a:lnTo>
                    <a:pt x="21998" y="128576"/>
                  </a:lnTo>
                  <a:close/>
                </a:path>
              </a:pathLst>
            </a:custGeom>
            <a:solidFill>
              <a:srgbClr val="244889"/>
            </a:solidFill>
          </p:spPr>
          <p:txBody>
            <a:bodyPr wrap="square" lIns="0" tIns="0" rIns="0" bIns="0" rtlCol="0"/>
            <a:lstStyle/>
            <a:p>
              <a:endParaRPr/>
            </a:p>
          </p:txBody>
        </p:sp>
        <p:sp>
          <p:nvSpPr>
            <p:cNvPr id="37" name="object 37"/>
            <p:cNvSpPr/>
            <p:nvPr/>
          </p:nvSpPr>
          <p:spPr>
            <a:xfrm>
              <a:off x="4113277" y="2796047"/>
              <a:ext cx="130810" cy="351155"/>
            </a:xfrm>
            <a:custGeom>
              <a:avLst/>
              <a:gdLst/>
              <a:ahLst/>
              <a:cxnLst/>
              <a:rect l="l" t="t" r="r" b="b"/>
              <a:pathLst>
                <a:path w="130810" h="351155">
                  <a:moveTo>
                    <a:pt x="121835" y="350661"/>
                  </a:moveTo>
                  <a:lnTo>
                    <a:pt x="115066" y="350661"/>
                  </a:lnTo>
                  <a:lnTo>
                    <a:pt x="111682" y="348992"/>
                  </a:lnTo>
                  <a:lnTo>
                    <a:pt x="57614" y="288277"/>
                  </a:lnTo>
                  <a:lnTo>
                    <a:pt x="32529" y="246932"/>
                  </a:lnTo>
                  <a:lnTo>
                    <a:pt x="14511" y="202382"/>
                  </a:lnTo>
                  <a:lnTo>
                    <a:pt x="3641" y="155426"/>
                  </a:lnTo>
                  <a:lnTo>
                    <a:pt x="0" y="106868"/>
                  </a:lnTo>
                  <a:lnTo>
                    <a:pt x="0" y="0"/>
                  </a:lnTo>
                  <a:lnTo>
                    <a:pt x="10152" y="0"/>
                  </a:lnTo>
                  <a:lnTo>
                    <a:pt x="42383" y="6444"/>
                  </a:lnTo>
                  <a:lnTo>
                    <a:pt x="67803" y="23377"/>
                  </a:lnTo>
                  <a:lnTo>
                    <a:pt x="21998" y="23377"/>
                  </a:lnTo>
                  <a:lnTo>
                    <a:pt x="21998" y="106868"/>
                  </a:lnTo>
                  <a:lnTo>
                    <a:pt x="25422" y="152260"/>
                  </a:lnTo>
                  <a:lnTo>
                    <a:pt x="35589" y="195889"/>
                  </a:lnTo>
                  <a:lnTo>
                    <a:pt x="52334" y="237194"/>
                  </a:lnTo>
                  <a:lnTo>
                    <a:pt x="75497" y="275613"/>
                  </a:lnTo>
                  <a:lnTo>
                    <a:pt x="104913" y="310586"/>
                  </a:lnTo>
                  <a:lnTo>
                    <a:pt x="126911" y="330624"/>
                  </a:lnTo>
                  <a:lnTo>
                    <a:pt x="130295" y="335633"/>
                  </a:lnTo>
                  <a:lnTo>
                    <a:pt x="130295" y="342312"/>
                  </a:lnTo>
                  <a:lnTo>
                    <a:pt x="121835" y="350661"/>
                  </a:lnTo>
                  <a:close/>
                </a:path>
                <a:path w="130810" h="351155">
                  <a:moveTo>
                    <a:pt x="87992" y="93509"/>
                  </a:moveTo>
                  <a:lnTo>
                    <a:pt x="76147" y="93509"/>
                  </a:lnTo>
                  <a:lnTo>
                    <a:pt x="71070" y="88500"/>
                  </a:lnTo>
                  <a:lnTo>
                    <a:pt x="71070" y="81821"/>
                  </a:lnTo>
                  <a:lnTo>
                    <a:pt x="67210" y="61418"/>
                  </a:lnTo>
                  <a:lnTo>
                    <a:pt x="56687" y="43832"/>
                  </a:lnTo>
                  <a:lnTo>
                    <a:pt x="41087" y="30630"/>
                  </a:lnTo>
                  <a:lnTo>
                    <a:pt x="21998" y="23377"/>
                  </a:lnTo>
                  <a:lnTo>
                    <a:pt x="67803" y="23377"/>
                  </a:lnTo>
                  <a:lnTo>
                    <a:pt x="68743" y="24003"/>
                  </a:lnTo>
                  <a:lnTo>
                    <a:pt x="86537" y="50016"/>
                  </a:lnTo>
                  <a:lnTo>
                    <a:pt x="93068" y="81821"/>
                  </a:lnTo>
                  <a:lnTo>
                    <a:pt x="93068" y="88500"/>
                  </a:lnTo>
                  <a:lnTo>
                    <a:pt x="87992" y="93509"/>
                  </a:lnTo>
                  <a:close/>
                </a:path>
              </a:pathLst>
            </a:custGeom>
            <a:solidFill>
              <a:srgbClr val="244889"/>
            </a:solidFill>
          </p:spPr>
          <p:txBody>
            <a:bodyPr wrap="square" lIns="0" tIns="0" rIns="0" bIns="0" rtlCol="0"/>
            <a:lstStyle/>
            <a:p>
              <a:endParaRPr/>
            </a:p>
          </p:txBody>
        </p:sp>
        <p:sp>
          <p:nvSpPr>
            <p:cNvPr id="38" name="object 38"/>
            <p:cNvSpPr/>
            <p:nvPr/>
          </p:nvSpPr>
          <p:spPr>
            <a:xfrm>
              <a:off x="4184348" y="2639084"/>
              <a:ext cx="95250" cy="332740"/>
            </a:xfrm>
            <a:custGeom>
              <a:avLst/>
              <a:gdLst/>
              <a:ahLst/>
              <a:cxnLst/>
              <a:rect l="l" t="t" r="r" b="b"/>
              <a:pathLst>
                <a:path w="95250" h="332739">
                  <a:moveTo>
                    <a:pt x="21998" y="332293"/>
                  </a:moveTo>
                  <a:lnTo>
                    <a:pt x="0" y="332293"/>
                  </a:lnTo>
                  <a:lnTo>
                    <a:pt x="0" y="46754"/>
                  </a:lnTo>
                  <a:lnTo>
                    <a:pt x="3595" y="28178"/>
                  </a:lnTo>
                  <a:lnTo>
                    <a:pt x="13537" y="13358"/>
                  </a:lnTo>
                  <a:lnTo>
                    <a:pt x="28555" y="3548"/>
                  </a:lnTo>
                  <a:lnTo>
                    <a:pt x="47380" y="0"/>
                  </a:lnTo>
                  <a:lnTo>
                    <a:pt x="65491" y="3548"/>
                  </a:lnTo>
                  <a:lnTo>
                    <a:pt x="80588" y="13358"/>
                  </a:lnTo>
                  <a:lnTo>
                    <a:pt x="86413" y="21707"/>
                  </a:lnTo>
                  <a:lnTo>
                    <a:pt x="47380" y="21707"/>
                  </a:lnTo>
                  <a:lnTo>
                    <a:pt x="37703" y="23742"/>
                  </a:lnTo>
                  <a:lnTo>
                    <a:pt x="29612" y="29221"/>
                  </a:lnTo>
                  <a:lnTo>
                    <a:pt x="24060" y="37205"/>
                  </a:lnTo>
                  <a:lnTo>
                    <a:pt x="21998" y="46754"/>
                  </a:lnTo>
                  <a:lnTo>
                    <a:pt x="21998" y="332293"/>
                  </a:lnTo>
                  <a:close/>
                </a:path>
                <a:path w="95250" h="332739">
                  <a:moveTo>
                    <a:pt x="94760" y="248803"/>
                  </a:moveTo>
                  <a:lnTo>
                    <a:pt x="72762" y="248803"/>
                  </a:lnTo>
                  <a:lnTo>
                    <a:pt x="71070" y="46754"/>
                  </a:lnTo>
                  <a:lnTo>
                    <a:pt x="69272" y="37205"/>
                  </a:lnTo>
                  <a:lnTo>
                    <a:pt x="64301" y="29221"/>
                  </a:lnTo>
                  <a:lnTo>
                    <a:pt x="56792" y="23742"/>
                  </a:lnTo>
                  <a:lnTo>
                    <a:pt x="47380" y="21707"/>
                  </a:lnTo>
                  <a:lnTo>
                    <a:pt x="86413" y="21707"/>
                  </a:lnTo>
                  <a:lnTo>
                    <a:pt x="90926" y="28178"/>
                  </a:lnTo>
                  <a:lnTo>
                    <a:pt x="94760" y="46754"/>
                  </a:lnTo>
                  <a:lnTo>
                    <a:pt x="94760" y="248803"/>
                  </a:lnTo>
                  <a:close/>
                </a:path>
              </a:pathLst>
            </a:custGeom>
            <a:solidFill>
              <a:srgbClr val="244889"/>
            </a:solidFill>
          </p:spPr>
          <p:txBody>
            <a:bodyPr wrap="square" lIns="0" tIns="0" rIns="0" bIns="0" rtlCol="0"/>
            <a:lstStyle/>
            <a:p>
              <a:endParaRPr/>
            </a:p>
          </p:txBody>
        </p:sp>
        <p:sp>
          <p:nvSpPr>
            <p:cNvPr id="39" name="object 39"/>
            <p:cNvSpPr/>
            <p:nvPr/>
          </p:nvSpPr>
          <p:spPr>
            <a:xfrm>
              <a:off x="4255418" y="2639084"/>
              <a:ext cx="96520" cy="248920"/>
            </a:xfrm>
            <a:custGeom>
              <a:avLst/>
              <a:gdLst/>
              <a:ahLst/>
              <a:cxnLst/>
              <a:rect l="l" t="t" r="r" b="b"/>
              <a:pathLst>
                <a:path w="96520" h="248919">
                  <a:moveTo>
                    <a:pt x="23690" y="248803"/>
                  </a:moveTo>
                  <a:lnTo>
                    <a:pt x="1692" y="248803"/>
                  </a:lnTo>
                  <a:lnTo>
                    <a:pt x="0" y="46754"/>
                  </a:lnTo>
                  <a:lnTo>
                    <a:pt x="3833" y="28178"/>
                  </a:lnTo>
                  <a:lnTo>
                    <a:pt x="14171" y="13358"/>
                  </a:lnTo>
                  <a:lnTo>
                    <a:pt x="29269" y="3548"/>
                  </a:lnTo>
                  <a:lnTo>
                    <a:pt x="47380" y="0"/>
                  </a:lnTo>
                  <a:lnTo>
                    <a:pt x="66205" y="3548"/>
                  </a:lnTo>
                  <a:lnTo>
                    <a:pt x="81223" y="13358"/>
                  </a:lnTo>
                  <a:lnTo>
                    <a:pt x="86824" y="21707"/>
                  </a:lnTo>
                  <a:lnTo>
                    <a:pt x="47380" y="21707"/>
                  </a:lnTo>
                  <a:lnTo>
                    <a:pt x="37967" y="23742"/>
                  </a:lnTo>
                  <a:lnTo>
                    <a:pt x="30458" y="29221"/>
                  </a:lnTo>
                  <a:lnTo>
                    <a:pt x="25488" y="37205"/>
                  </a:lnTo>
                  <a:lnTo>
                    <a:pt x="23690" y="46754"/>
                  </a:lnTo>
                  <a:lnTo>
                    <a:pt x="23690" y="248803"/>
                  </a:lnTo>
                  <a:close/>
                </a:path>
                <a:path w="96520" h="248919">
                  <a:moveTo>
                    <a:pt x="96452" y="248803"/>
                  </a:moveTo>
                  <a:lnTo>
                    <a:pt x="72762" y="248803"/>
                  </a:lnTo>
                  <a:lnTo>
                    <a:pt x="72762" y="46754"/>
                  </a:lnTo>
                  <a:lnTo>
                    <a:pt x="70938" y="37205"/>
                  </a:lnTo>
                  <a:lnTo>
                    <a:pt x="65782" y="29221"/>
                  </a:lnTo>
                  <a:lnTo>
                    <a:pt x="57771" y="23742"/>
                  </a:lnTo>
                  <a:lnTo>
                    <a:pt x="47380" y="21707"/>
                  </a:lnTo>
                  <a:lnTo>
                    <a:pt x="86824" y="21707"/>
                  </a:lnTo>
                  <a:lnTo>
                    <a:pt x="91164" y="28178"/>
                  </a:lnTo>
                  <a:lnTo>
                    <a:pt x="94760" y="46754"/>
                  </a:lnTo>
                  <a:lnTo>
                    <a:pt x="96452" y="248803"/>
                  </a:lnTo>
                  <a:close/>
                </a:path>
              </a:pathLst>
            </a:custGeom>
            <a:solidFill>
              <a:srgbClr val="244889"/>
            </a:solidFill>
          </p:spPr>
          <p:txBody>
            <a:bodyPr wrap="square" lIns="0" tIns="0" rIns="0" bIns="0" rtlCol="0"/>
            <a:lstStyle/>
            <a:p>
              <a:endParaRPr/>
            </a:p>
          </p:txBody>
        </p:sp>
        <p:sp>
          <p:nvSpPr>
            <p:cNvPr id="40" name="object 40"/>
            <p:cNvSpPr/>
            <p:nvPr/>
          </p:nvSpPr>
          <p:spPr>
            <a:xfrm>
              <a:off x="4400943" y="2774339"/>
              <a:ext cx="24130" cy="113664"/>
            </a:xfrm>
            <a:custGeom>
              <a:avLst/>
              <a:gdLst/>
              <a:ahLst/>
              <a:cxnLst/>
              <a:rect l="l" t="t" r="r" b="b"/>
              <a:pathLst>
                <a:path w="24129" h="113664">
                  <a:moveTo>
                    <a:pt x="21998" y="113547"/>
                  </a:moveTo>
                  <a:lnTo>
                    <a:pt x="0" y="113547"/>
                  </a:lnTo>
                  <a:lnTo>
                    <a:pt x="0" y="0"/>
                  </a:lnTo>
                  <a:lnTo>
                    <a:pt x="23690" y="0"/>
                  </a:lnTo>
                  <a:lnTo>
                    <a:pt x="21998" y="113547"/>
                  </a:lnTo>
                  <a:close/>
                </a:path>
              </a:pathLst>
            </a:custGeom>
            <a:solidFill>
              <a:srgbClr val="244889"/>
            </a:solidFill>
          </p:spPr>
          <p:txBody>
            <a:bodyPr wrap="square" lIns="0" tIns="0" rIns="0" bIns="0" rtlCol="0"/>
            <a:lstStyle/>
            <a:p>
              <a:endParaRPr/>
            </a:p>
          </p:txBody>
        </p:sp>
        <p:sp>
          <p:nvSpPr>
            <p:cNvPr id="41" name="object 41"/>
            <p:cNvSpPr/>
            <p:nvPr/>
          </p:nvSpPr>
          <p:spPr>
            <a:xfrm>
              <a:off x="4328181" y="2652442"/>
              <a:ext cx="30480" cy="235585"/>
            </a:xfrm>
            <a:custGeom>
              <a:avLst/>
              <a:gdLst/>
              <a:ahLst/>
              <a:cxnLst/>
              <a:rect l="l" t="t" r="r" b="b"/>
              <a:pathLst>
                <a:path w="30479" h="235585">
                  <a:moveTo>
                    <a:pt x="23690" y="235444"/>
                  </a:moveTo>
                  <a:lnTo>
                    <a:pt x="0" y="235444"/>
                  </a:lnTo>
                  <a:lnTo>
                    <a:pt x="0" y="33396"/>
                  </a:lnTo>
                  <a:lnTo>
                    <a:pt x="925" y="23716"/>
                  </a:lnTo>
                  <a:lnTo>
                    <a:pt x="3595" y="14819"/>
                  </a:lnTo>
                  <a:lnTo>
                    <a:pt x="7852" y="6861"/>
                  </a:lnTo>
                  <a:lnTo>
                    <a:pt x="13537" y="0"/>
                  </a:lnTo>
                  <a:lnTo>
                    <a:pt x="30458" y="15028"/>
                  </a:lnTo>
                  <a:lnTo>
                    <a:pt x="25382" y="20037"/>
                  </a:lnTo>
                  <a:lnTo>
                    <a:pt x="21998" y="26717"/>
                  </a:lnTo>
                  <a:lnTo>
                    <a:pt x="21998" y="33396"/>
                  </a:lnTo>
                  <a:lnTo>
                    <a:pt x="23690" y="235444"/>
                  </a:lnTo>
                  <a:close/>
                </a:path>
              </a:pathLst>
            </a:custGeom>
            <a:solidFill>
              <a:srgbClr val="244889"/>
            </a:solidFill>
          </p:spPr>
          <p:txBody>
            <a:bodyPr wrap="square" lIns="0" tIns="0" rIns="0" bIns="0" rtlCol="0"/>
            <a:lstStyle/>
            <a:p>
              <a:endParaRPr/>
            </a:p>
          </p:txBody>
        </p:sp>
        <p:sp>
          <p:nvSpPr>
            <p:cNvPr id="44" name="object 44"/>
            <p:cNvSpPr/>
            <p:nvPr/>
          </p:nvSpPr>
          <p:spPr>
            <a:xfrm>
              <a:off x="4446632" y="2837792"/>
              <a:ext cx="58419" cy="309245"/>
            </a:xfrm>
            <a:custGeom>
              <a:avLst/>
              <a:gdLst/>
              <a:ahLst/>
              <a:cxnLst/>
              <a:rect l="l" t="t" r="r" b="b"/>
              <a:pathLst>
                <a:path w="58420" h="309244">
                  <a:moveTo>
                    <a:pt x="16921" y="308916"/>
                  </a:moveTo>
                  <a:lnTo>
                    <a:pt x="10152" y="308916"/>
                  </a:lnTo>
                  <a:lnTo>
                    <a:pt x="8460" y="307246"/>
                  </a:lnTo>
                  <a:lnTo>
                    <a:pt x="3384" y="305576"/>
                  </a:lnTo>
                  <a:lnTo>
                    <a:pt x="0" y="298897"/>
                  </a:lnTo>
                  <a:lnTo>
                    <a:pt x="3384" y="288878"/>
                  </a:lnTo>
                  <a:lnTo>
                    <a:pt x="16799" y="245409"/>
                  </a:lnTo>
                  <a:lnTo>
                    <a:pt x="26641" y="201219"/>
                  </a:lnTo>
                  <a:lnTo>
                    <a:pt x="32990" y="156388"/>
                  </a:lnTo>
                  <a:lnTo>
                    <a:pt x="35927" y="110996"/>
                  </a:lnTo>
                  <a:lnTo>
                    <a:pt x="35535" y="65122"/>
                  </a:lnTo>
                  <a:lnTo>
                    <a:pt x="32150" y="11688"/>
                  </a:lnTo>
                  <a:lnTo>
                    <a:pt x="32150" y="5009"/>
                  </a:lnTo>
                  <a:lnTo>
                    <a:pt x="37227" y="0"/>
                  </a:lnTo>
                  <a:lnTo>
                    <a:pt x="49072" y="0"/>
                  </a:lnTo>
                  <a:lnTo>
                    <a:pt x="55841" y="3339"/>
                  </a:lnTo>
                  <a:lnTo>
                    <a:pt x="55841" y="10018"/>
                  </a:lnTo>
                  <a:lnTo>
                    <a:pt x="57533" y="63453"/>
                  </a:lnTo>
                  <a:lnTo>
                    <a:pt x="57912" y="111330"/>
                  </a:lnTo>
                  <a:lnTo>
                    <a:pt x="54879" y="158726"/>
                  </a:lnTo>
                  <a:lnTo>
                    <a:pt x="48273" y="205561"/>
                  </a:lnTo>
                  <a:lnTo>
                    <a:pt x="37931" y="251755"/>
                  </a:lnTo>
                  <a:lnTo>
                    <a:pt x="23690" y="297227"/>
                  </a:lnTo>
                  <a:lnTo>
                    <a:pt x="23690" y="300567"/>
                  </a:lnTo>
                  <a:lnTo>
                    <a:pt x="21998" y="305576"/>
                  </a:lnTo>
                  <a:lnTo>
                    <a:pt x="16921" y="308916"/>
                  </a:lnTo>
                  <a:close/>
                </a:path>
              </a:pathLst>
            </a:custGeom>
            <a:solidFill>
              <a:srgbClr val="244889"/>
            </a:solidFill>
          </p:spPr>
          <p:txBody>
            <a:bodyPr wrap="square" lIns="0" tIns="0" rIns="0" bIns="0" rtlCol="0"/>
            <a:lstStyle/>
            <a:p>
              <a:endParaRPr/>
            </a:p>
          </p:txBody>
        </p:sp>
        <p:sp>
          <p:nvSpPr>
            <p:cNvPr id="45" name="object 45"/>
            <p:cNvSpPr/>
            <p:nvPr/>
          </p:nvSpPr>
          <p:spPr>
            <a:xfrm>
              <a:off x="4196193" y="2949670"/>
              <a:ext cx="182880" cy="128905"/>
            </a:xfrm>
            <a:custGeom>
              <a:avLst/>
              <a:gdLst/>
              <a:ahLst/>
              <a:cxnLst/>
              <a:rect l="l" t="t" r="r" b="b"/>
              <a:pathLst>
                <a:path w="182879" h="128905">
                  <a:moveTo>
                    <a:pt x="0" y="23377"/>
                  </a:moveTo>
                  <a:lnTo>
                    <a:pt x="0" y="0"/>
                  </a:lnTo>
                  <a:lnTo>
                    <a:pt x="87992" y="0"/>
                  </a:lnTo>
                  <a:lnTo>
                    <a:pt x="125642" y="11427"/>
                  </a:lnTo>
                  <a:lnTo>
                    <a:pt x="139435" y="21707"/>
                  </a:lnTo>
                  <a:lnTo>
                    <a:pt x="86299" y="21707"/>
                  </a:lnTo>
                  <a:lnTo>
                    <a:pt x="0" y="23377"/>
                  </a:lnTo>
                  <a:close/>
                </a:path>
                <a:path w="182879" h="128905">
                  <a:moveTo>
                    <a:pt x="182752" y="128576"/>
                  </a:moveTo>
                  <a:lnTo>
                    <a:pt x="160754" y="128576"/>
                  </a:lnTo>
                  <a:lnTo>
                    <a:pt x="160754" y="100189"/>
                  </a:lnTo>
                  <a:lnTo>
                    <a:pt x="155070" y="72663"/>
                  </a:lnTo>
                  <a:lnTo>
                    <a:pt x="139391" y="49050"/>
                  </a:lnTo>
                  <a:lnTo>
                    <a:pt x="115780" y="31387"/>
                  </a:lnTo>
                  <a:lnTo>
                    <a:pt x="86299" y="21707"/>
                  </a:lnTo>
                  <a:lnTo>
                    <a:pt x="139435" y="21707"/>
                  </a:lnTo>
                  <a:lnTo>
                    <a:pt x="155678" y="33813"/>
                  </a:lnTo>
                  <a:lnTo>
                    <a:pt x="175561" y="64340"/>
                  </a:lnTo>
                  <a:lnTo>
                    <a:pt x="182752" y="100189"/>
                  </a:lnTo>
                  <a:lnTo>
                    <a:pt x="182752" y="128576"/>
                  </a:lnTo>
                  <a:close/>
                </a:path>
              </a:pathLst>
            </a:custGeom>
            <a:solidFill>
              <a:srgbClr val="244889"/>
            </a:solidFill>
          </p:spPr>
          <p:txBody>
            <a:bodyPr wrap="square" lIns="0" tIns="0" rIns="0" bIns="0" rtlCol="0"/>
            <a:lstStyle/>
            <a:p>
              <a:endParaRPr/>
            </a:p>
          </p:txBody>
        </p:sp>
        <p:sp>
          <p:nvSpPr>
            <p:cNvPr id="47" name="object 47"/>
            <p:cNvSpPr/>
            <p:nvPr/>
          </p:nvSpPr>
          <p:spPr>
            <a:xfrm>
              <a:off x="4512626" y="2729254"/>
              <a:ext cx="169545" cy="162560"/>
            </a:xfrm>
            <a:custGeom>
              <a:avLst/>
              <a:gdLst/>
              <a:ahLst/>
              <a:cxnLst/>
              <a:rect l="l" t="t" r="r" b="b"/>
              <a:pathLst>
                <a:path w="169545" h="162560">
                  <a:moveTo>
                    <a:pt x="16921" y="161972"/>
                  </a:moveTo>
                  <a:lnTo>
                    <a:pt x="5076" y="161972"/>
                  </a:lnTo>
                  <a:lnTo>
                    <a:pt x="3384" y="158632"/>
                  </a:lnTo>
                  <a:lnTo>
                    <a:pt x="0" y="155293"/>
                  </a:lnTo>
                  <a:lnTo>
                    <a:pt x="0" y="146944"/>
                  </a:lnTo>
                  <a:lnTo>
                    <a:pt x="3384" y="143604"/>
                  </a:lnTo>
                  <a:lnTo>
                    <a:pt x="148909" y="5009"/>
                  </a:lnTo>
                  <a:lnTo>
                    <a:pt x="153986" y="0"/>
                  </a:lnTo>
                  <a:lnTo>
                    <a:pt x="160754" y="0"/>
                  </a:lnTo>
                  <a:lnTo>
                    <a:pt x="169215" y="8349"/>
                  </a:lnTo>
                  <a:lnTo>
                    <a:pt x="169215" y="16698"/>
                  </a:lnTo>
                  <a:lnTo>
                    <a:pt x="164139" y="20037"/>
                  </a:lnTo>
                  <a:lnTo>
                    <a:pt x="20305" y="158632"/>
                  </a:lnTo>
                  <a:lnTo>
                    <a:pt x="16921" y="161972"/>
                  </a:lnTo>
                  <a:close/>
                </a:path>
              </a:pathLst>
            </a:custGeom>
            <a:solidFill>
              <a:srgbClr val="244889"/>
            </a:solidFill>
          </p:spPr>
          <p:txBody>
            <a:bodyPr wrap="square" lIns="0" tIns="0" rIns="0" bIns="0" rtlCol="0"/>
            <a:lstStyle/>
            <a:p>
              <a:endParaRPr/>
            </a:p>
          </p:txBody>
        </p:sp>
        <p:sp>
          <p:nvSpPr>
            <p:cNvPr id="49" name="object 49"/>
            <p:cNvSpPr/>
            <p:nvPr/>
          </p:nvSpPr>
          <p:spPr>
            <a:xfrm>
              <a:off x="4367100" y="2729254"/>
              <a:ext cx="169545" cy="162560"/>
            </a:xfrm>
            <a:custGeom>
              <a:avLst/>
              <a:gdLst/>
              <a:ahLst/>
              <a:cxnLst/>
              <a:rect l="l" t="t" r="r" b="b"/>
              <a:pathLst>
                <a:path w="169545" h="162560">
                  <a:moveTo>
                    <a:pt x="162446" y="161972"/>
                  </a:moveTo>
                  <a:lnTo>
                    <a:pt x="152294" y="161972"/>
                  </a:lnTo>
                  <a:lnTo>
                    <a:pt x="148909" y="158632"/>
                  </a:lnTo>
                  <a:lnTo>
                    <a:pt x="3384" y="20037"/>
                  </a:lnTo>
                  <a:lnTo>
                    <a:pt x="0" y="16698"/>
                  </a:lnTo>
                  <a:lnTo>
                    <a:pt x="0" y="8349"/>
                  </a:lnTo>
                  <a:lnTo>
                    <a:pt x="8460" y="0"/>
                  </a:lnTo>
                  <a:lnTo>
                    <a:pt x="15229" y="0"/>
                  </a:lnTo>
                  <a:lnTo>
                    <a:pt x="20305" y="5009"/>
                  </a:lnTo>
                  <a:lnTo>
                    <a:pt x="165831" y="143604"/>
                  </a:lnTo>
                  <a:lnTo>
                    <a:pt x="169215" y="146944"/>
                  </a:lnTo>
                  <a:lnTo>
                    <a:pt x="169215" y="155293"/>
                  </a:lnTo>
                  <a:lnTo>
                    <a:pt x="162446" y="161972"/>
                  </a:lnTo>
                  <a:close/>
                </a:path>
              </a:pathLst>
            </a:custGeom>
            <a:solidFill>
              <a:srgbClr val="244889"/>
            </a:solidFill>
          </p:spPr>
          <p:txBody>
            <a:bodyPr wrap="square" lIns="0" tIns="0" rIns="0" bIns="0" rtlCol="0"/>
            <a:lstStyle/>
            <a:p>
              <a:endParaRPr/>
            </a:p>
          </p:txBody>
        </p:sp>
      </p:grpSp>
      <p:sp>
        <p:nvSpPr>
          <p:cNvPr id="50" name="object 50"/>
          <p:cNvSpPr/>
          <p:nvPr/>
        </p:nvSpPr>
        <p:spPr>
          <a:xfrm>
            <a:off x="4265571" y="2535555"/>
            <a:ext cx="64769" cy="48895"/>
          </a:xfrm>
          <a:custGeom>
            <a:avLst/>
            <a:gdLst/>
            <a:ahLst/>
            <a:cxnLst/>
            <a:rect l="l" t="t" r="r" b="b"/>
            <a:pathLst>
              <a:path w="64770" h="48894">
                <a:moveTo>
                  <a:pt x="54148" y="48424"/>
                </a:moveTo>
                <a:lnTo>
                  <a:pt x="47380" y="48424"/>
                </a:lnTo>
                <a:lnTo>
                  <a:pt x="45688" y="46754"/>
                </a:lnTo>
                <a:lnTo>
                  <a:pt x="5076" y="21707"/>
                </a:lnTo>
                <a:lnTo>
                  <a:pt x="0" y="18368"/>
                </a:lnTo>
                <a:lnTo>
                  <a:pt x="0" y="11688"/>
                </a:lnTo>
                <a:lnTo>
                  <a:pt x="3384" y="5009"/>
                </a:lnTo>
                <a:lnTo>
                  <a:pt x="6768" y="0"/>
                </a:lnTo>
                <a:lnTo>
                  <a:pt x="13537" y="0"/>
                </a:lnTo>
                <a:lnTo>
                  <a:pt x="18613" y="3339"/>
                </a:lnTo>
                <a:lnTo>
                  <a:pt x="57533" y="28386"/>
                </a:lnTo>
                <a:lnTo>
                  <a:pt x="62609" y="31726"/>
                </a:lnTo>
                <a:lnTo>
                  <a:pt x="64301" y="38405"/>
                </a:lnTo>
                <a:lnTo>
                  <a:pt x="60917" y="43415"/>
                </a:lnTo>
                <a:lnTo>
                  <a:pt x="59225" y="46754"/>
                </a:lnTo>
                <a:lnTo>
                  <a:pt x="54148" y="48424"/>
                </a:lnTo>
                <a:close/>
              </a:path>
            </a:pathLst>
          </a:custGeom>
          <a:solidFill>
            <a:srgbClr val="244889"/>
          </a:solidFill>
        </p:spPr>
        <p:txBody>
          <a:bodyPr wrap="square" lIns="0" tIns="0" rIns="0" bIns="0" rtlCol="0"/>
          <a:lstStyle/>
          <a:p>
            <a:endParaRPr/>
          </a:p>
        </p:txBody>
      </p:sp>
      <p:sp>
        <p:nvSpPr>
          <p:cNvPr id="51" name="object 51"/>
          <p:cNvSpPr/>
          <p:nvPr/>
        </p:nvSpPr>
        <p:spPr>
          <a:xfrm>
            <a:off x="4375561" y="2432026"/>
            <a:ext cx="54610" cy="60325"/>
          </a:xfrm>
          <a:custGeom>
            <a:avLst/>
            <a:gdLst/>
            <a:ahLst/>
            <a:cxnLst/>
            <a:rect l="l" t="t" r="r" b="b"/>
            <a:pathLst>
              <a:path w="54610" h="60325">
                <a:moveTo>
                  <a:pt x="43996" y="60113"/>
                </a:moveTo>
                <a:lnTo>
                  <a:pt x="38919" y="60113"/>
                </a:lnTo>
                <a:lnTo>
                  <a:pt x="35535" y="58443"/>
                </a:lnTo>
                <a:lnTo>
                  <a:pt x="32150" y="55104"/>
                </a:lnTo>
                <a:lnTo>
                  <a:pt x="3384" y="20037"/>
                </a:lnTo>
                <a:lnTo>
                  <a:pt x="0" y="15028"/>
                </a:lnTo>
                <a:lnTo>
                  <a:pt x="0" y="6679"/>
                </a:lnTo>
                <a:lnTo>
                  <a:pt x="10152" y="0"/>
                </a:lnTo>
                <a:lnTo>
                  <a:pt x="16921" y="0"/>
                </a:lnTo>
                <a:lnTo>
                  <a:pt x="21998" y="5009"/>
                </a:lnTo>
                <a:lnTo>
                  <a:pt x="50764" y="41745"/>
                </a:lnTo>
                <a:lnTo>
                  <a:pt x="54148" y="46754"/>
                </a:lnTo>
                <a:lnTo>
                  <a:pt x="54148" y="53434"/>
                </a:lnTo>
                <a:lnTo>
                  <a:pt x="49072" y="56773"/>
                </a:lnTo>
                <a:lnTo>
                  <a:pt x="47380" y="58443"/>
                </a:lnTo>
                <a:lnTo>
                  <a:pt x="43996" y="60113"/>
                </a:lnTo>
                <a:close/>
              </a:path>
            </a:pathLst>
          </a:custGeom>
          <a:solidFill>
            <a:srgbClr val="244889"/>
          </a:solidFill>
        </p:spPr>
        <p:txBody>
          <a:bodyPr wrap="square" lIns="0" tIns="0" rIns="0" bIns="0" rtlCol="0"/>
          <a:lstStyle/>
          <a:p>
            <a:endParaRPr/>
          </a:p>
        </p:txBody>
      </p:sp>
      <p:sp>
        <p:nvSpPr>
          <p:cNvPr id="52" name="object 52"/>
          <p:cNvSpPr/>
          <p:nvPr/>
        </p:nvSpPr>
        <p:spPr>
          <a:xfrm>
            <a:off x="4512626" y="2400300"/>
            <a:ext cx="24130" cy="62230"/>
          </a:xfrm>
          <a:custGeom>
            <a:avLst/>
            <a:gdLst/>
            <a:ahLst/>
            <a:cxnLst/>
            <a:rect l="l" t="t" r="r" b="b"/>
            <a:pathLst>
              <a:path w="24129" h="62230">
                <a:moveTo>
                  <a:pt x="18613" y="61783"/>
                </a:moveTo>
                <a:lnTo>
                  <a:pt x="5076" y="61783"/>
                </a:lnTo>
                <a:lnTo>
                  <a:pt x="0" y="56774"/>
                </a:lnTo>
                <a:lnTo>
                  <a:pt x="0" y="0"/>
                </a:lnTo>
                <a:lnTo>
                  <a:pt x="23690" y="0"/>
                </a:lnTo>
                <a:lnTo>
                  <a:pt x="23690" y="56774"/>
                </a:lnTo>
                <a:lnTo>
                  <a:pt x="18613" y="61783"/>
                </a:lnTo>
                <a:close/>
              </a:path>
            </a:pathLst>
          </a:custGeom>
          <a:solidFill>
            <a:srgbClr val="244889"/>
          </a:solidFill>
        </p:spPr>
        <p:txBody>
          <a:bodyPr wrap="square" lIns="0" tIns="0" rIns="0" bIns="0" rtlCol="0"/>
          <a:lstStyle/>
          <a:p>
            <a:endParaRPr/>
          </a:p>
        </p:txBody>
      </p:sp>
      <p:sp>
        <p:nvSpPr>
          <p:cNvPr id="53" name="object 53"/>
          <p:cNvSpPr/>
          <p:nvPr/>
        </p:nvSpPr>
        <p:spPr>
          <a:xfrm>
            <a:off x="4622616" y="2432026"/>
            <a:ext cx="55880" cy="60325"/>
          </a:xfrm>
          <a:custGeom>
            <a:avLst/>
            <a:gdLst/>
            <a:ahLst/>
            <a:cxnLst/>
            <a:rect l="l" t="t" r="r" b="b"/>
            <a:pathLst>
              <a:path w="55879" h="60325">
                <a:moveTo>
                  <a:pt x="16921" y="60113"/>
                </a:moveTo>
                <a:lnTo>
                  <a:pt x="10152" y="60113"/>
                </a:lnTo>
                <a:lnTo>
                  <a:pt x="6768" y="56773"/>
                </a:lnTo>
                <a:lnTo>
                  <a:pt x="1692" y="53434"/>
                </a:lnTo>
                <a:lnTo>
                  <a:pt x="0" y="46754"/>
                </a:lnTo>
                <a:lnTo>
                  <a:pt x="5076" y="41745"/>
                </a:lnTo>
                <a:lnTo>
                  <a:pt x="33843" y="5009"/>
                </a:lnTo>
                <a:lnTo>
                  <a:pt x="37227" y="0"/>
                </a:lnTo>
                <a:lnTo>
                  <a:pt x="43996" y="0"/>
                </a:lnTo>
                <a:lnTo>
                  <a:pt x="54148" y="6679"/>
                </a:lnTo>
                <a:lnTo>
                  <a:pt x="55841" y="15028"/>
                </a:lnTo>
                <a:lnTo>
                  <a:pt x="50764" y="20037"/>
                </a:lnTo>
                <a:lnTo>
                  <a:pt x="21998" y="55104"/>
                </a:lnTo>
                <a:lnTo>
                  <a:pt x="20305" y="58443"/>
                </a:lnTo>
                <a:lnTo>
                  <a:pt x="16921" y="60113"/>
                </a:lnTo>
                <a:close/>
              </a:path>
            </a:pathLst>
          </a:custGeom>
          <a:solidFill>
            <a:srgbClr val="244889"/>
          </a:solidFill>
        </p:spPr>
        <p:txBody>
          <a:bodyPr wrap="square" lIns="0" tIns="0" rIns="0" bIns="0" rtlCol="0"/>
          <a:lstStyle/>
          <a:p>
            <a:endParaRPr/>
          </a:p>
        </p:txBody>
      </p:sp>
      <p:sp>
        <p:nvSpPr>
          <p:cNvPr id="54" name="object 54"/>
          <p:cNvSpPr/>
          <p:nvPr/>
        </p:nvSpPr>
        <p:spPr>
          <a:xfrm>
            <a:off x="4719069" y="2535555"/>
            <a:ext cx="64769" cy="48895"/>
          </a:xfrm>
          <a:custGeom>
            <a:avLst/>
            <a:gdLst/>
            <a:ahLst/>
            <a:cxnLst/>
            <a:rect l="l" t="t" r="r" b="b"/>
            <a:pathLst>
              <a:path w="64770" h="48894">
                <a:moveTo>
                  <a:pt x="16921" y="48424"/>
                </a:moveTo>
                <a:lnTo>
                  <a:pt x="8460" y="48424"/>
                </a:lnTo>
                <a:lnTo>
                  <a:pt x="5076" y="46754"/>
                </a:lnTo>
                <a:lnTo>
                  <a:pt x="3384" y="43415"/>
                </a:lnTo>
                <a:lnTo>
                  <a:pt x="0" y="38405"/>
                </a:lnTo>
                <a:lnTo>
                  <a:pt x="1692" y="31726"/>
                </a:lnTo>
                <a:lnTo>
                  <a:pt x="6768" y="28386"/>
                </a:lnTo>
                <a:lnTo>
                  <a:pt x="45688" y="3339"/>
                </a:lnTo>
                <a:lnTo>
                  <a:pt x="50764" y="0"/>
                </a:lnTo>
                <a:lnTo>
                  <a:pt x="57533" y="0"/>
                </a:lnTo>
                <a:lnTo>
                  <a:pt x="60917" y="5009"/>
                </a:lnTo>
                <a:lnTo>
                  <a:pt x="64301" y="11688"/>
                </a:lnTo>
                <a:lnTo>
                  <a:pt x="62609" y="18368"/>
                </a:lnTo>
                <a:lnTo>
                  <a:pt x="57533" y="21707"/>
                </a:lnTo>
                <a:lnTo>
                  <a:pt x="18613" y="46754"/>
                </a:lnTo>
                <a:lnTo>
                  <a:pt x="16921" y="48424"/>
                </a:lnTo>
                <a:close/>
              </a:path>
            </a:pathLst>
          </a:custGeom>
          <a:solidFill>
            <a:srgbClr val="244889"/>
          </a:solidFill>
        </p:spPr>
        <p:txBody>
          <a:bodyPr wrap="square" lIns="0" tIns="0" rIns="0" bIns="0" rtlCol="0"/>
          <a:lstStyle/>
          <a:p>
            <a:endParaRPr/>
          </a:p>
        </p:txBody>
      </p:sp>
      <p:sp>
        <p:nvSpPr>
          <p:cNvPr id="55" name="object 55" descr="graphic of a check mark"/>
          <p:cNvSpPr/>
          <p:nvPr/>
        </p:nvSpPr>
        <p:spPr>
          <a:xfrm>
            <a:off x="10256522" y="2784347"/>
            <a:ext cx="795655" cy="657225"/>
          </a:xfrm>
          <a:custGeom>
            <a:avLst/>
            <a:gdLst/>
            <a:ahLst/>
            <a:cxnLst/>
            <a:rect l="l" t="t" r="r" b="b"/>
            <a:pathLst>
              <a:path w="795654" h="657225">
                <a:moveTo>
                  <a:pt x="294902" y="441400"/>
                </a:moveTo>
                <a:lnTo>
                  <a:pt x="243964" y="441400"/>
                </a:lnTo>
                <a:lnTo>
                  <a:pt x="694344" y="0"/>
                </a:lnTo>
                <a:lnTo>
                  <a:pt x="726616" y="0"/>
                </a:lnTo>
                <a:lnTo>
                  <a:pt x="759792" y="31716"/>
                </a:lnTo>
                <a:lnTo>
                  <a:pt x="710446" y="31716"/>
                </a:lnTo>
                <a:lnTo>
                  <a:pt x="294902" y="441400"/>
                </a:lnTo>
                <a:close/>
              </a:path>
              <a:path w="795654" h="657225">
                <a:moveTo>
                  <a:pt x="295084" y="613203"/>
                </a:moveTo>
                <a:lnTo>
                  <a:pt x="243964" y="613203"/>
                </a:lnTo>
                <a:lnTo>
                  <a:pt x="458439" y="404397"/>
                </a:lnTo>
                <a:lnTo>
                  <a:pt x="772108" y="95151"/>
                </a:lnTo>
                <a:lnTo>
                  <a:pt x="710446" y="31716"/>
                </a:lnTo>
                <a:lnTo>
                  <a:pt x="759792" y="31716"/>
                </a:lnTo>
                <a:lnTo>
                  <a:pt x="795525" y="65878"/>
                </a:lnTo>
                <a:lnTo>
                  <a:pt x="795525" y="122203"/>
                </a:lnTo>
                <a:lnTo>
                  <a:pt x="295084" y="613203"/>
                </a:lnTo>
                <a:close/>
              </a:path>
              <a:path w="795654" h="657225">
                <a:moveTo>
                  <a:pt x="251949" y="656844"/>
                </a:moveTo>
                <a:lnTo>
                  <a:pt x="238661" y="656844"/>
                </a:lnTo>
                <a:lnTo>
                  <a:pt x="235921" y="655493"/>
                </a:lnTo>
                <a:lnTo>
                  <a:pt x="2680" y="425542"/>
                </a:lnTo>
                <a:lnTo>
                  <a:pt x="0" y="420255"/>
                </a:lnTo>
                <a:lnTo>
                  <a:pt x="0" y="409683"/>
                </a:lnTo>
                <a:lnTo>
                  <a:pt x="2680" y="401753"/>
                </a:lnTo>
                <a:lnTo>
                  <a:pt x="91151" y="314530"/>
                </a:lnTo>
                <a:lnTo>
                  <a:pt x="97602" y="310070"/>
                </a:lnTo>
                <a:lnTo>
                  <a:pt x="104556" y="308583"/>
                </a:lnTo>
                <a:lnTo>
                  <a:pt x="111509" y="310070"/>
                </a:lnTo>
                <a:lnTo>
                  <a:pt x="117960" y="314530"/>
                </a:lnTo>
                <a:lnTo>
                  <a:pt x="154712" y="351534"/>
                </a:lnTo>
                <a:lnTo>
                  <a:pt x="104556" y="351534"/>
                </a:lnTo>
                <a:lnTo>
                  <a:pt x="42894" y="414969"/>
                </a:lnTo>
                <a:lnTo>
                  <a:pt x="243964" y="613203"/>
                </a:lnTo>
                <a:lnTo>
                  <a:pt x="295084" y="613203"/>
                </a:lnTo>
                <a:lnTo>
                  <a:pt x="257369" y="650207"/>
                </a:lnTo>
                <a:lnTo>
                  <a:pt x="254688" y="655493"/>
                </a:lnTo>
                <a:lnTo>
                  <a:pt x="251949" y="656844"/>
                </a:lnTo>
                <a:close/>
              </a:path>
              <a:path w="795654" h="657225">
                <a:moveTo>
                  <a:pt x="245305" y="482369"/>
                </a:moveTo>
                <a:lnTo>
                  <a:pt x="238519" y="481378"/>
                </a:lnTo>
                <a:lnTo>
                  <a:pt x="233240" y="478404"/>
                </a:lnTo>
                <a:lnTo>
                  <a:pt x="104556" y="351534"/>
                </a:lnTo>
                <a:lnTo>
                  <a:pt x="154712" y="351534"/>
                </a:lnTo>
                <a:lnTo>
                  <a:pt x="243964" y="441400"/>
                </a:lnTo>
                <a:lnTo>
                  <a:pt x="294902" y="441400"/>
                </a:lnTo>
                <a:lnTo>
                  <a:pt x="257369" y="478404"/>
                </a:lnTo>
                <a:lnTo>
                  <a:pt x="252091" y="481378"/>
                </a:lnTo>
                <a:lnTo>
                  <a:pt x="245305" y="482369"/>
                </a:lnTo>
                <a:close/>
              </a:path>
            </a:pathLst>
          </a:custGeom>
          <a:solidFill>
            <a:srgbClr val="244889"/>
          </a:solidFill>
        </p:spPr>
        <p:txBody>
          <a:bodyPr wrap="square" lIns="0" tIns="0" rIns="0" bIns="0" rtlCol="0"/>
          <a:lstStyle/>
          <a:p>
            <a:endParaRPr/>
          </a:p>
        </p:txBody>
      </p:sp>
      <p:grpSp>
        <p:nvGrpSpPr>
          <p:cNvPr id="130" name="Group 129" descr="graphic of a hand giving a thumbs up ">
            <a:extLst>
              <a:ext uri="{FF2B5EF4-FFF2-40B4-BE49-F238E27FC236}">
                <a16:creationId xmlns:a16="http://schemas.microsoft.com/office/drawing/2014/main" id="{583C176A-FB93-4A14-AB32-A2899B88A781}"/>
              </a:ext>
            </a:extLst>
          </p:cNvPr>
          <p:cNvGrpSpPr/>
          <p:nvPr/>
        </p:nvGrpSpPr>
        <p:grpSpPr>
          <a:xfrm>
            <a:off x="1112520" y="4776216"/>
            <a:ext cx="733317" cy="661843"/>
            <a:chOff x="1112520" y="4776216"/>
            <a:chExt cx="733317" cy="661843"/>
          </a:xfrm>
        </p:grpSpPr>
        <p:sp>
          <p:nvSpPr>
            <p:cNvPr id="56" name="object 56"/>
            <p:cNvSpPr/>
            <p:nvPr/>
          </p:nvSpPr>
          <p:spPr>
            <a:xfrm>
              <a:off x="1393208" y="4776216"/>
              <a:ext cx="259715" cy="288290"/>
            </a:xfrm>
            <a:custGeom>
              <a:avLst/>
              <a:gdLst/>
              <a:ahLst/>
              <a:cxnLst/>
              <a:rect l="l" t="t" r="r" b="b"/>
              <a:pathLst>
                <a:path w="259714" h="288289">
                  <a:moveTo>
                    <a:pt x="14034" y="288222"/>
                  </a:moveTo>
                  <a:lnTo>
                    <a:pt x="0" y="272972"/>
                  </a:lnTo>
                  <a:lnTo>
                    <a:pt x="102919" y="167747"/>
                  </a:lnTo>
                  <a:lnTo>
                    <a:pt x="109156" y="155547"/>
                  </a:lnTo>
                  <a:lnTo>
                    <a:pt x="110716" y="147922"/>
                  </a:lnTo>
                  <a:lnTo>
                    <a:pt x="131892" y="0"/>
                  </a:lnTo>
                  <a:lnTo>
                    <a:pt x="196838" y="0"/>
                  </a:lnTo>
                  <a:lnTo>
                    <a:pt x="207666" y="2929"/>
                  </a:lnTo>
                  <a:lnTo>
                    <a:pt x="220342" y="12198"/>
                  </a:lnTo>
                  <a:lnTo>
                    <a:pt x="151260" y="12198"/>
                  </a:lnTo>
                  <a:lnTo>
                    <a:pt x="130988" y="150972"/>
                  </a:lnTo>
                  <a:lnTo>
                    <a:pt x="129282" y="158717"/>
                  </a:lnTo>
                  <a:lnTo>
                    <a:pt x="126699" y="166032"/>
                  </a:lnTo>
                  <a:lnTo>
                    <a:pt x="123532" y="173061"/>
                  </a:lnTo>
                  <a:lnTo>
                    <a:pt x="120072" y="179947"/>
                  </a:lnTo>
                  <a:lnTo>
                    <a:pt x="14034" y="288222"/>
                  </a:lnTo>
                  <a:close/>
                </a:path>
                <a:path w="259714" h="288289">
                  <a:moveTo>
                    <a:pt x="224551" y="237897"/>
                  </a:moveTo>
                  <a:lnTo>
                    <a:pt x="204279" y="230272"/>
                  </a:lnTo>
                  <a:lnTo>
                    <a:pt x="208957" y="221122"/>
                  </a:lnTo>
                  <a:lnTo>
                    <a:pt x="229107" y="159717"/>
                  </a:lnTo>
                  <a:lnTo>
                    <a:pt x="238000" y="108463"/>
                  </a:lnTo>
                  <a:lnTo>
                    <a:pt x="235491" y="67789"/>
                  </a:lnTo>
                  <a:lnTo>
                    <a:pt x="221432" y="38123"/>
                  </a:lnTo>
                  <a:lnTo>
                    <a:pt x="203889" y="23135"/>
                  </a:lnTo>
                  <a:lnTo>
                    <a:pt x="184007" y="15439"/>
                  </a:lnTo>
                  <a:lnTo>
                    <a:pt x="165294" y="12604"/>
                  </a:lnTo>
                  <a:lnTo>
                    <a:pt x="151260" y="12198"/>
                  </a:lnTo>
                  <a:lnTo>
                    <a:pt x="220342" y="12198"/>
                  </a:lnTo>
                  <a:lnTo>
                    <a:pt x="237026" y="24398"/>
                  </a:lnTo>
                  <a:lnTo>
                    <a:pt x="254861" y="58687"/>
                  </a:lnTo>
                  <a:lnTo>
                    <a:pt x="259247" y="104270"/>
                  </a:lnTo>
                  <a:lnTo>
                    <a:pt x="250183" y="161004"/>
                  </a:lnTo>
                  <a:lnTo>
                    <a:pt x="227669" y="228747"/>
                  </a:lnTo>
                  <a:lnTo>
                    <a:pt x="224551" y="237897"/>
                  </a:lnTo>
                  <a:close/>
                </a:path>
              </a:pathLst>
            </a:custGeom>
            <a:solidFill>
              <a:srgbClr val="244889"/>
            </a:solidFill>
          </p:spPr>
          <p:txBody>
            <a:bodyPr wrap="square" lIns="0" tIns="0" rIns="0" bIns="0" rtlCol="0"/>
            <a:lstStyle/>
            <a:p>
              <a:endParaRPr/>
            </a:p>
          </p:txBody>
        </p:sp>
        <p:sp>
          <p:nvSpPr>
            <p:cNvPr id="57" name="object 57"/>
            <p:cNvSpPr/>
            <p:nvPr/>
          </p:nvSpPr>
          <p:spPr>
            <a:xfrm>
              <a:off x="1600606" y="4995813"/>
              <a:ext cx="245110" cy="114935"/>
            </a:xfrm>
            <a:custGeom>
              <a:avLst/>
              <a:gdLst/>
              <a:ahLst/>
              <a:cxnLst/>
              <a:rect l="l" t="t" r="r" b="b"/>
              <a:pathLst>
                <a:path w="245110" h="114935">
                  <a:moveTo>
                    <a:pt x="187126" y="114374"/>
                  </a:moveTo>
                  <a:lnTo>
                    <a:pt x="0" y="114374"/>
                  </a:lnTo>
                  <a:lnTo>
                    <a:pt x="0" y="94549"/>
                  </a:lnTo>
                  <a:lnTo>
                    <a:pt x="187126" y="94549"/>
                  </a:lnTo>
                  <a:lnTo>
                    <a:pt x="201525" y="91618"/>
                  </a:lnTo>
                  <a:lnTo>
                    <a:pt x="213440" y="83683"/>
                  </a:lnTo>
                  <a:lnTo>
                    <a:pt x="221554" y="72031"/>
                  </a:lnTo>
                  <a:lnTo>
                    <a:pt x="224551" y="57949"/>
                  </a:lnTo>
                  <a:lnTo>
                    <a:pt x="221554" y="43223"/>
                  </a:lnTo>
                  <a:lnTo>
                    <a:pt x="213440" y="31643"/>
                  </a:lnTo>
                  <a:lnTo>
                    <a:pt x="201525" y="24066"/>
                  </a:lnTo>
                  <a:lnTo>
                    <a:pt x="187126" y="21349"/>
                  </a:lnTo>
                  <a:lnTo>
                    <a:pt x="3118" y="21349"/>
                  </a:lnTo>
                  <a:lnTo>
                    <a:pt x="3118" y="0"/>
                  </a:lnTo>
                  <a:lnTo>
                    <a:pt x="187126" y="0"/>
                  </a:lnTo>
                  <a:lnTo>
                    <a:pt x="209956" y="4551"/>
                  </a:lnTo>
                  <a:lnTo>
                    <a:pt x="228254" y="16965"/>
                  </a:lnTo>
                  <a:lnTo>
                    <a:pt x="240413" y="35384"/>
                  </a:lnTo>
                  <a:lnTo>
                    <a:pt x="244823" y="57949"/>
                  </a:lnTo>
                  <a:lnTo>
                    <a:pt x="240413" y="79633"/>
                  </a:lnTo>
                  <a:lnTo>
                    <a:pt x="228254" y="97599"/>
                  </a:lnTo>
                  <a:lnTo>
                    <a:pt x="209956" y="109846"/>
                  </a:lnTo>
                  <a:lnTo>
                    <a:pt x="187126" y="114374"/>
                  </a:lnTo>
                  <a:close/>
                </a:path>
              </a:pathLst>
            </a:custGeom>
            <a:solidFill>
              <a:srgbClr val="244889"/>
            </a:solidFill>
          </p:spPr>
          <p:txBody>
            <a:bodyPr wrap="square" lIns="0" tIns="0" rIns="0" bIns="0" rtlCol="0"/>
            <a:lstStyle/>
            <a:p>
              <a:endParaRPr/>
            </a:p>
          </p:txBody>
        </p:sp>
        <p:sp>
          <p:nvSpPr>
            <p:cNvPr id="58" name="object 58"/>
            <p:cNvSpPr/>
            <p:nvPr/>
          </p:nvSpPr>
          <p:spPr>
            <a:xfrm>
              <a:off x="1611522" y="5090362"/>
              <a:ext cx="234315" cy="113030"/>
            </a:xfrm>
            <a:custGeom>
              <a:avLst/>
              <a:gdLst/>
              <a:ahLst/>
              <a:cxnLst/>
              <a:rect l="l" t="t" r="r" b="b"/>
              <a:pathLst>
                <a:path w="234314" h="113029">
                  <a:moveTo>
                    <a:pt x="187126" y="112849"/>
                  </a:moveTo>
                  <a:lnTo>
                    <a:pt x="0" y="112849"/>
                  </a:lnTo>
                  <a:lnTo>
                    <a:pt x="0" y="93024"/>
                  </a:lnTo>
                  <a:lnTo>
                    <a:pt x="187126" y="93024"/>
                  </a:lnTo>
                  <a:lnTo>
                    <a:pt x="201525" y="90093"/>
                  </a:lnTo>
                  <a:lnTo>
                    <a:pt x="213440" y="82158"/>
                  </a:lnTo>
                  <a:lnTo>
                    <a:pt x="221554" y="70506"/>
                  </a:lnTo>
                  <a:lnTo>
                    <a:pt x="224551" y="56424"/>
                  </a:lnTo>
                  <a:lnTo>
                    <a:pt x="221554" y="42342"/>
                  </a:lnTo>
                  <a:lnTo>
                    <a:pt x="213440" y="30690"/>
                  </a:lnTo>
                  <a:lnTo>
                    <a:pt x="201525" y="22755"/>
                  </a:lnTo>
                  <a:lnTo>
                    <a:pt x="187126" y="19824"/>
                  </a:lnTo>
                  <a:lnTo>
                    <a:pt x="0" y="19824"/>
                  </a:lnTo>
                  <a:lnTo>
                    <a:pt x="0" y="0"/>
                  </a:lnTo>
                  <a:lnTo>
                    <a:pt x="187126" y="0"/>
                  </a:lnTo>
                  <a:lnTo>
                    <a:pt x="209298" y="4312"/>
                  </a:lnTo>
                  <a:lnTo>
                    <a:pt x="227669" y="16203"/>
                  </a:lnTo>
                  <a:lnTo>
                    <a:pt x="234054" y="25325"/>
                  </a:lnTo>
                  <a:lnTo>
                    <a:pt x="234054" y="87523"/>
                  </a:lnTo>
                  <a:lnTo>
                    <a:pt x="227669" y="96646"/>
                  </a:lnTo>
                  <a:lnTo>
                    <a:pt x="209298" y="108536"/>
                  </a:lnTo>
                  <a:lnTo>
                    <a:pt x="187126" y="112849"/>
                  </a:lnTo>
                  <a:close/>
                </a:path>
              </a:pathLst>
            </a:custGeom>
            <a:solidFill>
              <a:srgbClr val="244889"/>
            </a:solidFill>
          </p:spPr>
          <p:txBody>
            <a:bodyPr wrap="square" lIns="0" tIns="0" rIns="0" bIns="0" rtlCol="0"/>
            <a:lstStyle/>
            <a:p>
              <a:endParaRPr/>
            </a:p>
          </p:txBody>
        </p:sp>
        <p:sp>
          <p:nvSpPr>
            <p:cNvPr id="59" name="object 59"/>
            <p:cNvSpPr/>
            <p:nvPr/>
          </p:nvSpPr>
          <p:spPr>
            <a:xfrm>
              <a:off x="1594369" y="5183386"/>
              <a:ext cx="245110" cy="114935"/>
            </a:xfrm>
            <a:custGeom>
              <a:avLst/>
              <a:gdLst/>
              <a:ahLst/>
              <a:cxnLst/>
              <a:rect l="l" t="t" r="r" b="b"/>
              <a:pathLst>
                <a:path w="245110" h="114935">
                  <a:moveTo>
                    <a:pt x="187126" y="114374"/>
                  </a:moveTo>
                  <a:lnTo>
                    <a:pt x="0" y="114374"/>
                  </a:lnTo>
                  <a:lnTo>
                    <a:pt x="0" y="93024"/>
                  </a:lnTo>
                  <a:lnTo>
                    <a:pt x="187126" y="93024"/>
                  </a:lnTo>
                  <a:lnTo>
                    <a:pt x="201525" y="90093"/>
                  </a:lnTo>
                  <a:lnTo>
                    <a:pt x="213440" y="82158"/>
                  </a:lnTo>
                  <a:lnTo>
                    <a:pt x="221554" y="70506"/>
                  </a:lnTo>
                  <a:lnTo>
                    <a:pt x="224551" y="56424"/>
                  </a:lnTo>
                  <a:lnTo>
                    <a:pt x="221554" y="42342"/>
                  </a:lnTo>
                  <a:lnTo>
                    <a:pt x="213440" y="30690"/>
                  </a:lnTo>
                  <a:lnTo>
                    <a:pt x="201525" y="22755"/>
                  </a:lnTo>
                  <a:lnTo>
                    <a:pt x="187126" y="19824"/>
                  </a:lnTo>
                  <a:lnTo>
                    <a:pt x="0" y="19824"/>
                  </a:lnTo>
                  <a:lnTo>
                    <a:pt x="0" y="0"/>
                  </a:lnTo>
                  <a:lnTo>
                    <a:pt x="187126" y="0"/>
                  </a:lnTo>
                  <a:lnTo>
                    <a:pt x="209956" y="4527"/>
                  </a:lnTo>
                  <a:lnTo>
                    <a:pt x="228254" y="16774"/>
                  </a:lnTo>
                  <a:lnTo>
                    <a:pt x="240413" y="34741"/>
                  </a:lnTo>
                  <a:lnTo>
                    <a:pt x="244823" y="56424"/>
                  </a:lnTo>
                  <a:lnTo>
                    <a:pt x="240413" y="78989"/>
                  </a:lnTo>
                  <a:lnTo>
                    <a:pt x="228254" y="97408"/>
                  </a:lnTo>
                  <a:lnTo>
                    <a:pt x="209956" y="109823"/>
                  </a:lnTo>
                  <a:lnTo>
                    <a:pt x="187126" y="114374"/>
                  </a:lnTo>
                  <a:close/>
                </a:path>
              </a:pathLst>
            </a:custGeom>
            <a:solidFill>
              <a:srgbClr val="244889"/>
            </a:solidFill>
          </p:spPr>
          <p:txBody>
            <a:bodyPr wrap="square" lIns="0" tIns="0" rIns="0" bIns="0" rtlCol="0"/>
            <a:lstStyle/>
            <a:p>
              <a:endParaRPr/>
            </a:p>
          </p:txBody>
        </p:sp>
        <p:sp>
          <p:nvSpPr>
            <p:cNvPr id="60" name="object 60"/>
            <p:cNvSpPr/>
            <p:nvPr/>
          </p:nvSpPr>
          <p:spPr>
            <a:xfrm>
              <a:off x="1405683" y="5276410"/>
              <a:ext cx="407034" cy="114935"/>
            </a:xfrm>
            <a:custGeom>
              <a:avLst/>
              <a:gdLst/>
              <a:ahLst/>
              <a:cxnLst/>
              <a:rect l="l" t="t" r="r" b="b"/>
              <a:pathLst>
                <a:path w="407035" h="114935">
                  <a:moveTo>
                    <a:pt x="391971" y="94549"/>
                  </a:moveTo>
                  <a:lnTo>
                    <a:pt x="349301" y="94549"/>
                  </a:lnTo>
                  <a:lnTo>
                    <a:pt x="363701" y="91618"/>
                  </a:lnTo>
                  <a:lnTo>
                    <a:pt x="375616" y="83683"/>
                  </a:lnTo>
                  <a:lnTo>
                    <a:pt x="383730" y="72031"/>
                  </a:lnTo>
                  <a:lnTo>
                    <a:pt x="386727" y="57949"/>
                  </a:lnTo>
                  <a:lnTo>
                    <a:pt x="383730" y="43223"/>
                  </a:lnTo>
                  <a:lnTo>
                    <a:pt x="375616" y="31643"/>
                  </a:lnTo>
                  <a:lnTo>
                    <a:pt x="363701" y="24066"/>
                  </a:lnTo>
                  <a:lnTo>
                    <a:pt x="349301" y="21349"/>
                  </a:lnTo>
                  <a:lnTo>
                    <a:pt x="162175" y="21349"/>
                  </a:lnTo>
                  <a:lnTo>
                    <a:pt x="162175" y="0"/>
                  </a:lnTo>
                  <a:lnTo>
                    <a:pt x="349301" y="0"/>
                  </a:lnTo>
                  <a:lnTo>
                    <a:pt x="371474" y="4551"/>
                  </a:lnTo>
                  <a:lnTo>
                    <a:pt x="389845" y="16965"/>
                  </a:lnTo>
                  <a:lnTo>
                    <a:pt x="402369" y="35384"/>
                  </a:lnTo>
                  <a:lnTo>
                    <a:pt x="406999" y="57949"/>
                  </a:lnTo>
                  <a:lnTo>
                    <a:pt x="402369" y="79633"/>
                  </a:lnTo>
                  <a:lnTo>
                    <a:pt x="391971" y="94549"/>
                  </a:lnTo>
                  <a:close/>
                </a:path>
                <a:path w="407035" h="114935">
                  <a:moveTo>
                    <a:pt x="349301" y="114374"/>
                  </a:moveTo>
                  <a:lnTo>
                    <a:pt x="171532" y="114374"/>
                  </a:lnTo>
                  <a:lnTo>
                    <a:pt x="126602" y="110466"/>
                  </a:lnTo>
                  <a:lnTo>
                    <a:pt x="89274" y="101411"/>
                  </a:lnTo>
                  <a:lnTo>
                    <a:pt x="61888" y="91213"/>
                  </a:lnTo>
                  <a:lnTo>
                    <a:pt x="46781" y="83874"/>
                  </a:lnTo>
                  <a:lnTo>
                    <a:pt x="0" y="83874"/>
                  </a:lnTo>
                  <a:lnTo>
                    <a:pt x="0" y="62524"/>
                  </a:lnTo>
                  <a:lnTo>
                    <a:pt x="51459" y="62524"/>
                  </a:lnTo>
                  <a:lnTo>
                    <a:pt x="54578" y="64049"/>
                  </a:lnTo>
                  <a:lnTo>
                    <a:pt x="84474" y="81682"/>
                  </a:lnTo>
                  <a:lnTo>
                    <a:pt x="106622" y="90736"/>
                  </a:lnTo>
                  <a:lnTo>
                    <a:pt x="131987" y="94072"/>
                  </a:lnTo>
                  <a:lnTo>
                    <a:pt x="171532" y="94549"/>
                  </a:lnTo>
                  <a:lnTo>
                    <a:pt x="391971" y="94549"/>
                  </a:lnTo>
                  <a:lnTo>
                    <a:pt x="389845" y="97599"/>
                  </a:lnTo>
                  <a:lnTo>
                    <a:pt x="371474" y="109846"/>
                  </a:lnTo>
                  <a:lnTo>
                    <a:pt x="349301" y="114374"/>
                  </a:lnTo>
                  <a:close/>
                </a:path>
              </a:pathLst>
            </a:custGeom>
            <a:solidFill>
              <a:srgbClr val="244889"/>
            </a:solidFill>
          </p:spPr>
          <p:txBody>
            <a:bodyPr wrap="square" lIns="0" tIns="0" rIns="0" bIns="0" rtlCol="0"/>
            <a:lstStyle/>
            <a:p>
              <a:endParaRPr/>
            </a:p>
          </p:txBody>
        </p:sp>
        <p:sp>
          <p:nvSpPr>
            <p:cNvPr id="61" name="object 61"/>
            <p:cNvSpPr/>
            <p:nvPr/>
          </p:nvSpPr>
          <p:spPr>
            <a:xfrm>
              <a:off x="1327715" y="5050183"/>
              <a:ext cx="90805" cy="0"/>
            </a:xfrm>
            <a:custGeom>
              <a:avLst/>
              <a:gdLst/>
              <a:ahLst/>
              <a:cxnLst/>
              <a:rect l="l" t="t" r="r" b="b"/>
              <a:pathLst>
                <a:path w="90805">
                  <a:moveTo>
                    <a:pt x="0" y="0"/>
                  </a:moveTo>
                  <a:lnTo>
                    <a:pt x="90444" y="0"/>
                  </a:lnTo>
                </a:path>
              </a:pathLst>
            </a:custGeom>
            <a:ln w="20093">
              <a:solidFill>
                <a:srgbClr val="244889"/>
              </a:solidFill>
            </a:ln>
          </p:spPr>
          <p:txBody>
            <a:bodyPr wrap="square" lIns="0" tIns="0" rIns="0" bIns="0" rtlCol="0"/>
            <a:lstStyle/>
            <a:p>
              <a:endParaRPr/>
            </a:p>
          </p:txBody>
        </p:sp>
        <p:sp>
          <p:nvSpPr>
            <p:cNvPr id="62" name="object 62"/>
            <p:cNvSpPr/>
            <p:nvPr/>
          </p:nvSpPr>
          <p:spPr>
            <a:xfrm>
              <a:off x="1337851" y="5060230"/>
              <a:ext cx="0" cy="329565"/>
            </a:xfrm>
            <a:custGeom>
              <a:avLst/>
              <a:gdLst/>
              <a:ahLst/>
              <a:cxnLst/>
              <a:rect l="l" t="t" r="r" b="b"/>
              <a:pathLst>
                <a:path h="329564">
                  <a:moveTo>
                    <a:pt x="0" y="0"/>
                  </a:moveTo>
                  <a:lnTo>
                    <a:pt x="0" y="329029"/>
                  </a:lnTo>
                </a:path>
              </a:pathLst>
            </a:custGeom>
            <a:ln w="20271">
              <a:solidFill>
                <a:srgbClr val="244889"/>
              </a:solidFill>
            </a:ln>
          </p:spPr>
          <p:txBody>
            <a:bodyPr wrap="square" lIns="0" tIns="0" rIns="0" bIns="0" rtlCol="0"/>
            <a:lstStyle/>
            <a:p>
              <a:endParaRPr/>
            </a:p>
          </p:txBody>
        </p:sp>
        <p:sp>
          <p:nvSpPr>
            <p:cNvPr id="63" name="object 63"/>
            <p:cNvSpPr/>
            <p:nvPr/>
          </p:nvSpPr>
          <p:spPr>
            <a:xfrm>
              <a:off x="1327715" y="5399306"/>
              <a:ext cx="90805" cy="0"/>
            </a:xfrm>
            <a:custGeom>
              <a:avLst/>
              <a:gdLst/>
              <a:ahLst/>
              <a:cxnLst/>
              <a:rect l="l" t="t" r="r" b="b"/>
              <a:pathLst>
                <a:path w="90805">
                  <a:moveTo>
                    <a:pt x="0" y="0"/>
                  </a:moveTo>
                  <a:lnTo>
                    <a:pt x="90444" y="0"/>
                  </a:lnTo>
                </a:path>
              </a:pathLst>
            </a:custGeom>
            <a:ln w="20093">
              <a:solidFill>
                <a:srgbClr val="244889"/>
              </a:solidFill>
            </a:ln>
          </p:spPr>
          <p:txBody>
            <a:bodyPr wrap="square" lIns="0" tIns="0" rIns="0" bIns="0" rtlCol="0"/>
            <a:lstStyle/>
            <a:p>
              <a:endParaRPr/>
            </a:p>
          </p:txBody>
        </p:sp>
        <p:sp>
          <p:nvSpPr>
            <p:cNvPr id="64" name="object 64"/>
            <p:cNvSpPr/>
            <p:nvPr/>
          </p:nvSpPr>
          <p:spPr>
            <a:xfrm>
              <a:off x="1407243" y="5059862"/>
              <a:ext cx="0" cy="329565"/>
            </a:xfrm>
            <a:custGeom>
              <a:avLst/>
              <a:gdLst/>
              <a:ahLst/>
              <a:cxnLst/>
              <a:rect l="l" t="t" r="r" b="b"/>
              <a:pathLst>
                <a:path h="329564">
                  <a:moveTo>
                    <a:pt x="0" y="0"/>
                  </a:moveTo>
                  <a:lnTo>
                    <a:pt x="0" y="329397"/>
                  </a:lnTo>
                </a:path>
              </a:pathLst>
            </a:custGeom>
            <a:ln w="21831">
              <a:solidFill>
                <a:srgbClr val="244889"/>
              </a:solidFill>
            </a:ln>
          </p:spPr>
          <p:txBody>
            <a:bodyPr wrap="square" lIns="0" tIns="0" rIns="0" bIns="0" rtlCol="0"/>
            <a:lstStyle/>
            <a:p>
              <a:endParaRPr/>
            </a:p>
          </p:txBody>
        </p:sp>
        <p:sp>
          <p:nvSpPr>
            <p:cNvPr id="65" name="object 65"/>
            <p:cNvSpPr/>
            <p:nvPr/>
          </p:nvSpPr>
          <p:spPr>
            <a:xfrm>
              <a:off x="1112520" y="5024261"/>
              <a:ext cx="235585" cy="0"/>
            </a:xfrm>
            <a:custGeom>
              <a:avLst/>
              <a:gdLst/>
              <a:ahLst/>
              <a:cxnLst/>
              <a:rect l="l" t="t" r="r" b="b"/>
              <a:pathLst>
                <a:path w="235584">
                  <a:moveTo>
                    <a:pt x="0" y="0"/>
                  </a:moveTo>
                  <a:lnTo>
                    <a:pt x="235466" y="0"/>
                  </a:lnTo>
                </a:path>
              </a:pathLst>
            </a:custGeom>
            <a:ln w="20093">
              <a:solidFill>
                <a:srgbClr val="244889"/>
              </a:solidFill>
            </a:ln>
          </p:spPr>
          <p:txBody>
            <a:bodyPr wrap="square" lIns="0" tIns="0" rIns="0" bIns="0" rtlCol="0"/>
            <a:lstStyle/>
            <a:p>
              <a:endParaRPr/>
            </a:p>
          </p:txBody>
        </p:sp>
        <p:sp>
          <p:nvSpPr>
            <p:cNvPr id="66" name="object 66"/>
            <p:cNvSpPr/>
            <p:nvPr/>
          </p:nvSpPr>
          <p:spPr>
            <a:xfrm>
              <a:off x="1337851" y="5034307"/>
              <a:ext cx="0" cy="393065"/>
            </a:xfrm>
            <a:custGeom>
              <a:avLst/>
              <a:gdLst/>
              <a:ahLst/>
              <a:cxnLst/>
              <a:rect l="l" t="t" r="r" b="b"/>
              <a:pathLst>
                <a:path h="393064">
                  <a:moveTo>
                    <a:pt x="0" y="0"/>
                  </a:moveTo>
                  <a:lnTo>
                    <a:pt x="0" y="393077"/>
                  </a:lnTo>
                </a:path>
              </a:pathLst>
            </a:custGeom>
            <a:ln w="20271">
              <a:solidFill>
                <a:srgbClr val="244889"/>
              </a:solidFill>
            </a:ln>
          </p:spPr>
          <p:txBody>
            <a:bodyPr wrap="square" lIns="0" tIns="0" rIns="0" bIns="0" rtlCol="0"/>
            <a:lstStyle/>
            <a:p>
              <a:endParaRPr/>
            </a:p>
          </p:txBody>
        </p:sp>
        <p:sp>
          <p:nvSpPr>
            <p:cNvPr id="67" name="object 67"/>
            <p:cNvSpPr/>
            <p:nvPr/>
          </p:nvSpPr>
          <p:spPr>
            <a:xfrm>
              <a:off x="1112520" y="5438059"/>
              <a:ext cx="235585" cy="0"/>
            </a:xfrm>
            <a:custGeom>
              <a:avLst/>
              <a:gdLst/>
              <a:ahLst/>
              <a:cxnLst/>
              <a:rect l="l" t="t" r="r" b="b"/>
              <a:pathLst>
                <a:path w="235584">
                  <a:moveTo>
                    <a:pt x="0" y="0"/>
                  </a:moveTo>
                  <a:lnTo>
                    <a:pt x="235466" y="0"/>
                  </a:lnTo>
                </a:path>
              </a:pathLst>
            </a:custGeom>
            <a:ln w="21349">
              <a:solidFill>
                <a:srgbClr val="244889"/>
              </a:solidFill>
            </a:ln>
          </p:spPr>
          <p:txBody>
            <a:bodyPr wrap="square" lIns="0" tIns="0" rIns="0" bIns="0" rtlCol="0"/>
            <a:lstStyle/>
            <a:p>
              <a:endParaRPr/>
            </a:p>
          </p:txBody>
        </p:sp>
        <p:sp>
          <p:nvSpPr>
            <p:cNvPr id="68" name="object 68"/>
            <p:cNvSpPr/>
            <p:nvPr/>
          </p:nvSpPr>
          <p:spPr>
            <a:xfrm>
              <a:off x="1202964" y="5323685"/>
              <a:ext cx="81280" cy="79375"/>
            </a:xfrm>
            <a:custGeom>
              <a:avLst/>
              <a:gdLst/>
              <a:ahLst/>
              <a:cxnLst/>
              <a:rect l="l" t="t" r="r" b="b"/>
              <a:pathLst>
                <a:path w="81280" h="79375">
                  <a:moveTo>
                    <a:pt x="81087" y="79299"/>
                  </a:moveTo>
                  <a:lnTo>
                    <a:pt x="0" y="79299"/>
                  </a:lnTo>
                  <a:lnTo>
                    <a:pt x="0" y="0"/>
                  </a:lnTo>
                  <a:lnTo>
                    <a:pt x="81087" y="0"/>
                  </a:lnTo>
                  <a:lnTo>
                    <a:pt x="81087" y="19824"/>
                  </a:lnTo>
                  <a:lnTo>
                    <a:pt x="20271" y="19824"/>
                  </a:lnTo>
                  <a:lnTo>
                    <a:pt x="20271" y="57949"/>
                  </a:lnTo>
                  <a:lnTo>
                    <a:pt x="81087" y="57949"/>
                  </a:lnTo>
                  <a:lnTo>
                    <a:pt x="81087" y="79299"/>
                  </a:lnTo>
                  <a:close/>
                </a:path>
                <a:path w="81280" h="79375">
                  <a:moveTo>
                    <a:pt x="81087" y="57949"/>
                  </a:moveTo>
                  <a:lnTo>
                    <a:pt x="59256" y="57949"/>
                  </a:lnTo>
                  <a:lnTo>
                    <a:pt x="59256" y="19824"/>
                  </a:lnTo>
                  <a:lnTo>
                    <a:pt x="81087" y="19824"/>
                  </a:lnTo>
                  <a:lnTo>
                    <a:pt x="81087" y="57949"/>
                  </a:lnTo>
                  <a:close/>
                </a:path>
              </a:pathLst>
            </a:custGeom>
            <a:solidFill>
              <a:srgbClr val="244889"/>
            </a:solidFill>
          </p:spPr>
          <p:txBody>
            <a:bodyPr wrap="square" lIns="0" tIns="0" rIns="0" bIns="0" rtlCol="0"/>
            <a:lstStyle/>
            <a:p>
              <a:endParaRPr/>
            </a:p>
          </p:txBody>
        </p:sp>
      </p:grpSp>
      <p:grpSp>
        <p:nvGrpSpPr>
          <p:cNvPr id="131" name="Group 130" descr="Graphic of a dart board with arrows ">
            <a:extLst>
              <a:ext uri="{FF2B5EF4-FFF2-40B4-BE49-F238E27FC236}">
                <a16:creationId xmlns:a16="http://schemas.microsoft.com/office/drawing/2014/main" id="{9F00ACCB-EC36-432F-B544-82AF5B76539A}"/>
              </a:ext>
            </a:extLst>
          </p:cNvPr>
          <p:cNvGrpSpPr/>
          <p:nvPr/>
        </p:nvGrpSpPr>
        <p:grpSpPr>
          <a:xfrm>
            <a:off x="4126154" y="4720285"/>
            <a:ext cx="800991" cy="783180"/>
            <a:chOff x="4126154" y="4720285"/>
            <a:chExt cx="800991" cy="783180"/>
          </a:xfrm>
        </p:grpSpPr>
        <p:sp>
          <p:nvSpPr>
            <p:cNvPr id="69" name="object 69"/>
            <p:cNvSpPr/>
            <p:nvPr/>
          </p:nvSpPr>
          <p:spPr>
            <a:xfrm>
              <a:off x="4482361" y="5078421"/>
              <a:ext cx="84455" cy="84455"/>
            </a:xfrm>
            <a:custGeom>
              <a:avLst/>
              <a:gdLst/>
              <a:ahLst/>
              <a:cxnLst/>
              <a:rect l="l" t="t" r="r" b="b"/>
              <a:pathLst>
                <a:path w="84454" h="84454">
                  <a:moveTo>
                    <a:pt x="41955" y="83834"/>
                  </a:moveTo>
                  <a:lnTo>
                    <a:pt x="25622" y="80541"/>
                  </a:lnTo>
                  <a:lnTo>
                    <a:pt x="12286" y="71559"/>
                  </a:lnTo>
                  <a:lnTo>
                    <a:pt x="3296" y="58235"/>
                  </a:lnTo>
                  <a:lnTo>
                    <a:pt x="0" y="41917"/>
                  </a:lnTo>
                  <a:lnTo>
                    <a:pt x="3296" y="25649"/>
                  </a:lnTo>
                  <a:lnTo>
                    <a:pt x="12286" y="12319"/>
                  </a:lnTo>
                  <a:lnTo>
                    <a:pt x="25622" y="3310"/>
                  </a:lnTo>
                  <a:lnTo>
                    <a:pt x="41955" y="0"/>
                  </a:lnTo>
                  <a:lnTo>
                    <a:pt x="58288" y="3310"/>
                  </a:lnTo>
                  <a:lnTo>
                    <a:pt x="71623" y="12319"/>
                  </a:lnTo>
                  <a:lnTo>
                    <a:pt x="79332" y="23749"/>
                  </a:lnTo>
                  <a:lnTo>
                    <a:pt x="41955" y="23749"/>
                  </a:lnTo>
                  <a:lnTo>
                    <a:pt x="34901" y="25185"/>
                  </a:lnTo>
                  <a:lnTo>
                    <a:pt x="29118" y="29092"/>
                  </a:lnTo>
                  <a:lnTo>
                    <a:pt x="25207" y="34870"/>
                  </a:lnTo>
                  <a:lnTo>
                    <a:pt x="23770" y="41917"/>
                  </a:lnTo>
                  <a:lnTo>
                    <a:pt x="25207" y="49014"/>
                  </a:lnTo>
                  <a:lnTo>
                    <a:pt x="29118" y="54786"/>
                  </a:lnTo>
                  <a:lnTo>
                    <a:pt x="34901" y="58666"/>
                  </a:lnTo>
                  <a:lnTo>
                    <a:pt x="41955" y="60085"/>
                  </a:lnTo>
                  <a:lnTo>
                    <a:pt x="79365" y="60085"/>
                  </a:lnTo>
                  <a:lnTo>
                    <a:pt x="71623" y="71559"/>
                  </a:lnTo>
                  <a:lnTo>
                    <a:pt x="58288" y="80541"/>
                  </a:lnTo>
                  <a:lnTo>
                    <a:pt x="41955" y="83834"/>
                  </a:lnTo>
                  <a:close/>
                </a:path>
                <a:path w="84454" h="84454">
                  <a:moveTo>
                    <a:pt x="79365" y="60085"/>
                  </a:moveTo>
                  <a:lnTo>
                    <a:pt x="41955" y="60085"/>
                  </a:lnTo>
                  <a:lnTo>
                    <a:pt x="49008" y="58666"/>
                  </a:lnTo>
                  <a:lnTo>
                    <a:pt x="54791" y="54786"/>
                  </a:lnTo>
                  <a:lnTo>
                    <a:pt x="58702" y="49014"/>
                  </a:lnTo>
                  <a:lnTo>
                    <a:pt x="60139" y="41917"/>
                  </a:lnTo>
                  <a:lnTo>
                    <a:pt x="58702" y="34870"/>
                  </a:lnTo>
                  <a:lnTo>
                    <a:pt x="54791" y="29092"/>
                  </a:lnTo>
                  <a:lnTo>
                    <a:pt x="49008" y="25185"/>
                  </a:lnTo>
                  <a:lnTo>
                    <a:pt x="41955" y="23749"/>
                  </a:lnTo>
                  <a:lnTo>
                    <a:pt x="79332" y="23749"/>
                  </a:lnTo>
                  <a:lnTo>
                    <a:pt x="80613" y="25649"/>
                  </a:lnTo>
                  <a:lnTo>
                    <a:pt x="83910" y="41917"/>
                  </a:lnTo>
                  <a:lnTo>
                    <a:pt x="80613" y="58235"/>
                  </a:lnTo>
                  <a:lnTo>
                    <a:pt x="79365" y="60085"/>
                  </a:lnTo>
                  <a:close/>
                </a:path>
              </a:pathLst>
            </a:custGeom>
            <a:solidFill>
              <a:srgbClr val="114A84"/>
            </a:solidFill>
          </p:spPr>
          <p:txBody>
            <a:bodyPr wrap="square" lIns="0" tIns="0" rIns="0" bIns="0" rtlCol="0"/>
            <a:lstStyle/>
            <a:p>
              <a:endParaRPr/>
            </a:p>
          </p:txBody>
        </p:sp>
        <p:sp>
          <p:nvSpPr>
            <p:cNvPr id="70" name="object 70"/>
            <p:cNvSpPr/>
            <p:nvPr/>
          </p:nvSpPr>
          <p:spPr>
            <a:xfrm>
              <a:off x="4667415" y="4989362"/>
              <a:ext cx="88265" cy="297180"/>
            </a:xfrm>
            <a:custGeom>
              <a:avLst/>
              <a:gdLst/>
              <a:ahLst/>
              <a:cxnLst/>
              <a:rect l="l" t="t" r="r" b="b"/>
              <a:pathLst>
                <a:path w="88264" h="297179">
                  <a:moveTo>
                    <a:pt x="16164" y="296746"/>
                  </a:moveTo>
                  <a:lnTo>
                    <a:pt x="10102" y="296746"/>
                  </a:lnTo>
                  <a:lnTo>
                    <a:pt x="7131" y="295559"/>
                  </a:lnTo>
                  <a:lnTo>
                    <a:pt x="4754" y="293303"/>
                  </a:lnTo>
                  <a:lnTo>
                    <a:pt x="118" y="288672"/>
                  </a:lnTo>
                  <a:lnTo>
                    <a:pt x="0" y="281191"/>
                  </a:lnTo>
                  <a:lnTo>
                    <a:pt x="4635" y="276560"/>
                  </a:lnTo>
                  <a:lnTo>
                    <a:pt x="30222" y="245045"/>
                  </a:lnTo>
                  <a:lnTo>
                    <a:pt x="48967" y="209691"/>
                  </a:lnTo>
                  <a:lnTo>
                    <a:pt x="60492" y="171374"/>
                  </a:lnTo>
                  <a:lnTo>
                    <a:pt x="64418" y="130977"/>
                  </a:lnTo>
                  <a:lnTo>
                    <a:pt x="62325" y="101604"/>
                  </a:lnTo>
                  <a:lnTo>
                    <a:pt x="56143" y="73043"/>
                  </a:lnTo>
                  <a:lnTo>
                    <a:pt x="46016" y="45663"/>
                  </a:lnTo>
                  <a:lnTo>
                    <a:pt x="32090" y="19830"/>
                  </a:lnTo>
                  <a:lnTo>
                    <a:pt x="28524" y="14368"/>
                  </a:lnTo>
                  <a:lnTo>
                    <a:pt x="30188" y="7006"/>
                  </a:lnTo>
                  <a:lnTo>
                    <a:pt x="35655" y="3443"/>
                  </a:lnTo>
                  <a:lnTo>
                    <a:pt x="41241" y="0"/>
                  </a:lnTo>
                  <a:lnTo>
                    <a:pt x="48610" y="1543"/>
                  </a:lnTo>
                  <a:lnTo>
                    <a:pt x="67681" y="35861"/>
                  </a:lnTo>
                  <a:lnTo>
                    <a:pt x="85869" y="98232"/>
                  </a:lnTo>
                  <a:lnTo>
                    <a:pt x="88188" y="130977"/>
                  </a:lnTo>
                  <a:lnTo>
                    <a:pt x="83822" y="176009"/>
                  </a:lnTo>
                  <a:lnTo>
                    <a:pt x="70999" y="218715"/>
                  </a:lnTo>
                  <a:lnTo>
                    <a:pt x="50131" y="258104"/>
                  </a:lnTo>
                  <a:lnTo>
                    <a:pt x="21631" y="293184"/>
                  </a:lnTo>
                  <a:lnTo>
                    <a:pt x="19254" y="295559"/>
                  </a:lnTo>
                  <a:lnTo>
                    <a:pt x="16164" y="296746"/>
                  </a:lnTo>
                  <a:close/>
                </a:path>
              </a:pathLst>
            </a:custGeom>
            <a:solidFill>
              <a:srgbClr val="114A84"/>
            </a:solidFill>
          </p:spPr>
          <p:txBody>
            <a:bodyPr wrap="square" lIns="0" tIns="0" rIns="0" bIns="0" rtlCol="0"/>
            <a:lstStyle/>
            <a:p>
              <a:endParaRPr/>
            </a:p>
          </p:txBody>
        </p:sp>
        <p:sp>
          <p:nvSpPr>
            <p:cNvPr id="71" name="object 71"/>
            <p:cNvSpPr/>
            <p:nvPr/>
          </p:nvSpPr>
          <p:spPr>
            <a:xfrm>
              <a:off x="4293147" y="4889377"/>
              <a:ext cx="399415" cy="395605"/>
            </a:xfrm>
            <a:custGeom>
              <a:avLst/>
              <a:gdLst/>
              <a:ahLst/>
              <a:cxnLst/>
              <a:rect l="l" t="t" r="r" b="b"/>
              <a:pathLst>
                <a:path w="399414" h="395604">
                  <a:moveTo>
                    <a:pt x="76779" y="395425"/>
                  </a:moveTo>
                  <a:lnTo>
                    <a:pt x="70717" y="395425"/>
                  </a:lnTo>
                  <a:lnTo>
                    <a:pt x="67627" y="394237"/>
                  </a:lnTo>
                  <a:lnTo>
                    <a:pt x="37304" y="356936"/>
                  </a:lnTo>
                  <a:lnTo>
                    <a:pt x="16847" y="317824"/>
                  </a:lnTo>
                  <a:lnTo>
                    <a:pt x="4278" y="275506"/>
                  </a:lnTo>
                  <a:lnTo>
                    <a:pt x="0" y="230961"/>
                  </a:lnTo>
                  <a:lnTo>
                    <a:pt x="4702" y="184489"/>
                  </a:lnTo>
                  <a:lnTo>
                    <a:pt x="18186" y="141170"/>
                  </a:lnTo>
                  <a:lnTo>
                    <a:pt x="39517" y="101943"/>
                  </a:lnTo>
                  <a:lnTo>
                    <a:pt x="67761" y="67744"/>
                  </a:lnTo>
                  <a:lnTo>
                    <a:pt x="101982" y="39513"/>
                  </a:lnTo>
                  <a:lnTo>
                    <a:pt x="141247" y="18186"/>
                  </a:lnTo>
                  <a:lnTo>
                    <a:pt x="184621" y="4703"/>
                  </a:lnTo>
                  <a:lnTo>
                    <a:pt x="231168" y="0"/>
                  </a:lnTo>
                  <a:lnTo>
                    <a:pt x="276576" y="4428"/>
                  </a:lnTo>
                  <a:lnTo>
                    <a:pt x="319610" y="17440"/>
                  </a:lnTo>
                  <a:lnTo>
                    <a:pt x="331423" y="23749"/>
                  </a:lnTo>
                  <a:lnTo>
                    <a:pt x="231168" y="23749"/>
                  </a:lnTo>
                  <a:lnTo>
                    <a:pt x="183679" y="29232"/>
                  </a:lnTo>
                  <a:lnTo>
                    <a:pt x="140050" y="44846"/>
                  </a:lnTo>
                  <a:lnTo>
                    <a:pt x="101538" y="69336"/>
                  </a:lnTo>
                  <a:lnTo>
                    <a:pt x="69398" y="101447"/>
                  </a:lnTo>
                  <a:lnTo>
                    <a:pt x="44886" y="139924"/>
                  </a:lnTo>
                  <a:lnTo>
                    <a:pt x="29258" y="183514"/>
                  </a:lnTo>
                  <a:lnTo>
                    <a:pt x="23770" y="230961"/>
                  </a:lnTo>
                  <a:lnTo>
                    <a:pt x="27609" y="270940"/>
                  </a:lnTo>
                  <a:lnTo>
                    <a:pt x="38879" y="308903"/>
                  </a:lnTo>
                  <a:lnTo>
                    <a:pt x="57214" y="343994"/>
                  </a:lnTo>
                  <a:lnTo>
                    <a:pt x="82246" y="375356"/>
                  </a:lnTo>
                  <a:lnTo>
                    <a:pt x="86881" y="379988"/>
                  </a:lnTo>
                  <a:lnTo>
                    <a:pt x="86762" y="387587"/>
                  </a:lnTo>
                  <a:lnTo>
                    <a:pt x="82008" y="392100"/>
                  </a:lnTo>
                  <a:lnTo>
                    <a:pt x="79750" y="394356"/>
                  </a:lnTo>
                  <a:lnTo>
                    <a:pt x="76779" y="395425"/>
                  </a:lnTo>
                  <a:close/>
                </a:path>
                <a:path w="399414" h="395604">
                  <a:moveTo>
                    <a:pt x="389956" y="88940"/>
                  </a:moveTo>
                  <a:lnTo>
                    <a:pt x="382468" y="88940"/>
                  </a:lnTo>
                  <a:lnTo>
                    <a:pt x="377833" y="84309"/>
                  </a:lnTo>
                  <a:lnTo>
                    <a:pt x="346159" y="58365"/>
                  </a:lnTo>
                  <a:lnTo>
                    <a:pt x="310562" y="39379"/>
                  </a:lnTo>
                  <a:lnTo>
                    <a:pt x="271935" y="27717"/>
                  </a:lnTo>
                  <a:lnTo>
                    <a:pt x="231168" y="23749"/>
                  </a:lnTo>
                  <a:lnTo>
                    <a:pt x="331423" y="23749"/>
                  </a:lnTo>
                  <a:lnTo>
                    <a:pt x="359279" y="38624"/>
                  </a:lnTo>
                  <a:lnTo>
                    <a:pt x="394591" y="67566"/>
                  </a:lnTo>
                  <a:lnTo>
                    <a:pt x="399227" y="72197"/>
                  </a:lnTo>
                  <a:lnTo>
                    <a:pt x="399227" y="79678"/>
                  </a:lnTo>
                  <a:lnTo>
                    <a:pt x="389956" y="88940"/>
                  </a:lnTo>
                  <a:close/>
                </a:path>
              </a:pathLst>
            </a:custGeom>
            <a:solidFill>
              <a:srgbClr val="114A84"/>
            </a:solidFill>
          </p:spPr>
          <p:txBody>
            <a:bodyPr wrap="square" lIns="0" tIns="0" rIns="0" bIns="0" rtlCol="0"/>
            <a:lstStyle/>
            <a:p>
              <a:endParaRPr/>
            </a:p>
          </p:txBody>
        </p:sp>
        <p:sp>
          <p:nvSpPr>
            <p:cNvPr id="72" name="object 72"/>
            <p:cNvSpPr/>
            <p:nvPr/>
          </p:nvSpPr>
          <p:spPr>
            <a:xfrm>
              <a:off x="4388466" y="5288721"/>
              <a:ext cx="270510" cy="62865"/>
            </a:xfrm>
            <a:custGeom>
              <a:avLst/>
              <a:gdLst/>
              <a:ahLst/>
              <a:cxnLst/>
              <a:rect l="l" t="t" r="r" b="b"/>
              <a:pathLst>
                <a:path w="270510" h="62864">
                  <a:moveTo>
                    <a:pt x="135848" y="62698"/>
                  </a:moveTo>
                  <a:lnTo>
                    <a:pt x="68325" y="52663"/>
                  </a:lnTo>
                  <a:lnTo>
                    <a:pt x="6774" y="23393"/>
                  </a:lnTo>
                  <a:lnTo>
                    <a:pt x="0" y="12349"/>
                  </a:lnTo>
                  <a:lnTo>
                    <a:pt x="3565" y="6887"/>
                  </a:lnTo>
                  <a:lnTo>
                    <a:pt x="7250" y="1424"/>
                  </a:lnTo>
                  <a:lnTo>
                    <a:pt x="14618" y="0"/>
                  </a:lnTo>
                  <a:lnTo>
                    <a:pt x="20086" y="3681"/>
                  </a:lnTo>
                  <a:lnTo>
                    <a:pt x="46781" y="18910"/>
                  </a:lnTo>
                  <a:lnTo>
                    <a:pt x="75248" y="29953"/>
                  </a:lnTo>
                  <a:lnTo>
                    <a:pt x="105075" y="36677"/>
                  </a:lnTo>
                  <a:lnTo>
                    <a:pt x="135848" y="38948"/>
                  </a:lnTo>
                  <a:lnTo>
                    <a:pt x="237402" y="38948"/>
                  </a:lnTo>
                  <a:lnTo>
                    <a:pt x="233540" y="41106"/>
                  </a:lnTo>
                  <a:lnTo>
                    <a:pt x="202272" y="53005"/>
                  </a:lnTo>
                  <a:lnTo>
                    <a:pt x="169556" y="60250"/>
                  </a:lnTo>
                  <a:lnTo>
                    <a:pt x="135848" y="62698"/>
                  </a:lnTo>
                  <a:close/>
                </a:path>
                <a:path w="270510" h="62864">
                  <a:moveTo>
                    <a:pt x="237402" y="38948"/>
                  </a:moveTo>
                  <a:lnTo>
                    <a:pt x="135848" y="38948"/>
                  </a:lnTo>
                  <a:lnTo>
                    <a:pt x="166093" y="36763"/>
                  </a:lnTo>
                  <a:lnTo>
                    <a:pt x="195423" y="30280"/>
                  </a:lnTo>
                  <a:lnTo>
                    <a:pt x="223462" y="19611"/>
                  </a:lnTo>
                  <a:lnTo>
                    <a:pt x="249828" y="4868"/>
                  </a:lnTo>
                  <a:lnTo>
                    <a:pt x="255296" y="1187"/>
                  </a:lnTo>
                  <a:lnTo>
                    <a:pt x="262665" y="2731"/>
                  </a:lnTo>
                  <a:lnTo>
                    <a:pt x="266349" y="8193"/>
                  </a:lnTo>
                  <a:lnTo>
                    <a:pt x="269915" y="13655"/>
                  </a:lnTo>
                  <a:lnTo>
                    <a:pt x="268369" y="21018"/>
                  </a:lnTo>
                  <a:lnTo>
                    <a:pt x="262902" y="24699"/>
                  </a:lnTo>
                  <a:lnTo>
                    <a:pt x="237402" y="38948"/>
                  </a:lnTo>
                  <a:close/>
                </a:path>
              </a:pathLst>
            </a:custGeom>
            <a:solidFill>
              <a:srgbClr val="114A84"/>
            </a:solidFill>
          </p:spPr>
          <p:txBody>
            <a:bodyPr wrap="square" lIns="0" tIns="0" rIns="0" bIns="0" rtlCol="0"/>
            <a:lstStyle/>
            <a:p>
              <a:endParaRPr/>
            </a:p>
          </p:txBody>
        </p:sp>
        <p:sp>
          <p:nvSpPr>
            <p:cNvPr id="73" name="object 73"/>
            <p:cNvSpPr/>
            <p:nvPr/>
          </p:nvSpPr>
          <p:spPr>
            <a:xfrm>
              <a:off x="4394765" y="4991025"/>
              <a:ext cx="259715" cy="259079"/>
            </a:xfrm>
            <a:custGeom>
              <a:avLst/>
              <a:gdLst/>
              <a:ahLst/>
              <a:cxnLst/>
              <a:rect l="l" t="t" r="r" b="b"/>
              <a:pathLst>
                <a:path w="259714" h="259079">
                  <a:moveTo>
                    <a:pt x="129549" y="258748"/>
                  </a:moveTo>
                  <a:lnTo>
                    <a:pt x="79172" y="248560"/>
                  </a:lnTo>
                  <a:lnTo>
                    <a:pt x="37988" y="220793"/>
                  </a:lnTo>
                  <a:lnTo>
                    <a:pt x="10197" y="179646"/>
                  </a:lnTo>
                  <a:lnTo>
                    <a:pt x="0" y="129314"/>
                  </a:lnTo>
                  <a:lnTo>
                    <a:pt x="10197" y="79001"/>
                  </a:lnTo>
                  <a:lnTo>
                    <a:pt x="37988" y="37894"/>
                  </a:lnTo>
                  <a:lnTo>
                    <a:pt x="79172" y="10169"/>
                  </a:lnTo>
                  <a:lnTo>
                    <a:pt x="129549" y="0"/>
                  </a:lnTo>
                  <a:lnTo>
                    <a:pt x="154419" y="2369"/>
                  </a:lnTo>
                  <a:lnTo>
                    <a:pt x="178041" y="9336"/>
                  </a:lnTo>
                  <a:lnTo>
                    <a:pt x="199880" y="20689"/>
                  </a:lnTo>
                  <a:lnTo>
                    <a:pt x="203727" y="23749"/>
                  </a:lnTo>
                  <a:lnTo>
                    <a:pt x="129549" y="23749"/>
                  </a:lnTo>
                  <a:lnTo>
                    <a:pt x="88402" y="32061"/>
                  </a:lnTo>
                  <a:lnTo>
                    <a:pt x="54776" y="54712"/>
                  </a:lnTo>
                  <a:lnTo>
                    <a:pt x="32092" y="88273"/>
                  </a:lnTo>
                  <a:lnTo>
                    <a:pt x="23770" y="129314"/>
                  </a:lnTo>
                  <a:lnTo>
                    <a:pt x="32092" y="170425"/>
                  </a:lnTo>
                  <a:lnTo>
                    <a:pt x="54776" y="204020"/>
                  </a:lnTo>
                  <a:lnTo>
                    <a:pt x="88402" y="226684"/>
                  </a:lnTo>
                  <a:lnTo>
                    <a:pt x="129549" y="234998"/>
                  </a:lnTo>
                  <a:lnTo>
                    <a:pt x="200041" y="234998"/>
                  </a:lnTo>
                  <a:lnTo>
                    <a:pt x="179926" y="248560"/>
                  </a:lnTo>
                  <a:lnTo>
                    <a:pt x="129549" y="258748"/>
                  </a:lnTo>
                  <a:close/>
                </a:path>
                <a:path w="259714" h="259079">
                  <a:moveTo>
                    <a:pt x="207636" y="57829"/>
                  </a:moveTo>
                  <a:lnTo>
                    <a:pt x="169172" y="31363"/>
                  </a:lnTo>
                  <a:lnTo>
                    <a:pt x="129549" y="23749"/>
                  </a:lnTo>
                  <a:lnTo>
                    <a:pt x="203727" y="23749"/>
                  </a:lnTo>
                  <a:lnTo>
                    <a:pt x="219402" y="36217"/>
                  </a:lnTo>
                  <a:lnTo>
                    <a:pt x="224156" y="40729"/>
                  </a:lnTo>
                  <a:lnTo>
                    <a:pt x="224275" y="48210"/>
                  </a:lnTo>
                  <a:lnTo>
                    <a:pt x="215242" y="57710"/>
                  </a:lnTo>
                  <a:lnTo>
                    <a:pt x="207636" y="57829"/>
                  </a:lnTo>
                  <a:close/>
                </a:path>
                <a:path w="259714" h="259079">
                  <a:moveTo>
                    <a:pt x="200041" y="234998"/>
                  </a:moveTo>
                  <a:lnTo>
                    <a:pt x="129549" y="234998"/>
                  </a:lnTo>
                  <a:lnTo>
                    <a:pt x="170696" y="226684"/>
                  </a:lnTo>
                  <a:lnTo>
                    <a:pt x="204323" y="204020"/>
                  </a:lnTo>
                  <a:lnTo>
                    <a:pt x="227007" y="170425"/>
                  </a:lnTo>
                  <a:lnTo>
                    <a:pt x="235328" y="129314"/>
                  </a:lnTo>
                  <a:lnTo>
                    <a:pt x="234860" y="119302"/>
                  </a:lnTo>
                  <a:lnTo>
                    <a:pt x="233456" y="109424"/>
                  </a:lnTo>
                  <a:lnTo>
                    <a:pt x="231116" y="99724"/>
                  </a:lnTo>
                  <a:lnTo>
                    <a:pt x="227841" y="90247"/>
                  </a:lnTo>
                  <a:lnTo>
                    <a:pt x="225464" y="84191"/>
                  </a:lnTo>
                  <a:lnTo>
                    <a:pt x="228435" y="77303"/>
                  </a:lnTo>
                  <a:lnTo>
                    <a:pt x="234496" y="74810"/>
                  </a:lnTo>
                  <a:lnTo>
                    <a:pt x="240558" y="72435"/>
                  </a:lnTo>
                  <a:lnTo>
                    <a:pt x="247451" y="75403"/>
                  </a:lnTo>
                  <a:lnTo>
                    <a:pt x="258521" y="117011"/>
                  </a:lnTo>
                  <a:lnTo>
                    <a:pt x="259099" y="129314"/>
                  </a:lnTo>
                  <a:lnTo>
                    <a:pt x="248902" y="179646"/>
                  </a:lnTo>
                  <a:lnTo>
                    <a:pt x="221111" y="220793"/>
                  </a:lnTo>
                  <a:lnTo>
                    <a:pt x="200041" y="234998"/>
                  </a:lnTo>
                  <a:close/>
                </a:path>
              </a:pathLst>
            </a:custGeom>
            <a:solidFill>
              <a:srgbClr val="114A84"/>
            </a:solidFill>
          </p:spPr>
          <p:txBody>
            <a:bodyPr wrap="square" lIns="0" tIns="0" rIns="0" bIns="0" rtlCol="0"/>
            <a:lstStyle/>
            <a:p>
              <a:endParaRPr/>
            </a:p>
          </p:txBody>
        </p:sp>
        <p:sp>
          <p:nvSpPr>
            <p:cNvPr id="74" name="object 74"/>
            <p:cNvSpPr/>
            <p:nvPr/>
          </p:nvSpPr>
          <p:spPr>
            <a:xfrm>
              <a:off x="4183563" y="4779894"/>
              <a:ext cx="586740" cy="579120"/>
            </a:xfrm>
            <a:custGeom>
              <a:avLst/>
              <a:gdLst/>
              <a:ahLst/>
              <a:cxnLst/>
              <a:rect l="l" t="t" r="r" b="b"/>
              <a:pathLst>
                <a:path w="586739" h="579120">
                  <a:moveTo>
                    <a:pt x="105422" y="579006"/>
                  </a:moveTo>
                  <a:lnTo>
                    <a:pt x="99361" y="579006"/>
                  </a:lnTo>
                  <a:lnTo>
                    <a:pt x="96270" y="577700"/>
                  </a:lnTo>
                  <a:lnTo>
                    <a:pt x="60852" y="534832"/>
                  </a:lnTo>
                  <a:lnTo>
                    <a:pt x="34657" y="490433"/>
                  </a:lnTo>
                  <a:lnTo>
                    <a:pt x="15593" y="442745"/>
                  </a:lnTo>
                  <a:lnTo>
                    <a:pt x="3945" y="392504"/>
                  </a:lnTo>
                  <a:lnTo>
                    <a:pt x="0" y="340445"/>
                  </a:lnTo>
                  <a:lnTo>
                    <a:pt x="4197" y="286651"/>
                  </a:lnTo>
                  <a:lnTo>
                    <a:pt x="16582" y="234926"/>
                  </a:lnTo>
                  <a:lnTo>
                    <a:pt x="36839" y="186028"/>
                  </a:lnTo>
                  <a:lnTo>
                    <a:pt x="64656" y="140716"/>
                  </a:lnTo>
                  <a:lnTo>
                    <a:pt x="99717" y="99746"/>
                  </a:lnTo>
                  <a:lnTo>
                    <a:pt x="140781" y="64658"/>
                  </a:lnTo>
                  <a:lnTo>
                    <a:pt x="186170" y="36832"/>
                  </a:lnTo>
                  <a:lnTo>
                    <a:pt x="235130" y="16575"/>
                  </a:lnTo>
                  <a:lnTo>
                    <a:pt x="286908" y="4195"/>
                  </a:lnTo>
                  <a:lnTo>
                    <a:pt x="340751" y="0"/>
                  </a:lnTo>
                  <a:lnTo>
                    <a:pt x="394582" y="4194"/>
                  </a:lnTo>
                  <a:lnTo>
                    <a:pt x="446330" y="16567"/>
                  </a:lnTo>
                  <a:lnTo>
                    <a:pt x="463691" y="23749"/>
                  </a:lnTo>
                  <a:lnTo>
                    <a:pt x="340751" y="23749"/>
                  </a:lnTo>
                  <a:lnTo>
                    <a:pt x="293962" y="27188"/>
                  </a:lnTo>
                  <a:lnTo>
                    <a:pt x="249287" y="37176"/>
                  </a:lnTo>
                  <a:lnTo>
                    <a:pt x="207220" y="53221"/>
                  </a:lnTo>
                  <a:lnTo>
                    <a:pt x="168254" y="74829"/>
                  </a:lnTo>
                  <a:lnTo>
                    <a:pt x="132882" y="101507"/>
                  </a:lnTo>
                  <a:lnTo>
                    <a:pt x="101598" y="132763"/>
                  </a:lnTo>
                  <a:lnTo>
                    <a:pt x="74896" y="168103"/>
                  </a:lnTo>
                  <a:lnTo>
                    <a:pt x="53269" y="207034"/>
                  </a:lnTo>
                  <a:lnTo>
                    <a:pt x="37209" y="249063"/>
                  </a:lnTo>
                  <a:lnTo>
                    <a:pt x="27212" y="293698"/>
                  </a:lnTo>
                  <a:lnTo>
                    <a:pt x="23770" y="340445"/>
                  </a:lnTo>
                  <a:lnTo>
                    <a:pt x="27447" y="388863"/>
                  </a:lnTo>
                  <a:lnTo>
                    <a:pt x="38295" y="435617"/>
                  </a:lnTo>
                  <a:lnTo>
                    <a:pt x="56040" y="480011"/>
                  </a:lnTo>
                  <a:lnTo>
                    <a:pt x="80409" y="521350"/>
                  </a:lnTo>
                  <a:lnTo>
                    <a:pt x="111127" y="558938"/>
                  </a:lnTo>
                  <a:lnTo>
                    <a:pt x="115643" y="563688"/>
                  </a:lnTo>
                  <a:lnTo>
                    <a:pt x="115525" y="571169"/>
                  </a:lnTo>
                  <a:lnTo>
                    <a:pt x="110770" y="575681"/>
                  </a:lnTo>
                  <a:lnTo>
                    <a:pt x="108393" y="577819"/>
                  </a:lnTo>
                  <a:lnTo>
                    <a:pt x="105422" y="579006"/>
                  </a:lnTo>
                  <a:close/>
                </a:path>
                <a:path w="586739" h="579120">
                  <a:moveTo>
                    <a:pt x="577031" y="121002"/>
                  </a:moveTo>
                  <a:lnTo>
                    <a:pt x="569543" y="121002"/>
                  </a:lnTo>
                  <a:lnTo>
                    <a:pt x="564908" y="116371"/>
                  </a:lnTo>
                  <a:lnTo>
                    <a:pt x="526717" y="83802"/>
                  </a:lnTo>
                  <a:lnTo>
                    <a:pt x="484498" y="57965"/>
                  </a:lnTo>
                  <a:lnTo>
                    <a:pt x="438960" y="39150"/>
                  </a:lnTo>
                  <a:lnTo>
                    <a:pt x="390808" y="27647"/>
                  </a:lnTo>
                  <a:lnTo>
                    <a:pt x="340751" y="23749"/>
                  </a:lnTo>
                  <a:lnTo>
                    <a:pt x="463691" y="23749"/>
                  </a:lnTo>
                  <a:lnTo>
                    <a:pt x="495255" y="36806"/>
                  </a:lnTo>
                  <a:lnTo>
                    <a:pt x="540614" y="64597"/>
                  </a:lnTo>
                  <a:lnTo>
                    <a:pt x="581666" y="99628"/>
                  </a:lnTo>
                  <a:lnTo>
                    <a:pt x="586301" y="104259"/>
                  </a:lnTo>
                  <a:lnTo>
                    <a:pt x="586301" y="111740"/>
                  </a:lnTo>
                  <a:lnTo>
                    <a:pt x="577031" y="121002"/>
                  </a:lnTo>
                  <a:close/>
                </a:path>
              </a:pathLst>
            </a:custGeom>
            <a:solidFill>
              <a:srgbClr val="114A84"/>
            </a:solidFill>
          </p:spPr>
          <p:txBody>
            <a:bodyPr wrap="square" lIns="0" tIns="0" rIns="0" bIns="0" rtlCol="0"/>
            <a:lstStyle/>
            <a:p>
              <a:endParaRPr/>
            </a:p>
          </p:txBody>
        </p:sp>
        <p:sp>
          <p:nvSpPr>
            <p:cNvPr id="75" name="object 75"/>
            <p:cNvSpPr/>
            <p:nvPr/>
          </p:nvSpPr>
          <p:spPr>
            <a:xfrm>
              <a:off x="4312518" y="5366857"/>
              <a:ext cx="426720" cy="94615"/>
            </a:xfrm>
            <a:custGeom>
              <a:avLst/>
              <a:gdLst/>
              <a:ahLst/>
              <a:cxnLst/>
              <a:rect l="l" t="t" r="r" b="b"/>
              <a:pathLst>
                <a:path w="426720" h="94614">
                  <a:moveTo>
                    <a:pt x="336218" y="70297"/>
                  </a:moveTo>
                  <a:lnTo>
                    <a:pt x="211795" y="70297"/>
                  </a:lnTo>
                  <a:lnTo>
                    <a:pt x="264234" y="66039"/>
                  </a:lnTo>
                  <a:lnTo>
                    <a:pt x="314499" y="53420"/>
                  </a:lnTo>
                  <a:lnTo>
                    <a:pt x="361935" y="32675"/>
                  </a:lnTo>
                  <a:lnTo>
                    <a:pt x="405882" y="4037"/>
                  </a:lnTo>
                  <a:lnTo>
                    <a:pt x="411112" y="0"/>
                  </a:lnTo>
                  <a:lnTo>
                    <a:pt x="418600" y="949"/>
                  </a:lnTo>
                  <a:lnTo>
                    <a:pt x="426563" y="11280"/>
                  </a:lnTo>
                  <a:lnTo>
                    <a:pt x="425612" y="18761"/>
                  </a:lnTo>
                  <a:lnTo>
                    <a:pt x="420501" y="22799"/>
                  </a:lnTo>
                  <a:lnTo>
                    <a:pt x="382982" y="48083"/>
                  </a:lnTo>
                  <a:lnTo>
                    <a:pt x="342981" y="67987"/>
                  </a:lnTo>
                  <a:lnTo>
                    <a:pt x="336218" y="70297"/>
                  </a:lnTo>
                  <a:close/>
                </a:path>
                <a:path w="426720" h="94614">
                  <a:moveTo>
                    <a:pt x="211795" y="94047"/>
                  </a:moveTo>
                  <a:lnTo>
                    <a:pt x="156471" y="89614"/>
                  </a:lnTo>
                  <a:lnTo>
                    <a:pt x="103298" y="76487"/>
                  </a:lnTo>
                  <a:lnTo>
                    <a:pt x="52999" y="54922"/>
                  </a:lnTo>
                  <a:lnTo>
                    <a:pt x="6299" y="25174"/>
                  </a:lnTo>
                  <a:lnTo>
                    <a:pt x="0" y="13774"/>
                  </a:lnTo>
                  <a:lnTo>
                    <a:pt x="4041" y="8549"/>
                  </a:lnTo>
                  <a:lnTo>
                    <a:pt x="7963" y="3324"/>
                  </a:lnTo>
                  <a:lnTo>
                    <a:pt x="15450" y="2256"/>
                  </a:lnTo>
                  <a:lnTo>
                    <a:pt x="20680" y="6293"/>
                  </a:lnTo>
                  <a:lnTo>
                    <a:pt x="64113" y="33928"/>
                  </a:lnTo>
                  <a:lnTo>
                    <a:pt x="110889" y="53970"/>
                  </a:lnTo>
                  <a:lnTo>
                    <a:pt x="160340" y="66175"/>
                  </a:lnTo>
                  <a:lnTo>
                    <a:pt x="211795" y="70297"/>
                  </a:lnTo>
                  <a:lnTo>
                    <a:pt x="336218" y="70297"/>
                  </a:lnTo>
                  <a:lnTo>
                    <a:pt x="300869" y="82373"/>
                  </a:lnTo>
                  <a:lnTo>
                    <a:pt x="257017" y="91105"/>
                  </a:lnTo>
                  <a:lnTo>
                    <a:pt x="211795" y="94047"/>
                  </a:lnTo>
                  <a:close/>
                </a:path>
              </a:pathLst>
            </a:custGeom>
            <a:solidFill>
              <a:srgbClr val="114A84"/>
            </a:solidFill>
          </p:spPr>
          <p:txBody>
            <a:bodyPr wrap="square" lIns="0" tIns="0" rIns="0" bIns="0" rtlCol="0"/>
            <a:lstStyle/>
            <a:p>
              <a:endParaRPr/>
            </a:p>
          </p:txBody>
        </p:sp>
        <p:sp>
          <p:nvSpPr>
            <p:cNvPr id="76" name="object 76"/>
            <p:cNvSpPr/>
            <p:nvPr/>
          </p:nvSpPr>
          <p:spPr>
            <a:xfrm>
              <a:off x="4750847" y="4910159"/>
              <a:ext cx="114935" cy="447675"/>
            </a:xfrm>
            <a:custGeom>
              <a:avLst/>
              <a:gdLst/>
              <a:ahLst/>
              <a:cxnLst/>
              <a:rect l="l" t="t" r="r" b="b"/>
              <a:pathLst>
                <a:path w="114935" h="447675">
                  <a:moveTo>
                    <a:pt x="16282" y="447198"/>
                  </a:moveTo>
                  <a:lnTo>
                    <a:pt x="10221" y="447198"/>
                  </a:lnTo>
                  <a:lnTo>
                    <a:pt x="7250" y="446129"/>
                  </a:lnTo>
                  <a:lnTo>
                    <a:pt x="237" y="439479"/>
                  </a:lnTo>
                  <a:lnTo>
                    <a:pt x="0" y="431998"/>
                  </a:lnTo>
                  <a:lnTo>
                    <a:pt x="4516" y="427130"/>
                  </a:lnTo>
                  <a:lnTo>
                    <a:pt x="34779" y="389725"/>
                  </a:lnTo>
                  <a:lnTo>
                    <a:pt x="58783" y="348643"/>
                  </a:lnTo>
                  <a:lnTo>
                    <a:pt x="76261" y="304569"/>
                  </a:lnTo>
                  <a:lnTo>
                    <a:pt x="86945" y="258187"/>
                  </a:lnTo>
                  <a:lnTo>
                    <a:pt x="90565" y="210180"/>
                  </a:lnTo>
                  <a:lnTo>
                    <a:pt x="86504" y="159194"/>
                  </a:lnTo>
                  <a:lnTo>
                    <a:pt x="74476" y="110166"/>
                  </a:lnTo>
                  <a:lnTo>
                    <a:pt x="54715" y="63766"/>
                  </a:lnTo>
                  <a:lnTo>
                    <a:pt x="27455" y="20661"/>
                  </a:lnTo>
                  <a:lnTo>
                    <a:pt x="23532" y="15318"/>
                  </a:lnTo>
                  <a:lnTo>
                    <a:pt x="24602" y="7955"/>
                  </a:lnTo>
                  <a:lnTo>
                    <a:pt x="35180" y="0"/>
                  </a:lnTo>
                  <a:lnTo>
                    <a:pt x="42549" y="1068"/>
                  </a:lnTo>
                  <a:lnTo>
                    <a:pt x="46471" y="6412"/>
                  </a:lnTo>
                  <a:lnTo>
                    <a:pt x="75778" y="52778"/>
                  </a:lnTo>
                  <a:lnTo>
                    <a:pt x="97028" y="102685"/>
                  </a:lnTo>
                  <a:lnTo>
                    <a:pt x="109966" y="155397"/>
                  </a:lnTo>
                  <a:lnTo>
                    <a:pt x="114336" y="210180"/>
                  </a:lnTo>
                  <a:lnTo>
                    <a:pt x="110435" y="261783"/>
                  </a:lnTo>
                  <a:lnTo>
                    <a:pt x="98929" y="311647"/>
                  </a:lnTo>
                  <a:lnTo>
                    <a:pt x="80115" y="359031"/>
                  </a:lnTo>
                  <a:lnTo>
                    <a:pt x="54290" y="403195"/>
                  </a:lnTo>
                  <a:lnTo>
                    <a:pt x="21750" y="443398"/>
                  </a:lnTo>
                  <a:lnTo>
                    <a:pt x="19491" y="445892"/>
                  </a:lnTo>
                  <a:lnTo>
                    <a:pt x="16282" y="447198"/>
                  </a:lnTo>
                  <a:close/>
                </a:path>
              </a:pathLst>
            </a:custGeom>
            <a:solidFill>
              <a:srgbClr val="114A84"/>
            </a:solidFill>
          </p:spPr>
          <p:txBody>
            <a:bodyPr wrap="square" lIns="0" tIns="0" rIns="0" bIns="0" rtlCol="0"/>
            <a:lstStyle/>
            <a:p>
              <a:endParaRPr/>
            </a:p>
          </p:txBody>
        </p:sp>
        <p:sp>
          <p:nvSpPr>
            <p:cNvPr id="77" name="object 77"/>
            <p:cNvSpPr/>
            <p:nvPr/>
          </p:nvSpPr>
          <p:spPr>
            <a:xfrm>
              <a:off x="4511239" y="4853042"/>
              <a:ext cx="283845" cy="279400"/>
            </a:xfrm>
            <a:custGeom>
              <a:avLst/>
              <a:gdLst/>
              <a:ahLst/>
              <a:cxnLst/>
              <a:rect l="l" t="t" r="r" b="b"/>
              <a:pathLst>
                <a:path w="283845" h="279400">
                  <a:moveTo>
                    <a:pt x="16045" y="279172"/>
                  </a:moveTo>
                  <a:lnTo>
                    <a:pt x="9983" y="279172"/>
                  </a:lnTo>
                  <a:lnTo>
                    <a:pt x="7012" y="277985"/>
                  </a:lnTo>
                  <a:lnTo>
                    <a:pt x="4635" y="275728"/>
                  </a:lnTo>
                  <a:lnTo>
                    <a:pt x="0" y="270978"/>
                  </a:lnTo>
                  <a:lnTo>
                    <a:pt x="118" y="263497"/>
                  </a:lnTo>
                  <a:lnTo>
                    <a:pt x="4754" y="258866"/>
                  </a:lnTo>
                  <a:lnTo>
                    <a:pt x="262189" y="4631"/>
                  </a:lnTo>
                  <a:lnTo>
                    <a:pt x="266943" y="0"/>
                  </a:lnTo>
                  <a:lnTo>
                    <a:pt x="274431" y="0"/>
                  </a:lnTo>
                  <a:lnTo>
                    <a:pt x="279066" y="4631"/>
                  </a:lnTo>
                  <a:lnTo>
                    <a:pt x="283701" y="9380"/>
                  </a:lnTo>
                  <a:lnTo>
                    <a:pt x="283583" y="16861"/>
                  </a:lnTo>
                  <a:lnTo>
                    <a:pt x="278947" y="21493"/>
                  </a:lnTo>
                  <a:lnTo>
                    <a:pt x="21393" y="275728"/>
                  </a:lnTo>
                  <a:lnTo>
                    <a:pt x="19135" y="278103"/>
                  </a:lnTo>
                  <a:lnTo>
                    <a:pt x="16045" y="279172"/>
                  </a:lnTo>
                  <a:close/>
                </a:path>
              </a:pathLst>
            </a:custGeom>
            <a:solidFill>
              <a:srgbClr val="114A84"/>
            </a:solidFill>
          </p:spPr>
          <p:txBody>
            <a:bodyPr wrap="square" lIns="0" tIns="0" rIns="0" bIns="0" rtlCol="0"/>
            <a:lstStyle/>
            <a:p>
              <a:endParaRPr/>
            </a:p>
          </p:txBody>
        </p:sp>
        <p:sp>
          <p:nvSpPr>
            <p:cNvPr id="78" name="object 78"/>
            <p:cNvSpPr/>
            <p:nvPr/>
          </p:nvSpPr>
          <p:spPr>
            <a:xfrm>
              <a:off x="4666104" y="5262005"/>
              <a:ext cx="128270" cy="113030"/>
            </a:xfrm>
            <a:custGeom>
              <a:avLst/>
              <a:gdLst/>
              <a:ahLst/>
              <a:cxnLst/>
              <a:rect l="l" t="t" r="r" b="b"/>
              <a:pathLst>
                <a:path w="128270" h="113029">
                  <a:moveTo>
                    <a:pt x="117902" y="112927"/>
                  </a:moveTo>
                  <a:lnTo>
                    <a:pt x="111840" y="112927"/>
                  </a:lnTo>
                  <a:lnTo>
                    <a:pt x="109107" y="111977"/>
                  </a:lnTo>
                  <a:lnTo>
                    <a:pt x="106848" y="110077"/>
                  </a:lnTo>
                  <a:lnTo>
                    <a:pt x="5467" y="22324"/>
                  </a:lnTo>
                  <a:lnTo>
                    <a:pt x="594" y="18049"/>
                  </a:lnTo>
                  <a:lnTo>
                    <a:pt x="0" y="10449"/>
                  </a:lnTo>
                  <a:lnTo>
                    <a:pt x="8676" y="593"/>
                  </a:lnTo>
                  <a:lnTo>
                    <a:pt x="16164" y="0"/>
                  </a:lnTo>
                  <a:lnTo>
                    <a:pt x="21155" y="4393"/>
                  </a:lnTo>
                  <a:lnTo>
                    <a:pt x="122418" y="92147"/>
                  </a:lnTo>
                  <a:lnTo>
                    <a:pt x="127410" y="96421"/>
                  </a:lnTo>
                  <a:lnTo>
                    <a:pt x="127885" y="103902"/>
                  </a:lnTo>
                  <a:lnTo>
                    <a:pt x="123607" y="108890"/>
                  </a:lnTo>
                  <a:lnTo>
                    <a:pt x="121230" y="111621"/>
                  </a:lnTo>
                  <a:lnTo>
                    <a:pt x="117902" y="112927"/>
                  </a:lnTo>
                  <a:close/>
                </a:path>
              </a:pathLst>
            </a:custGeom>
            <a:solidFill>
              <a:srgbClr val="114A84"/>
            </a:solidFill>
          </p:spPr>
          <p:txBody>
            <a:bodyPr wrap="square" lIns="0" tIns="0" rIns="0" bIns="0" rtlCol="0"/>
            <a:lstStyle/>
            <a:p>
              <a:endParaRPr/>
            </a:p>
          </p:txBody>
        </p:sp>
        <p:sp>
          <p:nvSpPr>
            <p:cNvPr id="79" name="object 79"/>
            <p:cNvSpPr/>
            <p:nvPr/>
          </p:nvSpPr>
          <p:spPr>
            <a:xfrm>
              <a:off x="4258914" y="5230181"/>
              <a:ext cx="155575" cy="145415"/>
            </a:xfrm>
            <a:custGeom>
              <a:avLst/>
              <a:gdLst/>
              <a:ahLst/>
              <a:cxnLst/>
              <a:rect l="l" t="t" r="r" b="b"/>
              <a:pathLst>
                <a:path w="155575" h="145414">
                  <a:moveTo>
                    <a:pt x="16045" y="144870"/>
                  </a:moveTo>
                  <a:lnTo>
                    <a:pt x="9983" y="144870"/>
                  </a:lnTo>
                  <a:lnTo>
                    <a:pt x="6774" y="143564"/>
                  </a:lnTo>
                  <a:lnTo>
                    <a:pt x="4397" y="141070"/>
                  </a:lnTo>
                  <a:lnTo>
                    <a:pt x="0" y="136201"/>
                  </a:lnTo>
                  <a:lnTo>
                    <a:pt x="237" y="128720"/>
                  </a:lnTo>
                  <a:lnTo>
                    <a:pt x="4991" y="124208"/>
                  </a:lnTo>
                  <a:lnTo>
                    <a:pt x="139057" y="0"/>
                  </a:lnTo>
                  <a:lnTo>
                    <a:pt x="146664" y="237"/>
                  </a:lnTo>
                  <a:lnTo>
                    <a:pt x="151062" y="5106"/>
                  </a:lnTo>
                  <a:lnTo>
                    <a:pt x="155578" y="9855"/>
                  </a:lnTo>
                  <a:lnTo>
                    <a:pt x="155221" y="17336"/>
                  </a:lnTo>
                  <a:lnTo>
                    <a:pt x="150467" y="21849"/>
                  </a:lnTo>
                  <a:lnTo>
                    <a:pt x="21155" y="141664"/>
                  </a:lnTo>
                  <a:lnTo>
                    <a:pt x="18897" y="143801"/>
                  </a:lnTo>
                  <a:lnTo>
                    <a:pt x="16045" y="144870"/>
                  </a:lnTo>
                  <a:close/>
                </a:path>
              </a:pathLst>
            </a:custGeom>
            <a:solidFill>
              <a:srgbClr val="114A84"/>
            </a:solidFill>
          </p:spPr>
          <p:txBody>
            <a:bodyPr wrap="square" lIns="0" tIns="0" rIns="0" bIns="0" rtlCol="0"/>
            <a:lstStyle/>
            <a:p>
              <a:endParaRPr/>
            </a:p>
          </p:txBody>
        </p:sp>
        <p:sp>
          <p:nvSpPr>
            <p:cNvPr id="80" name="object 80"/>
            <p:cNvSpPr/>
            <p:nvPr/>
          </p:nvSpPr>
          <p:spPr>
            <a:xfrm>
              <a:off x="4769743" y="4720285"/>
              <a:ext cx="153670" cy="157480"/>
            </a:xfrm>
            <a:custGeom>
              <a:avLst/>
              <a:gdLst/>
              <a:ahLst/>
              <a:cxnLst/>
              <a:rect l="l" t="t" r="r" b="b"/>
              <a:pathLst>
                <a:path w="153670" h="157479">
                  <a:moveTo>
                    <a:pt x="12123" y="157457"/>
                  </a:moveTo>
                  <a:lnTo>
                    <a:pt x="8795" y="157457"/>
                  </a:lnTo>
                  <a:lnTo>
                    <a:pt x="5704" y="156151"/>
                  </a:lnTo>
                  <a:lnTo>
                    <a:pt x="1307" y="151757"/>
                  </a:lnTo>
                  <a:lnTo>
                    <a:pt x="0" y="148670"/>
                  </a:lnTo>
                  <a:lnTo>
                    <a:pt x="0" y="106277"/>
                  </a:lnTo>
                  <a:lnTo>
                    <a:pt x="17946" y="63054"/>
                  </a:lnTo>
                  <a:lnTo>
                    <a:pt x="76660" y="4274"/>
                  </a:lnTo>
                  <a:lnTo>
                    <a:pt x="85217" y="0"/>
                  </a:lnTo>
                  <a:lnTo>
                    <a:pt x="89615" y="1662"/>
                  </a:lnTo>
                  <a:lnTo>
                    <a:pt x="94131" y="3562"/>
                  </a:lnTo>
                  <a:lnTo>
                    <a:pt x="96984" y="7837"/>
                  </a:lnTo>
                  <a:lnTo>
                    <a:pt x="96984" y="41323"/>
                  </a:lnTo>
                  <a:lnTo>
                    <a:pt x="73213" y="41323"/>
                  </a:lnTo>
                  <a:lnTo>
                    <a:pt x="34705" y="79797"/>
                  </a:lnTo>
                  <a:lnTo>
                    <a:pt x="29988" y="85538"/>
                  </a:lnTo>
                  <a:lnTo>
                    <a:pt x="26563" y="91968"/>
                  </a:lnTo>
                  <a:lnTo>
                    <a:pt x="24476" y="98934"/>
                  </a:lnTo>
                  <a:lnTo>
                    <a:pt x="23770" y="106277"/>
                  </a:lnTo>
                  <a:lnTo>
                    <a:pt x="23770" y="133470"/>
                  </a:lnTo>
                  <a:lnTo>
                    <a:pt x="95071" y="133470"/>
                  </a:lnTo>
                  <a:lnTo>
                    <a:pt x="89733" y="138814"/>
                  </a:lnTo>
                  <a:lnTo>
                    <a:pt x="80617" y="146325"/>
                  </a:lnTo>
                  <a:lnTo>
                    <a:pt x="70375" y="151876"/>
                  </a:lnTo>
                  <a:lnTo>
                    <a:pt x="59264" y="155379"/>
                  </a:lnTo>
                  <a:lnTo>
                    <a:pt x="47541" y="156745"/>
                  </a:lnTo>
                  <a:lnTo>
                    <a:pt x="12123" y="157457"/>
                  </a:lnTo>
                  <a:close/>
                </a:path>
                <a:path w="153670" h="157479">
                  <a:moveTo>
                    <a:pt x="95071" y="133470"/>
                  </a:moveTo>
                  <a:lnTo>
                    <a:pt x="23770" y="133470"/>
                  </a:lnTo>
                  <a:lnTo>
                    <a:pt x="47184" y="132995"/>
                  </a:lnTo>
                  <a:lnTo>
                    <a:pt x="54287" y="132157"/>
                  </a:lnTo>
                  <a:lnTo>
                    <a:pt x="61045" y="130027"/>
                  </a:lnTo>
                  <a:lnTo>
                    <a:pt x="67291" y="126650"/>
                  </a:lnTo>
                  <a:lnTo>
                    <a:pt x="72856" y="122071"/>
                  </a:lnTo>
                  <a:lnTo>
                    <a:pt x="111602" y="83359"/>
                  </a:lnTo>
                  <a:lnTo>
                    <a:pt x="78561" y="83359"/>
                  </a:lnTo>
                  <a:lnTo>
                    <a:pt x="73213" y="78016"/>
                  </a:lnTo>
                  <a:lnTo>
                    <a:pt x="73213" y="41323"/>
                  </a:lnTo>
                  <a:lnTo>
                    <a:pt x="96984" y="41323"/>
                  </a:lnTo>
                  <a:lnTo>
                    <a:pt x="96984" y="59610"/>
                  </a:lnTo>
                  <a:lnTo>
                    <a:pt x="145119" y="59610"/>
                  </a:lnTo>
                  <a:lnTo>
                    <a:pt x="149517" y="62460"/>
                  </a:lnTo>
                  <a:lnTo>
                    <a:pt x="151299" y="66854"/>
                  </a:lnTo>
                  <a:lnTo>
                    <a:pt x="153082" y="71366"/>
                  </a:lnTo>
                  <a:lnTo>
                    <a:pt x="152131" y="76472"/>
                  </a:lnTo>
                  <a:lnTo>
                    <a:pt x="148685" y="79797"/>
                  </a:lnTo>
                  <a:lnTo>
                    <a:pt x="95071" y="133470"/>
                  </a:lnTo>
                  <a:close/>
                </a:path>
              </a:pathLst>
            </a:custGeom>
            <a:solidFill>
              <a:srgbClr val="114A84"/>
            </a:solidFill>
          </p:spPr>
          <p:txBody>
            <a:bodyPr wrap="square" lIns="0" tIns="0" rIns="0" bIns="0" rtlCol="0"/>
            <a:lstStyle/>
            <a:p>
              <a:endParaRPr/>
            </a:p>
          </p:txBody>
        </p:sp>
        <p:sp>
          <p:nvSpPr>
            <p:cNvPr id="81" name="object 81"/>
            <p:cNvSpPr/>
            <p:nvPr/>
          </p:nvSpPr>
          <p:spPr>
            <a:xfrm>
              <a:off x="4769030" y="5351065"/>
              <a:ext cx="158115" cy="152400"/>
            </a:xfrm>
            <a:custGeom>
              <a:avLst/>
              <a:gdLst/>
              <a:ahLst/>
              <a:cxnLst/>
              <a:rect l="l" t="t" r="r" b="b"/>
              <a:pathLst>
                <a:path w="158114" h="152400">
                  <a:moveTo>
                    <a:pt x="87594" y="151995"/>
                  </a:moveTo>
                  <a:lnTo>
                    <a:pt x="82959" y="151995"/>
                  </a:lnTo>
                  <a:lnTo>
                    <a:pt x="79869" y="150807"/>
                  </a:lnTo>
                  <a:lnTo>
                    <a:pt x="18659" y="89534"/>
                  </a:lnTo>
                  <a:lnTo>
                    <a:pt x="713" y="47498"/>
                  </a:lnTo>
                  <a:lnTo>
                    <a:pt x="0" y="12112"/>
                  </a:lnTo>
                  <a:lnTo>
                    <a:pt x="0" y="8905"/>
                  </a:lnTo>
                  <a:lnTo>
                    <a:pt x="1188" y="5818"/>
                  </a:lnTo>
                  <a:lnTo>
                    <a:pt x="3446" y="3562"/>
                  </a:lnTo>
                  <a:lnTo>
                    <a:pt x="5586" y="1187"/>
                  </a:lnTo>
                  <a:lnTo>
                    <a:pt x="8676" y="0"/>
                  </a:lnTo>
                  <a:lnTo>
                    <a:pt x="51225" y="0"/>
                  </a:lnTo>
                  <a:lnTo>
                    <a:pt x="94488" y="17811"/>
                  </a:lnTo>
                  <a:lnTo>
                    <a:pt x="100430" y="23749"/>
                  </a:lnTo>
                  <a:lnTo>
                    <a:pt x="24008" y="23749"/>
                  </a:lnTo>
                  <a:lnTo>
                    <a:pt x="24483" y="47023"/>
                  </a:lnTo>
                  <a:lnTo>
                    <a:pt x="74164" y="111502"/>
                  </a:lnTo>
                  <a:lnTo>
                    <a:pt x="97934" y="111502"/>
                  </a:lnTo>
                  <a:lnTo>
                    <a:pt x="97934" y="144989"/>
                  </a:lnTo>
                  <a:lnTo>
                    <a:pt x="95082" y="149264"/>
                  </a:lnTo>
                  <a:lnTo>
                    <a:pt x="89139" y="151757"/>
                  </a:lnTo>
                  <a:lnTo>
                    <a:pt x="87594" y="151995"/>
                  </a:lnTo>
                  <a:close/>
                </a:path>
                <a:path w="158114" h="152400">
                  <a:moveTo>
                    <a:pt x="97934" y="111502"/>
                  </a:moveTo>
                  <a:lnTo>
                    <a:pt x="74164" y="111502"/>
                  </a:lnTo>
                  <a:lnTo>
                    <a:pt x="74164" y="78491"/>
                  </a:lnTo>
                  <a:lnTo>
                    <a:pt x="79512" y="73147"/>
                  </a:lnTo>
                  <a:lnTo>
                    <a:pt x="116238" y="73147"/>
                  </a:lnTo>
                  <a:lnTo>
                    <a:pt x="77729" y="34673"/>
                  </a:lnTo>
                  <a:lnTo>
                    <a:pt x="71984" y="29961"/>
                  </a:lnTo>
                  <a:lnTo>
                    <a:pt x="65547" y="26539"/>
                  </a:lnTo>
                  <a:lnTo>
                    <a:pt x="58575" y="24454"/>
                  </a:lnTo>
                  <a:lnTo>
                    <a:pt x="51225" y="23749"/>
                  </a:lnTo>
                  <a:lnTo>
                    <a:pt x="100430" y="23749"/>
                  </a:lnTo>
                  <a:lnTo>
                    <a:pt x="153320" y="76591"/>
                  </a:lnTo>
                  <a:lnTo>
                    <a:pt x="156648" y="80034"/>
                  </a:lnTo>
                  <a:lnTo>
                    <a:pt x="157717" y="85141"/>
                  </a:lnTo>
                  <a:lnTo>
                    <a:pt x="155816" y="89534"/>
                  </a:lnTo>
                  <a:lnTo>
                    <a:pt x="154033" y="93928"/>
                  </a:lnTo>
                  <a:lnTo>
                    <a:pt x="149635" y="96896"/>
                  </a:lnTo>
                  <a:lnTo>
                    <a:pt x="97934" y="96896"/>
                  </a:lnTo>
                  <a:lnTo>
                    <a:pt x="97934" y="111502"/>
                  </a:lnTo>
                  <a:close/>
                </a:path>
              </a:pathLst>
            </a:custGeom>
            <a:solidFill>
              <a:srgbClr val="114A84"/>
            </a:solidFill>
          </p:spPr>
          <p:txBody>
            <a:bodyPr wrap="square" lIns="0" tIns="0" rIns="0" bIns="0" rtlCol="0"/>
            <a:lstStyle/>
            <a:p>
              <a:endParaRPr/>
            </a:p>
          </p:txBody>
        </p:sp>
        <p:sp>
          <p:nvSpPr>
            <p:cNvPr id="82" name="object 82"/>
            <p:cNvSpPr/>
            <p:nvPr/>
          </p:nvSpPr>
          <p:spPr>
            <a:xfrm>
              <a:off x="4126154" y="5351065"/>
              <a:ext cx="158115" cy="152400"/>
            </a:xfrm>
            <a:custGeom>
              <a:avLst/>
              <a:gdLst/>
              <a:ahLst/>
              <a:cxnLst/>
              <a:rect l="l" t="t" r="r" b="b"/>
              <a:pathLst>
                <a:path w="158114" h="152400">
                  <a:moveTo>
                    <a:pt x="74520" y="152113"/>
                  </a:moveTo>
                  <a:lnTo>
                    <a:pt x="70004" y="152113"/>
                  </a:lnTo>
                  <a:lnTo>
                    <a:pt x="68459" y="151757"/>
                  </a:lnTo>
                  <a:lnTo>
                    <a:pt x="66914" y="151163"/>
                  </a:lnTo>
                  <a:lnTo>
                    <a:pt x="62516" y="149264"/>
                  </a:lnTo>
                  <a:lnTo>
                    <a:pt x="59545" y="144989"/>
                  </a:lnTo>
                  <a:lnTo>
                    <a:pt x="59545" y="96896"/>
                  </a:lnTo>
                  <a:lnTo>
                    <a:pt x="7844" y="96896"/>
                  </a:lnTo>
                  <a:lnTo>
                    <a:pt x="3565" y="93928"/>
                  </a:lnTo>
                  <a:lnTo>
                    <a:pt x="1663" y="89534"/>
                  </a:lnTo>
                  <a:lnTo>
                    <a:pt x="0" y="85141"/>
                  </a:lnTo>
                  <a:lnTo>
                    <a:pt x="831" y="80034"/>
                  </a:lnTo>
                  <a:lnTo>
                    <a:pt x="62992" y="17811"/>
                  </a:lnTo>
                  <a:lnTo>
                    <a:pt x="106373" y="0"/>
                  </a:lnTo>
                  <a:lnTo>
                    <a:pt x="148803" y="0"/>
                  </a:lnTo>
                  <a:lnTo>
                    <a:pt x="151894" y="1187"/>
                  </a:lnTo>
                  <a:lnTo>
                    <a:pt x="154152" y="3562"/>
                  </a:lnTo>
                  <a:lnTo>
                    <a:pt x="156410" y="5818"/>
                  </a:lnTo>
                  <a:lnTo>
                    <a:pt x="157599" y="8905"/>
                  </a:lnTo>
                  <a:lnTo>
                    <a:pt x="157480" y="12112"/>
                  </a:lnTo>
                  <a:lnTo>
                    <a:pt x="157284" y="23749"/>
                  </a:lnTo>
                  <a:lnTo>
                    <a:pt x="106373" y="23749"/>
                  </a:lnTo>
                  <a:lnTo>
                    <a:pt x="98956" y="24454"/>
                  </a:lnTo>
                  <a:lnTo>
                    <a:pt x="91962" y="26539"/>
                  </a:lnTo>
                  <a:lnTo>
                    <a:pt x="85548" y="29961"/>
                  </a:lnTo>
                  <a:lnTo>
                    <a:pt x="79869" y="34673"/>
                  </a:lnTo>
                  <a:lnTo>
                    <a:pt x="41360" y="73147"/>
                  </a:lnTo>
                  <a:lnTo>
                    <a:pt x="78086" y="73147"/>
                  </a:lnTo>
                  <a:lnTo>
                    <a:pt x="83315" y="78491"/>
                  </a:lnTo>
                  <a:lnTo>
                    <a:pt x="83315" y="111502"/>
                  </a:lnTo>
                  <a:lnTo>
                    <a:pt x="116951" y="111502"/>
                  </a:lnTo>
                  <a:lnTo>
                    <a:pt x="77610" y="150807"/>
                  </a:lnTo>
                  <a:lnTo>
                    <a:pt x="74520" y="152113"/>
                  </a:lnTo>
                  <a:close/>
                </a:path>
                <a:path w="158114" h="152400">
                  <a:moveTo>
                    <a:pt x="116951" y="111502"/>
                  </a:moveTo>
                  <a:lnTo>
                    <a:pt x="83315" y="111502"/>
                  </a:lnTo>
                  <a:lnTo>
                    <a:pt x="122180" y="72791"/>
                  </a:lnTo>
                  <a:lnTo>
                    <a:pt x="126713" y="67228"/>
                  </a:lnTo>
                  <a:lnTo>
                    <a:pt x="130099" y="60976"/>
                  </a:lnTo>
                  <a:lnTo>
                    <a:pt x="132259" y="54189"/>
                  </a:lnTo>
                  <a:lnTo>
                    <a:pt x="133115" y="47023"/>
                  </a:lnTo>
                  <a:lnTo>
                    <a:pt x="133471" y="23749"/>
                  </a:lnTo>
                  <a:lnTo>
                    <a:pt x="157284" y="23749"/>
                  </a:lnTo>
                  <a:lnTo>
                    <a:pt x="152012" y="70297"/>
                  </a:lnTo>
                  <a:lnTo>
                    <a:pt x="138939" y="89534"/>
                  </a:lnTo>
                  <a:lnTo>
                    <a:pt x="116951" y="111502"/>
                  </a:lnTo>
                  <a:close/>
                </a:path>
              </a:pathLst>
            </a:custGeom>
            <a:solidFill>
              <a:srgbClr val="114A84"/>
            </a:solidFill>
          </p:spPr>
          <p:txBody>
            <a:bodyPr wrap="square" lIns="0" tIns="0" rIns="0" bIns="0" rtlCol="0"/>
            <a:lstStyle/>
            <a:p>
              <a:endParaRPr/>
            </a:p>
          </p:txBody>
        </p:sp>
      </p:grpSp>
      <p:sp>
        <p:nvSpPr>
          <p:cNvPr id="84" name="object 84"/>
          <p:cNvSpPr/>
          <p:nvPr/>
        </p:nvSpPr>
        <p:spPr>
          <a:xfrm>
            <a:off x="7325523" y="2582211"/>
            <a:ext cx="516255" cy="163195"/>
          </a:xfrm>
          <a:custGeom>
            <a:avLst/>
            <a:gdLst/>
            <a:ahLst/>
            <a:cxnLst/>
            <a:rect l="l" t="t" r="r" b="b"/>
            <a:pathLst>
              <a:path w="516254" h="163194">
                <a:moveTo>
                  <a:pt x="509605" y="162905"/>
                </a:moveTo>
                <a:lnTo>
                  <a:pt x="6228" y="162905"/>
                </a:lnTo>
                <a:lnTo>
                  <a:pt x="0" y="156682"/>
                </a:lnTo>
                <a:lnTo>
                  <a:pt x="0" y="6084"/>
                </a:lnTo>
                <a:lnTo>
                  <a:pt x="6228" y="0"/>
                </a:lnTo>
                <a:lnTo>
                  <a:pt x="509605" y="0"/>
                </a:lnTo>
                <a:lnTo>
                  <a:pt x="515695" y="6084"/>
                </a:lnTo>
                <a:lnTo>
                  <a:pt x="515695" y="27519"/>
                </a:lnTo>
                <a:lnTo>
                  <a:pt x="27680" y="27519"/>
                </a:lnTo>
                <a:lnTo>
                  <a:pt x="27680" y="135247"/>
                </a:lnTo>
                <a:lnTo>
                  <a:pt x="515695" y="135247"/>
                </a:lnTo>
                <a:lnTo>
                  <a:pt x="515695" y="156682"/>
                </a:lnTo>
                <a:lnTo>
                  <a:pt x="509605" y="162905"/>
                </a:lnTo>
                <a:close/>
              </a:path>
              <a:path w="516254" h="163194">
                <a:moveTo>
                  <a:pt x="515695" y="135247"/>
                </a:moveTo>
                <a:lnTo>
                  <a:pt x="488014" y="135247"/>
                </a:lnTo>
                <a:lnTo>
                  <a:pt x="488014" y="27519"/>
                </a:lnTo>
                <a:lnTo>
                  <a:pt x="515695" y="27519"/>
                </a:lnTo>
                <a:lnTo>
                  <a:pt x="515695" y="135247"/>
                </a:lnTo>
                <a:close/>
              </a:path>
            </a:pathLst>
          </a:custGeom>
          <a:solidFill>
            <a:srgbClr val="114A84"/>
          </a:solidFill>
        </p:spPr>
        <p:txBody>
          <a:bodyPr wrap="square" lIns="0" tIns="0" rIns="0" bIns="0" rtlCol="0"/>
          <a:lstStyle/>
          <a:p>
            <a:endParaRPr/>
          </a:p>
        </p:txBody>
      </p:sp>
      <p:sp>
        <p:nvSpPr>
          <p:cNvPr id="87" name="object 87"/>
          <p:cNvSpPr/>
          <p:nvPr/>
        </p:nvSpPr>
        <p:spPr>
          <a:xfrm>
            <a:off x="7339363" y="2595902"/>
            <a:ext cx="81915" cy="67945"/>
          </a:xfrm>
          <a:custGeom>
            <a:avLst/>
            <a:gdLst/>
            <a:ahLst/>
            <a:cxnLst/>
            <a:rect l="l" t="t" r="r" b="b"/>
            <a:pathLst>
              <a:path w="81915" h="67944">
                <a:moveTo>
                  <a:pt x="81381" y="67623"/>
                </a:moveTo>
                <a:lnTo>
                  <a:pt x="0" y="67623"/>
                </a:lnTo>
                <a:lnTo>
                  <a:pt x="0" y="0"/>
                </a:lnTo>
                <a:lnTo>
                  <a:pt x="81381" y="0"/>
                </a:lnTo>
                <a:lnTo>
                  <a:pt x="81381" y="67623"/>
                </a:lnTo>
                <a:close/>
              </a:path>
            </a:pathLst>
          </a:custGeom>
          <a:solidFill>
            <a:srgbClr val="114A84"/>
          </a:solidFill>
        </p:spPr>
        <p:txBody>
          <a:bodyPr wrap="square" lIns="0" tIns="0" rIns="0" bIns="0" rtlCol="0"/>
          <a:lstStyle/>
          <a:p>
            <a:endParaRPr/>
          </a:p>
        </p:txBody>
      </p:sp>
      <p:sp>
        <p:nvSpPr>
          <p:cNvPr id="88" name="object 88"/>
          <p:cNvSpPr/>
          <p:nvPr/>
        </p:nvSpPr>
        <p:spPr>
          <a:xfrm>
            <a:off x="7502128" y="2595902"/>
            <a:ext cx="81280" cy="67945"/>
          </a:xfrm>
          <a:custGeom>
            <a:avLst/>
            <a:gdLst/>
            <a:ahLst/>
            <a:cxnLst/>
            <a:rect l="l" t="t" r="r" b="b"/>
            <a:pathLst>
              <a:path w="81279" h="67944">
                <a:moveTo>
                  <a:pt x="81243" y="67623"/>
                </a:moveTo>
                <a:lnTo>
                  <a:pt x="0" y="67623"/>
                </a:lnTo>
                <a:lnTo>
                  <a:pt x="0" y="0"/>
                </a:lnTo>
                <a:lnTo>
                  <a:pt x="81243" y="0"/>
                </a:lnTo>
                <a:lnTo>
                  <a:pt x="81243" y="67623"/>
                </a:lnTo>
                <a:close/>
              </a:path>
            </a:pathLst>
          </a:custGeom>
          <a:solidFill>
            <a:srgbClr val="114A84"/>
          </a:solidFill>
        </p:spPr>
        <p:txBody>
          <a:bodyPr wrap="square" lIns="0" tIns="0" rIns="0" bIns="0" rtlCol="0"/>
          <a:lstStyle/>
          <a:p>
            <a:endParaRPr/>
          </a:p>
        </p:txBody>
      </p:sp>
      <p:sp>
        <p:nvSpPr>
          <p:cNvPr id="91" name="object 91"/>
          <p:cNvSpPr/>
          <p:nvPr/>
        </p:nvSpPr>
        <p:spPr>
          <a:xfrm>
            <a:off x="7664753" y="2595902"/>
            <a:ext cx="81915" cy="67945"/>
          </a:xfrm>
          <a:custGeom>
            <a:avLst/>
            <a:gdLst/>
            <a:ahLst/>
            <a:cxnLst/>
            <a:rect l="l" t="t" r="r" b="b"/>
            <a:pathLst>
              <a:path w="81915" h="67944">
                <a:moveTo>
                  <a:pt x="81381" y="67623"/>
                </a:moveTo>
                <a:lnTo>
                  <a:pt x="0" y="67623"/>
                </a:lnTo>
                <a:lnTo>
                  <a:pt x="0" y="0"/>
                </a:lnTo>
                <a:lnTo>
                  <a:pt x="81381" y="0"/>
                </a:lnTo>
                <a:lnTo>
                  <a:pt x="81381" y="67623"/>
                </a:lnTo>
                <a:close/>
              </a:path>
            </a:pathLst>
          </a:custGeom>
          <a:solidFill>
            <a:srgbClr val="114A84"/>
          </a:solidFill>
        </p:spPr>
        <p:txBody>
          <a:bodyPr wrap="square" lIns="0" tIns="0" rIns="0" bIns="0" rtlCol="0"/>
          <a:lstStyle/>
          <a:p>
            <a:endParaRPr/>
          </a:p>
        </p:txBody>
      </p:sp>
      <p:grpSp>
        <p:nvGrpSpPr>
          <p:cNvPr id="129" name="Group 128" descr="Graphic of a road leading to a finish line">
            <a:extLst>
              <a:ext uri="{FF2B5EF4-FFF2-40B4-BE49-F238E27FC236}">
                <a16:creationId xmlns:a16="http://schemas.microsoft.com/office/drawing/2014/main" id="{EB815D12-88FB-4B81-B2A5-36B9BE2348E8}"/>
              </a:ext>
            </a:extLst>
          </p:cNvPr>
          <p:cNvGrpSpPr/>
          <p:nvPr/>
        </p:nvGrpSpPr>
        <p:grpSpPr>
          <a:xfrm>
            <a:off x="7121653" y="2663526"/>
            <a:ext cx="924560" cy="732232"/>
            <a:chOff x="7121653" y="2663526"/>
            <a:chExt cx="924560" cy="732232"/>
          </a:xfrm>
        </p:grpSpPr>
        <p:sp>
          <p:nvSpPr>
            <p:cNvPr id="83" name="object 83"/>
            <p:cNvSpPr/>
            <p:nvPr/>
          </p:nvSpPr>
          <p:spPr>
            <a:xfrm>
              <a:off x="7121653" y="2855473"/>
              <a:ext cx="924560" cy="502920"/>
            </a:xfrm>
            <a:custGeom>
              <a:avLst/>
              <a:gdLst/>
              <a:ahLst/>
              <a:cxnLst/>
              <a:rect l="l" t="t" r="r" b="b"/>
              <a:pathLst>
                <a:path w="924559" h="502920">
                  <a:moveTo>
                    <a:pt x="11902" y="502823"/>
                  </a:moveTo>
                  <a:lnTo>
                    <a:pt x="6089" y="497845"/>
                  </a:lnTo>
                  <a:lnTo>
                    <a:pt x="553" y="492728"/>
                  </a:lnTo>
                  <a:lnTo>
                    <a:pt x="0" y="484016"/>
                  </a:lnTo>
                  <a:lnTo>
                    <a:pt x="4844" y="478207"/>
                  </a:lnTo>
                  <a:lnTo>
                    <a:pt x="422549" y="4563"/>
                  </a:lnTo>
                  <a:lnTo>
                    <a:pt x="425178" y="1659"/>
                  </a:lnTo>
                  <a:lnTo>
                    <a:pt x="429054" y="0"/>
                  </a:lnTo>
                  <a:lnTo>
                    <a:pt x="495488" y="0"/>
                  </a:lnTo>
                  <a:lnTo>
                    <a:pt x="499225" y="1659"/>
                  </a:lnTo>
                  <a:lnTo>
                    <a:pt x="501855" y="4563"/>
                  </a:lnTo>
                  <a:lnTo>
                    <a:pt x="522221" y="27658"/>
                  </a:lnTo>
                  <a:lnTo>
                    <a:pt x="439296" y="27658"/>
                  </a:lnTo>
                  <a:lnTo>
                    <a:pt x="25743" y="496600"/>
                  </a:lnTo>
                  <a:lnTo>
                    <a:pt x="20622" y="502270"/>
                  </a:lnTo>
                  <a:lnTo>
                    <a:pt x="11902" y="502823"/>
                  </a:lnTo>
                  <a:close/>
                </a:path>
                <a:path w="924559" h="502920">
                  <a:moveTo>
                    <a:pt x="912362" y="501302"/>
                  </a:moveTo>
                  <a:lnTo>
                    <a:pt x="905304" y="501302"/>
                  </a:lnTo>
                  <a:lnTo>
                    <a:pt x="901567" y="499642"/>
                  </a:lnTo>
                  <a:lnTo>
                    <a:pt x="898799" y="496600"/>
                  </a:lnTo>
                  <a:lnTo>
                    <a:pt x="485246" y="27658"/>
                  </a:lnTo>
                  <a:lnTo>
                    <a:pt x="522221" y="27658"/>
                  </a:lnTo>
                  <a:lnTo>
                    <a:pt x="919559" y="478207"/>
                  </a:lnTo>
                  <a:lnTo>
                    <a:pt x="924542" y="484016"/>
                  </a:lnTo>
                  <a:lnTo>
                    <a:pt x="923988" y="492728"/>
                  </a:lnTo>
                  <a:lnTo>
                    <a:pt x="918314" y="497845"/>
                  </a:lnTo>
                  <a:lnTo>
                    <a:pt x="915684" y="500057"/>
                  </a:lnTo>
                  <a:lnTo>
                    <a:pt x="912362" y="501302"/>
                  </a:lnTo>
                  <a:close/>
                </a:path>
              </a:pathLst>
            </a:custGeom>
            <a:solidFill>
              <a:srgbClr val="114A84"/>
            </a:solidFill>
          </p:spPr>
          <p:txBody>
            <a:bodyPr wrap="square" lIns="0" tIns="0" rIns="0" bIns="0" rtlCol="0"/>
            <a:lstStyle/>
            <a:p>
              <a:endParaRPr/>
            </a:p>
          </p:txBody>
        </p:sp>
        <p:sp>
          <p:nvSpPr>
            <p:cNvPr id="85" name="object 85"/>
            <p:cNvSpPr/>
            <p:nvPr/>
          </p:nvSpPr>
          <p:spPr>
            <a:xfrm>
              <a:off x="7339364" y="2717459"/>
              <a:ext cx="0" cy="288925"/>
            </a:xfrm>
            <a:custGeom>
              <a:avLst/>
              <a:gdLst/>
              <a:ahLst/>
              <a:cxnLst/>
              <a:rect l="l" t="t" r="r" b="b"/>
              <a:pathLst>
                <a:path h="288925">
                  <a:moveTo>
                    <a:pt x="0" y="0"/>
                  </a:moveTo>
                  <a:lnTo>
                    <a:pt x="0" y="288473"/>
                  </a:lnTo>
                </a:path>
              </a:pathLst>
            </a:custGeom>
            <a:ln w="27680">
              <a:solidFill>
                <a:srgbClr val="114A84"/>
              </a:solidFill>
            </a:ln>
          </p:spPr>
          <p:txBody>
            <a:bodyPr wrap="square" lIns="0" tIns="0" rIns="0" bIns="0" rtlCol="0"/>
            <a:lstStyle/>
            <a:p>
              <a:endParaRPr/>
            </a:p>
          </p:txBody>
        </p:sp>
        <p:sp>
          <p:nvSpPr>
            <p:cNvPr id="86" name="object 86"/>
            <p:cNvSpPr/>
            <p:nvPr/>
          </p:nvSpPr>
          <p:spPr>
            <a:xfrm>
              <a:off x="7827378" y="2717459"/>
              <a:ext cx="0" cy="288925"/>
            </a:xfrm>
            <a:custGeom>
              <a:avLst/>
              <a:gdLst/>
              <a:ahLst/>
              <a:cxnLst/>
              <a:rect l="l" t="t" r="r" b="b"/>
              <a:pathLst>
                <a:path h="288925">
                  <a:moveTo>
                    <a:pt x="0" y="0"/>
                  </a:moveTo>
                  <a:lnTo>
                    <a:pt x="0" y="288473"/>
                  </a:lnTo>
                </a:path>
              </a:pathLst>
            </a:custGeom>
            <a:ln w="27680">
              <a:solidFill>
                <a:srgbClr val="114A84"/>
              </a:solidFill>
            </a:ln>
          </p:spPr>
          <p:txBody>
            <a:bodyPr wrap="square" lIns="0" tIns="0" rIns="0" bIns="0" rtlCol="0"/>
            <a:lstStyle/>
            <a:p>
              <a:endParaRPr/>
            </a:p>
          </p:txBody>
        </p:sp>
        <p:sp>
          <p:nvSpPr>
            <p:cNvPr id="89" name="object 89"/>
            <p:cNvSpPr/>
            <p:nvPr/>
          </p:nvSpPr>
          <p:spPr>
            <a:xfrm>
              <a:off x="7420746" y="2663526"/>
              <a:ext cx="81915" cy="67945"/>
            </a:xfrm>
            <a:custGeom>
              <a:avLst/>
              <a:gdLst/>
              <a:ahLst/>
              <a:cxnLst/>
              <a:rect l="l" t="t" r="r" b="b"/>
              <a:pathLst>
                <a:path w="81915" h="67944">
                  <a:moveTo>
                    <a:pt x="81381" y="67762"/>
                  </a:moveTo>
                  <a:lnTo>
                    <a:pt x="0" y="67762"/>
                  </a:lnTo>
                  <a:lnTo>
                    <a:pt x="0" y="0"/>
                  </a:lnTo>
                  <a:lnTo>
                    <a:pt x="81381" y="0"/>
                  </a:lnTo>
                  <a:lnTo>
                    <a:pt x="81381" y="67762"/>
                  </a:lnTo>
                  <a:close/>
                </a:path>
              </a:pathLst>
            </a:custGeom>
            <a:solidFill>
              <a:srgbClr val="114A84"/>
            </a:solidFill>
          </p:spPr>
          <p:txBody>
            <a:bodyPr wrap="square" lIns="0" tIns="0" rIns="0" bIns="0" rtlCol="0"/>
            <a:lstStyle/>
            <a:p>
              <a:endParaRPr/>
            </a:p>
          </p:txBody>
        </p:sp>
        <p:sp>
          <p:nvSpPr>
            <p:cNvPr id="90" name="object 90"/>
            <p:cNvSpPr/>
            <p:nvPr/>
          </p:nvSpPr>
          <p:spPr>
            <a:xfrm>
              <a:off x="7583371" y="2663526"/>
              <a:ext cx="81915" cy="67945"/>
            </a:xfrm>
            <a:custGeom>
              <a:avLst/>
              <a:gdLst/>
              <a:ahLst/>
              <a:cxnLst/>
              <a:rect l="l" t="t" r="r" b="b"/>
              <a:pathLst>
                <a:path w="81915" h="67944">
                  <a:moveTo>
                    <a:pt x="81381" y="67762"/>
                  </a:moveTo>
                  <a:lnTo>
                    <a:pt x="0" y="67762"/>
                  </a:lnTo>
                  <a:lnTo>
                    <a:pt x="0" y="0"/>
                  </a:lnTo>
                  <a:lnTo>
                    <a:pt x="81381" y="0"/>
                  </a:lnTo>
                  <a:lnTo>
                    <a:pt x="81381" y="67762"/>
                  </a:lnTo>
                  <a:close/>
                </a:path>
              </a:pathLst>
            </a:custGeom>
            <a:solidFill>
              <a:srgbClr val="114A84"/>
            </a:solidFill>
          </p:spPr>
          <p:txBody>
            <a:bodyPr wrap="square" lIns="0" tIns="0" rIns="0" bIns="0" rtlCol="0"/>
            <a:lstStyle/>
            <a:p>
              <a:endParaRPr/>
            </a:p>
          </p:txBody>
        </p:sp>
        <p:sp>
          <p:nvSpPr>
            <p:cNvPr id="92" name="object 92"/>
            <p:cNvSpPr/>
            <p:nvPr/>
          </p:nvSpPr>
          <p:spPr>
            <a:xfrm>
              <a:off x="7746134" y="2663526"/>
              <a:ext cx="81280" cy="67945"/>
            </a:xfrm>
            <a:custGeom>
              <a:avLst/>
              <a:gdLst/>
              <a:ahLst/>
              <a:cxnLst/>
              <a:rect l="l" t="t" r="r" b="b"/>
              <a:pathLst>
                <a:path w="81279" h="67944">
                  <a:moveTo>
                    <a:pt x="81243" y="67762"/>
                  </a:moveTo>
                  <a:lnTo>
                    <a:pt x="0" y="67762"/>
                  </a:lnTo>
                  <a:lnTo>
                    <a:pt x="0" y="0"/>
                  </a:lnTo>
                  <a:lnTo>
                    <a:pt x="81243" y="0"/>
                  </a:lnTo>
                  <a:lnTo>
                    <a:pt x="81243" y="67762"/>
                  </a:lnTo>
                  <a:close/>
                </a:path>
              </a:pathLst>
            </a:custGeom>
            <a:solidFill>
              <a:srgbClr val="114A84"/>
            </a:solidFill>
          </p:spPr>
          <p:txBody>
            <a:bodyPr wrap="square" lIns="0" tIns="0" rIns="0" bIns="0" rtlCol="0"/>
            <a:lstStyle/>
            <a:p>
              <a:endParaRPr/>
            </a:p>
          </p:txBody>
        </p:sp>
        <p:sp>
          <p:nvSpPr>
            <p:cNvPr id="93" name="object 93"/>
            <p:cNvSpPr/>
            <p:nvPr/>
          </p:nvSpPr>
          <p:spPr>
            <a:xfrm>
              <a:off x="7569530" y="3247803"/>
              <a:ext cx="27940" cy="147955"/>
            </a:xfrm>
            <a:custGeom>
              <a:avLst/>
              <a:gdLst/>
              <a:ahLst/>
              <a:cxnLst/>
              <a:rect l="l" t="t" r="r" b="b"/>
              <a:pathLst>
                <a:path w="27940" h="147954">
                  <a:moveTo>
                    <a:pt x="21452" y="147694"/>
                  </a:moveTo>
                  <a:lnTo>
                    <a:pt x="6228" y="147694"/>
                  </a:lnTo>
                  <a:lnTo>
                    <a:pt x="0" y="141470"/>
                  </a:lnTo>
                  <a:lnTo>
                    <a:pt x="0" y="6084"/>
                  </a:lnTo>
                  <a:lnTo>
                    <a:pt x="6228" y="0"/>
                  </a:lnTo>
                  <a:lnTo>
                    <a:pt x="21452" y="0"/>
                  </a:lnTo>
                  <a:lnTo>
                    <a:pt x="27680" y="6084"/>
                  </a:lnTo>
                  <a:lnTo>
                    <a:pt x="27680" y="141470"/>
                  </a:lnTo>
                  <a:lnTo>
                    <a:pt x="21452" y="147694"/>
                  </a:lnTo>
                  <a:close/>
                </a:path>
              </a:pathLst>
            </a:custGeom>
            <a:solidFill>
              <a:srgbClr val="114A84"/>
            </a:solidFill>
          </p:spPr>
          <p:txBody>
            <a:bodyPr wrap="square" lIns="0" tIns="0" rIns="0" bIns="0" rtlCol="0"/>
            <a:lstStyle/>
            <a:p>
              <a:endParaRPr/>
            </a:p>
          </p:txBody>
        </p:sp>
        <p:sp>
          <p:nvSpPr>
            <p:cNvPr id="94" name="object 94"/>
            <p:cNvSpPr/>
            <p:nvPr/>
          </p:nvSpPr>
          <p:spPr>
            <a:xfrm>
              <a:off x="7569530" y="3109512"/>
              <a:ext cx="27940" cy="100330"/>
            </a:xfrm>
            <a:custGeom>
              <a:avLst/>
              <a:gdLst/>
              <a:ahLst/>
              <a:cxnLst/>
              <a:rect l="l" t="t" r="r" b="b"/>
              <a:pathLst>
                <a:path w="27940" h="100330">
                  <a:moveTo>
                    <a:pt x="21452" y="99983"/>
                  </a:moveTo>
                  <a:lnTo>
                    <a:pt x="6228" y="99983"/>
                  </a:lnTo>
                  <a:lnTo>
                    <a:pt x="0" y="93899"/>
                  </a:lnTo>
                  <a:lnTo>
                    <a:pt x="0" y="6223"/>
                  </a:lnTo>
                  <a:lnTo>
                    <a:pt x="6228" y="0"/>
                  </a:lnTo>
                  <a:lnTo>
                    <a:pt x="21452" y="0"/>
                  </a:lnTo>
                  <a:lnTo>
                    <a:pt x="27680" y="6223"/>
                  </a:lnTo>
                  <a:lnTo>
                    <a:pt x="27680" y="93899"/>
                  </a:lnTo>
                  <a:lnTo>
                    <a:pt x="21452" y="99983"/>
                  </a:lnTo>
                  <a:close/>
                </a:path>
              </a:pathLst>
            </a:custGeom>
            <a:solidFill>
              <a:srgbClr val="114A84"/>
            </a:solidFill>
          </p:spPr>
          <p:txBody>
            <a:bodyPr wrap="square" lIns="0" tIns="0" rIns="0" bIns="0" rtlCol="0"/>
            <a:lstStyle/>
            <a:p>
              <a:endParaRPr/>
            </a:p>
          </p:txBody>
        </p:sp>
        <p:sp>
          <p:nvSpPr>
            <p:cNvPr id="95" name="object 95"/>
            <p:cNvSpPr/>
            <p:nvPr/>
          </p:nvSpPr>
          <p:spPr>
            <a:xfrm>
              <a:off x="7569530" y="3004412"/>
              <a:ext cx="27940" cy="75565"/>
            </a:xfrm>
            <a:custGeom>
              <a:avLst/>
              <a:gdLst/>
              <a:ahLst/>
              <a:cxnLst/>
              <a:rect l="l" t="t" r="r" b="b"/>
              <a:pathLst>
                <a:path w="27940" h="75564">
                  <a:moveTo>
                    <a:pt x="21452" y="75091"/>
                  </a:moveTo>
                  <a:lnTo>
                    <a:pt x="6228" y="75091"/>
                  </a:lnTo>
                  <a:lnTo>
                    <a:pt x="0" y="68868"/>
                  </a:lnTo>
                  <a:lnTo>
                    <a:pt x="0" y="6223"/>
                  </a:lnTo>
                  <a:lnTo>
                    <a:pt x="6228" y="0"/>
                  </a:lnTo>
                  <a:lnTo>
                    <a:pt x="21452" y="0"/>
                  </a:lnTo>
                  <a:lnTo>
                    <a:pt x="27680" y="6223"/>
                  </a:lnTo>
                  <a:lnTo>
                    <a:pt x="27680" y="68868"/>
                  </a:lnTo>
                  <a:lnTo>
                    <a:pt x="21452" y="75091"/>
                  </a:lnTo>
                  <a:close/>
                </a:path>
              </a:pathLst>
            </a:custGeom>
            <a:solidFill>
              <a:srgbClr val="114A84"/>
            </a:solidFill>
          </p:spPr>
          <p:txBody>
            <a:bodyPr wrap="square" lIns="0" tIns="0" rIns="0" bIns="0" rtlCol="0"/>
            <a:lstStyle/>
            <a:p>
              <a:endParaRPr/>
            </a:p>
          </p:txBody>
        </p:sp>
        <p:sp>
          <p:nvSpPr>
            <p:cNvPr id="96" name="object 96"/>
            <p:cNvSpPr/>
            <p:nvPr/>
          </p:nvSpPr>
          <p:spPr>
            <a:xfrm>
              <a:off x="7569530" y="2925448"/>
              <a:ext cx="27940" cy="51435"/>
            </a:xfrm>
            <a:custGeom>
              <a:avLst/>
              <a:gdLst/>
              <a:ahLst/>
              <a:cxnLst/>
              <a:rect l="l" t="t" r="r" b="b"/>
              <a:pathLst>
                <a:path w="27940" h="51435">
                  <a:moveTo>
                    <a:pt x="21452" y="51305"/>
                  </a:moveTo>
                  <a:lnTo>
                    <a:pt x="6228" y="51305"/>
                  </a:lnTo>
                  <a:lnTo>
                    <a:pt x="0" y="45082"/>
                  </a:lnTo>
                  <a:lnTo>
                    <a:pt x="0" y="6223"/>
                  </a:lnTo>
                  <a:lnTo>
                    <a:pt x="6228" y="0"/>
                  </a:lnTo>
                  <a:lnTo>
                    <a:pt x="21452" y="0"/>
                  </a:lnTo>
                  <a:lnTo>
                    <a:pt x="27680" y="6223"/>
                  </a:lnTo>
                  <a:lnTo>
                    <a:pt x="27680" y="45082"/>
                  </a:lnTo>
                  <a:lnTo>
                    <a:pt x="21452" y="51305"/>
                  </a:lnTo>
                  <a:close/>
                </a:path>
              </a:pathLst>
            </a:custGeom>
            <a:solidFill>
              <a:srgbClr val="114A84"/>
            </a:solidFill>
          </p:spPr>
          <p:txBody>
            <a:bodyPr wrap="square" lIns="0" tIns="0" rIns="0" bIns="0" rtlCol="0"/>
            <a:lstStyle/>
            <a:p>
              <a:endParaRPr/>
            </a:p>
          </p:txBody>
        </p:sp>
        <p:sp>
          <p:nvSpPr>
            <p:cNvPr id="97" name="object 97"/>
            <p:cNvSpPr/>
            <p:nvPr/>
          </p:nvSpPr>
          <p:spPr>
            <a:xfrm>
              <a:off x="7569530" y="2869994"/>
              <a:ext cx="27940" cy="36830"/>
            </a:xfrm>
            <a:custGeom>
              <a:avLst/>
              <a:gdLst/>
              <a:ahLst/>
              <a:cxnLst/>
              <a:rect l="l" t="t" r="r" b="b"/>
              <a:pathLst>
                <a:path w="27940" h="36830">
                  <a:moveTo>
                    <a:pt x="21452" y="36646"/>
                  </a:moveTo>
                  <a:lnTo>
                    <a:pt x="6228" y="36646"/>
                  </a:lnTo>
                  <a:lnTo>
                    <a:pt x="0" y="30423"/>
                  </a:lnTo>
                  <a:lnTo>
                    <a:pt x="0" y="6223"/>
                  </a:lnTo>
                  <a:lnTo>
                    <a:pt x="6228" y="0"/>
                  </a:lnTo>
                  <a:lnTo>
                    <a:pt x="21452" y="0"/>
                  </a:lnTo>
                  <a:lnTo>
                    <a:pt x="27680" y="6223"/>
                  </a:lnTo>
                  <a:lnTo>
                    <a:pt x="27680" y="30423"/>
                  </a:lnTo>
                  <a:lnTo>
                    <a:pt x="21452" y="36646"/>
                  </a:lnTo>
                  <a:close/>
                </a:path>
              </a:pathLst>
            </a:custGeom>
            <a:solidFill>
              <a:srgbClr val="114A84"/>
            </a:solidFill>
          </p:spPr>
          <p:txBody>
            <a:bodyPr wrap="square" lIns="0" tIns="0" rIns="0" bIns="0" rtlCol="0"/>
            <a:lstStyle/>
            <a:p>
              <a:endParaRPr/>
            </a:p>
          </p:txBody>
        </p:sp>
      </p:grpSp>
      <p:sp>
        <p:nvSpPr>
          <p:cNvPr id="98" name="object 98"/>
          <p:cNvSpPr/>
          <p:nvPr/>
        </p:nvSpPr>
        <p:spPr>
          <a:xfrm>
            <a:off x="10255086" y="4913766"/>
            <a:ext cx="730250" cy="533400"/>
          </a:xfrm>
          <a:custGeom>
            <a:avLst/>
            <a:gdLst/>
            <a:ahLst/>
            <a:cxnLst/>
            <a:rect l="l" t="t" r="r" b="b"/>
            <a:pathLst>
              <a:path w="730250" h="533400">
                <a:moveTo>
                  <a:pt x="18330" y="531382"/>
                </a:moveTo>
                <a:lnTo>
                  <a:pt x="11927" y="531382"/>
                </a:lnTo>
                <a:lnTo>
                  <a:pt x="9416" y="530756"/>
                </a:lnTo>
                <a:lnTo>
                  <a:pt x="7281" y="529252"/>
                </a:lnTo>
                <a:lnTo>
                  <a:pt x="1506" y="525367"/>
                </a:lnTo>
                <a:lnTo>
                  <a:pt x="348525" y="5639"/>
                </a:lnTo>
                <a:lnTo>
                  <a:pt x="354803" y="125"/>
                </a:lnTo>
                <a:lnTo>
                  <a:pt x="358820" y="125"/>
                </a:lnTo>
                <a:lnTo>
                  <a:pt x="362964" y="0"/>
                </a:lnTo>
                <a:lnTo>
                  <a:pt x="366856" y="2005"/>
                </a:lnTo>
                <a:lnTo>
                  <a:pt x="389908" y="34715"/>
                </a:lnTo>
                <a:lnTo>
                  <a:pt x="359197" y="34715"/>
                </a:lnTo>
                <a:lnTo>
                  <a:pt x="24733" y="525993"/>
                </a:lnTo>
                <a:lnTo>
                  <a:pt x="22222" y="529502"/>
                </a:lnTo>
                <a:lnTo>
                  <a:pt x="18330" y="531382"/>
                </a:lnTo>
                <a:close/>
              </a:path>
              <a:path w="730250" h="533400">
                <a:moveTo>
                  <a:pt x="717390" y="533137"/>
                </a:moveTo>
                <a:lnTo>
                  <a:pt x="709606" y="531758"/>
                </a:lnTo>
                <a:lnTo>
                  <a:pt x="705589" y="526119"/>
                </a:lnTo>
                <a:lnTo>
                  <a:pt x="359197" y="34715"/>
                </a:lnTo>
                <a:lnTo>
                  <a:pt x="389908" y="34715"/>
                </a:lnTo>
                <a:lnTo>
                  <a:pt x="726053" y="511706"/>
                </a:lnTo>
                <a:lnTo>
                  <a:pt x="730071" y="517346"/>
                </a:lnTo>
                <a:lnTo>
                  <a:pt x="728690" y="525116"/>
                </a:lnTo>
                <a:lnTo>
                  <a:pt x="717390" y="533137"/>
                </a:lnTo>
                <a:close/>
              </a:path>
            </a:pathLst>
          </a:custGeom>
          <a:solidFill>
            <a:srgbClr val="114A84"/>
          </a:solidFill>
        </p:spPr>
        <p:txBody>
          <a:bodyPr wrap="square" lIns="0" tIns="0" rIns="0" bIns="0" rtlCol="0"/>
          <a:lstStyle/>
          <a:p>
            <a:endParaRPr/>
          </a:p>
        </p:txBody>
      </p:sp>
      <p:sp>
        <p:nvSpPr>
          <p:cNvPr id="102" name="object 102"/>
          <p:cNvSpPr/>
          <p:nvPr/>
        </p:nvSpPr>
        <p:spPr>
          <a:xfrm>
            <a:off x="10530919" y="4912388"/>
            <a:ext cx="189230" cy="533400"/>
          </a:xfrm>
          <a:custGeom>
            <a:avLst/>
            <a:gdLst/>
            <a:ahLst/>
            <a:cxnLst/>
            <a:rect l="l" t="t" r="r" b="b"/>
            <a:pathLst>
              <a:path w="189229" h="533400">
                <a:moveTo>
                  <a:pt x="67671" y="532886"/>
                </a:moveTo>
                <a:lnTo>
                  <a:pt x="61017" y="532886"/>
                </a:lnTo>
                <a:lnTo>
                  <a:pt x="56246" y="529753"/>
                </a:lnTo>
                <a:lnTo>
                  <a:pt x="54363" y="524740"/>
                </a:lnTo>
                <a:lnTo>
                  <a:pt x="2259" y="389137"/>
                </a:lnTo>
                <a:lnTo>
                  <a:pt x="0" y="383372"/>
                </a:lnTo>
                <a:lnTo>
                  <a:pt x="2510" y="376730"/>
                </a:lnTo>
                <a:lnTo>
                  <a:pt x="160201" y="291132"/>
                </a:lnTo>
                <a:lnTo>
                  <a:pt x="71186" y="17921"/>
                </a:lnTo>
                <a:lnTo>
                  <a:pt x="69052" y="11279"/>
                </a:lnTo>
                <a:lnTo>
                  <a:pt x="72693" y="4261"/>
                </a:lnTo>
                <a:lnTo>
                  <a:pt x="85875" y="0"/>
                </a:lnTo>
                <a:lnTo>
                  <a:pt x="92906" y="3509"/>
                </a:lnTo>
                <a:lnTo>
                  <a:pt x="95041" y="10151"/>
                </a:lnTo>
                <a:lnTo>
                  <a:pt x="189203" y="299028"/>
                </a:lnTo>
                <a:lnTo>
                  <a:pt x="186692" y="305294"/>
                </a:lnTo>
                <a:lnTo>
                  <a:pt x="29629" y="390516"/>
                </a:lnTo>
                <a:lnTo>
                  <a:pt x="77840" y="515842"/>
                </a:lnTo>
                <a:lnTo>
                  <a:pt x="80351" y="522233"/>
                </a:lnTo>
                <a:lnTo>
                  <a:pt x="77087" y="529502"/>
                </a:lnTo>
                <a:lnTo>
                  <a:pt x="70558" y="532009"/>
                </a:lnTo>
                <a:lnTo>
                  <a:pt x="69177" y="532510"/>
                </a:lnTo>
                <a:lnTo>
                  <a:pt x="67671" y="532886"/>
                </a:lnTo>
                <a:close/>
              </a:path>
            </a:pathLst>
          </a:custGeom>
          <a:solidFill>
            <a:srgbClr val="114A84"/>
          </a:solidFill>
        </p:spPr>
        <p:txBody>
          <a:bodyPr wrap="square" lIns="0" tIns="0" rIns="0" bIns="0" rtlCol="0"/>
          <a:lstStyle/>
          <a:p>
            <a:endParaRPr/>
          </a:p>
        </p:txBody>
      </p:sp>
      <p:sp>
        <p:nvSpPr>
          <p:cNvPr id="103" name="object 103"/>
          <p:cNvSpPr/>
          <p:nvPr/>
        </p:nvSpPr>
        <p:spPr>
          <a:xfrm>
            <a:off x="10410642" y="5283103"/>
            <a:ext cx="148590" cy="162560"/>
          </a:xfrm>
          <a:custGeom>
            <a:avLst/>
            <a:gdLst/>
            <a:ahLst/>
            <a:cxnLst/>
            <a:rect l="l" t="t" r="r" b="b"/>
            <a:pathLst>
              <a:path w="148590" h="162560">
                <a:moveTo>
                  <a:pt x="17451" y="162046"/>
                </a:moveTo>
                <a:lnTo>
                  <a:pt x="11048" y="162046"/>
                </a:lnTo>
                <a:lnTo>
                  <a:pt x="8035" y="161044"/>
                </a:lnTo>
                <a:lnTo>
                  <a:pt x="5649" y="158913"/>
                </a:lnTo>
                <a:lnTo>
                  <a:pt x="502" y="154401"/>
                </a:lnTo>
                <a:lnTo>
                  <a:pt x="0" y="146506"/>
                </a:lnTo>
                <a:lnTo>
                  <a:pt x="129441" y="501"/>
                </a:lnTo>
                <a:lnTo>
                  <a:pt x="137476" y="0"/>
                </a:lnTo>
                <a:lnTo>
                  <a:pt x="142624" y="4637"/>
                </a:lnTo>
                <a:lnTo>
                  <a:pt x="147771" y="9148"/>
                </a:lnTo>
                <a:lnTo>
                  <a:pt x="148274" y="17169"/>
                </a:lnTo>
                <a:lnTo>
                  <a:pt x="143628" y="22308"/>
                </a:lnTo>
                <a:lnTo>
                  <a:pt x="23352" y="157910"/>
                </a:lnTo>
                <a:lnTo>
                  <a:pt x="20966" y="160668"/>
                </a:lnTo>
                <a:lnTo>
                  <a:pt x="17451" y="162046"/>
                </a:lnTo>
                <a:close/>
              </a:path>
            </a:pathLst>
          </a:custGeom>
          <a:solidFill>
            <a:srgbClr val="114A84"/>
          </a:solidFill>
        </p:spPr>
        <p:txBody>
          <a:bodyPr wrap="square" lIns="0" tIns="0" rIns="0" bIns="0" rtlCol="0"/>
          <a:lstStyle/>
          <a:p>
            <a:endParaRPr/>
          </a:p>
        </p:txBody>
      </p:sp>
      <p:sp>
        <p:nvSpPr>
          <p:cNvPr id="104" name="object 104"/>
          <p:cNvSpPr/>
          <p:nvPr/>
        </p:nvSpPr>
        <p:spPr>
          <a:xfrm>
            <a:off x="10747743" y="5318445"/>
            <a:ext cx="74295" cy="127000"/>
          </a:xfrm>
          <a:custGeom>
            <a:avLst/>
            <a:gdLst/>
            <a:ahLst/>
            <a:cxnLst/>
            <a:rect l="l" t="t" r="r" b="b"/>
            <a:pathLst>
              <a:path w="74295" h="127000">
                <a:moveTo>
                  <a:pt x="61142" y="126830"/>
                </a:moveTo>
                <a:lnTo>
                  <a:pt x="54614" y="126830"/>
                </a:lnTo>
                <a:lnTo>
                  <a:pt x="50094" y="124072"/>
                </a:lnTo>
                <a:lnTo>
                  <a:pt x="47959" y="119435"/>
                </a:lnTo>
                <a:lnTo>
                  <a:pt x="2887" y="19425"/>
                </a:lnTo>
                <a:lnTo>
                  <a:pt x="0" y="13159"/>
                </a:lnTo>
                <a:lnTo>
                  <a:pt x="2887" y="5765"/>
                </a:lnTo>
                <a:lnTo>
                  <a:pt x="15568" y="0"/>
                </a:lnTo>
                <a:lnTo>
                  <a:pt x="22975" y="2882"/>
                </a:lnTo>
                <a:lnTo>
                  <a:pt x="25737" y="9148"/>
                </a:lnTo>
                <a:lnTo>
                  <a:pt x="73697" y="115425"/>
                </a:lnTo>
                <a:lnTo>
                  <a:pt x="70935" y="122819"/>
                </a:lnTo>
                <a:lnTo>
                  <a:pt x="64532" y="125702"/>
                </a:lnTo>
                <a:lnTo>
                  <a:pt x="62900" y="126454"/>
                </a:lnTo>
                <a:lnTo>
                  <a:pt x="61142" y="126830"/>
                </a:lnTo>
                <a:close/>
              </a:path>
            </a:pathLst>
          </a:custGeom>
          <a:solidFill>
            <a:srgbClr val="114A84"/>
          </a:solidFill>
        </p:spPr>
        <p:txBody>
          <a:bodyPr wrap="square" lIns="0" tIns="0" rIns="0" bIns="0" rtlCol="0"/>
          <a:lstStyle/>
          <a:p>
            <a:endParaRPr/>
          </a:p>
        </p:txBody>
      </p:sp>
      <p:grpSp>
        <p:nvGrpSpPr>
          <p:cNvPr id="133" name="Group 132" descr="graphic of a flag on top of a mountain">
            <a:extLst>
              <a:ext uri="{FF2B5EF4-FFF2-40B4-BE49-F238E27FC236}">
                <a16:creationId xmlns:a16="http://schemas.microsoft.com/office/drawing/2014/main" id="{E8240D46-CBC4-4597-8B6F-3C46041A785C}"/>
              </a:ext>
            </a:extLst>
          </p:cNvPr>
          <p:cNvGrpSpPr/>
          <p:nvPr/>
        </p:nvGrpSpPr>
        <p:grpSpPr>
          <a:xfrm>
            <a:off x="10206373" y="4685422"/>
            <a:ext cx="826008" cy="618720"/>
            <a:chOff x="10206373" y="4685422"/>
            <a:chExt cx="826008" cy="618720"/>
          </a:xfrm>
        </p:grpSpPr>
        <p:sp>
          <p:nvSpPr>
            <p:cNvPr id="99" name="object 99"/>
            <p:cNvSpPr/>
            <p:nvPr/>
          </p:nvSpPr>
          <p:spPr>
            <a:xfrm>
              <a:off x="10799971" y="5080575"/>
              <a:ext cx="232410" cy="140335"/>
            </a:xfrm>
            <a:custGeom>
              <a:avLst/>
              <a:gdLst/>
              <a:ahLst/>
              <a:cxnLst/>
              <a:rect l="l" t="t" r="r" b="b"/>
              <a:pathLst>
                <a:path w="232409" h="140335">
                  <a:moveTo>
                    <a:pt x="17451" y="140239"/>
                  </a:moveTo>
                  <a:lnTo>
                    <a:pt x="11048" y="140239"/>
                  </a:lnTo>
                  <a:lnTo>
                    <a:pt x="8035" y="139112"/>
                  </a:lnTo>
                  <a:lnTo>
                    <a:pt x="502" y="132344"/>
                  </a:lnTo>
                  <a:lnTo>
                    <a:pt x="0" y="124448"/>
                  </a:lnTo>
                  <a:lnTo>
                    <a:pt x="108223" y="4261"/>
                  </a:lnTo>
                  <a:lnTo>
                    <a:pt x="110483" y="1629"/>
                  </a:lnTo>
                  <a:lnTo>
                    <a:pt x="113873" y="125"/>
                  </a:lnTo>
                  <a:lnTo>
                    <a:pt x="117388" y="125"/>
                  </a:lnTo>
                  <a:lnTo>
                    <a:pt x="120904" y="0"/>
                  </a:lnTo>
                  <a:lnTo>
                    <a:pt x="124294" y="1503"/>
                  </a:lnTo>
                  <a:lnTo>
                    <a:pt x="126679" y="4135"/>
                  </a:lnTo>
                  <a:lnTo>
                    <a:pt x="151915" y="31206"/>
                  </a:lnTo>
                  <a:lnTo>
                    <a:pt x="117640" y="31206"/>
                  </a:lnTo>
                  <a:lnTo>
                    <a:pt x="23352" y="136104"/>
                  </a:lnTo>
                  <a:lnTo>
                    <a:pt x="20841" y="138861"/>
                  </a:lnTo>
                  <a:lnTo>
                    <a:pt x="17451" y="140239"/>
                  </a:lnTo>
                  <a:close/>
                </a:path>
                <a:path w="232409" h="140335">
                  <a:moveTo>
                    <a:pt x="221971" y="134850"/>
                  </a:moveTo>
                  <a:lnTo>
                    <a:pt x="213936" y="134600"/>
                  </a:lnTo>
                  <a:lnTo>
                    <a:pt x="209291" y="129461"/>
                  </a:lnTo>
                  <a:lnTo>
                    <a:pt x="117640" y="31206"/>
                  </a:lnTo>
                  <a:lnTo>
                    <a:pt x="151915" y="31206"/>
                  </a:lnTo>
                  <a:lnTo>
                    <a:pt x="227621" y="112417"/>
                  </a:lnTo>
                  <a:lnTo>
                    <a:pt x="232392" y="117430"/>
                  </a:lnTo>
                  <a:lnTo>
                    <a:pt x="232015" y="125451"/>
                  </a:lnTo>
                  <a:lnTo>
                    <a:pt x="226993" y="130088"/>
                  </a:lnTo>
                  <a:lnTo>
                    <a:pt x="221971" y="134850"/>
                  </a:lnTo>
                  <a:close/>
                </a:path>
              </a:pathLst>
            </a:custGeom>
            <a:solidFill>
              <a:srgbClr val="114A84"/>
            </a:solidFill>
          </p:spPr>
          <p:txBody>
            <a:bodyPr wrap="square" lIns="0" tIns="0" rIns="0" bIns="0" rtlCol="0"/>
            <a:lstStyle/>
            <a:p>
              <a:endParaRPr/>
            </a:p>
          </p:txBody>
        </p:sp>
        <p:sp>
          <p:nvSpPr>
            <p:cNvPr id="100" name="object 100"/>
            <p:cNvSpPr/>
            <p:nvPr/>
          </p:nvSpPr>
          <p:spPr>
            <a:xfrm>
              <a:off x="10206373" y="5080575"/>
              <a:ext cx="232410" cy="140335"/>
            </a:xfrm>
            <a:custGeom>
              <a:avLst/>
              <a:gdLst/>
              <a:ahLst/>
              <a:cxnLst/>
              <a:rect l="l" t="t" r="r" b="b"/>
              <a:pathLst>
                <a:path w="232409" h="140335">
                  <a:moveTo>
                    <a:pt x="17325" y="140239"/>
                  </a:moveTo>
                  <a:lnTo>
                    <a:pt x="10922" y="140239"/>
                  </a:lnTo>
                  <a:lnTo>
                    <a:pt x="7909" y="139112"/>
                  </a:lnTo>
                  <a:lnTo>
                    <a:pt x="5524" y="136981"/>
                  </a:lnTo>
                  <a:lnTo>
                    <a:pt x="502" y="132344"/>
                  </a:lnTo>
                  <a:lnTo>
                    <a:pt x="0" y="124448"/>
                  </a:lnTo>
                  <a:lnTo>
                    <a:pt x="4519" y="119310"/>
                  </a:lnTo>
                  <a:lnTo>
                    <a:pt x="110358" y="1629"/>
                  </a:lnTo>
                  <a:lnTo>
                    <a:pt x="113747" y="125"/>
                  </a:lnTo>
                  <a:lnTo>
                    <a:pt x="117263" y="125"/>
                  </a:lnTo>
                  <a:lnTo>
                    <a:pt x="120778" y="0"/>
                  </a:lnTo>
                  <a:lnTo>
                    <a:pt x="124168" y="1503"/>
                  </a:lnTo>
                  <a:lnTo>
                    <a:pt x="126554" y="4135"/>
                  </a:lnTo>
                  <a:lnTo>
                    <a:pt x="151789" y="31206"/>
                  </a:lnTo>
                  <a:lnTo>
                    <a:pt x="117514" y="31206"/>
                  </a:lnTo>
                  <a:lnTo>
                    <a:pt x="23226" y="136104"/>
                  </a:lnTo>
                  <a:lnTo>
                    <a:pt x="20715" y="138861"/>
                  </a:lnTo>
                  <a:lnTo>
                    <a:pt x="17325" y="140239"/>
                  </a:lnTo>
                  <a:close/>
                </a:path>
                <a:path w="232409" h="140335">
                  <a:moveTo>
                    <a:pt x="221720" y="134850"/>
                  </a:moveTo>
                  <a:lnTo>
                    <a:pt x="213811" y="134600"/>
                  </a:lnTo>
                  <a:lnTo>
                    <a:pt x="117514" y="31206"/>
                  </a:lnTo>
                  <a:lnTo>
                    <a:pt x="151789" y="31206"/>
                  </a:lnTo>
                  <a:lnTo>
                    <a:pt x="232141" y="117430"/>
                  </a:lnTo>
                  <a:lnTo>
                    <a:pt x="231890" y="125451"/>
                  </a:lnTo>
                  <a:lnTo>
                    <a:pt x="221720" y="134850"/>
                  </a:lnTo>
                  <a:close/>
                </a:path>
              </a:pathLst>
            </a:custGeom>
            <a:solidFill>
              <a:srgbClr val="114A84"/>
            </a:solidFill>
          </p:spPr>
          <p:txBody>
            <a:bodyPr wrap="square" lIns="0" tIns="0" rIns="0" bIns="0" rtlCol="0"/>
            <a:lstStyle/>
            <a:p>
              <a:endParaRPr/>
            </a:p>
          </p:txBody>
        </p:sp>
        <p:sp>
          <p:nvSpPr>
            <p:cNvPr id="101" name="object 101"/>
            <p:cNvSpPr/>
            <p:nvPr/>
          </p:nvSpPr>
          <p:spPr>
            <a:xfrm>
              <a:off x="10601478" y="4685422"/>
              <a:ext cx="213360" cy="254000"/>
            </a:xfrm>
            <a:custGeom>
              <a:avLst/>
              <a:gdLst/>
              <a:ahLst/>
              <a:cxnLst/>
              <a:rect l="l" t="t" r="r" b="b"/>
              <a:pathLst>
                <a:path w="213359" h="254000">
                  <a:moveTo>
                    <a:pt x="19460" y="253534"/>
                  </a:moveTo>
                  <a:lnTo>
                    <a:pt x="5649" y="253534"/>
                  </a:lnTo>
                  <a:lnTo>
                    <a:pt x="0" y="247895"/>
                  </a:lnTo>
                  <a:lnTo>
                    <a:pt x="0" y="5514"/>
                  </a:lnTo>
                  <a:lnTo>
                    <a:pt x="5649" y="0"/>
                  </a:lnTo>
                  <a:lnTo>
                    <a:pt x="207282" y="0"/>
                  </a:lnTo>
                  <a:lnTo>
                    <a:pt x="212932" y="5514"/>
                  </a:lnTo>
                  <a:lnTo>
                    <a:pt x="212932" y="24939"/>
                  </a:lnTo>
                  <a:lnTo>
                    <a:pt x="25109" y="24939"/>
                  </a:lnTo>
                  <a:lnTo>
                    <a:pt x="25109" y="114172"/>
                  </a:lnTo>
                  <a:lnTo>
                    <a:pt x="212932" y="114172"/>
                  </a:lnTo>
                  <a:lnTo>
                    <a:pt x="212932" y="133597"/>
                  </a:lnTo>
                  <a:lnTo>
                    <a:pt x="207282" y="139237"/>
                  </a:lnTo>
                  <a:lnTo>
                    <a:pt x="25109" y="139237"/>
                  </a:lnTo>
                  <a:lnTo>
                    <a:pt x="25109" y="247895"/>
                  </a:lnTo>
                  <a:lnTo>
                    <a:pt x="19460" y="253534"/>
                  </a:lnTo>
                  <a:close/>
                </a:path>
                <a:path w="213359" h="254000">
                  <a:moveTo>
                    <a:pt x="212932" y="114172"/>
                  </a:moveTo>
                  <a:lnTo>
                    <a:pt x="187822" y="114172"/>
                  </a:lnTo>
                  <a:lnTo>
                    <a:pt x="187822" y="24939"/>
                  </a:lnTo>
                  <a:lnTo>
                    <a:pt x="212932" y="24939"/>
                  </a:lnTo>
                  <a:lnTo>
                    <a:pt x="212932" y="114172"/>
                  </a:lnTo>
                  <a:close/>
                </a:path>
              </a:pathLst>
            </a:custGeom>
            <a:solidFill>
              <a:srgbClr val="114A84"/>
            </a:solidFill>
          </p:spPr>
          <p:txBody>
            <a:bodyPr wrap="square" lIns="0" tIns="0" rIns="0" bIns="0" rtlCol="0"/>
            <a:lstStyle/>
            <a:p>
              <a:endParaRPr/>
            </a:p>
          </p:txBody>
        </p:sp>
        <p:sp>
          <p:nvSpPr>
            <p:cNvPr id="105" name="object 105"/>
            <p:cNvSpPr/>
            <p:nvPr/>
          </p:nvSpPr>
          <p:spPr>
            <a:xfrm>
              <a:off x="10724642" y="5267312"/>
              <a:ext cx="33020" cy="36830"/>
            </a:xfrm>
            <a:custGeom>
              <a:avLst/>
              <a:gdLst/>
              <a:ahLst/>
              <a:cxnLst/>
              <a:rect l="l" t="t" r="r" b="b"/>
              <a:pathLst>
                <a:path w="33020" h="36829">
                  <a:moveTo>
                    <a:pt x="20339" y="36219"/>
                  </a:moveTo>
                  <a:lnTo>
                    <a:pt x="13810" y="36219"/>
                  </a:lnTo>
                  <a:lnTo>
                    <a:pt x="9290" y="33462"/>
                  </a:lnTo>
                  <a:lnTo>
                    <a:pt x="7156" y="28825"/>
                  </a:lnTo>
                  <a:lnTo>
                    <a:pt x="2887" y="19300"/>
                  </a:lnTo>
                  <a:lnTo>
                    <a:pt x="0" y="13033"/>
                  </a:lnTo>
                  <a:lnTo>
                    <a:pt x="2887" y="5639"/>
                  </a:lnTo>
                  <a:lnTo>
                    <a:pt x="9165" y="2757"/>
                  </a:lnTo>
                  <a:lnTo>
                    <a:pt x="15568" y="0"/>
                  </a:lnTo>
                  <a:lnTo>
                    <a:pt x="22975" y="2757"/>
                  </a:lnTo>
                  <a:lnTo>
                    <a:pt x="25737" y="9023"/>
                  </a:lnTo>
                  <a:lnTo>
                    <a:pt x="30006" y="18548"/>
                  </a:lnTo>
                  <a:lnTo>
                    <a:pt x="32894" y="24814"/>
                  </a:lnTo>
                  <a:lnTo>
                    <a:pt x="30131" y="32334"/>
                  </a:lnTo>
                  <a:lnTo>
                    <a:pt x="23728" y="35091"/>
                  </a:lnTo>
                  <a:lnTo>
                    <a:pt x="22096" y="35843"/>
                  </a:lnTo>
                  <a:lnTo>
                    <a:pt x="20339" y="36219"/>
                  </a:lnTo>
                  <a:close/>
                </a:path>
              </a:pathLst>
            </a:custGeom>
            <a:solidFill>
              <a:srgbClr val="114A84"/>
            </a:solidFill>
          </p:spPr>
          <p:txBody>
            <a:bodyPr wrap="square" lIns="0" tIns="0" rIns="0" bIns="0" rtlCol="0"/>
            <a:lstStyle/>
            <a:p>
              <a:endParaRPr/>
            </a:p>
          </p:txBody>
        </p:sp>
      </p:grpSp>
      <p:grpSp>
        <p:nvGrpSpPr>
          <p:cNvPr id="132" name="Group 131" descr="graphic of a magnifying glass over documents">
            <a:extLst>
              <a:ext uri="{FF2B5EF4-FFF2-40B4-BE49-F238E27FC236}">
                <a16:creationId xmlns:a16="http://schemas.microsoft.com/office/drawing/2014/main" id="{2E1AE679-D78B-4761-824A-36178C2689A4}"/>
              </a:ext>
            </a:extLst>
          </p:cNvPr>
          <p:cNvGrpSpPr/>
          <p:nvPr/>
        </p:nvGrpSpPr>
        <p:grpSpPr>
          <a:xfrm>
            <a:off x="7077456" y="4789080"/>
            <a:ext cx="1013025" cy="645795"/>
            <a:chOff x="7077456" y="4789080"/>
            <a:chExt cx="1013025" cy="645795"/>
          </a:xfrm>
        </p:grpSpPr>
        <p:sp>
          <p:nvSpPr>
            <p:cNvPr id="106" name="object 106"/>
            <p:cNvSpPr/>
            <p:nvPr/>
          </p:nvSpPr>
          <p:spPr>
            <a:xfrm>
              <a:off x="7754566" y="5200379"/>
              <a:ext cx="335915" cy="223520"/>
            </a:xfrm>
            <a:custGeom>
              <a:avLst/>
              <a:gdLst/>
              <a:ahLst/>
              <a:cxnLst/>
              <a:rect l="l" t="t" r="r" b="b"/>
              <a:pathLst>
                <a:path w="335915" h="223520">
                  <a:moveTo>
                    <a:pt x="281107" y="223294"/>
                  </a:moveTo>
                  <a:lnTo>
                    <a:pt x="25137" y="91386"/>
                  </a:lnTo>
                  <a:lnTo>
                    <a:pt x="0" y="44926"/>
                  </a:lnTo>
                  <a:lnTo>
                    <a:pt x="5194" y="26770"/>
                  </a:lnTo>
                  <a:lnTo>
                    <a:pt x="35192" y="1810"/>
                  </a:lnTo>
                  <a:lnTo>
                    <a:pt x="48363" y="0"/>
                  </a:lnTo>
                  <a:lnTo>
                    <a:pt x="55780" y="0"/>
                  </a:lnTo>
                  <a:lnTo>
                    <a:pt x="62955" y="1581"/>
                  </a:lnTo>
                  <a:lnTo>
                    <a:pt x="69764" y="4989"/>
                  </a:lnTo>
                  <a:lnTo>
                    <a:pt x="108501" y="23850"/>
                  </a:lnTo>
                  <a:lnTo>
                    <a:pt x="39242" y="23850"/>
                  </a:lnTo>
                  <a:lnTo>
                    <a:pt x="30974" y="28961"/>
                  </a:lnTo>
                  <a:lnTo>
                    <a:pt x="26718" y="37114"/>
                  </a:lnTo>
                  <a:lnTo>
                    <a:pt x="26353" y="37722"/>
                  </a:lnTo>
                  <a:lnTo>
                    <a:pt x="23793" y="46856"/>
                  </a:lnTo>
                  <a:lnTo>
                    <a:pt x="24848" y="56036"/>
                  </a:lnTo>
                  <a:lnTo>
                    <a:pt x="29208" y="64212"/>
                  </a:lnTo>
                  <a:lnTo>
                    <a:pt x="36567" y="70334"/>
                  </a:lnTo>
                  <a:lnTo>
                    <a:pt x="271136" y="198105"/>
                  </a:lnTo>
                  <a:lnTo>
                    <a:pt x="276000" y="199322"/>
                  </a:lnTo>
                  <a:lnTo>
                    <a:pt x="325409" y="199322"/>
                  </a:lnTo>
                  <a:lnTo>
                    <a:pt x="320643" y="206096"/>
                  </a:lnTo>
                  <a:lnTo>
                    <a:pt x="309288" y="215369"/>
                  </a:lnTo>
                  <a:lnTo>
                    <a:pt x="295882" y="221242"/>
                  </a:lnTo>
                  <a:lnTo>
                    <a:pt x="281107" y="223294"/>
                  </a:lnTo>
                  <a:close/>
                </a:path>
                <a:path w="335915" h="223520">
                  <a:moveTo>
                    <a:pt x="325409" y="199322"/>
                  </a:moveTo>
                  <a:lnTo>
                    <a:pt x="281107" y="199322"/>
                  </a:lnTo>
                  <a:lnTo>
                    <a:pt x="289342" y="198175"/>
                  </a:lnTo>
                  <a:lnTo>
                    <a:pt x="296824" y="194895"/>
                  </a:lnTo>
                  <a:lnTo>
                    <a:pt x="303167" y="189722"/>
                  </a:lnTo>
                  <a:lnTo>
                    <a:pt x="307981" y="182894"/>
                  </a:lnTo>
                  <a:lnTo>
                    <a:pt x="308346" y="182164"/>
                  </a:lnTo>
                  <a:lnTo>
                    <a:pt x="312116" y="174863"/>
                  </a:lnTo>
                  <a:lnTo>
                    <a:pt x="312845" y="166466"/>
                  </a:lnTo>
                  <a:lnTo>
                    <a:pt x="310170" y="158678"/>
                  </a:lnTo>
                  <a:lnTo>
                    <a:pt x="307616" y="150891"/>
                  </a:lnTo>
                  <a:lnTo>
                    <a:pt x="302144" y="144685"/>
                  </a:lnTo>
                  <a:lnTo>
                    <a:pt x="59185" y="26405"/>
                  </a:lnTo>
                  <a:lnTo>
                    <a:pt x="55780" y="24702"/>
                  </a:lnTo>
                  <a:lnTo>
                    <a:pt x="52132" y="23850"/>
                  </a:lnTo>
                  <a:lnTo>
                    <a:pt x="108501" y="23850"/>
                  </a:lnTo>
                  <a:lnTo>
                    <a:pt x="305184" y="119617"/>
                  </a:lnTo>
                  <a:lnTo>
                    <a:pt x="332909" y="151256"/>
                  </a:lnTo>
                  <a:lnTo>
                    <a:pt x="335509" y="172459"/>
                  </a:lnTo>
                  <a:lnTo>
                    <a:pt x="333611" y="182981"/>
                  </a:lnTo>
                  <a:lnTo>
                    <a:pt x="329626" y="193116"/>
                  </a:lnTo>
                  <a:lnTo>
                    <a:pt x="329261" y="193846"/>
                  </a:lnTo>
                  <a:lnTo>
                    <a:pt x="325409" y="199322"/>
                  </a:lnTo>
                  <a:close/>
                </a:path>
              </a:pathLst>
            </a:custGeom>
            <a:solidFill>
              <a:srgbClr val="114A84"/>
            </a:solidFill>
          </p:spPr>
          <p:txBody>
            <a:bodyPr wrap="square" lIns="0" tIns="0" rIns="0" bIns="0" rtlCol="0"/>
            <a:lstStyle/>
            <a:p>
              <a:endParaRPr/>
            </a:p>
          </p:txBody>
        </p:sp>
        <p:sp>
          <p:nvSpPr>
            <p:cNvPr id="107" name="object 107"/>
            <p:cNvSpPr/>
            <p:nvPr/>
          </p:nvSpPr>
          <p:spPr>
            <a:xfrm>
              <a:off x="7372947" y="4939119"/>
              <a:ext cx="361950" cy="363220"/>
            </a:xfrm>
            <a:custGeom>
              <a:avLst/>
              <a:gdLst/>
              <a:ahLst/>
              <a:cxnLst/>
              <a:rect l="l" t="t" r="r" b="b"/>
              <a:pathLst>
                <a:path w="361950" h="363220">
                  <a:moveTo>
                    <a:pt x="180699" y="362990"/>
                  </a:moveTo>
                  <a:lnTo>
                    <a:pt x="138093" y="357909"/>
                  </a:lnTo>
                  <a:lnTo>
                    <a:pt x="97767" y="342790"/>
                  </a:lnTo>
                  <a:lnTo>
                    <a:pt x="42332" y="298739"/>
                  </a:lnTo>
                  <a:lnTo>
                    <a:pt x="8147" y="236801"/>
                  </a:lnTo>
                  <a:lnTo>
                    <a:pt x="0" y="166375"/>
                  </a:lnTo>
                  <a:lnTo>
                    <a:pt x="6368" y="131630"/>
                  </a:lnTo>
                  <a:lnTo>
                    <a:pt x="48364" y="57394"/>
                  </a:lnTo>
                  <a:lnTo>
                    <a:pt x="86352" y="26436"/>
                  </a:lnTo>
                  <a:lnTo>
                    <a:pt x="131293" y="6841"/>
                  </a:lnTo>
                  <a:lnTo>
                    <a:pt x="180942" y="0"/>
                  </a:lnTo>
                  <a:lnTo>
                    <a:pt x="202502" y="1254"/>
                  </a:lnTo>
                  <a:lnTo>
                    <a:pt x="223548" y="5019"/>
                  </a:lnTo>
                  <a:lnTo>
                    <a:pt x="244025" y="11294"/>
                  </a:lnTo>
                  <a:lnTo>
                    <a:pt x="263874" y="20078"/>
                  </a:lnTo>
                  <a:lnTo>
                    <a:pt x="269267" y="23850"/>
                  </a:lnTo>
                  <a:lnTo>
                    <a:pt x="180942" y="23850"/>
                  </a:lnTo>
                  <a:lnTo>
                    <a:pt x="137833" y="29788"/>
                  </a:lnTo>
                  <a:lnTo>
                    <a:pt x="98816" y="46803"/>
                  </a:lnTo>
                  <a:lnTo>
                    <a:pt x="65841" y="73698"/>
                  </a:lnTo>
                  <a:lnTo>
                    <a:pt x="40858" y="109274"/>
                  </a:lnTo>
                  <a:lnTo>
                    <a:pt x="23833" y="168383"/>
                  </a:lnTo>
                  <a:lnTo>
                    <a:pt x="24305" y="199044"/>
                  </a:lnTo>
                  <a:lnTo>
                    <a:pt x="43183" y="258060"/>
                  </a:lnTo>
                  <a:lnTo>
                    <a:pt x="82597" y="304639"/>
                  </a:lnTo>
                  <a:lnTo>
                    <a:pt x="125961" y="329161"/>
                  </a:lnTo>
                  <a:lnTo>
                    <a:pt x="180699" y="339018"/>
                  </a:lnTo>
                  <a:lnTo>
                    <a:pt x="269561" y="339018"/>
                  </a:lnTo>
                  <a:lnTo>
                    <a:pt x="230297" y="356147"/>
                  </a:lnTo>
                  <a:lnTo>
                    <a:pt x="180699" y="362990"/>
                  </a:lnTo>
                  <a:close/>
                </a:path>
                <a:path w="361950" h="363220">
                  <a:moveTo>
                    <a:pt x="269561" y="339018"/>
                  </a:moveTo>
                  <a:lnTo>
                    <a:pt x="180699" y="339018"/>
                  </a:lnTo>
                  <a:lnTo>
                    <a:pt x="223757" y="333080"/>
                  </a:lnTo>
                  <a:lnTo>
                    <a:pt x="262780" y="316065"/>
                  </a:lnTo>
                  <a:lnTo>
                    <a:pt x="295783" y="289170"/>
                  </a:lnTo>
                  <a:lnTo>
                    <a:pt x="320783" y="253594"/>
                  </a:lnTo>
                  <a:lnTo>
                    <a:pt x="336397" y="205671"/>
                  </a:lnTo>
                  <a:lnTo>
                    <a:pt x="336280" y="156971"/>
                  </a:lnTo>
                  <a:lnTo>
                    <a:pt x="321572" y="111011"/>
                  </a:lnTo>
                  <a:lnTo>
                    <a:pt x="293409" y="71306"/>
                  </a:lnTo>
                  <a:lnTo>
                    <a:pt x="252930" y="41373"/>
                  </a:lnTo>
                  <a:lnTo>
                    <a:pt x="199629" y="24962"/>
                  </a:lnTo>
                  <a:lnTo>
                    <a:pt x="180942" y="23850"/>
                  </a:lnTo>
                  <a:lnTo>
                    <a:pt x="269267" y="23850"/>
                  </a:lnTo>
                  <a:lnTo>
                    <a:pt x="303706" y="47938"/>
                  </a:lnTo>
                  <a:lnTo>
                    <a:pt x="333813" y="84080"/>
                  </a:lnTo>
                  <a:lnTo>
                    <a:pt x="353449" y="126158"/>
                  </a:lnTo>
                  <a:lnTo>
                    <a:pt x="361867" y="171825"/>
                  </a:lnTo>
                  <a:lnTo>
                    <a:pt x="358320" y="218736"/>
                  </a:lnTo>
                  <a:lnTo>
                    <a:pt x="342064" y="264546"/>
                  </a:lnTo>
                  <a:lnTo>
                    <a:pt x="313259" y="305544"/>
                  </a:lnTo>
                  <a:lnTo>
                    <a:pt x="275244" y="336538"/>
                  </a:lnTo>
                  <a:lnTo>
                    <a:pt x="269561" y="339018"/>
                  </a:lnTo>
                  <a:close/>
                </a:path>
              </a:pathLst>
            </a:custGeom>
            <a:solidFill>
              <a:srgbClr val="114A84"/>
            </a:solidFill>
          </p:spPr>
          <p:txBody>
            <a:bodyPr wrap="square" lIns="0" tIns="0" rIns="0" bIns="0" rtlCol="0"/>
            <a:lstStyle/>
            <a:p>
              <a:endParaRPr/>
            </a:p>
          </p:txBody>
        </p:sp>
        <p:sp>
          <p:nvSpPr>
            <p:cNvPr id="108" name="object 108"/>
            <p:cNvSpPr/>
            <p:nvPr/>
          </p:nvSpPr>
          <p:spPr>
            <a:xfrm>
              <a:off x="7698838" y="5187602"/>
              <a:ext cx="77470" cy="55244"/>
            </a:xfrm>
            <a:custGeom>
              <a:avLst/>
              <a:gdLst/>
              <a:ahLst/>
              <a:cxnLst/>
              <a:rect l="l" t="t" r="r" b="b"/>
              <a:pathLst>
                <a:path w="77470" h="55245">
                  <a:moveTo>
                    <a:pt x="66151" y="55245"/>
                  </a:moveTo>
                  <a:lnTo>
                    <a:pt x="0" y="21173"/>
                  </a:lnTo>
                  <a:lnTo>
                    <a:pt x="10944" y="0"/>
                  </a:lnTo>
                  <a:lnTo>
                    <a:pt x="77095" y="34072"/>
                  </a:lnTo>
                  <a:lnTo>
                    <a:pt x="66151" y="55245"/>
                  </a:lnTo>
                  <a:close/>
                </a:path>
              </a:pathLst>
            </a:custGeom>
            <a:solidFill>
              <a:srgbClr val="114A84"/>
            </a:solidFill>
          </p:spPr>
          <p:txBody>
            <a:bodyPr wrap="square" lIns="0" tIns="0" rIns="0" bIns="0" rtlCol="0"/>
            <a:lstStyle/>
            <a:p>
              <a:endParaRPr/>
            </a:p>
          </p:txBody>
        </p:sp>
        <p:sp>
          <p:nvSpPr>
            <p:cNvPr id="109" name="object 109"/>
            <p:cNvSpPr/>
            <p:nvPr/>
          </p:nvSpPr>
          <p:spPr>
            <a:xfrm>
              <a:off x="7288191" y="4789080"/>
              <a:ext cx="459105" cy="645795"/>
            </a:xfrm>
            <a:custGeom>
              <a:avLst/>
              <a:gdLst/>
              <a:ahLst/>
              <a:cxnLst/>
              <a:rect l="l" t="t" r="r" b="b"/>
              <a:pathLst>
                <a:path w="459104" h="645795">
                  <a:moveTo>
                    <a:pt x="458922" y="645424"/>
                  </a:moveTo>
                  <a:lnTo>
                    <a:pt x="0" y="645424"/>
                  </a:lnTo>
                  <a:lnTo>
                    <a:pt x="0" y="0"/>
                  </a:lnTo>
                  <a:lnTo>
                    <a:pt x="458922" y="0"/>
                  </a:lnTo>
                  <a:lnTo>
                    <a:pt x="458922" y="23850"/>
                  </a:lnTo>
                  <a:lnTo>
                    <a:pt x="23833" y="23850"/>
                  </a:lnTo>
                  <a:lnTo>
                    <a:pt x="23833" y="621573"/>
                  </a:lnTo>
                  <a:lnTo>
                    <a:pt x="458922" y="621573"/>
                  </a:lnTo>
                  <a:lnTo>
                    <a:pt x="458922" y="645424"/>
                  </a:lnTo>
                  <a:close/>
                </a:path>
                <a:path w="459104" h="645795">
                  <a:moveTo>
                    <a:pt x="458922" y="263329"/>
                  </a:moveTo>
                  <a:lnTo>
                    <a:pt x="454138" y="250900"/>
                  </a:lnTo>
                  <a:lnTo>
                    <a:pt x="448556" y="238824"/>
                  </a:lnTo>
                  <a:lnTo>
                    <a:pt x="442198" y="227137"/>
                  </a:lnTo>
                  <a:lnTo>
                    <a:pt x="435089" y="215871"/>
                  </a:lnTo>
                  <a:lnTo>
                    <a:pt x="435089" y="23850"/>
                  </a:lnTo>
                  <a:lnTo>
                    <a:pt x="458922" y="23850"/>
                  </a:lnTo>
                  <a:lnTo>
                    <a:pt x="458922" y="263329"/>
                  </a:lnTo>
                  <a:close/>
                </a:path>
                <a:path w="459104" h="645795">
                  <a:moveTo>
                    <a:pt x="458922" y="621573"/>
                  </a:moveTo>
                  <a:lnTo>
                    <a:pt x="435089" y="621573"/>
                  </a:lnTo>
                  <a:lnTo>
                    <a:pt x="435089" y="459244"/>
                  </a:lnTo>
                  <a:lnTo>
                    <a:pt x="442385" y="462894"/>
                  </a:lnTo>
                  <a:lnTo>
                    <a:pt x="443823" y="474747"/>
                  </a:lnTo>
                  <a:lnTo>
                    <a:pt x="447142" y="486076"/>
                  </a:lnTo>
                  <a:lnTo>
                    <a:pt x="452217" y="496674"/>
                  </a:lnTo>
                  <a:lnTo>
                    <a:pt x="458922" y="506336"/>
                  </a:lnTo>
                  <a:lnTo>
                    <a:pt x="458922" y="621573"/>
                  </a:lnTo>
                  <a:close/>
                </a:path>
              </a:pathLst>
            </a:custGeom>
            <a:solidFill>
              <a:srgbClr val="114A84"/>
            </a:solidFill>
          </p:spPr>
          <p:txBody>
            <a:bodyPr wrap="square" lIns="0" tIns="0" rIns="0" bIns="0" rtlCol="0"/>
            <a:lstStyle/>
            <a:p>
              <a:endParaRPr/>
            </a:p>
          </p:txBody>
        </p:sp>
        <p:sp>
          <p:nvSpPr>
            <p:cNvPr id="110" name="object 110"/>
            <p:cNvSpPr/>
            <p:nvPr/>
          </p:nvSpPr>
          <p:spPr>
            <a:xfrm>
              <a:off x="7182763" y="4834203"/>
              <a:ext cx="81915" cy="0"/>
            </a:xfrm>
            <a:custGeom>
              <a:avLst/>
              <a:gdLst/>
              <a:ahLst/>
              <a:cxnLst/>
              <a:rect l="l" t="t" r="r" b="b"/>
              <a:pathLst>
                <a:path w="81915">
                  <a:moveTo>
                    <a:pt x="0" y="0"/>
                  </a:moveTo>
                  <a:lnTo>
                    <a:pt x="81472" y="0"/>
                  </a:lnTo>
                </a:path>
              </a:pathLst>
            </a:custGeom>
            <a:ln w="24138">
              <a:solidFill>
                <a:srgbClr val="114A84"/>
              </a:solidFill>
            </a:ln>
          </p:spPr>
          <p:txBody>
            <a:bodyPr wrap="square" lIns="0" tIns="0" rIns="0" bIns="0" rtlCol="0"/>
            <a:lstStyle/>
            <a:p>
              <a:endParaRPr/>
            </a:p>
          </p:txBody>
        </p:sp>
        <p:sp>
          <p:nvSpPr>
            <p:cNvPr id="111" name="object 111"/>
            <p:cNvSpPr/>
            <p:nvPr/>
          </p:nvSpPr>
          <p:spPr>
            <a:xfrm>
              <a:off x="7194740" y="4846272"/>
              <a:ext cx="0" cy="531495"/>
            </a:xfrm>
            <a:custGeom>
              <a:avLst/>
              <a:gdLst/>
              <a:ahLst/>
              <a:cxnLst/>
              <a:rect l="l" t="t" r="r" b="b"/>
              <a:pathLst>
                <a:path h="531495">
                  <a:moveTo>
                    <a:pt x="0" y="0"/>
                  </a:moveTo>
                  <a:lnTo>
                    <a:pt x="0" y="531045"/>
                  </a:lnTo>
                </a:path>
              </a:pathLst>
            </a:custGeom>
            <a:ln w="23955">
              <a:solidFill>
                <a:srgbClr val="114A84"/>
              </a:solidFill>
            </a:ln>
          </p:spPr>
          <p:txBody>
            <a:bodyPr wrap="square" lIns="0" tIns="0" rIns="0" bIns="0" rtlCol="0"/>
            <a:lstStyle/>
            <a:p>
              <a:endParaRPr/>
            </a:p>
          </p:txBody>
        </p:sp>
        <p:sp>
          <p:nvSpPr>
            <p:cNvPr id="112" name="object 112"/>
            <p:cNvSpPr/>
            <p:nvPr/>
          </p:nvSpPr>
          <p:spPr>
            <a:xfrm>
              <a:off x="7182763" y="5389387"/>
              <a:ext cx="81915" cy="0"/>
            </a:xfrm>
            <a:custGeom>
              <a:avLst/>
              <a:gdLst/>
              <a:ahLst/>
              <a:cxnLst/>
              <a:rect l="l" t="t" r="r" b="b"/>
              <a:pathLst>
                <a:path w="81915">
                  <a:moveTo>
                    <a:pt x="0" y="0"/>
                  </a:moveTo>
                  <a:lnTo>
                    <a:pt x="81472" y="0"/>
                  </a:lnTo>
                </a:path>
              </a:pathLst>
            </a:custGeom>
            <a:ln w="24138">
              <a:solidFill>
                <a:srgbClr val="114A84"/>
              </a:solidFill>
            </a:ln>
          </p:spPr>
          <p:txBody>
            <a:bodyPr wrap="square" lIns="0" tIns="0" rIns="0" bIns="0" rtlCol="0"/>
            <a:lstStyle/>
            <a:p>
              <a:endParaRPr/>
            </a:p>
          </p:txBody>
        </p:sp>
        <p:sp>
          <p:nvSpPr>
            <p:cNvPr id="113" name="object 113"/>
            <p:cNvSpPr/>
            <p:nvPr/>
          </p:nvSpPr>
          <p:spPr>
            <a:xfrm>
              <a:off x="7077456" y="4868022"/>
              <a:ext cx="81915" cy="0"/>
            </a:xfrm>
            <a:custGeom>
              <a:avLst/>
              <a:gdLst/>
              <a:ahLst/>
              <a:cxnLst/>
              <a:rect l="l" t="t" r="r" b="b"/>
              <a:pathLst>
                <a:path w="81915">
                  <a:moveTo>
                    <a:pt x="0" y="0"/>
                  </a:moveTo>
                  <a:lnTo>
                    <a:pt x="81472" y="0"/>
                  </a:lnTo>
                </a:path>
              </a:pathLst>
            </a:custGeom>
            <a:ln w="24138">
              <a:solidFill>
                <a:srgbClr val="114A84"/>
              </a:solidFill>
            </a:ln>
          </p:spPr>
          <p:txBody>
            <a:bodyPr wrap="square" lIns="0" tIns="0" rIns="0" bIns="0" rtlCol="0"/>
            <a:lstStyle/>
            <a:p>
              <a:endParaRPr/>
            </a:p>
          </p:txBody>
        </p:sp>
        <p:sp>
          <p:nvSpPr>
            <p:cNvPr id="114" name="object 114"/>
            <p:cNvSpPr/>
            <p:nvPr/>
          </p:nvSpPr>
          <p:spPr>
            <a:xfrm>
              <a:off x="7089373" y="4880091"/>
              <a:ext cx="0" cy="464184"/>
            </a:xfrm>
            <a:custGeom>
              <a:avLst/>
              <a:gdLst/>
              <a:ahLst/>
              <a:cxnLst/>
              <a:rect l="l" t="t" r="r" b="b"/>
              <a:pathLst>
                <a:path h="464185">
                  <a:moveTo>
                    <a:pt x="0" y="0"/>
                  </a:moveTo>
                  <a:lnTo>
                    <a:pt x="0" y="463712"/>
                  </a:lnTo>
                </a:path>
              </a:pathLst>
            </a:custGeom>
            <a:ln w="23833">
              <a:solidFill>
                <a:srgbClr val="114A84"/>
              </a:solidFill>
            </a:ln>
          </p:spPr>
          <p:txBody>
            <a:bodyPr wrap="square" lIns="0" tIns="0" rIns="0" bIns="0" rtlCol="0"/>
            <a:lstStyle/>
            <a:p>
              <a:endParaRPr/>
            </a:p>
          </p:txBody>
        </p:sp>
        <p:sp>
          <p:nvSpPr>
            <p:cNvPr id="115" name="object 115"/>
            <p:cNvSpPr/>
            <p:nvPr/>
          </p:nvSpPr>
          <p:spPr>
            <a:xfrm>
              <a:off x="7077456" y="5355872"/>
              <a:ext cx="81915" cy="0"/>
            </a:xfrm>
            <a:custGeom>
              <a:avLst/>
              <a:gdLst/>
              <a:ahLst/>
              <a:cxnLst/>
              <a:rect l="l" t="t" r="r" b="b"/>
              <a:pathLst>
                <a:path w="81915">
                  <a:moveTo>
                    <a:pt x="0" y="0"/>
                  </a:moveTo>
                  <a:lnTo>
                    <a:pt x="81472" y="0"/>
                  </a:lnTo>
                </a:path>
              </a:pathLst>
            </a:custGeom>
            <a:ln w="24138">
              <a:solidFill>
                <a:srgbClr val="114A84"/>
              </a:solidFill>
            </a:ln>
          </p:spPr>
          <p:txBody>
            <a:bodyPr wrap="square" lIns="0" tIns="0" rIns="0" bIns="0" rtlCol="0"/>
            <a:lstStyle/>
            <a:p>
              <a:endParaRPr/>
            </a:p>
          </p:txBody>
        </p:sp>
        <p:sp>
          <p:nvSpPr>
            <p:cNvPr id="116" name="object 116"/>
            <p:cNvSpPr/>
            <p:nvPr/>
          </p:nvSpPr>
          <p:spPr>
            <a:xfrm>
              <a:off x="7469134" y="5122257"/>
              <a:ext cx="0" cy="71755"/>
            </a:xfrm>
            <a:custGeom>
              <a:avLst/>
              <a:gdLst/>
              <a:ahLst/>
              <a:cxnLst/>
              <a:rect l="l" t="t" r="r" b="b"/>
              <a:pathLst>
                <a:path h="71754">
                  <a:moveTo>
                    <a:pt x="0" y="0"/>
                  </a:moveTo>
                  <a:lnTo>
                    <a:pt x="0" y="71429"/>
                  </a:lnTo>
                </a:path>
              </a:pathLst>
            </a:custGeom>
            <a:ln w="23833">
              <a:solidFill>
                <a:srgbClr val="114A84"/>
              </a:solidFill>
            </a:ln>
          </p:spPr>
          <p:txBody>
            <a:bodyPr wrap="square" lIns="0" tIns="0" rIns="0" bIns="0" rtlCol="0"/>
            <a:lstStyle/>
            <a:p>
              <a:endParaRPr/>
            </a:p>
          </p:txBody>
        </p:sp>
        <p:sp>
          <p:nvSpPr>
            <p:cNvPr id="117" name="object 117"/>
            <p:cNvSpPr/>
            <p:nvPr/>
          </p:nvSpPr>
          <p:spPr>
            <a:xfrm>
              <a:off x="7525191" y="5077233"/>
              <a:ext cx="0" cy="116839"/>
            </a:xfrm>
            <a:custGeom>
              <a:avLst/>
              <a:gdLst/>
              <a:ahLst/>
              <a:cxnLst/>
              <a:rect l="l" t="t" r="r" b="b"/>
              <a:pathLst>
                <a:path h="116839">
                  <a:moveTo>
                    <a:pt x="0" y="0"/>
                  </a:moveTo>
                  <a:lnTo>
                    <a:pt x="0" y="116453"/>
                  </a:lnTo>
                </a:path>
              </a:pathLst>
            </a:custGeom>
            <a:ln w="23833">
              <a:solidFill>
                <a:srgbClr val="114A84"/>
              </a:solidFill>
            </a:ln>
          </p:spPr>
          <p:txBody>
            <a:bodyPr wrap="square" lIns="0" tIns="0" rIns="0" bIns="0" rtlCol="0"/>
            <a:lstStyle/>
            <a:p>
              <a:endParaRPr/>
            </a:p>
          </p:txBody>
        </p:sp>
        <p:sp>
          <p:nvSpPr>
            <p:cNvPr id="118" name="object 118"/>
            <p:cNvSpPr/>
            <p:nvPr/>
          </p:nvSpPr>
          <p:spPr>
            <a:xfrm>
              <a:off x="7581310" y="5098528"/>
              <a:ext cx="0" cy="95250"/>
            </a:xfrm>
            <a:custGeom>
              <a:avLst/>
              <a:gdLst/>
              <a:ahLst/>
              <a:cxnLst/>
              <a:rect l="l" t="t" r="r" b="b"/>
              <a:pathLst>
                <a:path h="95250">
                  <a:moveTo>
                    <a:pt x="0" y="0"/>
                  </a:moveTo>
                  <a:lnTo>
                    <a:pt x="0" y="95158"/>
                  </a:lnTo>
                </a:path>
              </a:pathLst>
            </a:custGeom>
            <a:ln w="23955">
              <a:solidFill>
                <a:srgbClr val="114A84"/>
              </a:solidFill>
            </a:ln>
          </p:spPr>
          <p:txBody>
            <a:bodyPr wrap="square" lIns="0" tIns="0" rIns="0" bIns="0" rtlCol="0"/>
            <a:lstStyle/>
            <a:p>
              <a:endParaRPr/>
            </a:p>
          </p:txBody>
        </p:sp>
        <p:sp>
          <p:nvSpPr>
            <p:cNvPr id="119" name="object 119"/>
            <p:cNvSpPr/>
            <p:nvPr/>
          </p:nvSpPr>
          <p:spPr>
            <a:xfrm>
              <a:off x="7637429" y="5033304"/>
              <a:ext cx="0" cy="160655"/>
            </a:xfrm>
            <a:custGeom>
              <a:avLst/>
              <a:gdLst/>
              <a:ahLst/>
              <a:cxnLst/>
              <a:rect l="l" t="t" r="r" b="b"/>
              <a:pathLst>
                <a:path h="160654">
                  <a:moveTo>
                    <a:pt x="0" y="0"/>
                  </a:moveTo>
                  <a:lnTo>
                    <a:pt x="0" y="160382"/>
                  </a:lnTo>
                </a:path>
              </a:pathLst>
            </a:custGeom>
            <a:ln w="23833">
              <a:solidFill>
                <a:srgbClr val="114A84"/>
              </a:solidFill>
            </a:ln>
          </p:spPr>
          <p:txBody>
            <a:bodyPr wrap="square" lIns="0" tIns="0" rIns="0" bIns="0" rtlCol="0"/>
            <a:lstStyle/>
            <a:p>
              <a:endParaRPr/>
            </a:p>
          </p:txBody>
        </p:sp>
      </p:grpSp>
      <p:sp>
        <p:nvSpPr>
          <p:cNvPr id="120" name="object 120"/>
          <p:cNvSpPr/>
          <p:nvPr/>
        </p:nvSpPr>
        <p:spPr>
          <a:xfrm>
            <a:off x="216408" y="4488179"/>
            <a:ext cx="2650490" cy="0"/>
          </a:xfrm>
          <a:custGeom>
            <a:avLst/>
            <a:gdLst/>
            <a:ahLst/>
            <a:cxnLst/>
            <a:rect l="l" t="t" r="r" b="b"/>
            <a:pathLst>
              <a:path w="2650490">
                <a:moveTo>
                  <a:pt x="0" y="0"/>
                </a:moveTo>
                <a:lnTo>
                  <a:pt x="2650210" y="0"/>
                </a:lnTo>
              </a:path>
            </a:pathLst>
          </a:custGeom>
          <a:ln w="9144">
            <a:solidFill>
              <a:srgbClr val="6B94C7"/>
            </a:solidFill>
          </a:ln>
        </p:spPr>
        <p:txBody>
          <a:bodyPr wrap="square" lIns="0" tIns="0" rIns="0" bIns="0" rtlCol="0"/>
          <a:lstStyle/>
          <a:p>
            <a:endParaRPr/>
          </a:p>
        </p:txBody>
      </p:sp>
      <p:sp>
        <p:nvSpPr>
          <p:cNvPr id="121" name="object 121"/>
          <p:cNvSpPr/>
          <p:nvPr/>
        </p:nvSpPr>
        <p:spPr>
          <a:xfrm>
            <a:off x="3130295" y="4488179"/>
            <a:ext cx="2650490" cy="0"/>
          </a:xfrm>
          <a:custGeom>
            <a:avLst/>
            <a:gdLst/>
            <a:ahLst/>
            <a:cxnLst/>
            <a:rect l="l" t="t" r="r" b="b"/>
            <a:pathLst>
              <a:path w="2650490">
                <a:moveTo>
                  <a:pt x="0" y="0"/>
                </a:moveTo>
                <a:lnTo>
                  <a:pt x="2650210" y="0"/>
                </a:lnTo>
              </a:path>
            </a:pathLst>
          </a:custGeom>
          <a:ln w="9144">
            <a:solidFill>
              <a:srgbClr val="6B94C7"/>
            </a:solidFill>
          </a:ln>
        </p:spPr>
        <p:txBody>
          <a:bodyPr wrap="square" lIns="0" tIns="0" rIns="0" bIns="0" rtlCol="0"/>
          <a:lstStyle/>
          <a:p>
            <a:endParaRPr/>
          </a:p>
        </p:txBody>
      </p:sp>
      <p:sp>
        <p:nvSpPr>
          <p:cNvPr id="122" name="object 122"/>
          <p:cNvSpPr/>
          <p:nvPr/>
        </p:nvSpPr>
        <p:spPr>
          <a:xfrm>
            <a:off x="6245352" y="4488179"/>
            <a:ext cx="2650490" cy="0"/>
          </a:xfrm>
          <a:custGeom>
            <a:avLst/>
            <a:gdLst/>
            <a:ahLst/>
            <a:cxnLst/>
            <a:rect l="l" t="t" r="r" b="b"/>
            <a:pathLst>
              <a:path w="2650490">
                <a:moveTo>
                  <a:pt x="0" y="0"/>
                </a:moveTo>
                <a:lnTo>
                  <a:pt x="2650210" y="0"/>
                </a:lnTo>
              </a:path>
            </a:pathLst>
          </a:custGeom>
          <a:ln w="9144">
            <a:solidFill>
              <a:srgbClr val="6B94C7"/>
            </a:solidFill>
          </a:ln>
        </p:spPr>
        <p:txBody>
          <a:bodyPr wrap="square" lIns="0" tIns="0" rIns="0" bIns="0" rtlCol="0"/>
          <a:lstStyle/>
          <a:p>
            <a:endParaRPr/>
          </a:p>
        </p:txBody>
      </p:sp>
      <p:sp>
        <p:nvSpPr>
          <p:cNvPr id="123" name="object 123"/>
          <p:cNvSpPr/>
          <p:nvPr/>
        </p:nvSpPr>
        <p:spPr>
          <a:xfrm>
            <a:off x="9159240" y="4488179"/>
            <a:ext cx="2650490" cy="0"/>
          </a:xfrm>
          <a:custGeom>
            <a:avLst/>
            <a:gdLst/>
            <a:ahLst/>
            <a:cxnLst/>
            <a:rect l="l" t="t" r="r" b="b"/>
            <a:pathLst>
              <a:path w="2650490">
                <a:moveTo>
                  <a:pt x="0" y="0"/>
                </a:moveTo>
                <a:lnTo>
                  <a:pt x="2650210" y="0"/>
                </a:lnTo>
              </a:path>
            </a:pathLst>
          </a:custGeom>
          <a:ln w="9144">
            <a:solidFill>
              <a:srgbClr val="6B94C7"/>
            </a:solidFill>
          </a:ln>
        </p:spPr>
        <p:txBody>
          <a:bodyPr wrap="square" lIns="0" tIns="0" rIns="0" bIns="0" rtlCol="0"/>
          <a:lstStyle/>
          <a:p>
            <a:endParaRPr/>
          </a:p>
        </p:txBody>
      </p:sp>
      <p:sp>
        <p:nvSpPr>
          <p:cNvPr id="124" name="object 124"/>
          <p:cNvSpPr/>
          <p:nvPr/>
        </p:nvSpPr>
        <p:spPr>
          <a:xfrm>
            <a:off x="6006084" y="2442972"/>
            <a:ext cx="0" cy="4415155"/>
          </a:xfrm>
          <a:custGeom>
            <a:avLst/>
            <a:gdLst/>
            <a:ahLst/>
            <a:cxnLst/>
            <a:rect l="l" t="t" r="r" b="b"/>
            <a:pathLst>
              <a:path h="4415155">
                <a:moveTo>
                  <a:pt x="0" y="0"/>
                </a:moveTo>
                <a:lnTo>
                  <a:pt x="0" y="4415028"/>
                </a:lnTo>
              </a:path>
            </a:pathLst>
          </a:custGeom>
          <a:ln w="9144">
            <a:solidFill>
              <a:srgbClr val="DADADA"/>
            </a:solidFill>
          </a:ln>
        </p:spPr>
        <p:txBody>
          <a:bodyPr wrap="square" lIns="0" tIns="0" rIns="0" bIns="0" rtlCol="0"/>
          <a:lstStyle/>
          <a:p>
            <a:endParaRPr/>
          </a:p>
        </p:txBody>
      </p:sp>
      <p:sp>
        <p:nvSpPr>
          <p:cNvPr id="125" name="object 125"/>
          <p:cNvSpPr/>
          <p:nvPr/>
        </p:nvSpPr>
        <p:spPr>
          <a:xfrm>
            <a:off x="9012935" y="2442972"/>
            <a:ext cx="0" cy="4415155"/>
          </a:xfrm>
          <a:custGeom>
            <a:avLst/>
            <a:gdLst/>
            <a:ahLst/>
            <a:cxnLst/>
            <a:rect l="l" t="t" r="r" b="b"/>
            <a:pathLst>
              <a:path h="4415155">
                <a:moveTo>
                  <a:pt x="0" y="0"/>
                </a:moveTo>
                <a:lnTo>
                  <a:pt x="0" y="4415028"/>
                </a:lnTo>
              </a:path>
            </a:pathLst>
          </a:custGeom>
          <a:ln w="9144">
            <a:solidFill>
              <a:srgbClr val="DADADA"/>
            </a:solidFill>
          </a:ln>
        </p:spPr>
        <p:txBody>
          <a:bodyPr wrap="square" lIns="0" tIns="0" rIns="0" bIns="0" rtlCol="0"/>
          <a:lstStyle/>
          <a:p>
            <a:endParaRPr/>
          </a:p>
        </p:txBody>
      </p:sp>
      <p:sp>
        <p:nvSpPr>
          <p:cNvPr id="126" name="object 126"/>
          <p:cNvSpPr/>
          <p:nvPr/>
        </p:nvSpPr>
        <p:spPr>
          <a:xfrm>
            <a:off x="2999232" y="2442972"/>
            <a:ext cx="0" cy="4415155"/>
          </a:xfrm>
          <a:custGeom>
            <a:avLst/>
            <a:gdLst/>
            <a:ahLst/>
            <a:cxnLst/>
            <a:rect l="l" t="t" r="r" b="b"/>
            <a:pathLst>
              <a:path h="4415155">
                <a:moveTo>
                  <a:pt x="0" y="0"/>
                </a:moveTo>
                <a:lnTo>
                  <a:pt x="0" y="4415028"/>
                </a:lnTo>
              </a:path>
            </a:pathLst>
          </a:custGeom>
          <a:ln w="9144">
            <a:solidFill>
              <a:srgbClr val="DADADA"/>
            </a:solidFill>
          </a:ln>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descr="graphic of the meaningful measures framework including reduce burden, eliminate disparities, track to measurable outcomes and impact, safeguard public health, achieve cost savings, and improve access for rural communities"/>
          <p:cNvSpPr/>
          <p:nvPr/>
        </p:nvSpPr>
        <p:spPr>
          <a:xfrm>
            <a:off x="2122932" y="1627632"/>
            <a:ext cx="7946135" cy="5230367"/>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71954" y="411988"/>
            <a:ext cx="8848090" cy="690245"/>
          </a:xfrm>
          <a:prstGeom prst="rect">
            <a:avLst/>
          </a:prstGeom>
        </p:spPr>
        <p:txBody>
          <a:bodyPr vert="horz" wrap="square" lIns="0" tIns="0" rIns="0" bIns="0" rtlCol="0">
            <a:spAutoFit/>
          </a:bodyPr>
          <a:lstStyle/>
          <a:p>
            <a:pPr marL="12700">
              <a:lnSpc>
                <a:spcPct val="100000"/>
              </a:lnSpc>
            </a:pPr>
            <a:r>
              <a:rPr dirty="0"/>
              <a:t>Meaningful Measures</a:t>
            </a:r>
            <a:r>
              <a:rPr spc="-75" dirty="0"/>
              <a:t> </a:t>
            </a:r>
            <a:r>
              <a:rPr spc="-5" dirty="0"/>
              <a:t>Framework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737869"/>
            <a:ext cx="8633460" cy="4396105"/>
          </a:xfrm>
          <a:prstGeom prst="rect">
            <a:avLst/>
          </a:prstGeom>
        </p:spPr>
        <p:txBody>
          <a:bodyPr vert="horz" wrap="square" lIns="0" tIns="0" rIns="0" bIns="0" rtlCol="0">
            <a:spAutoFit/>
          </a:bodyPr>
          <a:lstStyle/>
          <a:p>
            <a:pPr marL="12700">
              <a:lnSpc>
                <a:spcPct val="100000"/>
              </a:lnSpc>
            </a:pPr>
            <a:r>
              <a:rPr sz="3200" spc="-5" dirty="0">
                <a:latin typeface="Arial"/>
                <a:cs typeface="Arial"/>
              </a:rPr>
              <a:t>Measure</a:t>
            </a:r>
            <a:r>
              <a:rPr sz="3200" spc="-140" dirty="0">
                <a:latin typeface="Arial"/>
                <a:cs typeface="Arial"/>
              </a:rPr>
              <a:t> </a:t>
            </a:r>
            <a:r>
              <a:rPr sz="3200" spc="-35" dirty="0">
                <a:latin typeface="Arial"/>
                <a:cs typeface="Arial"/>
              </a:rPr>
              <a:t>Types:</a:t>
            </a:r>
            <a:endParaRPr sz="3200">
              <a:latin typeface="Arial"/>
              <a:cs typeface="Arial"/>
            </a:endParaRPr>
          </a:p>
          <a:p>
            <a:pPr marL="756285" indent="-286385">
              <a:lnSpc>
                <a:spcPct val="100000"/>
              </a:lnSpc>
              <a:spcBef>
                <a:spcPts val="350"/>
              </a:spcBef>
              <a:buChar char="–"/>
              <a:tabLst>
                <a:tab pos="756920" algn="l"/>
              </a:tabLst>
            </a:pPr>
            <a:r>
              <a:rPr sz="2800" dirty="0">
                <a:latin typeface="Arial"/>
                <a:cs typeface="Arial"/>
              </a:rPr>
              <a:t>Patient-reported </a:t>
            </a:r>
            <a:r>
              <a:rPr sz="2800" spc="-5" dirty="0">
                <a:latin typeface="Arial"/>
                <a:cs typeface="Arial"/>
              </a:rPr>
              <a:t>outcome</a:t>
            </a:r>
            <a:r>
              <a:rPr sz="2800" spc="-25" dirty="0">
                <a:latin typeface="Arial"/>
                <a:cs typeface="Arial"/>
              </a:rPr>
              <a:t> </a:t>
            </a:r>
            <a:r>
              <a:rPr sz="2800" dirty="0">
                <a:latin typeface="Arial"/>
                <a:cs typeface="Arial"/>
              </a:rPr>
              <a:t>measures</a:t>
            </a:r>
            <a:endParaRPr sz="2800">
              <a:latin typeface="Arial"/>
              <a:cs typeface="Arial"/>
            </a:endParaRPr>
          </a:p>
          <a:p>
            <a:pPr marL="756285" indent="-286385">
              <a:lnSpc>
                <a:spcPct val="100000"/>
              </a:lnSpc>
              <a:spcBef>
                <a:spcPts val="330"/>
              </a:spcBef>
              <a:buChar char="–"/>
              <a:tabLst>
                <a:tab pos="756920" algn="l"/>
              </a:tabLst>
            </a:pPr>
            <a:r>
              <a:rPr sz="2800" dirty="0">
                <a:latin typeface="Arial"/>
                <a:cs typeface="Arial"/>
              </a:rPr>
              <a:t>Electronic clinical quality measures</a:t>
            </a:r>
            <a:r>
              <a:rPr sz="2800" spc="-50" dirty="0">
                <a:latin typeface="Arial"/>
                <a:cs typeface="Arial"/>
              </a:rPr>
              <a:t> </a:t>
            </a:r>
            <a:r>
              <a:rPr sz="2800" spc="-5" dirty="0">
                <a:latin typeface="Arial"/>
                <a:cs typeface="Arial"/>
              </a:rPr>
              <a:t>(eCQMs)</a:t>
            </a:r>
            <a:endParaRPr sz="2800">
              <a:latin typeface="Arial"/>
              <a:cs typeface="Arial"/>
            </a:endParaRPr>
          </a:p>
          <a:p>
            <a:pPr>
              <a:lnSpc>
                <a:spcPct val="100000"/>
              </a:lnSpc>
              <a:spcBef>
                <a:spcPts val="45"/>
              </a:spcBef>
              <a:buFont typeface="Arial"/>
              <a:buChar char="–"/>
            </a:pPr>
            <a:endParaRPr sz="3950">
              <a:latin typeface="Times New Roman"/>
              <a:cs typeface="Times New Roman"/>
            </a:endParaRPr>
          </a:p>
          <a:p>
            <a:pPr marL="12700">
              <a:lnSpc>
                <a:spcPct val="100000"/>
              </a:lnSpc>
            </a:pPr>
            <a:r>
              <a:rPr sz="3200" spc="-5" dirty="0">
                <a:latin typeface="Arial"/>
                <a:cs typeface="Arial"/>
              </a:rPr>
              <a:t>Measure</a:t>
            </a:r>
            <a:r>
              <a:rPr sz="3200" spc="-100" dirty="0">
                <a:latin typeface="Arial"/>
                <a:cs typeface="Arial"/>
              </a:rPr>
              <a:t> </a:t>
            </a:r>
            <a:r>
              <a:rPr sz="3200" spc="-5" dirty="0">
                <a:latin typeface="Arial"/>
                <a:cs typeface="Arial"/>
              </a:rPr>
              <a:t>priorities:</a:t>
            </a:r>
            <a:endParaRPr sz="3200">
              <a:latin typeface="Arial"/>
              <a:cs typeface="Arial"/>
            </a:endParaRPr>
          </a:p>
          <a:p>
            <a:pPr marL="756285" indent="-286385">
              <a:lnSpc>
                <a:spcPct val="100000"/>
              </a:lnSpc>
              <a:spcBef>
                <a:spcPts val="350"/>
              </a:spcBef>
              <a:buChar char="–"/>
              <a:tabLst>
                <a:tab pos="756920" algn="l"/>
              </a:tabLst>
            </a:pPr>
            <a:r>
              <a:rPr sz="2800" dirty="0">
                <a:latin typeface="Arial"/>
                <a:cs typeface="Arial"/>
              </a:rPr>
              <a:t>Appropriate use of opioids and avoidance of</a:t>
            </a:r>
            <a:r>
              <a:rPr sz="2800" spc="-35" dirty="0">
                <a:latin typeface="Arial"/>
                <a:cs typeface="Arial"/>
              </a:rPr>
              <a:t> </a:t>
            </a:r>
            <a:r>
              <a:rPr sz="2800" dirty="0">
                <a:latin typeface="Arial"/>
                <a:cs typeface="Arial"/>
              </a:rPr>
              <a:t>harm</a:t>
            </a:r>
            <a:endParaRPr sz="2800">
              <a:latin typeface="Arial"/>
              <a:cs typeface="Arial"/>
            </a:endParaRPr>
          </a:p>
          <a:p>
            <a:pPr marL="756285" indent="-286385">
              <a:lnSpc>
                <a:spcPct val="100000"/>
              </a:lnSpc>
              <a:spcBef>
                <a:spcPts val="334"/>
              </a:spcBef>
              <a:buChar char="–"/>
              <a:tabLst>
                <a:tab pos="756920" algn="l"/>
              </a:tabLst>
            </a:pPr>
            <a:r>
              <a:rPr sz="2800" spc="-5" dirty="0">
                <a:latin typeface="Arial"/>
                <a:cs typeface="Arial"/>
              </a:rPr>
              <a:t>Nursing home </a:t>
            </a:r>
            <a:r>
              <a:rPr sz="2800" dirty="0">
                <a:latin typeface="Arial"/>
                <a:cs typeface="Arial"/>
              </a:rPr>
              <a:t>infections and safety</a:t>
            </a:r>
            <a:r>
              <a:rPr sz="2800" spc="5" dirty="0">
                <a:latin typeface="Arial"/>
                <a:cs typeface="Arial"/>
              </a:rPr>
              <a:t> </a:t>
            </a:r>
            <a:r>
              <a:rPr sz="2800" dirty="0">
                <a:latin typeface="Arial"/>
                <a:cs typeface="Arial"/>
              </a:rPr>
              <a:t>measures</a:t>
            </a:r>
            <a:endParaRPr sz="2800">
              <a:latin typeface="Arial"/>
              <a:cs typeface="Arial"/>
            </a:endParaRPr>
          </a:p>
          <a:p>
            <a:pPr marL="756285" indent="-286385">
              <a:lnSpc>
                <a:spcPct val="100000"/>
              </a:lnSpc>
              <a:spcBef>
                <a:spcPts val="335"/>
              </a:spcBef>
              <a:buChar char="–"/>
              <a:tabLst>
                <a:tab pos="756920" algn="l"/>
              </a:tabLst>
            </a:pPr>
            <a:r>
              <a:rPr sz="2800" dirty="0">
                <a:latin typeface="Arial"/>
                <a:cs typeface="Arial"/>
              </a:rPr>
              <a:t>Maternal</a:t>
            </a:r>
            <a:r>
              <a:rPr sz="2800" spc="-45" dirty="0">
                <a:latin typeface="Arial"/>
                <a:cs typeface="Arial"/>
              </a:rPr>
              <a:t> </a:t>
            </a:r>
            <a:r>
              <a:rPr sz="2800" spc="-5" dirty="0">
                <a:latin typeface="Arial"/>
                <a:cs typeface="Arial"/>
              </a:rPr>
              <a:t>mortality</a:t>
            </a:r>
            <a:endParaRPr sz="2800">
              <a:latin typeface="Arial"/>
              <a:cs typeface="Arial"/>
            </a:endParaRPr>
          </a:p>
          <a:p>
            <a:pPr marL="756285" indent="-286385">
              <a:lnSpc>
                <a:spcPct val="100000"/>
              </a:lnSpc>
              <a:spcBef>
                <a:spcPts val="334"/>
              </a:spcBef>
              <a:buChar char="–"/>
              <a:tabLst>
                <a:tab pos="756920" algn="l"/>
              </a:tabLst>
            </a:pPr>
            <a:r>
              <a:rPr sz="2800" spc="-5" dirty="0">
                <a:latin typeface="Arial"/>
                <a:cs typeface="Arial"/>
              </a:rPr>
              <a:t>Sepsis</a:t>
            </a:r>
            <a:endParaRPr sz="2800">
              <a:latin typeface="Arial"/>
              <a:cs typeface="Arial"/>
            </a:endParaRPr>
          </a:p>
        </p:txBody>
      </p:sp>
      <p:sp>
        <p:nvSpPr>
          <p:cNvPr id="4" name="object 4"/>
          <p:cNvSpPr txBox="1">
            <a:spLocks noGrp="1"/>
          </p:cNvSpPr>
          <p:nvPr>
            <p:ph type="title"/>
          </p:nvPr>
        </p:nvSpPr>
        <p:spPr>
          <a:xfrm>
            <a:off x="1563750" y="76708"/>
            <a:ext cx="9065895" cy="1341755"/>
          </a:xfrm>
          <a:prstGeom prst="rect">
            <a:avLst/>
          </a:prstGeom>
        </p:spPr>
        <p:txBody>
          <a:bodyPr vert="horz" wrap="square" lIns="0" tIns="0" rIns="0" bIns="0" rtlCol="0">
            <a:spAutoFit/>
          </a:bodyPr>
          <a:lstStyle/>
          <a:p>
            <a:pPr marL="3319779" marR="5080" indent="-3307715">
              <a:lnSpc>
                <a:spcPct val="100000"/>
              </a:lnSpc>
            </a:pPr>
            <a:r>
              <a:rPr dirty="0"/>
              <a:t>Meaningful Measure</a:t>
            </a:r>
            <a:r>
              <a:rPr spc="-105" dirty="0"/>
              <a:t> </a:t>
            </a:r>
            <a:r>
              <a:rPr dirty="0"/>
              <a:t>Development  Priorities</a:t>
            </a:r>
          </a:p>
        </p:txBody>
      </p:sp>
      <p:sp>
        <p:nvSpPr>
          <p:cNvPr id="5" name="object 5" descr="Graphic of an arrow moving up a bar chart toward a star "/>
          <p:cNvSpPr/>
          <p:nvPr/>
        </p:nvSpPr>
        <p:spPr>
          <a:xfrm>
            <a:off x="9506711" y="4565916"/>
            <a:ext cx="1831848" cy="183183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1798320" cy="690245"/>
          </a:xfrm>
          <a:prstGeom prst="rect">
            <a:avLst/>
          </a:prstGeom>
        </p:spPr>
        <p:txBody>
          <a:bodyPr vert="horz" wrap="square" lIns="0" tIns="0" rIns="0" bIns="0" rtlCol="0">
            <a:spAutoFit/>
          </a:bodyPr>
          <a:lstStyle/>
          <a:p>
            <a:pPr marL="12700">
              <a:lnSpc>
                <a:spcPct val="100000"/>
              </a:lnSpc>
            </a:pPr>
            <a:r>
              <a:rPr b="0" spc="-10" dirty="0">
                <a:solidFill>
                  <a:srgbClr val="0B2949"/>
                </a:solidFill>
                <a:latin typeface="Arial"/>
                <a:cs typeface="Arial"/>
              </a:rPr>
              <a:t>O</a:t>
            </a:r>
            <a:r>
              <a:rPr b="0" dirty="0">
                <a:solidFill>
                  <a:srgbClr val="0B2949"/>
                </a:solidFill>
                <a:latin typeface="Arial"/>
                <a:cs typeface="Arial"/>
              </a:rPr>
              <a:t>ut</a:t>
            </a:r>
            <a:r>
              <a:rPr b="0" spc="5" dirty="0">
                <a:solidFill>
                  <a:srgbClr val="0B2949"/>
                </a:solidFill>
                <a:latin typeface="Arial"/>
                <a:cs typeface="Arial"/>
              </a:rPr>
              <a:t>li</a:t>
            </a:r>
            <a:r>
              <a:rPr b="0" dirty="0">
                <a:solidFill>
                  <a:srgbClr val="0B2949"/>
                </a:solidFill>
                <a:latin typeface="Arial"/>
                <a:cs typeface="Arial"/>
              </a:rPr>
              <a:t>ne</a:t>
            </a:r>
          </a:p>
        </p:txBody>
      </p:sp>
      <p:sp>
        <p:nvSpPr>
          <p:cNvPr id="7" name="object 7"/>
          <p:cNvSpPr txBox="1"/>
          <p:nvPr/>
        </p:nvSpPr>
        <p:spPr>
          <a:xfrm>
            <a:off x="11660551" y="6423205"/>
            <a:ext cx="135890" cy="196215"/>
          </a:xfrm>
          <a:prstGeom prst="rect">
            <a:avLst/>
          </a:prstGeom>
        </p:spPr>
        <p:txBody>
          <a:bodyPr vert="horz" wrap="square" lIns="0" tIns="0" rIns="0" bIns="0" rtlCol="0">
            <a:spAutoFit/>
          </a:bodyPr>
          <a:lstStyle/>
          <a:p>
            <a:pPr marL="25400">
              <a:lnSpc>
                <a:spcPts val="1425"/>
              </a:lnSpc>
            </a:pPr>
            <a:r>
              <a:rPr sz="1200" spc="-5" dirty="0">
                <a:solidFill>
                  <a:srgbClr val="5B6771"/>
                </a:solidFill>
                <a:latin typeface="Arial"/>
                <a:cs typeface="Arial"/>
              </a:rPr>
              <a:t>4</a:t>
            </a:r>
            <a:endParaRPr sz="1200">
              <a:latin typeface="Arial"/>
              <a:cs typeface="Arial"/>
            </a:endParaRPr>
          </a:p>
        </p:txBody>
      </p:sp>
      <p:sp>
        <p:nvSpPr>
          <p:cNvPr id="6" name="object 6"/>
          <p:cNvSpPr txBox="1"/>
          <p:nvPr/>
        </p:nvSpPr>
        <p:spPr>
          <a:xfrm>
            <a:off x="825498" y="1803957"/>
            <a:ext cx="8540750" cy="337248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400" b="1" spc="-5" dirty="0">
                <a:solidFill>
                  <a:srgbClr val="046B5C"/>
                </a:solidFill>
                <a:latin typeface="Arial"/>
                <a:cs typeface="Arial"/>
              </a:rPr>
              <a:t>What </a:t>
            </a:r>
            <a:r>
              <a:rPr sz="2400" b="1" dirty="0">
                <a:solidFill>
                  <a:srgbClr val="046B5C"/>
                </a:solidFill>
                <a:latin typeface="Arial"/>
                <a:cs typeface="Arial"/>
              </a:rPr>
              <a:t>is </a:t>
            </a:r>
            <a:r>
              <a:rPr sz="2400" b="1" spc="-5" dirty="0">
                <a:solidFill>
                  <a:srgbClr val="046B5C"/>
                </a:solidFill>
                <a:latin typeface="Arial"/>
                <a:cs typeface="Arial"/>
              </a:rPr>
              <a:t>human-centered design</a:t>
            </a:r>
            <a:r>
              <a:rPr sz="2400" b="1" spc="-55" dirty="0">
                <a:solidFill>
                  <a:srgbClr val="046B5C"/>
                </a:solidFill>
                <a:latin typeface="Arial"/>
                <a:cs typeface="Arial"/>
              </a:rPr>
              <a:t> </a:t>
            </a:r>
            <a:r>
              <a:rPr sz="2400" b="1" spc="-5" dirty="0">
                <a:solidFill>
                  <a:srgbClr val="046B5C"/>
                </a:solidFill>
                <a:latin typeface="Arial"/>
                <a:cs typeface="Arial"/>
              </a:rPr>
              <a:t>(HCD)?</a:t>
            </a:r>
            <a:endParaRPr sz="2400">
              <a:latin typeface="Arial"/>
              <a:cs typeface="Arial"/>
            </a:endParaRPr>
          </a:p>
          <a:p>
            <a:pPr marL="355600" indent="-342900">
              <a:lnSpc>
                <a:spcPct val="100000"/>
              </a:lnSpc>
              <a:spcBef>
                <a:spcPts val="1305"/>
              </a:spcBef>
              <a:buFont typeface="Arial"/>
              <a:buChar char="•"/>
              <a:tabLst>
                <a:tab pos="354965" algn="l"/>
                <a:tab pos="355600" algn="l"/>
              </a:tabLst>
            </a:pPr>
            <a:r>
              <a:rPr sz="2400" b="1" spc="-5" dirty="0">
                <a:solidFill>
                  <a:srgbClr val="046B5C"/>
                </a:solidFill>
                <a:latin typeface="Arial"/>
                <a:cs typeface="Arial"/>
              </a:rPr>
              <a:t>When can </a:t>
            </a:r>
            <a:r>
              <a:rPr sz="2400" b="1" spc="10" dirty="0">
                <a:solidFill>
                  <a:srgbClr val="046B5C"/>
                </a:solidFill>
                <a:latin typeface="Arial"/>
                <a:cs typeface="Arial"/>
              </a:rPr>
              <a:t>we </a:t>
            </a:r>
            <a:r>
              <a:rPr sz="2400" b="1" spc="-5" dirty="0">
                <a:solidFill>
                  <a:srgbClr val="046B5C"/>
                </a:solidFill>
                <a:latin typeface="Arial"/>
                <a:cs typeface="Arial"/>
              </a:rPr>
              <a:t>use</a:t>
            </a:r>
            <a:r>
              <a:rPr sz="2400" b="1" spc="-120" dirty="0">
                <a:solidFill>
                  <a:srgbClr val="046B5C"/>
                </a:solidFill>
                <a:latin typeface="Arial"/>
                <a:cs typeface="Arial"/>
              </a:rPr>
              <a:t> </a:t>
            </a:r>
            <a:r>
              <a:rPr sz="2400" b="1" dirty="0">
                <a:solidFill>
                  <a:srgbClr val="046B5C"/>
                </a:solidFill>
                <a:latin typeface="Arial"/>
                <a:cs typeface="Arial"/>
              </a:rPr>
              <a:t>it?</a:t>
            </a:r>
            <a:endParaRPr sz="2400">
              <a:latin typeface="Arial"/>
              <a:cs typeface="Arial"/>
            </a:endParaRPr>
          </a:p>
          <a:p>
            <a:pPr marL="355600" indent="-342900">
              <a:lnSpc>
                <a:spcPct val="100000"/>
              </a:lnSpc>
              <a:spcBef>
                <a:spcPts val="1305"/>
              </a:spcBef>
              <a:buFont typeface="Arial"/>
              <a:buChar char="•"/>
              <a:tabLst>
                <a:tab pos="354965" algn="l"/>
                <a:tab pos="355600" algn="l"/>
              </a:tabLst>
            </a:pPr>
            <a:r>
              <a:rPr sz="2400" b="1" spc="-5" dirty="0">
                <a:solidFill>
                  <a:srgbClr val="046B5C"/>
                </a:solidFill>
                <a:latin typeface="Arial"/>
                <a:cs typeface="Arial"/>
              </a:rPr>
              <a:t>Why </a:t>
            </a:r>
            <a:r>
              <a:rPr sz="2400" b="1" dirty="0">
                <a:solidFill>
                  <a:srgbClr val="046B5C"/>
                </a:solidFill>
                <a:latin typeface="Arial"/>
                <a:cs typeface="Arial"/>
              </a:rPr>
              <a:t>is it</a:t>
            </a:r>
            <a:r>
              <a:rPr sz="2400" b="1" spc="-90" dirty="0">
                <a:solidFill>
                  <a:srgbClr val="046B5C"/>
                </a:solidFill>
                <a:latin typeface="Arial"/>
                <a:cs typeface="Arial"/>
              </a:rPr>
              <a:t> </a:t>
            </a:r>
            <a:r>
              <a:rPr sz="2400" b="1" spc="-5" dirty="0">
                <a:solidFill>
                  <a:srgbClr val="046B5C"/>
                </a:solidFill>
                <a:latin typeface="Arial"/>
                <a:cs typeface="Arial"/>
              </a:rPr>
              <a:t>important?</a:t>
            </a:r>
            <a:endParaRPr sz="2400">
              <a:latin typeface="Arial"/>
              <a:cs typeface="Arial"/>
            </a:endParaRPr>
          </a:p>
          <a:p>
            <a:pPr marL="355600" indent="-342900">
              <a:lnSpc>
                <a:spcPct val="100000"/>
              </a:lnSpc>
              <a:spcBef>
                <a:spcPts val="1320"/>
              </a:spcBef>
              <a:buFont typeface="Arial"/>
              <a:buChar char="•"/>
              <a:tabLst>
                <a:tab pos="354965" algn="l"/>
                <a:tab pos="355600" algn="l"/>
              </a:tabLst>
            </a:pPr>
            <a:r>
              <a:rPr sz="2400" b="1" spc="-5" dirty="0">
                <a:solidFill>
                  <a:srgbClr val="046B5C"/>
                </a:solidFill>
                <a:latin typeface="Arial"/>
                <a:cs typeface="Arial"/>
              </a:rPr>
              <a:t>How did </a:t>
            </a:r>
            <a:r>
              <a:rPr sz="2400" b="1" spc="10" dirty="0">
                <a:solidFill>
                  <a:srgbClr val="046B5C"/>
                </a:solidFill>
                <a:latin typeface="Arial"/>
                <a:cs typeface="Arial"/>
              </a:rPr>
              <a:t>we </a:t>
            </a:r>
            <a:r>
              <a:rPr sz="2400" b="1" spc="-5" dirty="0">
                <a:solidFill>
                  <a:srgbClr val="046B5C"/>
                </a:solidFill>
                <a:latin typeface="Arial"/>
                <a:cs typeface="Arial"/>
              </a:rPr>
              <a:t>use</a:t>
            </a:r>
            <a:r>
              <a:rPr sz="2400" b="1" spc="-140" dirty="0">
                <a:solidFill>
                  <a:srgbClr val="046B5C"/>
                </a:solidFill>
                <a:latin typeface="Arial"/>
                <a:cs typeface="Arial"/>
              </a:rPr>
              <a:t> </a:t>
            </a:r>
            <a:r>
              <a:rPr sz="2400" b="1" dirty="0">
                <a:solidFill>
                  <a:srgbClr val="046B5C"/>
                </a:solidFill>
                <a:latin typeface="Arial"/>
                <a:cs typeface="Arial"/>
              </a:rPr>
              <a:t>it?</a:t>
            </a:r>
            <a:endParaRPr sz="2400">
              <a:latin typeface="Arial"/>
              <a:cs typeface="Arial"/>
            </a:endParaRPr>
          </a:p>
          <a:p>
            <a:pPr marL="355600" indent="-342900">
              <a:lnSpc>
                <a:spcPct val="100000"/>
              </a:lnSpc>
              <a:spcBef>
                <a:spcPts val="1305"/>
              </a:spcBef>
              <a:buFont typeface="Arial"/>
              <a:buChar char="•"/>
              <a:tabLst>
                <a:tab pos="354965" algn="l"/>
                <a:tab pos="355600" algn="l"/>
              </a:tabLst>
            </a:pPr>
            <a:r>
              <a:rPr sz="2400" b="1" spc="-5" dirty="0">
                <a:solidFill>
                  <a:srgbClr val="046B5C"/>
                </a:solidFill>
                <a:latin typeface="Arial"/>
                <a:cs typeface="Arial"/>
              </a:rPr>
              <a:t>What happened during the phases of</a:t>
            </a:r>
            <a:r>
              <a:rPr sz="2400" b="1" spc="-50" dirty="0">
                <a:solidFill>
                  <a:srgbClr val="046B5C"/>
                </a:solidFill>
                <a:latin typeface="Arial"/>
                <a:cs typeface="Arial"/>
              </a:rPr>
              <a:t> </a:t>
            </a:r>
            <a:r>
              <a:rPr sz="2400" b="1" dirty="0">
                <a:solidFill>
                  <a:srgbClr val="046B5C"/>
                </a:solidFill>
                <a:latin typeface="Arial"/>
                <a:cs typeface="Arial"/>
              </a:rPr>
              <a:t>work?</a:t>
            </a:r>
            <a:endParaRPr sz="2400">
              <a:latin typeface="Arial"/>
              <a:cs typeface="Arial"/>
            </a:endParaRPr>
          </a:p>
          <a:p>
            <a:pPr marL="355600" marR="5080" indent="-342900">
              <a:lnSpc>
                <a:spcPts val="2590"/>
              </a:lnSpc>
              <a:spcBef>
                <a:spcPts val="1630"/>
              </a:spcBef>
              <a:buFont typeface="Arial"/>
              <a:buChar char="•"/>
              <a:tabLst>
                <a:tab pos="354965" algn="l"/>
                <a:tab pos="355600" algn="l"/>
              </a:tabLst>
            </a:pPr>
            <a:r>
              <a:rPr sz="2400" b="1" spc="-5" dirty="0">
                <a:solidFill>
                  <a:srgbClr val="046B5C"/>
                </a:solidFill>
                <a:latin typeface="Arial"/>
                <a:cs typeface="Arial"/>
              </a:rPr>
              <a:t>What did </a:t>
            </a:r>
            <a:r>
              <a:rPr sz="2400" b="1" spc="10" dirty="0">
                <a:solidFill>
                  <a:srgbClr val="046B5C"/>
                </a:solidFill>
                <a:latin typeface="Arial"/>
                <a:cs typeface="Arial"/>
              </a:rPr>
              <a:t>we </a:t>
            </a:r>
            <a:r>
              <a:rPr sz="2400" b="1" spc="-5" dirty="0">
                <a:solidFill>
                  <a:srgbClr val="046B5C"/>
                </a:solidFill>
                <a:latin typeface="Arial"/>
                <a:cs typeface="Arial"/>
              </a:rPr>
              <a:t>learn and </a:t>
            </a:r>
            <a:r>
              <a:rPr sz="2400" b="1" spc="5" dirty="0">
                <a:solidFill>
                  <a:srgbClr val="046B5C"/>
                </a:solidFill>
                <a:latin typeface="Arial"/>
                <a:cs typeface="Arial"/>
              </a:rPr>
              <a:t>why </a:t>
            </a:r>
            <a:r>
              <a:rPr sz="2400" b="1" dirty="0">
                <a:solidFill>
                  <a:srgbClr val="046B5C"/>
                </a:solidFill>
                <a:latin typeface="Arial"/>
                <a:cs typeface="Arial"/>
              </a:rPr>
              <a:t>is </a:t>
            </a:r>
            <a:r>
              <a:rPr sz="2400" b="1" spc="-5" dirty="0">
                <a:solidFill>
                  <a:srgbClr val="046B5C"/>
                </a:solidFill>
                <a:latin typeface="Arial"/>
                <a:cs typeface="Arial"/>
              </a:rPr>
              <a:t>HCD important </a:t>
            </a:r>
            <a:r>
              <a:rPr sz="2400" b="1" dirty="0">
                <a:solidFill>
                  <a:srgbClr val="046B5C"/>
                </a:solidFill>
                <a:latin typeface="Arial"/>
                <a:cs typeface="Arial"/>
              </a:rPr>
              <a:t>to</a:t>
            </a:r>
            <a:r>
              <a:rPr sz="2400" b="1" spc="-135" dirty="0">
                <a:solidFill>
                  <a:srgbClr val="046B5C"/>
                </a:solidFill>
                <a:latin typeface="Arial"/>
                <a:cs typeface="Arial"/>
              </a:rPr>
              <a:t> </a:t>
            </a:r>
            <a:r>
              <a:rPr sz="2400" b="1" spc="-5" dirty="0">
                <a:solidFill>
                  <a:srgbClr val="046B5C"/>
                </a:solidFill>
                <a:latin typeface="Arial"/>
                <a:cs typeface="Arial"/>
              </a:rPr>
              <a:t>measure  development?</a:t>
            </a:r>
            <a:endParaRPr sz="24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descr="graphic of question marks "/>
          <p:cNvSpPr/>
          <p:nvPr/>
        </p:nvSpPr>
        <p:spPr>
          <a:xfrm>
            <a:off x="6941819" y="1447800"/>
            <a:ext cx="5250179" cy="541019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91969" y="411988"/>
            <a:ext cx="3008630" cy="690245"/>
          </a:xfrm>
          <a:prstGeom prst="rect">
            <a:avLst/>
          </a:prstGeom>
        </p:spPr>
        <p:txBody>
          <a:bodyPr vert="horz" wrap="square" lIns="0" tIns="0" rIns="0" bIns="0" rtlCol="0">
            <a:spAutoFit/>
          </a:bodyPr>
          <a:lstStyle/>
          <a:p>
            <a:pPr marL="12700">
              <a:lnSpc>
                <a:spcPct val="100000"/>
              </a:lnSpc>
            </a:pPr>
            <a:r>
              <a:rPr dirty="0"/>
              <a:t>Disc</a:t>
            </a:r>
            <a:r>
              <a:rPr spc="-5" dirty="0"/>
              <a:t>u</a:t>
            </a:r>
            <a:r>
              <a:rPr dirty="0"/>
              <a:t>ssi</a:t>
            </a:r>
            <a:r>
              <a:rPr spc="-5" dirty="0"/>
              <a:t>o</a:t>
            </a:r>
            <a:r>
              <a:rPr dirty="0"/>
              <a:t>n</a:t>
            </a:r>
          </a:p>
        </p:txBody>
      </p:sp>
      <p:sp>
        <p:nvSpPr>
          <p:cNvPr id="5" name="object 5"/>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49</a:t>
            </a:r>
            <a:endParaRPr sz="1200">
              <a:latin typeface="Arial"/>
              <a:cs typeface="Arial"/>
            </a:endParaRPr>
          </a:p>
        </p:txBody>
      </p:sp>
      <p:sp>
        <p:nvSpPr>
          <p:cNvPr id="6" name="object 6"/>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93946" y="411988"/>
            <a:ext cx="4404360" cy="690245"/>
          </a:xfrm>
          <a:prstGeom prst="rect">
            <a:avLst/>
          </a:prstGeom>
        </p:spPr>
        <p:txBody>
          <a:bodyPr vert="horz" wrap="square" lIns="0" tIns="0" rIns="0" bIns="0" rtlCol="0">
            <a:spAutoFit/>
          </a:bodyPr>
          <a:lstStyle/>
          <a:p>
            <a:pPr marL="12700">
              <a:lnSpc>
                <a:spcPct val="100000"/>
              </a:lnSpc>
            </a:pPr>
            <a:r>
              <a:rPr spc="-5" dirty="0"/>
              <a:t>Announcements</a:t>
            </a:r>
          </a:p>
        </p:txBody>
      </p:sp>
      <p:sp>
        <p:nvSpPr>
          <p:cNvPr id="5" name="object 5"/>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50</a:t>
            </a:r>
            <a:endParaRPr sz="1200">
              <a:latin typeface="Arial"/>
              <a:cs typeface="Arial"/>
            </a:endParaRPr>
          </a:p>
        </p:txBody>
      </p:sp>
      <p:sp>
        <p:nvSpPr>
          <p:cNvPr id="6" name="object 6"/>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
        <p:nvSpPr>
          <p:cNvPr id="4" name="object 4"/>
          <p:cNvSpPr txBox="1"/>
          <p:nvPr/>
        </p:nvSpPr>
        <p:spPr>
          <a:xfrm>
            <a:off x="535940" y="1786637"/>
            <a:ext cx="5375275" cy="109093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3200" dirty="0">
                <a:latin typeface="Arial"/>
                <a:cs typeface="Arial"/>
              </a:rPr>
              <a:t>Next </a:t>
            </a:r>
            <a:r>
              <a:rPr sz="3200" spc="-5" dirty="0">
                <a:latin typeface="Arial"/>
                <a:cs typeface="Arial"/>
              </a:rPr>
              <a:t>MMS Info</a:t>
            </a:r>
            <a:r>
              <a:rPr sz="3200" spc="-114" dirty="0">
                <a:latin typeface="Arial"/>
                <a:cs typeface="Arial"/>
              </a:rPr>
              <a:t> </a:t>
            </a:r>
            <a:r>
              <a:rPr sz="3200" spc="-5" dirty="0">
                <a:latin typeface="Arial"/>
                <a:cs typeface="Arial"/>
              </a:rPr>
              <a:t>Session:</a:t>
            </a:r>
            <a:endParaRPr sz="3200">
              <a:latin typeface="Arial"/>
              <a:cs typeface="Arial"/>
            </a:endParaRPr>
          </a:p>
          <a:p>
            <a:pPr marL="355600" indent="-342900">
              <a:lnSpc>
                <a:spcPct val="100000"/>
              </a:lnSpc>
              <a:spcBef>
                <a:spcPts val="765"/>
              </a:spcBef>
              <a:buChar char="•"/>
              <a:tabLst>
                <a:tab pos="354965" algn="l"/>
                <a:tab pos="355600" algn="l"/>
              </a:tabLst>
            </a:pPr>
            <a:r>
              <a:rPr sz="3200" spc="-5" dirty="0">
                <a:latin typeface="Arial"/>
                <a:cs typeface="Arial"/>
              </a:rPr>
              <a:t>Date: April, </a:t>
            </a:r>
            <a:r>
              <a:rPr sz="3200" spc="-10" dirty="0">
                <a:latin typeface="Arial"/>
                <a:cs typeface="Arial"/>
              </a:rPr>
              <a:t>2020, </a:t>
            </a:r>
            <a:r>
              <a:rPr sz="3200" spc="-5" dirty="0">
                <a:latin typeface="Arial"/>
                <a:cs typeface="Arial"/>
              </a:rPr>
              <a:t>2-3pm</a:t>
            </a:r>
            <a:r>
              <a:rPr sz="3200" spc="-250" dirty="0">
                <a:latin typeface="Arial"/>
                <a:cs typeface="Arial"/>
              </a:rPr>
              <a:t> </a:t>
            </a:r>
            <a:r>
              <a:rPr sz="3200" dirty="0">
                <a:latin typeface="Arial"/>
                <a:cs typeface="Arial"/>
              </a:rPr>
              <a:t>ET</a:t>
            </a:r>
            <a:endParaRPr sz="32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04986"/>
          </a:solidFill>
        </p:spPr>
        <p:txBody>
          <a:bodyPr wrap="square" lIns="0" tIns="0" rIns="0" bIns="0" rtlCol="0"/>
          <a:lstStyle/>
          <a:p>
            <a:endParaRPr/>
          </a:p>
        </p:txBody>
      </p:sp>
      <p:sp>
        <p:nvSpPr>
          <p:cNvPr id="4" name="object 4"/>
          <p:cNvSpPr/>
          <p:nvPr/>
        </p:nvSpPr>
        <p:spPr>
          <a:xfrm>
            <a:off x="1981200" y="685800"/>
            <a:ext cx="7848599" cy="34000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466214" y="5409101"/>
            <a:ext cx="3618865" cy="869950"/>
          </a:xfrm>
          <a:prstGeom prst="rect">
            <a:avLst/>
          </a:prstGeom>
        </p:spPr>
        <p:txBody>
          <a:bodyPr vert="horz" wrap="square" lIns="0" tIns="0" rIns="0" bIns="0" rtlCol="0">
            <a:spAutoFit/>
          </a:bodyPr>
          <a:lstStyle/>
          <a:p>
            <a:pPr algn="ctr">
              <a:lnSpc>
                <a:spcPct val="100000"/>
              </a:lnSpc>
            </a:pPr>
            <a:r>
              <a:rPr sz="2000" b="1" dirty="0">
                <a:solidFill>
                  <a:srgbClr val="FFFFFF"/>
                </a:solidFill>
                <a:latin typeface="Arial"/>
                <a:cs typeface="Arial"/>
              </a:rPr>
              <a:t>Battelle</a:t>
            </a:r>
            <a:endParaRPr sz="2000">
              <a:latin typeface="Arial"/>
              <a:cs typeface="Arial"/>
            </a:endParaRPr>
          </a:p>
          <a:p>
            <a:pPr marL="12700" marR="5080" indent="813435">
              <a:lnSpc>
                <a:spcPct val="100000"/>
              </a:lnSpc>
              <a:spcBef>
                <a:spcPts val="5"/>
              </a:spcBef>
            </a:pPr>
            <a:r>
              <a:rPr sz="1800" spc="-10" dirty="0">
                <a:solidFill>
                  <a:srgbClr val="FFFFFF"/>
                </a:solidFill>
                <a:latin typeface="Arial"/>
                <a:cs typeface="Arial"/>
              </a:rPr>
              <a:t>Measures Manager  </a:t>
            </a:r>
            <a:r>
              <a:rPr sz="1800" spc="-5" dirty="0">
                <a:solidFill>
                  <a:srgbClr val="FFFFFF"/>
                </a:solidFill>
                <a:latin typeface="Arial"/>
                <a:cs typeface="Arial"/>
              </a:rPr>
              <a:t>Contact:</a:t>
            </a:r>
            <a:r>
              <a:rPr sz="1800" spc="-85" dirty="0">
                <a:solidFill>
                  <a:srgbClr val="FFFFFF"/>
                </a:solidFill>
                <a:latin typeface="Arial"/>
                <a:cs typeface="Arial"/>
              </a:rPr>
              <a:t> </a:t>
            </a:r>
            <a:r>
              <a:rPr sz="1800" spc="-5" dirty="0">
                <a:solidFill>
                  <a:srgbClr val="FFFFFF"/>
                </a:solidFill>
                <a:latin typeface="Arial"/>
                <a:cs typeface="Arial"/>
                <a:hlinkClick r:id="rId4"/>
              </a:rPr>
              <a:t>MMSsupport@Battelle.org</a:t>
            </a:r>
            <a:endParaRPr sz="1800">
              <a:latin typeface="Arial"/>
              <a:cs typeface="Arial"/>
            </a:endParaRPr>
          </a:p>
        </p:txBody>
      </p:sp>
      <p:sp>
        <p:nvSpPr>
          <p:cNvPr id="7" name="object 7"/>
          <p:cNvSpPr txBox="1"/>
          <p:nvPr/>
        </p:nvSpPr>
        <p:spPr>
          <a:xfrm>
            <a:off x="535940" y="6412885"/>
            <a:ext cx="196215"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51</a:t>
            </a:r>
            <a:endParaRPr sz="1200">
              <a:latin typeface="Arial"/>
              <a:cs typeface="Arial"/>
            </a:endParaRPr>
          </a:p>
        </p:txBody>
      </p:sp>
      <p:sp>
        <p:nvSpPr>
          <p:cNvPr id="8" name="object 8"/>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FFFFFF"/>
                </a:solidFill>
                <a:latin typeface="Arial"/>
                <a:cs typeface="Arial"/>
              </a:rPr>
              <a:t>2/12/2020</a:t>
            </a:r>
            <a:endParaRPr sz="1200">
              <a:latin typeface="Arial"/>
              <a:cs typeface="Arial"/>
            </a:endParaRPr>
          </a:p>
        </p:txBody>
      </p:sp>
      <p:sp>
        <p:nvSpPr>
          <p:cNvPr id="6" name="object 6"/>
          <p:cNvSpPr txBox="1"/>
          <p:nvPr/>
        </p:nvSpPr>
        <p:spPr>
          <a:xfrm>
            <a:off x="6646246" y="5409101"/>
            <a:ext cx="4308475" cy="869950"/>
          </a:xfrm>
          <a:prstGeom prst="rect">
            <a:avLst/>
          </a:prstGeom>
        </p:spPr>
        <p:txBody>
          <a:bodyPr vert="horz" wrap="square" lIns="0" tIns="0" rIns="0" bIns="0" rtlCol="0">
            <a:spAutoFit/>
          </a:bodyPr>
          <a:lstStyle/>
          <a:p>
            <a:pPr marL="1270" algn="ctr">
              <a:lnSpc>
                <a:spcPct val="100000"/>
              </a:lnSpc>
            </a:pPr>
            <a:r>
              <a:rPr sz="2000" b="1" dirty="0">
                <a:solidFill>
                  <a:srgbClr val="FFFFFF"/>
                </a:solidFill>
                <a:latin typeface="Arial"/>
                <a:cs typeface="Arial"/>
              </a:rPr>
              <a:t>CMS</a:t>
            </a:r>
            <a:endParaRPr sz="2000">
              <a:latin typeface="Arial"/>
              <a:cs typeface="Arial"/>
            </a:endParaRPr>
          </a:p>
          <a:p>
            <a:pPr marL="12700" marR="5080" indent="554355">
              <a:lnSpc>
                <a:spcPct val="100000"/>
              </a:lnSpc>
              <a:spcBef>
                <a:spcPts val="5"/>
              </a:spcBef>
            </a:pPr>
            <a:r>
              <a:rPr sz="1800" spc="-5" dirty="0">
                <a:solidFill>
                  <a:srgbClr val="FFFFFF"/>
                </a:solidFill>
                <a:latin typeface="Arial"/>
                <a:cs typeface="Arial"/>
              </a:rPr>
              <a:t>Kimberly </a:t>
            </a:r>
            <a:r>
              <a:rPr sz="1800" spc="-10" dirty="0">
                <a:solidFill>
                  <a:srgbClr val="FFFFFF"/>
                </a:solidFill>
                <a:latin typeface="Arial"/>
                <a:cs typeface="Arial"/>
              </a:rPr>
              <a:t>Rawlings </a:t>
            </a:r>
            <a:r>
              <a:rPr sz="1800" spc="-5" dirty="0">
                <a:solidFill>
                  <a:srgbClr val="FFFFFF"/>
                </a:solidFill>
                <a:latin typeface="Arial"/>
                <a:cs typeface="Arial"/>
              </a:rPr>
              <a:t>(CMS COR)  Contact:</a:t>
            </a:r>
            <a:r>
              <a:rPr sz="1800" spc="-90" dirty="0">
                <a:solidFill>
                  <a:srgbClr val="FFFFFF"/>
                </a:solidFill>
                <a:latin typeface="Arial"/>
                <a:cs typeface="Arial"/>
              </a:rPr>
              <a:t> </a:t>
            </a:r>
            <a:r>
              <a:rPr sz="1800" spc="-10" dirty="0">
                <a:solidFill>
                  <a:srgbClr val="FFFFFF"/>
                </a:solidFill>
                <a:latin typeface="Arial"/>
                <a:cs typeface="Arial"/>
                <a:hlinkClick r:id="rId5"/>
              </a:rPr>
              <a:t>Kimberly.Rawlings@cms.hhs.gov</a:t>
            </a:r>
            <a:endParaRPr sz="1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8" y="648410"/>
            <a:ext cx="3567429" cy="690245"/>
          </a:xfrm>
          <a:prstGeom prst="rect">
            <a:avLst/>
          </a:prstGeom>
        </p:spPr>
        <p:txBody>
          <a:bodyPr vert="horz" wrap="square" lIns="0" tIns="0" rIns="0" bIns="0" rtlCol="0">
            <a:spAutoFit/>
          </a:bodyPr>
          <a:lstStyle/>
          <a:p>
            <a:pPr marL="12700">
              <a:lnSpc>
                <a:spcPct val="100000"/>
              </a:lnSpc>
            </a:pPr>
            <a:r>
              <a:rPr b="0" spc="-5" dirty="0">
                <a:solidFill>
                  <a:srgbClr val="0B2949"/>
                </a:solidFill>
                <a:latin typeface="Arial"/>
                <a:cs typeface="Arial"/>
              </a:rPr>
              <a:t>What </a:t>
            </a:r>
            <a:r>
              <a:rPr b="0" dirty="0">
                <a:solidFill>
                  <a:srgbClr val="0B2949"/>
                </a:solidFill>
                <a:latin typeface="Arial"/>
                <a:cs typeface="Arial"/>
              </a:rPr>
              <a:t>is</a:t>
            </a:r>
            <a:r>
              <a:rPr b="0" spc="-75" dirty="0">
                <a:solidFill>
                  <a:srgbClr val="0B2949"/>
                </a:solidFill>
                <a:latin typeface="Arial"/>
                <a:cs typeface="Arial"/>
              </a:rPr>
              <a:t> </a:t>
            </a:r>
            <a:r>
              <a:rPr b="0" dirty="0">
                <a:solidFill>
                  <a:srgbClr val="0B2949"/>
                </a:solidFill>
                <a:latin typeface="Arial"/>
                <a:cs typeface="Arial"/>
              </a:rPr>
              <a:t>HCD?</a:t>
            </a:r>
          </a:p>
        </p:txBody>
      </p:sp>
      <p:sp>
        <p:nvSpPr>
          <p:cNvPr id="6" name="object 6"/>
          <p:cNvSpPr txBox="1"/>
          <p:nvPr/>
        </p:nvSpPr>
        <p:spPr>
          <a:xfrm>
            <a:off x="916938" y="1490901"/>
            <a:ext cx="9942195" cy="930910"/>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b="1" spc="5" dirty="0">
                <a:solidFill>
                  <a:srgbClr val="046B5C"/>
                </a:solidFill>
                <a:latin typeface="Arial"/>
                <a:cs typeface="Arial"/>
              </a:rPr>
              <a:t>HCD </a:t>
            </a:r>
            <a:r>
              <a:rPr sz="2000" b="1" spc="-5" dirty="0">
                <a:solidFill>
                  <a:srgbClr val="046B5C"/>
                </a:solidFill>
                <a:latin typeface="Arial"/>
                <a:cs typeface="Arial"/>
              </a:rPr>
              <a:t>is </a:t>
            </a:r>
            <a:r>
              <a:rPr sz="2000" b="1" dirty="0">
                <a:solidFill>
                  <a:srgbClr val="046B5C"/>
                </a:solidFill>
                <a:latin typeface="Arial"/>
                <a:cs typeface="Arial"/>
              </a:rPr>
              <a:t>a highly </a:t>
            </a:r>
            <a:r>
              <a:rPr sz="2000" b="1" spc="-5" dirty="0">
                <a:solidFill>
                  <a:srgbClr val="046B5C"/>
                </a:solidFill>
                <a:latin typeface="Arial"/>
                <a:cs typeface="Arial"/>
              </a:rPr>
              <a:t>collaborative </a:t>
            </a:r>
            <a:r>
              <a:rPr sz="2000" b="1" dirty="0">
                <a:solidFill>
                  <a:srgbClr val="046B5C"/>
                </a:solidFill>
                <a:latin typeface="Arial"/>
                <a:cs typeface="Arial"/>
              </a:rPr>
              <a:t>method to </a:t>
            </a:r>
            <a:r>
              <a:rPr sz="2000" b="1" spc="-5" dirty="0">
                <a:solidFill>
                  <a:srgbClr val="046B5C"/>
                </a:solidFill>
                <a:latin typeface="Arial"/>
                <a:cs typeface="Arial"/>
              </a:rPr>
              <a:t>collect </a:t>
            </a:r>
            <a:r>
              <a:rPr sz="2000" b="1" dirty="0">
                <a:solidFill>
                  <a:srgbClr val="046B5C"/>
                </a:solidFill>
                <a:latin typeface="Arial"/>
                <a:cs typeface="Arial"/>
              </a:rPr>
              <a:t>deep user</a:t>
            </a:r>
            <a:r>
              <a:rPr sz="2000" b="1" spc="-130" dirty="0">
                <a:solidFill>
                  <a:srgbClr val="046B5C"/>
                </a:solidFill>
                <a:latin typeface="Arial"/>
                <a:cs typeface="Arial"/>
              </a:rPr>
              <a:t> </a:t>
            </a:r>
            <a:r>
              <a:rPr sz="2000" b="1" dirty="0">
                <a:solidFill>
                  <a:srgbClr val="046B5C"/>
                </a:solidFill>
                <a:latin typeface="Arial"/>
                <a:cs typeface="Arial"/>
              </a:rPr>
              <a:t>insights</a:t>
            </a:r>
            <a:endParaRPr sz="2000" dirty="0">
              <a:latin typeface="Arial"/>
              <a:cs typeface="Arial"/>
            </a:endParaRPr>
          </a:p>
          <a:p>
            <a:pPr marL="355600" marR="5080" indent="-342900">
              <a:lnSpc>
                <a:spcPct val="100000"/>
              </a:lnSpc>
              <a:buFont typeface="Arial"/>
              <a:buChar char="•"/>
              <a:tabLst>
                <a:tab pos="354965" algn="l"/>
                <a:tab pos="355600" algn="l"/>
              </a:tabLst>
            </a:pPr>
            <a:r>
              <a:rPr sz="2000" b="1" spc="-5" dirty="0">
                <a:solidFill>
                  <a:srgbClr val="046B5C"/>
                </a:solidFill>
                <a:latin typeface="Arial"/>
                <a:cs typeface="Arial"/>
              </a:rPr>
              <a:t>It </a:t>
            </a:r>
            <a:r>
              <a:rPr sz="2000" b="1" dirty="0">
                <a:solidFill>
                  <a:srgbClr val="046B5C"/>
                </a:solidFill>
                <a:latin typeface="Arial"/>
                <a:cs typeface="Arial"/>
              </a:rPr>
              <a:t>helps the </a:t>
            </a:r>
            <a:r>
              <a:rPr sz="2000" b="1" spc="-5" dirty="0">
                <a:solidFill>
                  <a:srgbClr val="046B5C"/>
                </a:solidFill>
                <a:latin typeface="Arial"/>
                <a:cs typeface="Arial"/>
              </a:rPr>
              <a:t>developer </a:t>
            </a:r>
            <a:r>
              <a:rPr sz="2000" b="1" dirty="0">
                <a:solidFill>
                  <a:srgbClr val="046B5C"/>
                </a:solidFill>
                <a:latin typeface="Arial"/>
                <a:cs typeface="Arial"/>
              </a:rPr>
              <a:t>identify </a:t>
            </a:r>
            <a:r>
              <a:rPr sz="2000" b="1" spc="-5" dirty="0">
                <a:solidFill>
                  <a:srgbClr val="046B5C"/>
                </a:solidFill>
                <a:latin typeface="Arial"/>
                <a:cs typeface="Arial"/>
              </a:rPr>
              <a:t>their </a:t>
            </a:r>
            <a:r>
              <a:rPr sz="2000" b="1" dirty="0">
                <a:solidFill>
                  <a:srgbClr val="046B5C"/>
                </a:solidFill>
                <a:latin typeface="Arial"/>
                <a:cs typeface="Arial"/>
              </a:rPr>
              <a:t>unmet and </a:t>
            </a:r>
            <a:r>
              <a:rPr sz="2000" b="1" spc="-5" dirty="0">
                <a:solidFill>
                  <a:srgbClr val="046B5C"/>
                </a:solidFill>
                <a:latin typeface="Arial"/>
                <a:cs typeface="Arial"/>
              </a:rPr>
              <a:t>unarticulated </a:t>
            </a:r>
            <a:r>
              <a:rPr sz="2000" b="1" dirty="0">
                <a:solidFill>
                  <a:srgbClr val="046B5C"/>
                </a:solidFill>
                <a:latin typeface="Arial"/>
                <a:cs typeface="Arial"/>
              </a:rPr>
              <a:t>needs and </a:t>
            </a:r>
            <a:r>
              <a:rPr sz="2000" b="1" spc="-5" dirty="0">
                <a:solidFill>
                  <a:srgbClr val="046B5C"/>
                </a:solidFill>
                <a:latin typeface="Arial"/>
                <a:cs typeface="Arial"/>
              </a:rPr>
              <a:t>develop  </a:t>
            </a:r>
            <a:r>
              <a:rPr sz="2000" b="1" dirty="0">
                <a:solidFill>
                  <a:srgbClr val="046B5C"/>
                </a:solidFill>
                <a:latin typeface="Arial"/>
                <a:cs typeface="Arial"/>
              </a:rPr>
              <a:t>solutions to </a:t>
            </a:r>
            <a:r>
              <a:rPr sz="2000" b="1" spc="-5" dirty="0">
                <a:solidFill>
                  <a:srgbClr val="046B5C"/>
                </a:solidFill>
                <a:latin typeface="Arial"/>
                <a:cs typeface="Arial"/>
              </a:rPr>
              <a:t>meet </a:t>
            </a:r>
            <a:r>
              <a:rPr sz="2000" b="1" dirty="0">
                <a:solidFill>
                  <a:srgbClr val="046B5C"/>
                </a:solidFill>
                <a:latin typeface="Arial"/>
                <a:cs typeface="Arial"/>
              </a:rPr>
              <a:t>those</a:t>
            </a:r>
            <a:r>
              <a:rPr sz="2000" b="1" spc="-125" dirty="0">
                <a:solidFill>
                  <a:srgbClr val="046B5C"/>
                </a:solidFill>
                <a:latin typeface="Arial"/>
                <a:cs typeface="Arial"/>
              </a:rPr>
              <a:t> </a:t>
            </a:r>
            <a:r>
              <a:rPr sz="2000" b="1" dirty="0">
                <a:solidFill>
                  <a:srgbClr val="046B5C"/>
                </a:solidFill>
                <a:latin typeface="Arial"/>
                <a:cs typeface="Arial"/>
              </a:rPr>
              <a:t>needs</a:t>
            </a:r>
            <a:endParaRPr sz="2000" dirty="0">
              <a:latin typeface="Arial"/>
              <a:cs typeface="Arial"/>
            </a:endParaRPr>
          </a:p>
        </p:txBody>
      </p:sp>
      <p:sp>
        <p:nvSpPr>
          <p:cNvPr id="24" name="object 24"/>
          <p:cNvSpPr txBox="1"/>
          <p:nvPr/>
        </p:nvSpPr>
        <p:spPr>
          <a:xfrm>
            <a:off x="11660551" y="6423205"/>
            <a:ext cx="135890" cy="196215"/>
          </a:xfrm>
          <a:prstGeom prst="rect">
            <a:avLst/>
          </a:prstGeom>
        </p:spPr>
        <p:txBody>
          <a:bodyPr vert="horz" wrap="square" lIns="0" tIns="0" rIns="0" bIns="0" rtlCol="0">
            <a:spAutoFit/>
          </a:bodyPr>
          <a:lstStyle/>
          <a:p>
            <a:pPr marL="25400">
              <a:lnSpc>
                <a:spcPts val="1425"/>
              </a:lnSpc>
            </a:pPr>
            <a:r>
              <a:rPr sz="1200" spc="-5" dirty="0">
                <a:solidFill>
                  <a:srgbClr val="5B6771"/>
                </a:solidFill>
                <a:latin typeface="Arial"/>
                <a:cs typeface="Arial"/>
              </a:rPr>
              <a:t>5</a:t>
            </a:r>
            <a:endParaRPr sz="1200">
              <a:latin typeface="Arial"/>
              <a:cs typeface="Arial"/>
            </a:endParaRPr>
          </a:p>
        </p:txBody>
      </p:sp>
      <p:grpSp>
        <p:nvGrpSpPr>
          <p:cNvPr id="25" name="Group 24" descr="This graphic shows a triangle from most narrow (Surface) to widest (Deep) and three boxes with text respectively: Explicit need: say and think; Tacit need: do and use; Latent/emerging need: know and feel.">
            <a:extLst>
              <a:ext uri="{FF2B5EF4-FFF2-40B4-BE49-F238E27FC236}">
                <a16:creationId xmlns:a16="http://schemas.microsoft.com/office/drawing/2014/main" id="{EF473864-7741-43BC-ACD1-DFA490878E23}"/>
              </a:ext>
            </a:extLst>
          </p:cNvPr>
          <p:cNvGrpSpPr/>
          <p:nvPr/>
        </p:nvGrpSpPr>
        <p:grpSpPr>
          <a:xfrm>
            <a:off x="6552400" y="2679192"/>
            <a:ext cx="4704117" cy="3385543"/>
            <a:chOff x="6552400" y="2679192"/>
            <a:chExt cx="4704117" cy="3385543"/>
          </a:xfrm>
        </p:grpSpPr>
        <p:sp>
          <p:nvSpPr>
            <p:cNvPr id="7" name="object 7" descr="This graphic shows a triangle from most narrow (Surface) to widest (Deep) and three boxes with text respectively: Explicit need: say and think; Tacit need: do and use; Latent/emerging need: know and feel."/>
            <p:cNvSpPr/>
            <p:nvPr/>
          </p:nvSpPr>
          <p:spPr>
            <a:xfrm>
              <a:off x="7504176" y="2679192"/>
              <a:ext cx="3116580" cy="3385185"/>
            </a:xfrm>
            <a:custGeom>
              <a:avLst/>
              <a:gdLst/>
              <a:ahLst/>
              <a:cxnLst/>
              <a:rect l="l" t="t" r="r" b="b"/>
              <a:pathLst>
                <a:path w="3116579" h="3385185">
                  <a:moveTo>
                    <a:pt x="1558290" y="0"/>
                  </a:moveTo>
                  <a:lnTo>
                    <a:pt x="0" y="3384804"/>
                  </a:lnTo>
                  <a:lnTo>
                    <a:pt x="3116580" y="3384804"/>
                  </a:lnTo>
                  <a:lnTo>
                    <a:pt x="1558290" y="0"/>
                  </a:lnTo>
                  <a:close/>
                </a:path>
              </a:pathLst>
            </a:custGeom>
            <a:solidFill>
              <a:srgbClr val="0B2949"/>
            </a:solidFill>
          </p:spPr>
          <p:txBody>
            <a:bodyPr wrap="square" lIns="0" tIns="0" rIns="0" bIns="0" rtlCol="0"/>
            <a:lstStyle/>
            <a:p>
              <a:endParaRPr/>
            </a:p>
          </p:txBody>
        </p:sp>
        <p:sp>
          <p:nvSpPr>
            <p:cNvPr id="8" name="object 8" descr="This graphic shows a triangle from most narrow (Surface) to widest (Deep) and three boxes with text respectively: Explicit need: say and think; Tacit need: do and use; Latent/emerging need: know and feel."/>
            <p:cNvSpPr/>
            <p:nvPr/>
          </p:nvSpPr>
          <p:spPr>
            <a:xfrm>
              <a:off x="7504176" y="2679192"/>
              <a:ext cx="3116580" cy="3385185"/>
            </a:xfrm>
            <a:custGeom>
              <a:avLst/>
              <a:gdLst/>
              <a:ahLst/>
              <a:cxnLst/>
              <a:rect l="l" t="t" r="r" b="b"/>
              <a:pathLst>
                <a:path w="3116579" h="3385185">
                  <a:moveTo>
                    <a:pt x="0" y="3384804"/>
                  </a:moveTo>
                  <a:lnTo>
                    <a:pt x="1558290" y="0"/>
                  </a:lnTo>
                  <a:lnTo>
                    <a:pt x="3116580" y="3384804"/>
                  </a:lnTo>
                  <a:lnTo>
                    <a:pt x="0" y="3384804"/>
                  </a:lnTo>
                  <a:close/>
                </a:path>
              </a:pathLst>
            </a:custGeom>
            <a:ln w="12192">
              <a:solidFill>
                <a:srgbClr val="0B2949"/>
              </a:solidFill>
            </a:ln>
          </p:spPr>
          <p:txBody>
            <a:bodyPr wrap="square" lIns="0" tIns="0" rIns="0" bIns="0" rtlCol="0"/>
            <a:lstStyle/>
            <a:p>
              <a:endParaRPr/>
            </a:p>
          </p:txBody>
        </p:sp>
        <p:sp>
          <p:nvSpPr>
            <p:cNvPr id="9" name="object 9" descr="This graphic shows a triangle from most narrow (Surface) to widest (Deep) and three boxes with text respectively: Explicit need: say and think; Tacit need: do and use; Latent/emerging need: know and feel."/>
            <p:cNvSpPr/>
            <p:nvPr/>
          </p:nvSpPr>
          <p:spPr>
            <a:xfrm>
              <a:off x="9055607" y="3019046"/>
              <a:ext cx="2200910" cy="802005"/>
            </a:xfrm>
            <a:custGeom>
              <a:avLst/>
              <a:gdLst/>
              <a:ahLst/>
              <a:cxnLst/>
              <a:rect l="l" t="t" r="r" b="b"/>
              <a:pathLst>
                <a:path w="2200909" h="802004">
                  <a:moveTo>
                    <a:pt x="2067052" y="0"/>
                  </a:moveTo>
                  <a:lnTo>
                    <a:pt x="133604" y="0"/>
                  </a:lnTo>
                  <a:lnTo>
                    <a:pt x="91374" y="6811"/>
                  </a:lnTo>
                  <a:lnTo>
                    <a:pt x="54699" y="25777"/>
                  </a:lnTo>
                  <a:lnTo>
                    <a:pt x="25777" y="54699"/>
                  </a:lnTo>
                  <a:lnTo>
                    <a:pt x="6811" y="91374"/>
                  </a:lnTo>
                  <a:lnTo>
                    <a:pt x="0" y="133603"/>
                  </a:lnTo>
                  <a:lnTo>
                    <a:pt x="0" y="668019"/>
                  </a:lnTo>
                  <a:lnTo>
                    <a:pt x="6811" y="710249"/>
                  </a:lnTo>
                  <a:lnTo>
                    <a:pt x="25777" y="746924"/>
                  </a:lnTo>
                  <a:lnTo>
                    <a:pt x="54699" y="775846"/>
                  </a:lnTo>
                  <a:lnTo>
                    <a:pt x="91374" y="794812"/>
                  </a:lnTo>
                  <a:lnTo>
                    <a:pt x="133604" y="801623"/>
                  </a:lnTo>
                  <a:lnTo>
                    <a:pt x="2067052" y="801623"/>
                  </a:lnTo>
                  <a:lnTo>
                    <a:pt x="2109281" y="794812"/>
                  </a:lnTo>
                  <a:lnTo>
                    <a:pt x="2145956" y="775846"/>
                  </a:lnTo>
                  <a:lnTo>
                    <a:pt x="2174878" y="746924"/>
                  </a:lnTo>
                  <a:lnTo>
                    <a:pt x="2193844" y="710249"/>
                  </a:lnTo>
                  <a:lnTo>
                    <a:pt x="2200656" y="668019"/>
                  </a:lnTo>
                  <a:lnTo>
                    <a:pt x="2200656" y="133603"/>
                  </a:lnTo>
                  <a:lnTo>
                    <a:pt x="2193844" y="91374"/>
                  </a:lnTo>
                  <a:lnTo>
                    <a:pt x="2174878" y="54699"/>
                  </a:lnTo>
                  <a:lnTo>
                    <a:pt x="2145956" y="25777"/>
                  </a:lnTo>
                  <a:lnTo>
                    <a:pt x="2109281" y="6811"/>
                  </a:lnTo>
                  <a:lnTo>
                    <a:pt x="2067052" y="0"/>
                  </a:lnTo>
                  <a:close/>
                </a:path>
              </a:pathLst>
            </a:custGeom>
            <a:solidFill>
              <a:srgbClr val="F2F2F2">
                <a:alpha val="90194"/>
              </a:srgbClr>
            </a:solidFill>
          </p:spPr>
          <p:txBody>
            <a:bodyPr wrap="square" lIns="0" tIns="0" rIns="0" bIns="0" rtlCol="0"/>
            <a:lstStyle/>
            <a:p>
              <a:endParaRPr/>
            </a:p>
          </p:txBody>
        </p:sp>
        <p:sp>
          <p:nvSpPr>
            <p:cNvPr id="10" name="object 10" descr="This graphic shows a triangle from most narrow (Surface) to widest (Deep) and three boxes with text respectively: Explicit need: say and think; Tacit need: do and use; Latent/emerging need: know and feel."/>
            <p:cNvSpPr/>
            <p:nvPr/>
          </p:nvSpPr>
          <p:spPr>
            <a:xfrm>
              <a:off x="9055606" y="3019046"/>
              <a:ext cx="2200910" cy="802005"/>
            </a:xfrm>
            <a:custGeom>
              <a:avLst/>
              <a:gdLst/>
              <a:ahLst/>
              <a:cxnLst/>
              <a:rect l="l" t="t" r="r" b="b"/>
              <a:pathLst>
                <a:path w="2200909" h="802004">
                  <a:moveTo>
                    <a:pt x="0" y="133603"/>
                  </a:moveTo>
                  <a:lnTo>
                    <a:pt x="6811" y="91374"/>
                  </a:lnTo>
                  <a:lnTo>
                    <a:pt x="25777" y="54699"/>
                  </a:lnTo>
                  <a:lnTo>
                    <a:pt x="54699" y="25777"/>
                  </a:lnTo>
                  <a:lnTo>
                    <a:pt x="91374" y="6811"/>
                  </a:lnTo>
                  <a:lnTo>
                    <a:pt x="133604" y="0"/>
                  </a:lnTo>
                  <a:lnTo>
                    <a:pt x="2067052" y="0"/>
                  </a:lnTo>
                  <a:lnTo>
                    <a:pt x="2109281" y="6811"/>
                  </a:lnTo>
                  <a:lnTo>
                    <a:pt x="2145956" y="25777"/>
                  </a:lnTo>
                  <a:lnTo>
                    <a:pt x="2174878" y="54699"/>
                  </a:lnTo>
                  <a:lnTo>
                    <a:pt x="2193844" y="91374"/>
                  </a:lnTo>
                  <a:lnTo>
                    <a:pt x="2200656" y="133603"/>
                  </a:lnTo>
                  <a:lnTo>
                    <a:pt x="2200656" y="668019"/>
                  </a:lnTo>
                  <a:lnTo>
                    <a:pt x="2193844" y="710249"/>
                  </a:lnTo>
                  <a:lnTo>
                    <a:pt x="2174878" y="746924"/>
                  </a:lnTo>
                  <a:lnTo>
                    <a:pt x="2145956" y="775846"/>
                  </a:lnTo>
                  <a:lnTo>
                    <a:pt x="2109281" y="794812"/>
                  </a:lnTo>
                  <a:lnTo>
                    <a:pt x="2067052" y="801623"/>
                  </a:lnTo>
                  <a:lnTo>
                    <a:pt x="133604" y="801623"/>
                  </a:lnTo>
                  <a:lnTo>
                    <a:pt x="91374" y="794812"/>
                  </a:lnTo>
                  <a:lnTo>
                    <a:pt x="54699" y="775846"/>
                  </a:lnTo>
                  <a:lnTo>
                    <a:pt x="25777" y="746924"/>
                  </a:lnTo>
                  <a:lnTo>
                    <a:pt x="6811" y="710249"/>
                  </a:lnTo>
                  <a:lnTo>
                    <a:pt x="0" y="668019"/>
                  </a:lnTo>
                  <a:lnTo>
                    <a:pt x="0" y="133603"/>
                  </a:lnTo>
                  <a:close/>
                </a:path>
              </a:pathLst>
            </a:custGeom>
            <a:ln w="12192">
              <a:solidFill>
                <a:srgbClr val="046B5C"/>
              </a:solidFill>
            </a:ln>
          </p:spPr>
          <p:txBody>
            <a:bodyPr wrap="square" lIns="0" tIns="0" rIns="0" bIns="0" rtlCol="0"/>
            <a:lstStyle/>
            <a:p>
              <a:endParaRPr/>
            </a:p>
          </p:txBody>
        </p:sp>
        <p:sp>
          <p:nvSpPr>
            <p:cNvPr id="11" name="object 11" descr="This graphic shows a triangle from most narrow (Surface) to widest (Deep) and three boxes with text respectively: Explicit need: say and think; Tacit need: do and use; Latent/emerging need: know and feel."/>
            <p:cNvSpPr txBox="1"/>
            <p:nvPr/>
          </p:nvSpPr>
          <p:spPr>
            <a:xfrm>
              <a:off x="9220414" y="3248286"/>
              <a:ext cx="1872614" cy="353695"/>
            </a:xfrm>
            <a:prstGeom prst="rect">
              <a:avLst/>
            </a:prstGeom>
          </p:spPr>
          <p:txBody>
            <a:bodyPr vert="horz" wrap="square" lIns="0" tIns="0" rIns="0" bIns="0" rtlCol="0">
              <a:spAutoFit/>
            </a:bodyPr>
            <a:lstStyle/>
            <a:p>
              <a:pPr marL="708660" marR="5080" indent="-696595">
                <a:lnSpc>
                  <a:spcPts val="1330"/>
                </a:lnSpc>
              </a:pPr>
              <a:r>
                <a:rPr sz="1300" b="1" spc="-10" dirty="0">
                  <a:solidFill>
                    <a:srgbClr val="046B5C"/>
                  </a:solidFill>
                  <a:latin typeface="Georgia"/>
                  <a:cs typeface="Georgia"/>
                </a:rPr>
                <a:t>Explicit </a:t>
              </a:r>
              <a:r>
                <a:rPr sz="1300" b="1" spc="-5" dirty="0">
                  <a:solidFill>
                    <a:srgbClr val="046B5C"/>
                  </a:solidFill>
                  <a:latin typeface="Georgia"/>
                  <a:cs typeface="Georgia"/>
                </a:rPr>
                <a:t>need: </a:t>
              </a:r>
              <a:r>
                <a:rPr sz="1300" b="1" spc="-10" dirty="0">
                  <a:solidFill>
                    <a:srgbClr val="046B5C"/>
                  </a:solidFill>
                  <a:latin typeface="Georgia"/>
                  <a:cs typeface="Georgia"/>
                </a:rPr>
                <a:t>say </a:t>
              </a:r>
              <a:r>
                <a:rPr sz="1300" b="1" spc="-5" dirty="0">
                  <a:solidFill>
                    <a:srgbClr val="046B5C"/>
                  </a:solidFill>
                  <a:latin typeface="Georgia"/>
                  <a:cs typeface="Georgia"/>
                </a:rPr>
                <a:t>and  think</a:t>
              </a:r>
              <a:endParaRPr sz="1300" dirty="0">
                <a:latin typeface="Georgia"/>
                <a:cs typeface="Georgia"/>
              </a:endParaRPr>
            </a:p>
          </p:txBody>
        </p:sp>
        <p:sp>
          <p:nvSpPr>
            <p:cNvPr id="12" name="object 12" descr="This graphic shows a triangle from most narrow (Surface) to widest (Deep) and three boxes with text respectively: Explicit need: say and think; Tacit need: do and use; Latent/emerging need: know and feel."/>
            <p:cNvSpPr/>
            <p:nvPr/>
          </p:nvSpPr>
          <p:spPr>
            <a:xfrm>
              <a:off x="9055607" y="3921255"/>
              <a:ext cx="2200910" cy="800100"/>
            </a:xfrm>
            <a:custGeom>
              <a:avLst/>
              <a:gdLst/>
              <a:ahLst/>
              <a:cxnLst/>
              <a:rect l="l" t="t" r="r" b="b"/>
              <a:pathLst>
                <a:path w="2200909" h="800100">
                  <a:moveTo>
                    <a:pt x="2067306" y="0"/>
                  </a:moveTo>
                  <a:lnTo>
                    <a:pt x="133350" y="0"/>
                  </a:lnTo>
                  <a:lnTo>
                    <a:pt x="91201" y="6798"/>
                  </a:lnTo>
                  <a:lnTo>
                    <a:pt x="54595" y="25728"/>
                  </a:lnTo>
                  <a:lnTo>
                    <a:pt x="25728" y="54595"/>
                  </a:lnTo>
                  <a:lnTo>
                    <a:pt x="6798" y="91201"/>
                  </a:lnTo>
                  <a:lnTo>
                    <a:pt x="0" y="133349"/>
                  </a:lnTo>
                  <a:lnTo>
                    <a:pt x="0" y="666737"/>
                  </a:lnTo>
                  <a:lnTo>
                    <a:pt x="6798" y="708892"/>
                  </a:lnTo>
                  <a:lnTo>
                    <a:pt x="25728" y="745502"/>
                  </a:lnTo>
                  <a:lnTo>
                    <a:pt x="54595" y="774370"/>
                  </a:lnTo>
                  <a:lnTo>
                    <a:pt x="91201" y="793301"/>
                  </a:lnTo>
                  <a:lnTo>
                    <a:pt x="133350" y="800099"/>
                  </a:lnTo>
                  <a:lnTo>
                    <a:pt x="2067306" y="800099"/>
                  </a:lnTo>
                  <a:lnTo>
                    <a:pt x="2109454" y="793301"/>
                  </a:lnTo>
                  <a:lnTo>
                    <a:pt x="2146060" y="774370"/>
                  </a:lnTo>
                  <a:lnTo>
                    <a:pt x="2174927" y="745502"/>
                  </a:lnTo>
                  <a:lnTo>
                    <a:pt x="2193857" y="708892"/>
                  </a:lnTo>
                  <a:lnTo>
                    <a:pt x="2200656" y="666737"/>
                  </a:lnTo>
                  <a:lnTo>
                    <a:pt x="2200656" y="133349"/>
                  </a:lnTo>
                  <a:lnTo>
                    <a:pt x="2193857" y="91201"/>
                  </a:lnTo>
                  <a:lnTo>
                    <a:pt x="2174927" y="54595"/>
                  </a:lnTo>
                  <a:lnTo>
                    <a:pt x="2146060" y="25728"/>
                  </a:lnTo>
                  <a:lnTo>
                    <a:pt x="2109454" y="6798"/>
                  </a:lnTo>
                  <a:lnTo>
                    <a:pt x="2067306" y="0"/>
                  </a:lnTo>
                  <a:close/>
                </a:path>
              </a:pathLst>
            </a:custGeom>
            <a:solidFill>
              <a:srgbClr val="F2F2F2">
                <a:alpha val="90194"/>
              </a:srgbClr>
            </a:solidFill>
          </p:spPr>
          <p:txBody>
            <a:bodyPr wrap="square" lIns="0" tIns="0" rIns="0" bIns="0" rtlCol="0"/>
            <a:lstStyle/>
            <a:p>
              <a:endParaRPr/>
            </a:p>
          </p:txBody>
        </p:sp>
        <p:sp>
          <p:nvSpPr>
            <p:cNvPr id="13" name="object 13" descr="This graphic shows a triangle from most narrow (Surface) to widest (Deep) and three boxes with text respectively: Explicit need: say and think; Tacit need: do and use; Latent/emerging need: know and feel."/>
            <p:cNvSpPr/>
            <p:nvPr/>
          </p:nvSpPr>
          <p:spPr>
            <a:xfrm>
              <a:off x="9055606" y="3921255"/>
              <a:ext cx="2200910" cy="800100"/>
            </a:xfrm>
            <a:custGeom>
              <a:avLst/>
              <a:gdLst/>
              <a:ahLst/>
              <a:cxnLst/>
              <a:rect l="l" t="t" r="r" b="b"/>
              <a:pathLst>
                <a:path w="2200909" h="800100">
                  <a:moveTo>
                    <a:pt x="0" y="133349"/>
                  </a:moveTo>
                  <a:lnTo>
                    <a:pt x="6798" y="91201"/>
                  </a:lnTo>
                  <a:lnTo>
                    <a:pt x="25728" y="54595"/>
                  </a:lnTo>
                  <a:lnTo>
                    <a:pt x="54595" y="25728"/>
                  </a:lnTo>
                  <a:lnTo>
                    <a:pt x="91201" y="6798"/>
                  </a:lnTo>
                  <a:lnTo>
                    <a:pt x="133350" y="0"/>
                  </a:lnTo>
                  <a:lnTo>
                    <a:pt x="2067306" y="0"/>
                  </a:lnTo>
                  <a:lnTo>
                    <a:pt x="2109454" y="6798"/>
                  </a:lnTo>
                  <a:lnTo>
                    <a:pt x="2146060" y="25728"/>
                  </a:lnTo>
                  <a:lnTo>
                    <a:pt x="2174927" y="54595"/>
                  </a:lnTo>
                  <a:lnTo>
                    <a:pt x="2193857" y="91201"/>
                  </a:lnTo>
                  <a:lnTo>
                    <a:pt x="2200656" y="133349"/>
                  </a:lnTo>
                  <a:lnTo>
                    <a:pt x="2200656" y="666737"/>
                  </a:lnTo>
                  <a:lnTo>
                    <a:pt x="2193857" y="708892"/>
                  </a:lnTo>
                  <a:lnTo>
                    <a:pt x="2174927" y="745502"/>
                  </a:lnTo>
                  <a:lnTo>
                    <a:pt x="2146060" y="774370"/>
                  </a:lnTo>
                  <a:lnTo>
                    <a:pt x="2109454" y="793301"/>
                  </a:lnTo>
                  <a:lnTo>
                    <a:pt x="2067306" y="800099"/>
                  </a:lnTo>
                  <a:lnTo>
                    <a:pt x="133350" y="800099"/>
                  </a:lnTo>
                  <a:lnTo>
                    <a:pt x="91201" y="793301"/>
                  </a:lnTo>
                  <a:lnTo>
                    <a:pt x="54595" y="774370"/>
                  </a:lnTo>
                  <a:lnTo>
                    <a:pt x="25728" y="745502"/>
                  </a:lnTo>
                  <a:lnTo>
                    <a:pt x="6798" y="708892"/>
                  </a:lnTo>
                  <a:lnTo>
                    <a:pt x="0" y="666737"/>
                  </a:lnTo>
                  <a:lnTo>
                    <a:pt x="0" y="133349"/>
                  </a:lnTo>
                  <a:close/>
                </a:path>
              </a:pathLst>
            </a:custGeom>
            <a:ln w="12191">
              <a:solidFill>
                <a:srgbClr val="046B5C"/>
              </a:solidFill>
            </a:ln>
          </p:spPr>
          <p:txBody>
            <a:bodyPr wrap="square" lIns="0" tIns="0" rIns="0" bIns="0" rtlCol="0"/>
            <a:lstStyle/>
            <a:p>
              <a:endParaRPr/>
            </a:p>
          </p:txBody>
        </p:sp>
        <p:sp>
          <p:nvSpPr>
            <p:cNvPr id="14" name="object 14" descr="This graphic shows a triangle from most narrow (Surface) to widest (Deep) and three boxes with text respectively: Explicit need: say and think; Tacit need: do and use; Latent/emerging need: know and feel."/>
            <p:cNvSpPr txBox="1"/>
            <p:nvPr/>
          </p:nvSpPr>
          <p:spPr>
            <a:xfrm>
              <a:off x="9546517" y="4149886"/>
              <a:ext cx="1219835" cy="353695"/>
            </a:xfrm>
            <a:prstGeom prst="rect">
              <a:avLst/>
            </a:prstGeom>
          </p:spPr>
          <p:txBody>
            <a:bodyPr vert="horz" wrap="square" lIns="0" tIns="0" rIns="0" bIns="0" rtlCol="0">
              <a:spAutoFit/>
            </a:bodyPr>
            <a:lstStyle/>
            <a:p>
              <a:pPr marL="281940" marR="5080" indent="-269875">
                <a:lnSpc>
                  <a:spcPts val="1330"/>
                </a:lnSpc>
              </a:pPr>
              <a:r>
                <a:rPr sz="1300" b="1" spc="-10" dirty="0">
                  <a:solidFill>
                    <a:srgbClr val="046B5C"/>
                  </a:solidFill>
                  <a:latin typeface="Georgia"/>
                  <a:cs typeface="Georgia"/>
                </a:rPr>
                <a:t>Tacit </a:t>
              </a:r>
              <a:r>
                <a:rPr sz="1300" b="1" spc="-5" dirty="0">
                  <a:solidFill>
                    <a:srgbClr val="046B5C"/>
                  </a:solidFill>
                  <a:latin typeface="Georgia"/>
                  <a:cs typeface="Georgia"/>
                </a:rPr>
                <a:t>need: do  and</a:t>
              </a:r>
              <a:r>
                <a:rPr sz="1300" b="1" spc="-70" dirty="0">
                  <a:solidFill>
                    <a:srgbClr val="046B5C"/>
                  </a:solidFill>
                  <a:latin typeface="Georgia"/>
                  <a:cs typeface="Georgia"/>
                </a:rPr>
                <a:t> </a:t>
              </a:r>
              <a:r>
                <a:rPr sz="1300" b="1" spc="-10" dirty="0">
                  <a:solidFill>
                    <a:srgbClr val="046B5C"/>
                  </a:solidFill>
                  <a:latin typeface="Georgia"/>
                  <a:cs typeface="Georgia"/>
                </a:rPr>
                <a:t>use</a:t>
              </a:r>
              <a:endParaRPr sz="1300">
                <a:latin typeface="Georgia"/>
                <a:cs typeface="Georgia"/>
              </a:endParaRPr>
            </a:p>
          </p:txBody>
        </p:sp>
        <p:sp>
          <p:nvSpPr>
            <p:cNvPr id="15" name="object 15" descr="This graphic shows a triangle from most narrow (Surface) to widest (Deep) and three boxes with text respectively: Explicit need: say and think; Tacit need: do and use; Latent/emerging need: know and feel."/>
            <p:cNvSpPr/>
            <p:nvPr/>
          </p:nvSpPr>
          <p:spPr>
            <a:xfrm>
              <a:off x="9055607" y="4821938"/>
              <a:ext cx="2200910" cy="802005"/>
            </a:xfrm>
            <a:custGeom>
              <a:avLst/>
              <a:gdLst/>
              <a:ahLst/>
              <a:cxnLst/>
              <a:rect l="l" t="t" r="r" b="b"/>
              <a:pathLst>
                <a:path w="2200909" h="802004">
                  <a:moveTo>
                    <a:pt x="2067052" y="0"/>
                  </a:moveTo>
                  <a:lnTo>
                    <a:pt x="133604" y="0"/>
                  </a:lnTo>
                  <a:lnTo>
                    <a:pt x="91374" y="6811"/>
                  </a:lnTo>
                  <a:lnTo>
                    <a:pt x="54699" y="25777"/>
                  </a:lnTo>
                  <a:lnTo>
                    <a:pt x="25777" y="54699"/>
                  </a:lnTo>
                  <a:lnTo>
                    <a:pt x="6811" y="91374"/>
                  </a:lnTo>
                  <a:lnTo>
                    <a:pt x="0" y="133603"/>
                  </a:lnTo>
                  <a:lnTo>
                    <a:pt x="0" y="668019"/>
                  </a:lnTo>
                  <a:lnTo>
                    <a:pt x="6811" y="710249"/>
                  </a:lnTo>
                  <a:lnTo>
                    <a:pt x="25777" y="746924"/>
                  </a:lnTo>
                  <a:lnTo>
                    <a:pt x="54699" y="775846"/>
                  </a:lnTo>
                  <a:lnTo>
                    <a:pt x="91374" y="794812"/>
                  </a:lnTo>
                  <a:lnTo>
                    <a:pt x="133604" y="801623"/>
                  </a:lnTo>
                  <a:lnTo>
                    <a:pt x="2067052" y="801623"/>
                  </a:lnTo>
                  <a:lnTo>
                    <a:pt x="2109281" y="794812"/>
                  </a:lnTo>
                  <a:lnTo>
                    <a:pt x="2145956" y="775846"/>
                  </a:lnTo>
                  <a:lnTo>
                    <a:pt x="2174878" y="746924"/>
                  </a:lnTo>
                  <a:lnTo>
                    <a:pt x="2193844" y="710249"/>
                  </a:lnTo>
                  <a:lnTo>
                    <a:pt x="2200656" y="668019"/>
                  </a:lnTo>
                  <a:lnTo>
                    <a:pt x="2200656" y="133603"/>
                  </a:lnTo>
                  <a:lnTo>
                    <a:pt x="2193844" y="91374"/>
                  </a:lnTo>
                  <a:lnTo>
                    <a:pt x="2174878" y="54699"/>
                  </a:lnTo>
                  <a:lnTo>
                    <a:pt x="2145956" y="25777"/>
                  </a:lnTo>
                  <a:lnTo>
                    <a:pt x="2109281" y="6811"/>
                  </a:lnTo>
                  <a:lnTo>
                    <a:pt x="2067052" y="0"/>
                  </a:lnTo>
                  <a:close/>
                </a:path>
              </a:pathLst>
            </a:custGeom>
            <a:solidFill>
              <a:srgbClr val="F2F2F2">
                <a:alpha val="90194"/>
              </a:srgbClr>
            </a:solidFill>
          </p:spPr>
          <p:txBody>
            <a:bodyPr wrap="square" lIns="0" tIns="0" rIns="0" bIns="0" rtlCol="0"/>
            <a:lstStyle/>
            <a:p>
              <a:endParaRPr/>
            </a:p>
          </p:txBody>
        </p:sp>
        <p:sp>
          <p:nvSpPr>
            <p:cNvPr id="16" name="object 16" descr="This graphic shows a triangle from most narrow (Surface) to widest (Deep) and three boxes with text respectively: Explicit need: say and think; Tacit need: do and use; Latent/emerging need: know and feel."/>
            <p:cNvSpPr/>
            <p:nvPr/>
          </p:nvSpPr>
          <p:spPr>
            <a:xfrm>
              <a:off x="9055606" y="4821938"/>
              <a:ext cx="2200910" cy="802005"/>
            </a:xfrm>
            <a:custGeom>
              <a:avLst/>
              <a:gdLst/>
              <a:ahLst/>
              <a:cxnLst/>
              <a:rect l="l" t="t" r="r" b="b"/>
              <a:pathLst>
                <a:path w="2200909" h="802004">
                  <a:moveTo>
                    <a:pt x="0" y="133603"/>
                  </a:moveTo>
                  <a:lnTo>
                    <a:pt x="6811" y="91374"/>
                  </a:lnTo>
                  <a:lnTo>
                    <a:pt x="25777" y="54699"/>
                  </a:lnTo>
                  <a:lnTo>
                    <a:pt x="54699" y="25777"/>
                  </a:lnTo>
                  <a:lnTo>
                    <a:pt x="91374" y="6811"/>
                  </a:lnTo>
                  <a:lnTo>
                    <a:pt x="133604" y="0"/>
                  </a:lnTo>
                  <a:lnTo>
                    <a:pt x="2067052" y="0"/>
                  </a:lnTo>
                  <a:lnTo>
                    <a:pt x="2109281" y="6811"/>
                  </a:lnTo>
                  <a:lnTo>
                    <a:pt x="2145956" y="25777"/>
                  </a:lnTo>
                  <a:lnTo>
                    <a:pt x="2174878" y="54699"/>
                  </a:lnTo>
                  <a:lnTo>
                    <a:pt x="2193844" y="91374"/>
                  </a:lnTo>
                  <a:lnTo>
                    <a:pt x="2200656" y="133603"/>
                  </a:lnTo>
                  <a:lnTo>
                    <a:pt x="2200656" y="668019"/>
                  </a:lnTo>
                  <a:lnTo>
                    <a:pt x="2193844" y="710249"/>
                  </a:lnTo>
                  <a:lnTo>
                    <a:pt x="2174878" y="746924"/>
                  </a:lnTo>
                  <a:lnTo>
                    <a:pt x="2145956" y="775846"/>
                  </a:lnTo>
                  <a:lnTo>
                    <a:pt x="2109281" y="794812"/>
                  </a:lnTo>
                  <a:lnTo>
                    <a:pt x="2067052" y="801623"/>
                  </a:lnTo>
                  <a:lnTo>
                    <a:pt x="133604" y="801623"/>
                  </a:lnTo>
                  <a:lnTo>
                    <a:pt x="91374" y="794812"/>
                  </a:lnTo>
                  <a:lnTo>
                    <a:pt x="54699" y="775846"/>
                  </a:lnTo>
                  <a:lnTo>
                    <a:pt x="25777" y="746924"/>
                  </a:lnTo>
                  <a:lnTo>
                    <a:pt x="6811" y="710249"/>
                  </a:lnTo>
                  <a:lnTo>
                    <a:pt x="0" y="668019"/>
                  </a:lnTo>
                  <a:lnTo>
                    <a:pt x="0" y="133603"/>
                  </a:lnTo>
                  <a:close/>
                </a:path>
              </a:pathLst>
            </a:custGeom>
            <a:ln w="12192">
              <a:solidFill>
                <a:srgbClr val="046B5C"/>
              </a:solidFill>
            </a:ln>
          </p:spPr>
          <p:txBody>
            <a:bodyPr wrap="square" lIns="0" tIns="0" rIns="0" bIns="0" rtlCol="0"/>
            <a:lstStyle/>
            <a:p>
              <a:endParaRPr/>
            </a:p>
          </p:txBody>
        </p:sp>
        <p:sp>
          <p:nvSpPr>
            <p:cNvPr id="17" name="object 17" descr="This graphic shows a triangle from most narrow (Surface) to widest (Deep) and three boxes with text respectively: Explicit need: say and think; Tacit need: do and use; Latent/emerging need: know and feel."/>
            <p:cNvSpPr txBox="1"/>
            <p:nvPr/>
          </p:nvSpPr>
          <p:spPr>
            <a:xfrm>
              <a:off x="9168566" y="5051484"/>
              <a:ext cx="1974214" cy="353695"/>
            </a:xfrm>
            <a:prstGeom prst="rect">
              <a:avLst/>
            </a:prstGeom>
          </p:spPr>
          <p:txBody>
            <a:bodyPr vert="horz" wrap="square" lIns="0" tIns="0" rIns="0" bIns="0" rtlCol="0">
              <a:spAutoFit/>
            </a:bodyPr>
            <a:lstStyle/>
            <a:p>
              <a:pPr marL="396240" marR="5080" indent="-384175">
                <a:lnSpc>
                  <a:spcPts val="1330"/>
                </a:lnSpc>
              </a:pPr>
              <a:r>
                <a:rPr sz="1300" b="1" spc="-5" dirty="0">
                  <a:solidFill>
                    <a:srgbClr val="046B5C"/>
                  </a:solidFill>
                  <a:latin typeface="Georgia"/>
                  <a:cs typeface="Georgia"/>
                </a:rPr>
                <a:t>Latent/emerging need:  know and</a:t>
              </a:r>
              <a:r>
                <a:rPr sz="1300" b="1" spc="-70" dirty="0">
                  <a:solidFill>
                    <a:srgbClr val="046B5C"/>
                  </a:solidFill>
                  <a:latin typeface="Georgia"/>
                  <a:cs typeface="Georgia"/>
                </a:rPr>
                <a:t> </a:t>
              </a:r>
              <a:r>
                <a:rPr sz="1300" b="1" spc="-5" dirty="0">
                  <a:solidFill>
                    <a:srgbClr val="046B5C"/>
                  </a:solidFill>
                  <a:latin typeface="Georgia"/>
                  <a:cs typeface="Georgia"/>
                </a:rPr>
                <a:t>feel</a:t>
              </a:r>
              <a:endParaRPr sz="1300">
                <a:latin typeface="Georgia"/>
                <a:cs typeface="Georgia"/>
              </a:endParaRPr>
            </a:p>
          </p:txBody>
        </p:sp>
        <p:sp>
          <p:nvSpPr>
            <p:cNvPr id="18" name="object 18" descr="This graphic shows a triangle from most narrow (Surface) to widest (Deep) and three boxes with text respectively: Explicit need: say and think; Tacit need: do and use; Latent/emerging need: know and feel."/>
            <p:cNvSpPr/>
            <p:nvPr/>
          </p:nvSpPr>
          <p:spPr>
            <a:xfrm>
              <a:off x="7437119" y="2742692"/>
              <a:ext cx="0" cy="3258820"/>
            </a:xfrm>
            <a:custGeom>
              <a:avLst/>
              <a:gdLst/>
              <a:ahLst/>
              <a:cxnLst/>
              <a:rect l="l" t="t" r="r" b="b"/>
              <a:pathLst>
                <a:path h="3258820">
                  <a:moveTo>
                    <a:pt x="0" y="0"/>
                  </a:moveTo>
                  <a:lnTo>
                    <a:pt x="0" y="3258540"/>
                  </a:lnTo>
                </a:path>
              </a:pathLst>
            </a:custGeom>
            <a:ln w="12700">
              <a:solidFill>
                <a:srgbClr val="0B2949"/>
              </a:solidFill>
            </a:ln>
          </p:spPr>
          <p:txBody>
            <a:bodyPr wrap="square" lIns="0" tIns="0" rIns="0" bIns="0" rtlCol="0"/>
            <a:lstStyle/>
            <a:p>
              <a:endParaRPr/>
            </a:p>
          </p:txBody>
        </p:sp>
        <p:sp>
          <p:nvSpPr>
            <p:cNvPr id="19" name="object 19" descr="This graphic shows a triangle from most narrow (Surface) to widest (Deep) and three boxes with text respectively: Explicit need: say and think; Tacit need: do and use; Latent/emerging need: know and feel."/>
            <p:cNvSpPr/>
            <p:nvPr/>
          </p:nvSpPr>
          <p:spPr>
            <a:xfrm>
              <a:off x="7399023" y="5988535"/>
              <a:ext cx="76200" cy="76200"/>
            </a:xfrm>
            <a:custGeom>
              <a:avLst/>
              <a:gdLst/>
              <a:ahLst/>
              <a:cxnLst/>
              <a:rect l="l" t="t" r="r" b="b"/>
              <a:pathLst>
                <a:path w="76200" h="76200">
                  <a:moveTo>
                    <a:pt x="76200" y="0"/>
                  </a:moveTo>
                  <a:lnTo>
                    <a:pt x="0" y="0"/>
                  </a:lnTo>
                  <a:lnTo>
                    <a:pt x="38100" y="76199"/>
                  </a:lnTo>
                  <a:lnTo>
                    <a:pt x="76200" y="0"/>
                  </a:lnTo>
                  <a:close/>
                </a:path>
              </a:pathLst>
            </a:custGeom>
            <a:solidFill>
              <a:srgbClr val="0B2949"/>
            </a:solidFill>
          </p:spPr>
          <p:txBody>
            <a:bodyPr wrap="square" lIns="0" tIns="0" rIns="0" bIns="0" rtlCol="0"/>
            <a:lstStyle/>
            <a:p>
              <a:endParaRPr/>
            </a:p>
          </p:txBody>
        </p:sp>
        <p:sp>
          <p:nvSpPr>
            <p:cNvPr id="20" name="object 20" descr="This graphic shows a triangle from most narrow (Surface) to widest (Deep) and three boxes with text respectively: Explicit need: say and think; Tacit need: do and use; Latent/emerging need: know and feel."/>
            <p:cNvSpPr/>
            <p:nvPr/>
          </p:nvSpPr>
          <p:spPr>
            <a:xfrm>
              <a:off x="7399023" y="267919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B2949"/>
            </a:solidFill>
          </p:spPr>
          <p:txBody>
            <a:bodyPr wrap="square" lIns="0" tIns="0" rIns="0" bIns="0" rtlCol="0"/>
            <a:lstStyle/>
            <a:p>
              <a:endParaRPr/>
            </a:p>
          </p:txBody>
        </p:sp>
        <p:sp>
          <p:nvSpPr>
            <p:cNvPr id="21" name="object 21" descr="This graphic shows a triangle from most narrow (Surface) to widest (Deep) and three boxes with text respectively: Explicit need: say and think; Tacit need: do and use; Latent/emerging need: know and feel."/>
            <p:cNvSpPr txBox="1"/>
            <p:nvPr/>
          </p:nvSpPr>
          <p:spPr>
            <a:xfrm>
              <a:off x="6552400" y="2954722"/>
              <a:ext cx="782320" cy="291465"/>
            </a:xfrm>
            <a:prstGeom prst="rect">
              <a:avLst/>
            </a:prstGeom>
          </p:spPr>
          <p:txBody>
            <a:bodyPr vert="horz" wrap="square" lIns="0" tIns="0" rIns="0" bIns="0" rtlCol="0">
              <a:spAutoFit/>
            </a:bodyPr>
            <a:lstStyle/>
            <a:p>
              <a:pPr marL="12700">
                <a:lnSpc>
                  <a:spcPct val="100000"/>
                </a:lnSpc>
              </a:pPr>
              <a:r>
                <a:rPr sz="1800" spc="-10" dirty="0">
                  <a:solidFill>
                    <a:srgbClr val="0B2949"/>
                  </a:solidFill>
                  <a:latin typeface="Georgia"/>
                  <a:cs typeface="Georgia"/>
                </a:rPr>
                <a:t>Sur</a:t>
              </a:r>
              <a:r>
                <a:rPr sz="1800" spc="-5" dirty="0">
                  <a:solidFill>
                    <a:srgbClr val="0B2949"/>
                  </a:solidFill>
                  <a:latin typeface="Georgia"/>
                  <a:cs typeface="Georgia"/>
                </a:rPr>
                <a:t>f</a:t>
              </a:r>
              <a:r>
                <a:rPr sz="1800" spc="5" dirty="0">
                  <a:solidFill>
                    <a:srgbClr val="0B2949"/>
                  </a:solidFill>
                  <a:latin typeface="Georgia"/>
                  <a:cs typeface="Georgia"/>
                </a:rPr>
                <a:t>a</a:t>
              </a:r>
              <a:r>
                <a:rPr sz="1800" spc="-10" dirty="0">
                  <a:solidFill>
                    <a:srgbClr val="0B2949"/>
                  </a:solidFill>
                  <a:latin typeface="Georgia"/>
                  <a:cs typeface="Georgia"/>
                </a:rPr>
                <a:t>ce</a:t>
              </a:r>
              <a:endParaRPr sz="1800" dirty="0">
                <a:latin typeface="Georgia"/>
                <a:cs typeface="Georgia"/>
              </a:endParaRPr>
            </a:p>
          </p:txBody>
        </p:sp>
        <p:sp>
          <p:nvSpPr>
            <p:cNvPr id="22" name="object 22" descr="This graphic shows a triangle from most narrow (Surface) to widest (Deep) and three boxes with text respectively: Explicit need: say and think; Tacit need: do and use; Latent/emerging need: know and feel."/>
            <p:cNvSpPr txBox="1"/>
            <p:nvPr/>
          </p:nvSpPr>
          <p:spPr>
            <a:xfrm>
              <a:off x="6673101" y="5442576"/>
              <a:ext cx="549275" cy="291465"/>
            </a:xfrm>
            <a:prstGeom prst="rect">
              <a:avLst/>
            </a:prstGeom>
          </p:spPr>
          <p:txBody>
            <a:bodyPr vert="horz" wrap="square" lIns="0" tIns="0" rIns="0" bIns="0" rtlCol="0">
              <a:spAutoFit/>
            </a:bodyPr>
            <a:lstStyle/>
            <a:p>
              <a:pPr marL="12700">
                <a:lnSpc>
                  <a:spcPct val="100000"/>
                </a:lnSpc>
              </a:pPr>
              <a:r>
                <a:rPr sz="1800" spc="-5" dirty="0">
                  <a:solidFill>
                    <a:srgbClr val="0B2949"/>
                  </a:solidFill>
                  <a:latin typeface="Georgia"/>
                  <a:cs typeface="Georgia"/>
                </a:rPr>
                <a:t>D</a:t>
              </a:r>
              <a:r>
                <a:rPr sz="1800" dirty="0">
                  <a:solidFill>
                    <a:srgbClr val="0B2949"/>
                  </a:solidFill>
                  <a:latin typeface="Georgia"/>
                  <a:cs typeface="Georgia"/>
                </a:rPr>
                <a:t>ee</a:t>
              </a:r>
              <a:r>
                <a:rPr sz="1800" spc="-5" dirty="0">
                  <a:solidFill>
                    <a:srgbClr val="0B2949"/>
                  </a:solidFill>
                  <a:latin typeface="Georgia"/>
                  <a:cs typeface="Georgia"/>
                </a:rPr>
                <a:t>p</a:t>
              </a:r>
              <a:endParaRPr sz="1800">
                <a:latin typeface="Georgia"/>
                <a:cs typeface="Georgia"/>
              </a:endParaRPr>
            </a:p>
          </p:txBody>
        </p:sp>
      </p:grpSp>
      <p:sp>
        <p:nvSpPr>
          <p:cNvPr id="23" name="object 23"/>
          <p:cNvSpPr txBox="1"/>
          <p:nvPr/>
        </p:nvSpPr>
        <p:spPr>
          <a:xfrm>
            <a:off x="911352" y="2724911"/>
            <a:ext cx="5370830" cy="3385185"/>
          </a:xfrm>
          <a:prstGeom prst="rect">
            <a:avLst/>
          </a:prstGeom>
          <a:solidFill>
            <a:srgbClr val="E0D4B5">
              <a:alpha val="59999"/>
            </a:srgbClr>
          </a:solidFill>
        </p:spPr>
        <p:txBody>
          <a:bodyPr vert="horz" wrap="square" lIns="0" tIns="174625" rIns="0" bIns="0" rtlCol="0">
            <a:spAutoFit/>
          </a:bodyPr>
          <a:lstStyle/>
          <a:p>
            <a:pPr marL="182245" marR="213360">
              <a:lnSpc>
                <a:spcPct val="100000"/>
              </a:lnSpc>
              <a:spcBef>
                <a:spcPts val="1375"/>
              </a:spcBef>
            </a:pPr>
            <a:r>
              <a:rPr sz="1800" spc="-5" dirty="0">
                <a:latin typeface="Georgia"/>
                <a:cs typeface="Georgia"/>
              </a:rPr>
              <a:t>“I’d </a:t>
            </a:r>
            <a:r>
              <a:rPr sz="1800" dirty="0">
                <a:latin typeface="Georgia"/>
                <a:cs typeface="Georgia"/>
              </a:rPr>
              <a:t>assess </a:t>
            </a:r>
            <a:r>
              <a:rPr sz="1800" spc="-5" dirty="0">
                <a:latin typeface="Georgia"/>
                <a:cs typeface="Georgia"/>
              </a:rPr>
              <a:t>things myself </a:t>
            </a:r>
            <a:r>
              <a:rPr sz="1800" dirty="0">
                <a:latin typeface="Georgia"/>
                <a:cs typeface="Georgia"/>
              </a:rPr>
              <a:t>and say, </a:t>
            </a:r>
            <a:r>
              <a:rPr sz="1800" spc="-5" dirty="0">
                <a:latin typeface="Georgia"/>
                <a:cs typeface="Georgia"/>
              </a:rPr>
              <a:t>it’s </a:t>
            </a:r>
            <a:r>
              <a:rPr sz="1800" dirty="0">
                <a:latin typeface="Georgia"/>
                <a:cs typeface="Georgia"/>
              </a:rPr>
              <a:t>been a  </a:t>
            </a:r>
            <a:r>
              <a:rPr sz="1800" spc="-5" dirty="0">
                <a:latin typeface="Georgia"/>
                <a:cs typeface="Georgia"/>
              </a:rPr>
              <a:t>couple of days, how is it </a:t>
            </a:r>
            <a:r>
              <a:rPr sz="1800" dirty="0">
                <a:latin typeface="Georgia"/>
                <a:cs typeface="Georgia"/>
              </a:rPr>
              <a:t>feeling, </a:t>
            </a:r>
            <a:r>
              <a:rPr sz="1800" spc="-5" dirty="0">
                <a:latin typeface="Georgia"/>
                <a:cs typeface="Georgia"/>
              </a:rPr>
              <a:t>is it getting </a:t>
            </a:r>
            <a:r>
              <a:rPr sz="1800" dirty="0">
                <a:latin typeface="Georgia"/>
                <a:cs typeface="Georgia"/>
              </a:rPr>
              <a:t>any  better or </a:t>
            </a:r>
            <a:r>
              <a:rPr sz="1800" spc="-5" dirty="0">
                <a:latin typeface="Georgia"/>
                <a:cs typeface="Georgia"/>
              </a:rPr>
              <a:t>is it worse? Does this </a:t>
            </a:r>
            <a:r>
              <a:rPr sz="1800" dirty="0">
                <a:latin typeface="Georgia"/>
                <a:cs typeface="Georgia"/>
              </a:rPr>
              <a:t>seem </a:t>
            </a:r>
            <a:r>
              <a:rPr sz="1800" spc="-5" dirty="0">
                <a:latin typeface="Georgia"/>
                <a:cs typeface="Georgia"/>
              </a:rPr>
              <a:t>to be </a:t>
            </a:r>
            <a:r>
              <a:rPr sz="1800" dirty="0">
                <a:latin typeface="Georgia"/>
                <a:cs typeface="Georgia"/>
              </a:rPr>
              <a:t>a  </a:t>
            </a:r>
            <a:r>
              <a:rPr sz="1800" spc="-5" dirty="0">
                <a:latin typeface="Georgia"/>
                <a:cs typeface="Georgia"/>
              </a:rPr>
              <a:t>longer-term thing? </a:t>
            </a:r>
            <a:r>
              <a:rPr sz="1800" spc="-10" dirty="0">
                <a:latin typeface="Georgia"/>
                <a:cs typeface="Georgia"/>
              </a:rPr>
              <a:t>Is </a:t>
            </a:r>
            <a:r>
              <a:rPr sz="1800" spc="-5" dirty="0">
                <a:latin typeface="Georgia"/>
                <a:cs typeface="Georgia"/>
              </a:rPr>
              <a:t>ice helping? </a:t>
            </a:r>
            <a:r>
              <a:rPr sz="1800" spc="-10" dirty="0">
                <a:latin typeface="Georgia"/>
                <a:cs typeface="Georgia"/>
              </a:rPr>
              <a:t>Is </a:t>
            </a:r>
            <a:r>
              <a:rPr sz="1800" dirty="0">
                <a:latin typeface="Georgia"/>
                <a:cs typeface="Georgia"/>
              </a:rPr>
              <a:t>heat  </a:t>
            </a:r>
            <a:r>
              <a:rPr sz="1800" spc="-5" dirty="0">
                <a:latin typeface="Georgia"/>
                <a:cs typeface="Georgia"/>
              </a:rPr>
              <a:t>helping? Are anti-inflammatories helping? </a:t>
            </a:r>
            <a:r>
              <a:rPr sz="1800" spc="-10" dirty="0">
                <a:latin typeface="Georgia"/>
                <a:cs typeface="Georgia"/>
              </a:rPr>
              <a:t>Is </a:t>
            </a:r>
            <a:r>
              <a:rPr sz="1800" spc="-5" dirty="0">
                <a:latin typeface="Georgia"/>
                <a:cs typeface="Georgia"/>
              </a:rPr>
              <a:t>this  </a:t>
            </a:r>
            <a:r>
              <a:rPr sz="1800" dirty="0">
                <a:latin typeface="Georgia"/>
                <a:cs typeface="Georgia"/>
              </a:rPr>
              <a:t>a </a:t>
            </a:r>
            <a:r>
              <a:rPr sz="1800" spc="-5" dirty="0">
                <a:latin typeface="Georgia"/>
                <a:cs typeface="Georgia"/>
              </a:rPr>
              <a:t>sharp </a:t>
            </a:r>
            <a:r>
              <a:rPr sz="1800" dirty="0">
                <a:latin typeface="Georgia"/>
                <a:cs typeface="Georgia"/>
              </a:rPr>
              <a:t>pain? </a:t>
            </a:r>
            <a:r>
              <a:rPr sz="1800" spc="-10" dirty="0">
                <a:latin typeface="Georgia"/>
                <a:cs typeface="Georgia"/>
              </a:rPr>
              <a:t>Is </a:t>
            </a:r>
            <a:r>
              <a:rPr sz="1800" spc="-5" dirty="0">
                <a:latin typeface="Georgia"/>
                <a:cs typeface="Georgia"/>
              </a:rPr>
              <a:t>it </a:t>
            </a:r>
            <a:r>
              <a:rPr sz="1800" dirty="0">
                <a:latin typeface="Georgia"/>
                <a:cs typeface="Georgia"/>
              </a:rPr>
              <a:t>a </a:t>
            </a:r>
            <a:r>
              <a:rPr sz="1800" spc="-5" dirty="0">
                <a:latin typeface="Georgia"/>
                <a:cs typeface="Georgia"/>
              </a:rPr>
              <a:t>dull </a:t>
            </a:r>
            <a:r>
              <a:rPr sz="1800" dirty="0">
                <a:latin typeface="Georgia"/>
                <a:cs typeface="Georgia"/>
              </a:rPr>
              <a:t>pain? </a:t>
            </a:r>
            <a:r>
              <a:rPr sz="1800" spc="-5" dirty="0">
                <a:latin typeface="Georgia"/>
                <a:cs typeface="Georgia"/>
              </a:rPr>
              <a:t>How </a:t>
            </a:r>
            <a:r>
              <a:rPr sz="1800" dirty="0">
                <a:latin typeface="Georgia"/>
                <a:cs typeface="Georgia"/>
              </a:rPr>
              <a:t>often </a:t>
            </a:r>
            <a:r>
              <a:rPr sz="1800" spc="-5" dirty="0">
                <a:latin typeface="Georgia"/>
                <a:cs typeface="Georgia"/>
              </a:rPr>
              <a:t>is this  occurring? How much function have </a:t>
            </a:r>
            <a:r>
              <a:rPr sz="1800" dirty="0">
                <a:latin typeface="Georgia"/>
                <a:cs typeface="Georgia"/>
              </a:rPr>
              <a:t>I </a:t>
            </a:r>
            <a:r>
              <a:rPr sz="1800" spc="-5" dirty="0">
                <a:latin typeface="Georgia"/>
                <a:cs typeface="Georgia"/>
              </a:rPr>
              <a:t>lost? Are  things getting </a:t>
            </a:r>
            <a:r>
              <a:rPr sz="1800" dirty="0">
                <a:latin typeface="Georgia"/>
                <a:cs typeface="Georgia"/>
              </a:rPr>
              <a:t>better </a:t>
            </a:r>
            <a:r>
              <a:rPr sz="1800" spc="-5" dirty="0">
                <a:latin typeface="Georgia"/>
                <a:cs typeface="Georgia"/>
              </a:rPr>
              <a:t>over </a:t>
            </a:r>
            <a:r>
              <a:rPr sz="1800" dirty="0">
                <a:latin typeface="Georgia"/>
                <a:cs typeface="Georgia"/>
              </a:rPr>
              <a:t>a </a:t>
            </a:r>
            <a:r>
              <a:rPr sz="1800" spc="-5" dirty="0">
                <a:latin typeface="Georgia"/>
                <a:cs typeface="Georgia"/>
              </a:rPr>
              <a:t>little</a:t>
            </a:r>
            <a:r>
              <a:rPr sz="1800" spc="45" dirty="0">
                <a:latin typeface="Georgia"/>
                <a:cs typeface="Georgia"/>
              </a:rPr>
              <a:t> </a:t>
            </a:r>
            <a:r>
              <a:rPr sz="1800" spc="-5" dirty="0">
                <a:latin typeface="Georgia"/>
                <a:cs typeface="Georgia"/>
              </a:rPr>
              <a:t>time?”</a:t>
            </a:r>
            <a:endParaRPr sz="1800" dirty="0">
              <a:latin typeface="Georgia"/>
              <a:cs typeface="Georgia"/>
            </a:endParaRPr>
          </a:p>
          <a:p>
            <a:pPr>
              <a:lnSpc>
                <a:spcPct val="100000"/>
              </a:lnSpc>
              <a:spcBef>
                <a:spcPts val="20"/>
              </a:spcBef>
            </a:pPr>
            <a:endParaRPr sz="1650" dirty="0">
              <a:latin typeface="Times New Roman"/>
              <a:cs typeface="Times New Roman"/>
            </a:endParaRPr>
          </a:p>
          <a:p>
            <a:pPr marR="175895" algn="r">
              <a:lnSpc>
                <a:spcPct val="100000"/>
              </a:lnSpc>
            </a:pPr>
            <a:r>
              <a:rPr sz="1800" spc="-5" dirty="0">
                <a:latin typeface="Georgia"/>
                <a:cs typeface="Georgia"/>
              </a:rPr>
              <a:t>—Interview participant</a:t>
            </a:r>
            <a:r>
              <a:rPr sz="1800" spc="-30" dirty="0">
                <a:latin typeface="Georgia"/>
                <a:cs typeface="Georgia"/>
              </a:rPr>
              <a:t> </a:t>
            </a:r>
            <a:r>
              <a:rPr sz="1800" dirty="0">
                <a:latin typeface="Georgia"/>
                <a:cs typeface="Georgia"/>
              </a:rPr>
              <a:t>with</a:t>
            </a:r>
          </a:p>
          <a:p>
            <a:pPr marR="177165" algn="r">
              <a:lnSpc>
                <a:spcPct val="100000"/>
              </a:lnSpc>
            </a:pPr>
            <a:r>
              <a:rPr sz="1800" spc="-5" dirty="0">
                <a:latin typeface="Georgia"/>
                <a:cs typeface="Georgia"/>
              </a:rPr>
              <a:t>chronic</a:t>
            </a:r>
            <a:r>
              <a:rPr sz="1800" spc="-90" dirty="0">
                <a:latin typeface="Georgia"/>
                <a:cs typeface="Georgia"/>
              </a:rPr>
              <a:t> </a:t>
            </a:r>
            <a:r>
              <a:rPr sz="1800" dirty="0">
                <a:latin typeface="Georgia"/>
                <a:cs typeface="Georgia"/>
              </a:rPr>
              <a:t>pain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73480" cy="1127760"/>
          </a:xfrm>
          <a:custGeom>
            <a:avLst/>
            <a:gdLst/>
            <a:ahLst/>
            <a:cxnLst/>
            <a:rect l="l" t="t" r="r" b="b"/>
            <a:pathLst>
              <a:path w="1173480" h="1127760">
                <a:moveTo>
                  <a:pt x="1173480" y="0"/>
                </a:moveTo>
                <a:lnTo>
                  <a:pt x="0" y="0"/>
                </a:lnTo>
                <a:lnTo>
                  <a:pt x="0" y="1127760"/>
                </a:lnTo>
                <a:lnTo>
                  <a:pt x="1173480" y="0"/>
                </a:lnTo>
                <a:close/>
              </a:path>
            </a:pathLst>
          </a:custGeom>
          <a:solidFill>
            <a:srgbClr val="189394"/>
          </a:solidFill>
        </p:spPr>
        <p:txBody>
          <a:bodyPr wrap="square" lIns="0" tIns="0" rIns="0" bIns="0" rtlCol="0"/>
          <a:lstStyle/>
          <a:p>
            <a:endParaRPr/>
          </a:p>
        </p:txBody>
      </p:sp>
      <p:sp>
        <p:nvSpPr>
          <p:cNvPr id="3" name="object 3"/>
          <p:cNvSpPr/>
          <p:nvPr/>
        </p:nvSpPr>
        <p:spPr>
          <a:xfrm>
            <a:off x="446531" y="6166103"/>
            <a:ext cx="1636775" cy="4008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193018" y="6057134"/>
            <a:ext cx="580390" cy="560070"/>
          </a:xfrm>
          <a:custGeom>
            <a:avLst/>
            <a:gdLst/>
            <a:ahLst/>
            <a:cxnLst/>
            <a:rect l="l" t="t" r="r" b="b"/>
            <a:pathLst>
              <a:path w="580390" h="560070">
                <a:moveTo>
                  <a:pt x="0" y="559815"/>
                </a:moveTo>
                <a:lnTo>
                  <a:pt x="580263" y="0"/>
                </a:lnTo>
              </a:path>
            </a:pathLst>
          </a:custGeom>
          <a:ln w="25908">
            <a:solidFill>
              <a:srgbClr val="F1B51C"/>
            </a:solidFill>
          </a:ln>
        </p:spPr>
        <p:txBody>
          <a:bodyPr wrap="square" lIns="0" tIns="0" rIns="0" bIns="0" rtlCol="0"/>
          <a:lstStyle/>
          <a:p>
            <a:endParaRPr/>
          </a:p>
        </p:txBody>
      </p:sp>
      <p:sp>
        <p:nvSpPr>
          <p:cNvPr id="5" name="object 5"/>
          <p:cNvSpPr txBox="1">
            <a:spLocks noGrp="1"/>
          </p:cNvSpPr>
          <p:nvPr>
            <p:ph type="title"/>
          </p:nvPr>
        </p:nvSpPr>
        <p:spPr>
          <a:xfrm>
            <a:off x="825497" y="648410"/>
            <a:ext cx="6149975" cy="670560"/>
          </a:xfrm>
          <a:prstGeom prst="rect">
            <a:avLst/>
          </a:prstGeom>
        </p:spPr>
        <p:txBody>
          <a:bodyPr vert="horz" wrap="square" lIns="0" tIns="0" rIns="0" bIns="0" rtlCol="0">
            <a:spAutoFit/>
          </a:bodyPr>
          <a:lstStyle/>
          <a:p>
            <a:pPr marL="12700">
              <a:lnSpc>
                <a:spcPct val="100000"/>
              </a:lnSpc>
            </a:pPr>
            <a:r>
              <a:rPr b="0" spc="-5" dirty="0">
                <a:solidFill>
                  <a:srgbClr val="0B2949"/>
                </a:solidFill>
                <a:latin typeface="Arial"/>
                <a:cs typeface="Arial"/>
              </a:rPr>
              <a:t>When </a:t>
            </a:r>
            <a:r>
              <a:rPr b="0" dirty="0">
                <a:solidFill>
                  <a:srgbClr val="0B2949"/>
                </a:solidFill>
                <a:latin typeface="Arial"/>
                <a:cs typeface="Arial"/>
              </a:rPr>
              <a:t>can we use</a:t>
            </a:r>
            <a:r>
              <a:rPr b="0" spc="-45" dirty="0">
                <a:solidFill>
                  <a:srgbClr val="0B2949"/>
                </a:solidFill>
                <a:latin typeface="Arial"/>
                <a:cs typeface="Arial"/>
              </a:rPr>
              <a:t> </a:t>
            </a:r>
            <a:r>
              <a:rPr b="0" dirty="0">
                <a:solidFill>
                  <a:srgbClr val="0B2949"/>
                </a:solidFill>
                <a:latin typeface="Arial"/>
                <a:cs typeface="Arial"/>
              </a:rPr>
              <a:t>HCD?</a:t>
            </a:r>
          </a:p>
        </p:txBody>
      </p:sp>
      <p:sp>
        <p:nvSpPr>
          <p:cNvPr id="6" name="object 6" descr="This graphic shows the use cases for using HCD - Need to obtain buy-in; Uncertain complexity, risk; Lack of clear road map; Problem not well-defined or understood; Data, expert opinion, or experience not enough, alone or in combination, to ensure success."/>
          <p:cNvSpPr/>
          <p:nvPr/>
        </p:nvSpPr>
        <p:spPr>
          <a:xfrm>
            <a:off x="2639567" y="1377697"/>
            <a:ext cx="6899148" cy="437083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539499" y="4468529"/>
            <a:ext cx="1111885" cy="960119"/>
          </a:xfrm>
          <a:prstGeom prst="rect">
            <a:avLst/>
          </a:prstGeom>
        </p:spPr>
        <p:txBody>
          <a:bodyPr vert="horz" wrap="square" lIns="0" tIns="0" rIns="0" bIns="0" rtlCol="0">
            <a:spAutoFit/>
          </a:bodyPr>
          <a:lstStyle/>
          <a:p>
            <a:pPr marL="12700" marR="5080" algn="ctr">
              <a:lnSpc>
                <a:spcPts val="2480"/>
              </a:lnSpc>
            </a:pPr>
            <a:r>
              <a:rPr sz="2300" spc="-5" dirty="0">
                <a:solidFill>
                  <a:srgbClr val="FFFFFF"/>
                </a:solidFill>
                <a:latin typeface="Georgia"/>
                <a:cs typeface="Georgia"/>
              </a:rPr>
              <a:t>Use  </a:t>
            </a:r>
            <a:r>
              <a:rPr sz="2300" dirty="0">
                <a:solidFill>
                  <a:srgbClr val="FFFFFF"/>
                </a:solidFill>
                <a:latin typeface="Georgia"/>
                <a:cs typeface="Georgia"/>
              </a:rPr>
              <a:t>cases  for</a:t>
            </a:r>
            <a:r>
              <a:rPr sz="2300" spc="-105" dirty="0">
                <a:solidFill>
                  <a:srgbClr val="FFFFFF"/>
                </a:solidFill>
                <a:latin typeface="Georgia"/>
                <a:cs typeface="Georgia"/>
              </a:rPr>
              <a:t> </a:t>
            </a:r>
            <a:r>
              <a:rPr sz="2300" spc="-5" dirty="0">
                <a:solidFill>
                  <a:srgbClr val="FFFFFF"/>
                </a:solidFill>
                <a:latin typeface="Georgia"/>
                <a:cs typeface="Georgia"/>
              </a:rPr>
              <a:t>HCD</a:t>
            </a:r>
            <a:endParaRPr sz="2300">
              <a:latin typeface="Georgia"/>
              <a:cs typeface="Georgia"/>
            </a:endParaRPr>
          </a:p>
        </p:txBody>
      </p:sp>
      <p:sp>
        <p:nvSpPr>
          <p:cNvPr id="13" name="object 13"/>
          <p:cNvSpPr txBox="1"/>
          <p:nvPr/>
        </p:nvSpPr>
        <p:spPr>
          <a:xfrm>
            <a:off x="11660551" y="6423205"/>
            <a:ext cx="135890" cy="196215"/>
          </a:xfrm>
          <a:prstGeom prst="rect">
            <a:avLst/>
          </a:prstGeom>
        </p:spPr>
        <p:txBody>
          <a:bodyPr vert="horz" wrap="square" lIns="0" tIns="0" rIns="0" bIns="0" rtlCol="0">
            <a:spAutoFit/>
          </a:bodyPr>
          <a:lstStyle/>
          <a:p>
            <a:pPr marL="25400">
              <a:lnSpc>
                <a:spcPts val="1425"/>
              </a:lnSpc>
            </a:pPr>
            <a:r>
              <a:rPr sz="1200" spc="-5" dirty="0">
                <a:solidFill>
                  <a:srgbClr val="5B6771"/>
                </a:solidFill>
                <a:latin typeface="Arial"/>
                <a:cs typeface="Arial"/>
              </a:rPr>
              <a:t>6</a:t>
            </a:r>
            <a:endParaRPr sz="1200">
              <a:latin typeface="Arial"/>
              <a:cs typeface="Arial"/>
            </a:endParaRPr>
          </a:p>
        </p:txBody>
      </p:sp>
      <p:sp>
        <p:nvSpPr>
          <p:cNvPr id="8" name="object 8"/>
          <p:cNvSpPr txBox="1"/>
          <p:nvPr/>
        </p:nvSpPr>
        <p:spPr>
          <a:xfrm>
            <a:off x="2798667" y="4444780"/>
            <a:ext cx="1610995" cy="213995"/>
          </a:xfrm>
          <a:prstGeom prst="rect">
            <a:avLst/>
          </a:prstGeom>
        </p:spPr>
        <p:txBody>
          <a:bodyPr vert="horz" wrap="square" lIns="0" tIns="0" rIns="0" bIns="0" rtlCol="0">
            <a:spAutoFit/>
          </a:bodyPr>
          <a:lstStyle/>
          <a:p>
            <a:pPr marL="12700">
              <a:lnSpc>
                <a:spcPct val="100000"/>
              </a:lnSpc>
            </a:pPr>
            <a:r>
              <a:rPr sz="1300" spc="-10" dirty="0">
                <a:latin typeface="Georgia"/>
                <a:cs typeface="Georgia"/>
              </a:rPr>
              <a:t>Need </a:t>
            </a:r>
            <a:r>
              <a:rPr sz="1300" spc="-5" dirty="0">
                <a:latin typeface="Georgia"/>
                <a:cs typeface="Georgia"/>
              </a:rPr>
              <a:t>to </a:t>
            </a:r>
            <a:r>
              <a:rPr sz="1300" spc="-10" dirty="0">
                <a:latin typeface="Georgia"/>
                <a:cs typeface="Georgia"/>
              </a:rPr>
              <a:t>obtain buy-in</a:t>
            </a:r>
            <a:endParaRPr sz="1300">
              <a:latin typeface="Georgia"/>
              <a:cs typeface="Georgia"/>
            </a:endParaRPr>
          </a:p>
        </p:txBody>
      </p:sp>
      <p:sp>
        <p:nvSpPr>
          <p:cNvPr id="9" name="object 9"/>
          <p:cNvSpPr txBox="1"/>
          <p:nvPr/>
        </p:nvSpPr>
        <p:spPr>
          <a:xfrm>
            <a:off x="3655572" y="2822445"/>
            <a:ext cx="1185545" cy="369570"/>
          </a:xfrm>
          <a:prstGeom prst="rect">
            <a:avLst/>
          </a:prstGeom>
        </p:spPr>
        <p:txBody>
          <a:bodyPr vert="horz" wrap="square" lIns="0" tIns="0" rIns="0" bIns="0" rtlCol="0">
            <a:spAutoFit/>
          </a:bodyPr>
          <a:lstStyle/>
          <a:p>
            <a:pPr marL="12700" marR="5080" indent="124460">
              <a:lnSpc>
                <a:spcPts val="1400"/>
              </a:lnSpc>
            </a:pPr>
            <a:r>
              <a:rPr sz="1300" spc="-5" dirty="0">
                <a:latin typeface="Georgia"/>
                <a:cs typeface="Georgia"/>
              </a:rPr>
              <a:t>Uncertainty,  complexity,</a:t>
            </a:r>
            <a:r>
              <a:rPr sz="1300" spc="-80" dirty="0">
                <a:latin typeface="Georgia"/>
                <a:cs typeface="Georgia"/>
              </a:rPr>
              <a:t> </a:t>
            </a:r>
            <a:r>
              <a:rPr sz="1300" spc="-5" dirty="0">
                <a:latin typeface="Georgia"/>
                <a:cs typeface="Georgia"/>
              </a:rPr>
              <a:t>risk</a:t>
            </a:r>
            <a:endParaRPr sz="1300">
              <a:latin typeface="Georgia"/>
              <a:cs typeface="Georgia"/>
            </a:endParaRPr>
          </a:p>
        </p:txBody>
      </p:sp>
      <p:sp>
        <p:nvSpPr>
          <p:cNvPr id="10" name="object 10"/>
          <p:cNvSpPr txBox="1"/>
          <p:nvPr/>
        </p:nvSpPr>
        <p:spPr>
          <a:xfrm>
            <a:off x="5194077" y="1487990"/>
            <a:ext cx="1803400" cy="198120"/>
          </a:xfrm>
          <a:prstGeom prst="rect">
            <a:avLst/>
          </a:prstGeom>
        </p:spPr>
        <p:txBody>
          <a:bodyPr vert="horz" wrap="square" lIns="0" tIns="0" rIns="0" bIns="0" rtlCol="0">
            <a:spAutoFit/>
          </a:bodyPr>
          <a:lstStyle/>
          <a:p>
            <a:pPr marL="12700">
              <a:lnSpc>
                <a:spcPct val="100000"/>
              </a:lnSpc>
            </a:pPr>
            <a:r>
              <a:rPr sz="1300" spc="-10" dirty="0">
                <a:latin typeface="Georgia"/>
                <a:cs typeface="Georgia"/>
              </a:rPr>
              <a:t>Lack </a:t>
            </a:r>
            <a:r>
              <a:rPr sz="1300" spc="-5" dirty="0">
                <a:latin typeface="Georgia"/>
                <a:cs typeface="Georgia"/>
              </a:rPr>
              <a:t>of a clear </a:t>
            </a:r>
            <a:r>
              <a:rPr sz="1300" spc="-10" dirty="0">
                <a:latin typeface="Georgia"/>
                <a:cs typeface="Georgia"/>
              </a:rPr>
              <a:t>road</a:t>
            </a:r>
            <a:r>
              <a:rPr sz="1300" spc="-5" dirty="0">
                <a:latin typeface="Georgia"/>
                <a:cs typeface="Georgia"/>
              </a:rPr>
              <a:t> </a:t>
            </a:r>
            <a:r>
              <a:rPr sz="1300" spc="-10" dirty="0">
                <a:latin typeface="Georgia"/>
                <a:cs typeface="Georgia"/>
              </a:rPr>
              <a:t>map</a:t>
            </a:r>
            <a:endParaRPr sz="1300">
              <a:latin typeface="Georgia"/>
              <a:cs typeface="Georgia"/>
            </a:endParaRPr>
          </a:p>
        </p:txBody>
      </p:sp>
      <p:sp>
        <p:nvSpPr>
          <p:cNvPr id="11" name="object 11"/>
          <p:cNvSpPr txBox="1"/>
          <p:nvPr/>
        </p:nvSpPr>
        <p:spPr>
          <a:xfrm>
            <a:off x="7143886" y="2822445"/>
            <a:ext cx="1642110" cy="369570"/>
          </a:xfrm>
          <a:prstGeom prst="rect">
            <a:avLst/>
          </a:prstGeom>
        </p:spPr>
        <p:txBody>
          <a:bodyPr vert="horz" wrap="square" lIns="0" tIns="0" rIns="0" bIns="0" rtlCol="0">
            <a:spAutoFit/>
          </a:bodyPr>
          <a:lstStyle/>
          <a:p>
            <a:pPr marL="12700" marR="5080" indent="156845">
              <a:lnSpc>
                <a:spcPts val="1400"/>
              </a:lnSpc>
            </a:pPr>
            <a:r>
              <a:rPr sz="1300" spc="-10" dirty="0">
                <a:latin typeface="Georgia"/>
                <a:cs typeface="Georgia"/>
              </a:rPr>
              <a:t>Problem </a:t>
            </a:r>
            <a:r>
              <a:rPr sz="1300" spc="-5" dirty="0">
                <a:latin typeface="Georgia"/>
                <a:cs typeface="Georgia"/>
              </a:rPr>
              <a:t>not well-  defined or</a:t>
            </a:r>
            <a:r>
              <a:rPr sz="1300" spc="-40" dirty="0">
                <a:latin typeface="Georgia"/>
                <a:cs typeface="Georgia"/>
              </a:rPr>
              <a:t> </a:t>
            </a:r>
            <a:r>
              <a:rPr sz="1300" spc="-10" dirty="0">
                <a:latin typeface="Georgia"/>
                <a:cs typeface="Georgia"/>
              </a:rPr>
              <a:t>understood</a:t>
            </a:r>
            <a:endParaRPr sz="1300">
              <a:latin typeface="Georgia"/>
              <a:cs typeface="Georgia"/>
            </a:endParaRPr>
          </a:p>
        </p:txBody>
      </p:sp>
      <p:sp>
        <p:nvSpPr>
          <p:cNvPr id="12" name="object 12"/>
          <p:cNvSpPr txBox="1"/>
          <p:nvPr/>
        </p:nvSpPr>
        <p:spPr>
          <a:xfrm>
            <a:off x="7670422" y="4432356"/>
            <a:ext cx="1804035" cy="725805"/>
          </a:xfrm>
          <a:prstGeom prst="rect">
            <a:avLst/>
          </a:prstGeom>
        </p:spPr>
        <p:txBody>
          <a:bodyPr vert="horz" wrap="square" lIns="0" tIns="0" rIns="0" bIns="0" rtlCol="0">
            <a:spAutoFit/>
          </a:bodyPr>
          <a:lstStyle/>
          <a:p>
            <a:pPr marL="12700" marR="5080" indent="-1905" algn="ctr">
              <a:lnSpc>
                <a:spcPts val="1400"/>
              </a:lnSpc>
            </a:pPr>
            <a:r>
              <a:rPr sz="1300" spc="-5" dirty="0">
                <a:latin typeface="Georgia"/>
                <a:cs typeface="Georgia"/>
              </a:rPr>
              <a:t>Data, expert opinion, </a:t>
            </a:r>
            <a:r>
              <a:rPr sz="1300" spc="-10" dirty="0">
                <a:latin typeface="Georgia"/>
                <a:cs typeface="Georgia"/>
              </a:rPr>
              <a:t>or  </a:t>
            </a:r>
            <a:r>
              <a:rPr sz="1300" spc="-5" dirty="0">
                <a:latin typeface="Georgia"/>
                <a:cs typeface="Georgia"/>
              </a:rPr>
              <a:t>experience not enough,  alone or in</a:t>
            </a:r>
            <a:r>
              <a:rPr sz="1300" spc="-40" dirty="0">
                <a:latin typeface="Georgia"/>
                <a:cs typeface="Georgia"/>
              </a:rPr>
              <a:t> </a:t>
            </a:r>
            <a:r>
              <a:rPr sz="1300" spc="-10" dirty="0">
                <a:latin typeface="Georgia"/>
                <a:cs typeface="Georgia"/>
              </a:rPr>
              <a:t>combination,  </a:t>
            </a:r>
            <a:r>
              <a:rPr sz="1300" spc="-5" dirty="0">
                <a:latin typeface="Georgia"/>
                <a:cs typeface="Georgia"/>
              </a:rPr>
              <a:t>to ensure</a:t>
            </a:r>
            <a:r>
              <a:rPr sz="1300" spc="-85" dirty="0">
                <a:latin typeface="Georgia"/>
                <a:cs typeface="Georgia"/>
              </a:rPr>
              <a:t> </a:t>
            </a:r>
            <a:r>
              <a:rPr sz="1300" spc="-5" dirty="0">
                <a:latin typeface="Georgia"/>
                <a:cs typeface="Georgia"/>
              </a:rPr>
              <a:t>success</a:t>
            </a:r>
            <a:endParaRPr sz="1300">
              <a:latin typeface="Georgia"/>
              <a:cs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HCD important?</a:t>
            </a:r>
          </a:p>
        </p:txBody>
      </p:sp>
      <p:grpSp>
        <p:nvGrpSpPr>
          <p:cNvPr id="5" name="Group 4" descr="This graphic shows two triangles containing the text Discover/Synthesize, and Generate/Focus. Below the triangles are four flow arrows in the same direction showing Inspiration, Ideation, Ideation and Implementation. ">
            <a:extLst>
              <a:ext uri="{FF2B5EF4-FFF2-40B4-BE49-F238E27FC236}">
                <a16:creationId xmlns:a16="http://schemas.microsoft.com/office/drawing/2014/main" id="{B4F21579-F588-44C3-903C-306774D3B2FA}"/>
              </a:ext>
            </a:extLst>
          </p:cNvPr>
          <p:cNvGrpSpPr/>
          <p:nvPr/>
        </p:nvGrpSpPr>
        <p:grpSpPr>
          <a:xfrm>
            <a:off x="1953785" y="1433145"/>
            <a:ext cx="8231615" cy="6131364"/>
            <a:chOff x="1953785" y="1433145"/>
            <a:chExt cx="8231615" cy="6131364"/>
          </a:xfrm>
        </p:grpSpPr>
        <p:graphicFrame>
          <p:nvGraphicFramePr>
            <p:cNvPr id="6" name="Diagram 5"/>
            <p:cNvGraphicFramePr/>
            <p:nvPr/>
          </p:nvGraphicFramePr>
          <p:xfrm>
            <a:off x="2006600" y="3500509"/>
            <a:ext cx="8178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p:cNvSpPr/>
            <p:nvPr/>
          </p:nvSpPr>
          <p:spPr>
            <a:xfrm rot="16200000">
              <a:off x="1539631" y="1900114"/>
              <a:ext cx="2975318" cy="2041379"/>
            </a:xfrm>
            <a:prstGeom prst="triangl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Isosceles Triangle 6"/>
            <p:cNvSpPr/>
            <p:nvPr/>
          </p:nvSpPr>
          <p:spPr>
            <a:xfrm rot="16200000">
              <a:off x="5629032" y="1900114"/>
              <a:ext cx="2975318" cy="2041379"/>
            </a:xfrm>
            <a:prstGeom prst="triangle">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Isosceles Triangle 7"/>
            <p:cNvSpPr/>
            <p:nvPr/>
          </p:nvSpPr>
          <p:spPr>
            <a:xfrm rot="5400000" flipH="1">
              <a:off x="3577714" y="1900114"/>
              <a:ext cx="2975318" cy="2041379"/>
            </a:xfrm>
            <a:prstGeom prst="triangle">
              <a:avLst/>
            </a:prstGeom>
            <a:solidFill>
              <a:schemeClr val="tx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Isosceles Triangle 8"/>
            <p:cNvSpPr/>
            <p:nvPr/>
          </p:nvSpPr>
          <p:spPr>
            <a:xfrm rot="5400000" flipH="1">
              <a:off x="7670411" y="1900114"/>
              <a:ext cx="2975318" cy="2041379"/>
            </a:xfrm>
            <a:prstGeom prst="triangle">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11" name="Straight Arrow Connector 10"/>
            <p:cNvCxnSpPr/>
            <p:nvPr/>
          </p:nvCxnSpPr>
          <p:spPr>
            <a:xfrm flipV="1">
              <a:off x="2006600" y="3200400"/>
              <a:ext cx="0" cy="1793631"/>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185400" y="3200399"/>
              <a:ext cx="0" cy="1793631"/>
            </a:xfrm>
            <a:prstGeom prst="straightConnector1">
              <a:avLst/>
            </a:prstGeom>
            <a:ln w="34925">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06600" y="4994030"/>
              <a:ext cx="81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21236" y="4548734"/>
              <a:ext cx="14898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EVALUATE</a:t>
              </a:r>
            </a:p>
          </p:txBody>
        </p:sp>
        <p:sp>
          <p:nvSpPr>
            <p:cNvPr id="16" name="TextBox 15"/>
            <p:cNvSpPr txBox="1"/>
            <p:nvPr/>
          </p:nvSpPr>
          <p:spPr>
            <a:xfrm rot="19399555">
              <a:off x="2464643" y="1794819"/>
              <a:ext cx="122180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diverge on needs</a:t>
              </a:r>
            </a:p>
          </p:txBody>
        </p:sp>
        <p:sp>
          <p:nvSpPr>
            <p:cNvPr id="17" name="TextBox 16"/>
            <p:cNvSpPr txBox="1"/>
            <p:nvPr/>
          </p:nvSpPr>
          <p:spPr>
            <a:xfrm rot="19426744">
              <a:off x="6426174" y="1929367"/>
              <a:ext cx="117692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diverge on ideas</a:t>
              </a:r>
            </a:p>
          </p:txBody>
        </p:sp>
        <p:sp>
          <p:nvSpPr>
            <p:cNvPr id="18" name="TextBox 17"/>
            <p:cNvSpPr txBox="1"/>
            <p:nvPr/>
          </p:nvSpPr>
          <p:spPr>
            <a:xfrm rot="2181195">
              <a:off x="4270059" y="1858692"/>
              <a:ext cx="173957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converge on opportunities</a:t>
              </a:r>
            </a:p>
          </p:txBody>
        </p:sp>
        <p:sp>
          <p:nvSpPr>
            <p:cNvPr id="19" name="TextBox 18"/>
            <p:cNvSpPr txBox="1"/>
            <p:nvPr/>
          </p:nvSpPr>
          <p:spPr>
            <a:xfrm rot="2181195">
              <a:off x="8508113" y="1901092"/>
              <a:ext cx="149912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converge on solutions</a:t>
              </a:r>
            </a:p>
          </p:txBody>
        </p:sp>
        <p:sp>
          <p:nvSpPr>
            <p:cNvPr id="20" name="TextBox 19"/>
            <p:cNvSpPr txBox="1"/>
            <p:nvPr/>
          </p:nvSpPr>
          <p:spPr>
            <a:xfrm>
              <a:off x="6488675" y="2731186"/>
              <a:ext cx="157947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GENERATE</a:t>
              </a:r>
            </a:p>
          </p:txBody>
        </p:sp>
        <p:sp>
          <p:nvSpPr>
            <p:cNvPr id="21" name="TextBox 20"/>
            <p:cNvSpPr txBox="1"/>
            <p:nvPr/>
          </p:nvSpPr>
          <p:spPr>
            <a:xfrm>
              <a:off x="8299099" y="2731186"/>
              <a:ext cx="10839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FOCUS</a:t>
              </a:r>
            </a:p>
          </p:txBody>
        </p:sp>
        <p:sp>
          <p:nvSpPr>
            <p:cNvPr id="22" name="TextBox 21"/>
            <p:cNvSpPr txBox="1"/>
            <p:nvPr/>
          </p:nvSpPr>
          <p:spPr>
            <a:xfrm>
              <a:off x="2399274" y="2731186"/>
              <a:ext cx="15263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DISCOVER</a:t>
              </a:r>
            </a:p>
          </p:txBody>
        </p:sp>
        <p:sp>
          <p:nvSpPr>
            <p:cNvPr id="23" name="TextBox 22"/>
            <p:cNvSpPr txBox="1"/>
            <p:nvPr/>
          </p:nvSpPr>
          <p:spPr>
            <a:xfrm>
              <a:off x="4100775" y="2731186"/>
              <a:ext cx="17988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SYNTHESIZE</a:t>
              </a:r>
            </a:p>
          </p:txBody>
        </p:sp>
        <p:sp>
          <p:nvSpPr>
            <p:cNvPr id="24" name="Oval 23"/>
            <p:cNvSpPr/>
            <p:nvPr/>
          </p:nvSpPr>
          <p:spPr>
            <a:xfrm>
              <a:off x="1953785" y="2821106"/>
              <a:ext cx="198783" cy="198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26" name="Straight Arrow Connector 25"/>
            <p:cNvCxnSpPr>
              <a:stCxn id="24" idx="7"/>
              <a:endCxn id="8" idx="4"/>
            </p:cNvCxnSpPr>
            <p:nvPr/>
          </p:nvCxnSpPr>
          <p:spPr>
            <a:xfrm flipV="1">
              <a:off x="2123457" y="1433145"/>
              <a:ext cx="1921227" cy="141707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26753" y="2977142"/>
              <a:ext cx="1921227" cy="141707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043184" y="1437610"/>
              <a:ext cx="2094195" cy="2961069"/>
              <a:chOff x="1953785" y="1433145"/>
              <a:chExt cx="2094195" cy="2961069"/>
            </a:xfrm>
          </p:grpSpPr>
          <p:sp>
            <p:nvSpPr>
              <p:cNvPr id="31" name="Oval 30"/>
              <p:cNvSpPr/>
              <p:nvPr/>
            </p:nvSpPr>
            <p:spPr>
              <a:xfrm>
                <a:off x="1953785" y="2821106"/>
                <a:ext cx="198783" cy="1987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32" name="Straight Arrow Connector 31"/>
              <p:cNvCxnSpPr>
                <a:stCxn id="31" idx="7"/>
              </p:cNvCxnSpPr>
              <p:nvPr/>
            </p:nvCxnSpPr>
            <p:spPr>
              <a:xfrm flipV="1">
                <a:off x="2123457" y="1433145"/>
                <a:ext cx="1921227" cy="141707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126753" y="2977142"/>
                <a:ext cx="1921227" cy="141707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047980" y="1445322"/>
              <a:ext cx="2019062" cy="2956513"/>
              <a:chOff x="4047980" y="1445322"/>
              <a:chExt cx="2019062" cy="2956513"/>
            </a:xfrm>
          </p:grpSpPr>
          <p:cxnSp>
            <p:nvCxnSpPr>
              <p:cNvPr id="34" name="Straight Arrow Connector 33"/>
              <p:cNvCxnSpPr/>
              <p:nvPr/>
            </p:nvCxnSpPr>
            <p:spPr>
              <a:xfrm flipV="1">
                <a:off x="4050152" y="2926570"/>
                <a:ext cx="2016890" cy="1475265"/>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47980" y="1445322"/>
                <a:ext cx="2016890" cy="1475265"/>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139828" y="1445322"/>
              <a:ext cx="2019062" cy="2956513"/>
              <a:chOff x="4047980" y="1445322"/>
              <a:chExt cx="2019062" cy="2956513"/>
            </a:xfrm>
          </p:grpSpPr>
          <p:cxnSp>
            <p:nvCxnSpPr>
              <p:cNvPr id="43" name="Straight Arrow Connector 42"/>
              <p:cNvCxnSpPr/>
              <p:nvPr/>
            </p:nvCxnSpPr>
            <p:spPr>
              <a:xfrm flipV="1">
                <a:off x="4050152" y="2926570"/>
                <a:ext cx="2016890" cy="1475265"/>
              </a:xfrm>
              <a:prstGeom prst="straightConnector1">
                <a:avLst/>
              </a:prstGeom>
              <a:ln w="254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47980" y="1445322"/>
                <a:ext cx="2016890" cy="1475265"/>
              </a:xfrm>
              <a:prstGeom prst="straightConnector1">
                <a:avLst/>
              </a:prstGeom>
              <a:ln w="254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10" name="Slide Number Placeholder 9">
            <a:extLst>
              <a:ext uri="{FF2B5EF4-FFF2-40B4-BE49-F238E27FC236}">
                <a16:creationId xmlns:a16="http://schemas.microsoft.com/office/drawing/2014/main" id="{62111DDD-01F6-4EFF-9FF1-1DF6D97DF1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6771"/>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72267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was the goal of our work?</a:t>
            </a:r>
          </a:p>
        </p:txBody>
      </p:sp>
      <p:sp>
        <p:nvSpPr>
          <p:cNvPr id="4" name="Content Placeholder 3"/>
          <p:cNvSpPr>
            <a:spLocks noGrp="1"/>
          </p:cNvSpPr>
          <p:nvPr>
            <p:ph sz="half" idx="1"/>
          </p:nvPr>
        </p:nvSpPr>
        <p:spPr>
          <a:xfrm>
            <a:off x="882420" y="1519542"/>
            <a:ext cx="10515602" cy="1478736"/>
          </a:xfrm>
        </p:spPr>
        <p:txBody>
          <a:bodyPr/>
          <a:lstStyle/>
          <a:p>
            <a:pPr marL="342900" indent="-342900">
              <a:buFont typeface="Arial" panose="020B0604020202020204" pitchFamily="34" charset="0"/>
              <a:buChar char="•"/>
            </a:pPr>
            <a:r>
              <a:rPr lang="en-US" dirty="0"/>
              <a:t>Objective: Develop a clinical quality measure that identifies unmet needs of patients experiencing pain </a:t>
            </a:r>
          </a:p>
          <a:p>
            <a:pPr marL="342900" indent="-342900">
              <a:buFont typeface="Arial" panose="020B0604020202020204" pitchFamily="34" charset="0"/>
              <a:buChar char="•"/>
            </a:pPr>
            <a:r>
              <a:rPr lang="en-US" dirty="0"/>
              <a:t>Approach: Use HCD to explore patients’ needs</a:t>
            </a:r>
          </a:p>
        </p:txBody>
      </p:sp>
      <p:grpSp>
        <p:nvGrpSpPr>
          <p:cNvPr id="2" name="Group 1" descr="This graphic shows the measure lifecycle from measure conceptualization, specification, testing, implementation, and continuing evaluation and maintenance.">
            <a:extLst>
              <a:ext uri="{FF2B5EF4-FFF2-40B4-BE49-F238E27FC236}">
                <a16:creationId xmlns:a16="http://schemas.microsoft.com/office/drawing/2014/main" id="{65A05A9D-7955-4FAE-A6AE-4E1B0E0C4A2A}"/>
              </a:ext>
            </a:extLst>
          </p:cNvPr>
          <p:cNvGrpSpPr/>
          <p:nvPr/>
        </p:nvGrpSpPr>
        <p:grpSpPr>
          <a:xfrm>
            <a:off x="859870" y="2687572"/>
            <a:ext cx="10465143" cy="3506460"/>
            <a:chOff x="859870" y="2687572"/>
            <a:chExt cx="10465143" cy="3506460"/>
          </a:xfrm>
        </p:grpSpPr>
        <p:pic>
          <p:nvPicPr>
            <p:cNvPr id="6" name="Picture 5"/>
            <p:cNvPicPr>
              <a:picLocks noChangeAspect="1"/>
            </p:cNvPicPr>
            <p:nvPr/>
          </p:nvPicPr>
          <p:blipFill>
            <a:blip r:embed="rId3"/>
            <a:stretch>
              <a:fillRect/>
            </a:stretch>
          </p:blipFill>
          <p:spPr>
            <a:xfrm>
              <a:off x="1171460" y="2687572"/>
              <a:ext cx="10153553" cy="3489390"/>
            </a:xfrm>
            <a:prstGeom prst="rect">
              <a:avLst/>
            </a:prstGeom>
          </p:spPr>
        </p:pic>
        <p:sp>
          <p:nvSpPr>
            <p:cNvPr id="7" name="Rectangle 6"/>
            <p:cNvSpPr/>
            <p:nvPr/>
          </p:nvSpPr>
          <p:spPr>
            <a:xfrm>
              <a:off x="1295121" y="2860736"/>
              <a:ext cx="3849739" cy="3333296"/>
            </a:xfrm>
            <a:prstGeom prst="rect">
              <a:avLst/>
            </a:prstGeom>
            <a:solidFill>
              <a:schemeClr val="accent1">
                <a:hueOff val="0"/>
                <a:satOff val="0"/>
                <a:lumOff val="0"/>
                <a:alpha val="0"/>
              </a:schemeClr>
            </a:solidFill>
            <a:ln w="38100">
              <a:solidFill>
                <a:srgbClr val="F1B51C"/>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1B51C"/>
                  </a:solidFill>
                  <a:effectLst/>
                  <a:uLnTx/>
                  <a:uFillTx/>
                  <a:latin typeface="Georgia"/>
                  <a:ea typeface="+mn-ea"/>
                  <a:cs typeface="+mn-cs"/>
                </a:rPr>
                <a:t>Phases we needed to complete</a:t>
              </a:r>
            </a:p>
          </p:txBody>
        </p:sp>
        <p:graphicFrame>
          <p:nvGraphicFramePr>
            <p:cNvPr id="8" name="Diagram 7"/>
            <p:cNvGraphicFramePr/>
            <p:nvPr/>
          </p:nvGraphicFramePr>
          <p:xfrm>
            <a:off x="859870" y="2744722"/>
            <a:ext cx="813352" cy="779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9" name="Slide Number Placeholder 8">
            <a:extLst>
              <a:ext uri="{FF2B5EF4-FFF2-40B4-BE49-F238E27FC236}">
                <a16:creationId xmlns:a16="http://schemas.microsoft.com/office/drawing/2014/main" id="{BB859201-BA55-475D-8E4C-AE9E7156697B}"/>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3330909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20">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athU Presentation.potx" id="{2D6C61D1-F06E-447D-8BBD-A6611FB04F8A}" vid="{D2943520-5961-4D23-BDC7-BD4E38D13A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1508</TotalTime>
  <Words>4443</Words>
  <Application>Microsoft Office PowerPoint</Application>
  <PresentationFormat>Widescreen</PresentationFormat>
  <Paragraphs>477</Paragraphs>
  <Slides>52</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Arial Black</vt:lpstr>
      <vt:lpstr>Calibri</vt:lpstr>
      <vt:lpstr>Georgia</vt:lpstr>
      <vt:lpstr>Times New Roman</vt:lpstr>
      <vt:lpstr>Office Theme</vt:lpstr>
      <vt:lpstr>1_Office Theme</vt:lpstr>
      <vt:lpstr>Making Measures More  Person-Centered</vt:lpstr>
      <vt:lpstr>Vision and Goals</vt:lpstr>
      <vt:lpstr>Agenda</vt:lpstr>
      <vt:lpstr>Human-Centered Design in Practice for Measure Development  Generating measure concepts for pain management using the  patient experience</vt:lpstr>
      <vt:lpstr>Outline</vt:lpstr>
      <vt:lpstr>What is HCD?</vt:lpstr>
      <vt:lpstr>When can we use HCD?</vt:lpstr>
      <vt:lpstr>Why is HCD important?</vt:lpstr>
      <vt:lpstr>What was the goal of our work?</vt:lpstr>
      <vt:lpstr>Integrating HCD into the measure lifecycle</vt:lpstr>
      <vt:lpstr>Use Case: Developing a measure concept  for pain management</vt:lpstr>
      <vt:lpstr>Case study roadmap: What did we do?</vt:lpstr>
      <vt:lpstr>Phase 1: Empathy interviews</vt:lpstr>
      <vt:lpstr>Phase 1: Empathy interviews—Input</vt:lpstr>
      <vt:lpstr>Phase 1: Empathy interviews—Output</vt:lpstr>
      <vt:lpstr>Phase 1: Empathy interviews—Output </vt:lpstr>
      <vt:lpstr>Phase 2: Design workshops—Input</vt:lpstr>
      <vt:lpstr>Phase 2: Output—Prioritization</vt:lpstr>
      <vt:lpstr>Phase 2: Output—Vision board collage</vt:lpstr>
      <vt:lpstr>PowerPoint Presentation</vt:lpstr>
      <vt:lpstr>Phase 2: Output—Initial list of measure  concepts</vt:lpstr>
      <vt:lpstr>Phase 3: Literature review and clinician  input</vt:lpstr>
      <vt:lpstr>Phase 3: Output—Top concept</vt:lpstr>
      <vt:lpstr>What did we learn by using HCD in  practice for measure development?</vt:lpstr>
      <vt:lpstr>Benefits and outcomes of innovative HCD  approach</vt:lpstr>
      <vt:lpstr>Benefits and outcomes of innovative HCD  approach</vt:lpstr>
      <vt:lpstr>Questions?</vt:lpstr>
      <vt:lpstr>For more information</vt:lpstr>
      <vt:lpstr>Section 1: HCD Overview</vt:lpstr>
      <vt:lpstr>Human Centric Design (HCD) Human Centric Design is engaging the user(s) through out the development process.</vt:lpstr>
      <vt:lpstr>HCD Benefits</vt:lpstr>
      <vt:lpstr>HCD Benefits</vt:lpstr>
      <vt:lpstr>HCD Benefits</vt:lpstr>
      <vt:lpstr>HCD Benefits</vt:lpstr>
      <vt:lpstr>HCD Benefits</vt:lpstr>
      <vt:lpstr>HCD Tools A snapshot of techniques useful in Human Centric Design:</vt:lpstr>
      <vt:lpstr>HCD Pitfalls To Be Aware Of We would be remiss if we did not also mention the potential pitfalls in the  use of Human Centric Design:</vt:lpstr>
      <vt:lpstr>Section 2: Using HCD</vt:lpstr>
      <vt:lpstr>Blueprint for the CMS  Measures Management System</vt:lpstr>
      <vt:lpstr>CMS MMS Process Map</vt:lpstr>
      <vt:lpstr>The Measure Lifecycle Greatest area for HCD impact is in Measure Lifecycle:</vt:lpstr>
      <vt:lpstr>The Measure Lifecycle Steps</vt:lpstr>
      <vt:lpstr>Empowering Users</vt:lpstr>
      <vt:lpstr>Main HCD Takeaways</vt:lpstr>
      <vt:lpstr>PowerPoint Presentation</vt:lpstr>
      <vt:lpstr>CMS Strategic Priorities</vt:lpstr>
      <vt:lpstr>Meaningful Measures Objectives</vt:lpstr>
      <vt:lpstr>Meaningful Measures Framework</vt:lpstr>
      <vt:lpstr>Meaningful Measure Development  Priorities</vt:lpstr>
      <vt:lpstr>Discussion</vt:lpstr>
      <vt:lpstr>Announcements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Measures More  Person-Centered</dc:title>
  <dc:creator>Morgan, Amanda</dc:creator>
  <cp:lastModifiedBy>Rabel, Brenna V</cp:lastModifiedBy>
  <cp:revision>27</cp:revision>
  <dcterms:created xsi:type="dcterms:W3CDTF">2020-02-10T18:06:09Z</dcterms:created>
  <dcterms:modified xsi:type="dcterms:W3CDTF">2020-02-21T16:31:26Z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2020-01-31T00:00:00Z</vt:filetime>
  </property>
  <property fmtid="{D5CDD505-2E9C-101B-9397-08002B2CF9AE}" pid="3" name="Creator">
    <vt:lpwstr>Acrobat PDFMaker 15 for PowerPoint</vt:lpwstr>
  </property>
  <property fmtid="{D5CDD505-2E9C-101B-9397-08002B2CF9AE}" pid="4" name="LastSaved">
    <vt:filetime>2020-02-10T00:00:00Z</vt:filetime>
  </property>
</Properties>
</file>