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4"/>
    <p:sldMasterId id="2147483809" r:id="rId5"/>
  </p:sldMasterIdLst>
  <p:notesMasterIdLst>
    <p:notesMasterId r:id="rId35"/>
  </p:notesMasterIdLst>
  <p:handoutMasterIdLst>
    <p:handoutMasterId r:id="rId36"/>
  </p:handoutMasterIdLst>
  <p:sldIdLst>
    <p:sldId id="303" r:id="rId6"/>
    <p:sldId id="304" r:id="rId7"/>
    <p:sldId id="305" r:id="rId8"/>
    <p:sldId id="443" r:id="rId9"/>
    <p:sldId id="449" r:id="rId10"/>
    <p:sldId id="444" r:id="rId11"/>
    <p:sldId id="415" r:id="rId12"/>
    <p:sldId id="400" r:id="rId13"/>
    <p:sldId id="454" r:id="rId14"/>
    <p:sldId id="445" r:id="rId15"/>
    <p:sldId id="450" r:id="rId16"/>
    <p:sldId id="431" r:id="rId17"/>
    <p:sldId id="455" r:id="rId18"/>
    <p:sldId id="447" r:id="rId19"/>
    <p:sldId id="452" r:id="rId20"/>
    <p:sldId id="456" r:id="rId21"/>
    <p:sldId id="448" r:id="rId22"/>
    <p:sldId id="451" r:id="rId23"/>
    <p:sldId id="408" r:id="rId24"/>
    <p:sldId id="459" r:id="rId25"/>
    <p:sldId id="432" r:id="rId26"/>
    <p:sldId id="458" r:id="rId27"/>
    <p:sldId id="453" r:id="rId28"/>
    <p:sldId id="433" r:id="rId29"/>
    <p:sldId id="457" r:id="rId30"/>
    <p:sldId id="333" r:id="rId31"/>
    <p:sldId id="335" r:id="rId32"/>
    <p:sldId id="337" r:id="rId33"/>
    <p:sldId id="33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94"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FFD004"/>
    <a:srgbClr val="C05B08"/>
    <a:srgbClr val="0000FF"/>
    <a:srgbClr val="084A9C"/>
    <a:srgbClr val="095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3" autoAdjust="0"/>
    <p:restoredTop sz="54994" autoAdjust="0"/>
  </p:normalViewPr>
  <p:slideViewPr>
    <p:cSldViewPr>
      <p:cViewPr varScale="1">
        <p:scale>
          <a:sx n="34" d="100"/>
          <a:sy n="34" d="100"/>
        </p:scale>
        <p:origin x="796" y="52"/>
      </p:cViewPr>
      <p:guideLst>
        <p:guide orient="horz" pos="2064"/>
        <p:guide pos="3120"/>
      </p:guideLst>
    </p:cSldViewPr>
  </p:slideViewPr>
  <p:outlineViewPr>
    <p:cViewPr>
      <p:scale>
        <a:sx n="33" d="100"/>
        <a:sy n="33" d="100"/>
      </p:scale>
      <p:origin x="0" y="-10836"/>
    </p:cViewPr>
  </p:outlineViewPr>
  <p:notesTextViewPr>
    <p:cViewPr>
      <p:scale>
        <a:sx n="200" d="100"/>
        <a:sy n="200" d="100"/>
      </p:scale>
      <p:origin x="0" y="0"/>
    </p:cViewPr>
  </p:notesTextViewPr>
  <p:sorterViewPr>
    <p:cViewPr varScale="1">
      <p:scale>
        <a:sx n="1" d="1"/>
        <a:sy n="1" d="1"/>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2B36E-1F3D-4BED-AD13-22BCEEA72B2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F9B5CC8-2574-43D7-9814-BB4B28885FA7}">
      <dgm:prSet phldrT="[Text]" custT="1"/>
      <dgm:spPr/>
      <dgm:t>
        <a:bodyPr/>
        <a:lstStyle/>
        <a:p>
          <a:pPr>
            <a:buFont typeface="Arial" panose="020B0604020202020204" pitchFamily="34" charset="0"/>
            <a:buChar char="•"/>
          </a:pPr>
          <a:r>
            <a:rPr lang="en-US" sz="2200" b="1" dirty="0"/>
            <a:t>Patient-Reported Outcome (PRO)</a:t>
          </a:r>
        </a:p>
      </dgm:t>
    </dgm:pt>
    <dgm:pt modelId="{739605D7-1D49-46A4-A798-643C7F6AFE56}" type="parTrans" cxnId="{9228A1B0-188C-4762-AF7D-29BA3EC37015}">
      <dgm:prSet/>
      <dgm:spPr/>
      <dgm:t>
        <a:bodyPr/>
        <a:lstStyle/>
        <a:p>
          <a:endParaRPr lang="en-US"/>
        </a:p>
      </dgm:t>
    </dgm:pt>
    <dgm:pt modelId="{013F0F8C-F29F-4DEE-ADE8-E212E1A24855}" type="sibTrans" cxnId="{9228A1B0-188C-4762-AF7D-29BA3EC37015}">
      <dgm:prSet/>
      <dgm:spPr/>
      <dgm:t>
        <a:bodyPr/>
        <a:lstStyle/>
        <a:p>
          <a:endParaRPr lang="en-US"/>
        </a:p>
      </dgm:t>
    </dgm:pt>
    <dgm:pt modelId="{470DCB7A-EAA8-42A9-A93F-30A5E13F98EC}">
      <dgm:prSet custT="1"/>
      <dgm:spPr/>
      <dgm:t>
        <a:bodyPr/>
        <a:lstStyle/>
        <a:p>
          <a:r>
            <a:rPr lang="en-US" sz="2200" b="1" dirty="0"/>
            <a:t>PRO measure (PROM)</a:t>
          </a:r>
        </a:p>
      </dgm:t>
    </dgm:pt>
    <dgm:pt modelId="{9ADBE912-1B26-45F6-9EC0-223F88DBEC15}" type="parTrans" cxnId="{89FFF8A4-9F1B-4239-BF85-A670BC67BC7A}">
      <dgm:prSet/>
      <dgm:spPr/>
      <dgm:t>
        <a:bodyPr/>
        <a:lstStyle/>
        <a:p>
          <a:endParaRPr lang="en-US"/>
        </a:p>
      </dgm:t>
    </dgm:pt>
    <dgm:pt modelId="{0E5D1AA6-3885-4A70-B669-8D17DD3CD83F}" type="sibTrans" cxnId="{89FFF8A4-9F1B-4239-BF85-A670BC67BC7A}">
      <dgm:prSet/>
      <dgm:spPr/>
      <dgm:t>
        <a:bodyPr/>
        <a:lstStyle/>
        <a:p>
          <a:endParaRPr lang="en-US"/>
        </a:p>
      </dgm:t>
    </dgm:pt>
    <dgm:pt modelId="{A3E5452C-38E2-4F1E-BFE6-B7476471283F}">
      <dgm:prSet custT="1"/>
      <dgm:spPr/>
      <dgm:t>
        <a:bodyPr/>
        <a:lstStyle/>
        <a:p>
          <a:r>
            <a:rPr lang="en-US" sz="2200" b="1" dirty="0"/>
            <a:t>PRO performance measure (PRO-PM)</a:t>
          </a:r>
        </a:p>
      </dgm:t>
    </dgm:pt>
    <dgm:pt modelId="{F274FC7A-5828-4A80-B879-2B99589BCCB8}" type="parTrans" cxnId="{C84FB132-B7C6-430D-89D4-D2C705560C8D}">
      <dgm:prSet/>
      <dgm:spPr/>
      <dgm:t>
        <a:bodyPr/>
        <a:lstStyle/>
        <a:p>
          <a:endParaRPr lang="en-US"/>
        </a:p>
      </dgm:t>
    </dgm:pt>
    <dgm:pt modelId="{278C3180-6426-4FD1-998F-047193E5F225}" type="sibTrans" cxnId="{C84FB132-B7C6-430D-89D4-D2C705560C8D}">
      <dgm:prSet/>
      <dgm:spPr/>
      <dgm:t>
        <a:bodyPr/>
        <a:lstStyle/>
        <a:p>
          <a:endParaRPr lang="en-US"/>
        </a:p>
      </dgm:t>
    </dgm:pt>
    <dgm:pt modelId="{9404C4E6-6665-41C0-B1EB-C74EEC8A37DD}">
      <dgm:prSet phldrT="[Text]" custT="1"/>
      <dgm:spPr/>
      <dgm:t>
        <a:bodyPr/>
        <a:lstStyle/>
        <a:p>
          <a:pPr>
            <a:buFont typeface="Arial" panose="020B0604020202020204" pitchFamily="34" charset="0"/>
            <a:buChar char="•"/>
          </a:pPr>
          <a:r>
            <a:rPr lang="en-US" sz="2000" dirty="0"/>
            <a:t>Any report of a patient’s health status that comes directly from the patient without interpretation of the patient’s response by a clinician or other clinical staff</a:t>
          </a:r>
        </a:p>
      </dgm:t>
    </dgm:pt>
    <dgm:pt modelId="{95F454F5-FA81-4F37-83B2-603E3B1FB8A1}" type="parTrans" cxnId="{3D281CFA-BF1A-4D66-A8EF-4973E68ED1A1}">
      <dgm:prSet/>
      <dgm:spPr/>
      <dgm:t>
        <a:bodyPr/>
        <a:lstStyle/>
        <a:p>
          <a:endParaRPr lang="en-US"/>
        </a:p>
      </dgm:t>
    </dgm:pt>
    <dgm:pt modelId="{637DCE85-69B0-4888-B8B6-BD6E5F469499}" type="sibTrans" cxnId="{3D281CFA-BF1A-4D66-A8EF-4973E68ED1A1}">
      <dgm:prSet/>
      <dgm:spPr/>
      <dgm:t>
        <a:bodyPr/>
        <a:lstStyle/>
        <a:p>
          <a:endParaRPr lang="en-US"/>
        </a:p>
      </dgm:t>
    </dgm:pt>
    <dgm:pt modelId="{9FEBFD9D-3B60-45AE-8C2E-4AB7A7F192C1}">
      <dgm:prSet custT="1"/>
      <dgm:spPr/>
      <dgm:t>
        <a:bodyPr/>
        <a:lstStyle/>
        <a:p>
          <a:r>
            <a:rPr lang="en-US" sz="2000" dirty="0"/>
            <a:t>A patient-level assessment of health status, typically using a questionnaire/tool to elicit information directly from respondents</a:t>
          </a:r>
        </a:p>
      </dgm:t>
    </dgm:pt>
    <dgm:pt modelId="{A00DA890-D9EC-4CE3-B9EE-B72E04739FCB}" type="parTrans" cxnId="{43999F14-FFB4-4990-8D0C-6A0A86F657BF}">
      <dgm:prSet/>
      <dgm:spPr/>
      <dgm:t>
        <a:bodyPr/>
        <a:lstStyle/>
        <a:p>
          <a:endParaRPr lang="en-US"/>
        </a:p>
      </dgm:t>
    </dgm:pt>
    <dgm:pt modelId="{3C7A4E9B-3186-44E5-9A04-640E9CA069F6}" type="sibTrans" cxnId="{43999F14-FFB4-4990-8D0C-6A0A86F657BF}">
      <dgm:prSet/>
      <dgm:spPr/>
      <dgm:t>
        <a:bodyPr/>
        <a:lstStyle/>
        <a:p>
          <a:endParaRPr lang="en-US"/>
        </a:p>
      </dgm:t>
    </dgm:pt>
    <dgm:pt modelId="{80F37729-9024-48F6-A4D3-B8E2F3AD23D1}">
      <dgm:prSet custT="1"/>
      <dgm:spPr/>
      <dgm:t>
        <a:bodyPr/>
        <a:lstStyle/>
        <a:p>
          <a:r>
            <a:rPr lang="en-US" sz="2000" dirty="0"/>
            <a:t>A performance measure that is based on patient-reported outcome data aggregated for an accountable healthcare entity</a:t>
          </a:r>
        </a:p>
      </dgm:t>
    </dgm:pt>
    <dgm:pt modelId="{1C2C25C2-FC26-4A7A-9250-63F4FB159E75}" type="parTrans" cxnId="{E997DA64-A3B2-4F49-913B-63D01990CF4E}">
      <dgm:prSet/>
      <dgm:spPr/>
      <dgm:t>
        <a:bodyPr/>
        <a:lstStyle/>
        <a:p>
          <a:endParaRPr lang="en-US"/>
        </a:p>
      </dgm:t>
    </dgm:pt>
    <dgm:pt modelId="{A20962B4-D433-432E-B117-9DC97C62098C}" type="sibTrans" cxnId="{E997DA64-A3B2-4F49-913B-63D01990CF4E}">
      <dgm:prSet/>
      <dgm:spPr/>
      <dgm:t>
        <a:bodyPr/>
        <a:lstStyle/>
        <a:p>
          <a:endParaRPr lang="en-US"/>
        </a:p>
      </dgm:t>
    </dgm:pt>
    <dgm:pt modelId="{7D288833-22AC-4B70-AF6E-770A0A7A046B}">
      <dgm:prSet custT="1"/>
      <dgm:spPr/>
      <dgm:t>
        <a:bodyPr/>
        <a:lstStyle/>
        <a:p>
          <a:r>
            <a:rPr lang="en-US" sz="2000" dirty="0"/>
            <a:t>Examples: PROMIS-10, VR-12, PHQ-9, Visual Analog Scale (VAS) for Pain</a:t>
          </a:r>
        </a:p>
      </dgm:t>
    </dgm:pt>
    <dgm:pt modelId="{4432A9D1-5B8E-42D0-A741-638D6B8F0F70}" type="parTrans" cxnId="{BAEFBED0-0DAE-49C8-979F-2F7565CF6E77}">
      <dgm:prSet/>
      <dgm:spPr/>
      <dgm:t>
        <a:bodyPr/>
        <a:lstStyle/>
        <a:p>
          <a:endParaRPr lang="en-US"/>
        </a:p>
      </dgm:t>
    </dgm:pt>
    <dgm:pt modelId="{22626A5C-2D41-463F-B4BF-E73BB9A26BB5}" type="sibTrans" cxnId="{BAEFBED0-0DAE-49C8-979F-2F7565CF6E77}">
      <dgm:prSet/>
      <dgm:spPr/>
      <dgm:t>
        <a:bodyPr/>
        <a:lstStyle/>
        <a:p>
          <a:endParaRPr lang="en-US"/>
        </a:p>
      </dgm:t>
    </dgm:pt>
    <dgm:pt modelId="{0BC93455-6442-46F4-BCF3-B4F1C4C27B6F}" type="pres">
      <dgm:prSet presAssocID="{C552B36E-1F3D-4BED-AD13-22BCEEA72B2A}" presName="linear" presStyleCnt="0">
        <dgm:presLayoutVars>
          <dgm:dir/>
          <dgm:animLvl val="lvl"/>
          <dgm:resizeHandles val="exact"/>
        </dgm:presLayoutVars>
      </dgm:prSet>
      <dgm:spPr/>
    </dgm:pt>
    <dgm:pt modelId="{C1F664A7-6339-4D1E-84B3-76EB8D634F18}" type="pres">
      <dgm:prSet presAssocID="{7F9B5CC8-2574-43D7-9814-BB4B28885FA7}" presName="parentLin" presStyleCnt="0"/>
      <dgm:spPr/>
    </dgm:pt>
    <dgm:pt modelId="{2068B9AC-B145-434E-B93E-995156248FDE}" type="pres">
      <dgm:prSet presAssocID="{7F9B5CC8-2574-43D7-9814-BB4B28885FA7}" presName="parentLeftMargin" presStyleLbl="node1" presStyleIdx="0" presStyleCnt="3"/>
      <dgm:spPr/>
    </dgm:pt>
    <dgm:pt modelId="{7CD91F74-193F-4590-BFE1-F781EBAC619F}" type="pres">
      <dgm:prSet presAssocID="{7F9B5CC8-2574-43D7-9814-BB4B28885FA7}" presName="parentText" presStyleLbl="node1" presStyleIdx="0" presStyleCnt="3" custScaleY="236630">
        <dgm:presLayoutVars>
          <dgm:chMax val="0"/>
          <dgm:bulletEnabled val="1"/>
        </dgm:presLayoutVars>
      </dgm:prSet>
      <dgm:spPr/>
    </dgm:pt>
    <dgm:pt modelId="{934C899B-DA43-437E-97AF-F2D98A51D236}" type="pres">
      <dgm:prSet presAssocID="{7F9B5CC8-2574-43D7-9814-BB4B28885FA7}" presName="negativeSpace" presStyleCnt="0"/>
      <dgm:spPr/>
    </dgm:pt>
    <dgm:pt modelId="{7461087C-272A-4B1B-83D5-5DD1DB29A781}" type="pres">
      <dgm:prSet presAssocID="{7F9B5CC8-2574-43D7-9814-BB4B28885FA7}" presName="childText" presStyleLbl="conFgAcc1" presStyleIdx="0" presStyleCnt="3">
        <dgm:presLayoutVars>
          <dgm:bulletEnabled val="1"/>
        </dgm:presLayoutVars>
      </dgm:prSet>
      <dgm:spPr/>
    </dgm:pt>
    <dgm:pt modelId="{FBB822E2-8809-47B0-8F86-E76CAC63A409}" type="pres">
      <dgm:prSet presAssocID="{013F0F8C-F29F-4DEE-ADE8-E212E1A24855}" presName="spaceBetweenRectangles" presStyleCnt="0"/>
      <dgm:spPr/>
    </dgm:pt>
    <dgm:pt modelId="{872330C3-C749-4A97-BF41-E7A8AB7642A9}" type="pres">
      <dgm:prSet presAssocID="{470DCB7A-EAA8-42A9-A93F-30A5E13F98EC}" presName="parentLin" presStyleCnt="0"/>
      <dgm:spPr/>
    </dgm:pt>
    <dgm:pt modelId="{4E94A703-12EF-4071-8574-59DB1DC0F888}" type="pres">
      <dgm:prSet presAssocID="{470DCB7A-EAA8-42A9-A93F-30A5E13F98EC}" presName="parentLeftMargin" presStyleLbl="node1" presStyleIdx="0" presStyleCnt="3"/>
      <dgm:spPr/>
    </dgm:pt>
    <dgm:pt modelId="{73ACF896-F46C-476A-B887-20D397526D91}" type="pres">
      <dgm:prSet presAssocID="{470DCB7A-EAA8-42A9-A93F-30A5E13F98EC}" presName="parentText" presStyleLbl="node1" presStyleIdx="1" presStyleCnt="3" custScaleY="229203">
        <dgm:presLayoutVars>
          <dgm:chMax val="0"/>
          <dgm:bulletEnabled val="1"/>
        </dgm:presLayoutVars>
      </dgm:prSet>
      <dgm:spPr/>
    </dgm:pt>
    <dgm:pt modelId="{09A16292-109C-4DE3-BD2C-4068B6AD97C8}" type="pres">
      <dgm:prSet presAssocID="{470DCB7A-EAA8-42A9-A93F-30A5E13F98EC}" presName="negativeSpace" presStyleCnt="0"/>
      <dgm:spPr/>
    </dgm:pt>
    <dgm:pt modelId="{064028DC-D486-4E31-AC2B-0BCA56846CAD}" type="pres">
      <dgm:prSet presAssocID="{470DCB7A-EAA8-42A9-A93F-30A5E13F98EC}" presName="childText" presStyleLbl="conFgAcc1" presStyleIdx="1" presStyleCnt="3" custLinFactNeighborX="-346">
        <dgm:presLayoutVars>
          <dgm:bulletEnabled val="1"/>
        </dgm:presLayoutVars>
      </dgm:prSet>
      <dgm:spPr/>
    </dgm:pt>
    <dgm:pt modelId="{6F52A5E7-6B10-4E21-9D1E-DD6552AC5F6B}" type="pres">
      <dgm:prSet presAssocID="{0E5D1AA6-3885-4A70-B669-8D17DD3CD83F}" presName="spaceBetweenRectangles" presStyleCnt="0"/>
      <dgm:spPr/>
    </dgm:pt>
    <dgm:pt modelId="{51302751-A4D3-49E6-B0D0-1B2D3E192DDF}" type="pres">
      <dgm:prSet presAssocID="{A3E5452C-38E2-4F1E-BFE6-B7476471283F}" presName="parentLin" presStyleCnt="0"/>
      <dgm:spPr/>
    </dgm:pt>
    <dgm:pt modelId="{E8CC0E9A-8106-41E1-9F62-135A3C0EF33A}" type="pres">
      <dgm:prSet presAssocID="{A3E5452C-38E2-4F1E-BFE6-B7476471283F}" presName="parentLeftMargin" presStyleLbl="node1" presStyleIdx="1" presStyleCnt="3"/>
      <dgm:spPr/>
    </dgm:pt>
    <dgm:pt modelId="{8A0D3AF3-BBD3-4B37-8950-E0ADD51F472C}" type="pres">
      <dgm:prSet presAssocID="{A3E5452C-38E2-4F1E-BFE6-B7476471283F}" presName="parentText" presStyleLbl="node1" presStyleIdx="2" presStyleCnt="3" custScaleY="253783">
        <dgm:presLayoutVars>
          <dgm:chMax val="0"/>
          <dgm:bulletEnabled val="1"/>
        </dgm:presLayoutVars>
      </dgm:prSet>
      <dgm:spPr/>
    </dgm:pt>
    <dgm:pt modelId="{B41BDB3C-53DE-4A52-9FF7-0BD37075C43A}" type="pres">
      <dgm:prSet presAssocID="{A3E5452C-38E2-4F1E-BFE6-B7476471283F}" presName="negativeSpace" presStyleCnt="0"/>
      <dgm:spPr/>
    </dgm:pt>
    <dgm:pt modelId="{2D403AB2-C192-4789-B714-3AC28A635BC7}" type="pres">
      <dgm:prSet presAssocID="{A3E5452C-38E2-4F1E-BFE6-B7476471283F}" presName="childText" presStyleLbl="conFgAcc1" presStyleIdx="2" presStyleCnt="3">
        <dgm:presLayoutVars>
          <dgm:bulletEnabled val="1"/>
        </dgm:presLayoutVars>
      </dgm:prSet>
      <dgm:spPr/>
    </dgm:pt>
  </dgm:ptLst>
  <dgm:cxnLst>
    <dgm:cxn modelId="{43999F14-FFB4-4990-8D0C-6A0A86F657BF}" srcId="{470DCB7A-EAA8-42A9-A93F-30A5E13F98EC}" destId="{9FEBFD9D-3B60-45AE-8C2E-4AB7A7F192C1}" srcOrd="0" destOrd="0" parTransId="{A00DA890-D9EC-4CE3-B9EE-B72E04739FCB}" sibTransId="{3C7A4E9B-3186-44E5-9A04-640E9CA069F6}"/>
    <dgm:cxn modelId="{921E7B24-4713-4B0D-A98A-62F5A89998B3}" type="presOf" srcId="{C552B36E-1F3D-4BED-AD13-22BCEEA72B2A}" destId="{0BC93455-6442-46F4-BCF3-B4F1C4C27B6F}" srcOrd="0" destOrd="0" presId="urn:microsoft.com/office/officeart/2005/8/layout/list1"/>
    <dgm:cxn modelId="{48BD802B-BB19-4397-900A-88C46DB1201F}" type="presOf" srcId="{80F37729-9024-48F6-A4D3-B8E2F3AD23D1}" destId="{2D403AB2-C192-4789-B714-3AC28A635BC7}" srcOrd="0" destOrd="0" presId="urn:microsoft.com/office/officeart/2005/8/layout/list1"/>
    <dgm:cxn modelId="{E3FAF031-3019-444E-8239-D66DB92452F9}" type="presOf" srcId="{470DCB7A-EAA8-42A9-A93F-30A5E13F98EC}" destId="{4E94A703-12EF-4071-8574-59DB1DC0F888}" srcOrd="0" destOrd="0" presId="urn:microsoft.com/office/officeart/2005/8/layout/list1"/>
    <dgm:cxn modelId="{C84FB132-B7C6-430D-89D4-D2C705560C8D}" srcId="{C552B36E-1F3D-4BED-AD13-22BCEEA72B2A}" destId="{A3E5452C-38E2-4F1E-BFE6-B7476471283F}" srcOrd="2" destOrd="0" parTransId="{F274FC7A-5828-4A80-B879-2B99589BCCB8}" sibTransId="{278C3180-6426-4FD1-998F-047193E5F225}"/>
    <dgm:cxn modelId="{9BFD5434-6EFA-4AFE-88E8-8AD9E357EA07}" type="presOf" srcId="{7F9B5CC8-2574-43D7-9814-BB4B28885FA7}" destId="{7CD91F74-193F-4590-BFE1-F781EBAC619F}" srcOrd="1" destOrd="0" presId="urn:microsoft.com/office/officeart/2005/8/layout/list1"/>
    <dgm:cxn modelId="{A0C6FD5F-AEB3-4314-8183-6B148E2C3C71}" type="presOf" srcId="{A3E5452C-38E2-4F1E-BFE6-B7476471283F}" destId="{8A0D3AF3-BBD3-4B37-8950-E0ADD51F472C}" srcOrd="1" destOrd="0" presId="urn:microsoft.com/office/officeart/2005/8/layout/list1"/>
    <dgm:cxn modelId="{E997DA64-A3B2-4F49-913B-63D01990CF4E}" srcId="{A3E5452C-38E2-4F1E-BFE6-B7476471283F}" destId="{80F37729-9024-48F6-A4D3-B8E2F3AD23D1}" srcOrd="0" destOrd="0" parTransId="{1C2C25C2-FC26-4A7A-9250-63F4FB159E75}" sibTransId="{A20962B4-D433-432E-B117-9DC97C62098C}"/>
    <dgm:cxn modelId="{5E13D881-4C0A-445B-8CC1-2096D83AE89F}" type="presOf" srcId="{7F9B5CC8-2574-43D7-9814-BB4B28885FA7}" destId="{2068B9AC-B145-434E-B93E-995156248FDE}" srcOrd="0" destOrd="0" presId="urn:microsoft.com/office/officeart/2005/8/layout/list1"/>
    <dgm:cxn modelId="{8498279F-A1D1-415C-8BA0-CCB010EE4908}" type="presOf" srcId="{470DCB7A-EAA8-42A9-A93F-30A5E13F98EC}" destId="{73ACF896-F46C-476A-B887-20D397526D91}" srcOrd="1" destOrd="0" presId="urn:microsoft.com/office/officeart/2005/8/layout/list1"/>
    <dgm:cxn modelId="{F9A23CA2-32D4-4CBF-9310-BF0A85E71842}" type="presOf" srcId="{7D288833-22AC-4B70-AF6E-770A0A7A046B}" destId="{064028DC-D486-4E31-AC2B-0BCA56846CAD}" srcOrd="0" destOrd="1" presId="urn:microsoft.com/office/officeart/2005/8/layout/list1"/>
    <dgm:cxn modelId="{89FFF8A4-9F1B-4239-BF85-A670BC67BC7A}" srcId="{C552B36E-1F3D-4BED-AD13-22BCEEA72B2A}" destId="{470DCB7A-EAA8-42A9-A93F-30A5E13F98EC}" srcOrd="1" destOrd="0" parTransId="{9ADBE912-1B26-45F6-9EC0-223F88DBEC15}" sibTransId="{0E5D1AA6-3885-4A70-B669-8D17DD3CD83F}"/>
    <dgm:cxn modelId="{9228A1B0-188C-4762-AF7D-29BA3EC37015}" srcId="{C552B36E-1F3D-4BED-AD13-22BCEEA72B2A}" destId="{7F9B5CC8-2574-43D7-9814-BB4B28885FA7}" srcOrd="0" destOrd="0" parTransId="{739605D7-1D49-46A4-A798-643C7F6AFE56}" sibTransId="{013F0F8C-F29F-4DEE-ADE8-E212E1A24855}"/>
    <dgm:cxn modelId="{4EFEA2B3-29F7-460F-B2A0-C9FE785214E5}" type="presOf" srcId="{A3E5452C-38E2-4F1E-BFE6-B7476471283F}" destId="{E8CC0E9A-8106-41E1-9F62-135A3C0EF33A}" srcOrd="0" destOrd="0" presId="urn:microsoft.com/office/officeart/2005/8/layout/list1"/>
    <dgm:cxn modelId="{BAEFBED0-0DAE-49C8-979F-2F7565CF6E77}" srcId="{470DCB7A-EAA8-42A9-A93F-30A5E13F98EC}" destId="{7D288833-22AC-4B70-AF6E-770A0A7A046B}" srcOrd="1" destOrd="0" parTransId="{4432A9D1-5B8E-42D0-A741-638D6B8F0F70}" sibTransId="{22626A5C-2D41-463F-B4BF-E73BB9A26BB5}"/>
    <dgm:cxn modelId="{28C1ACF2-DE53-4AF9-ACE3-C782483C036C}" type="presOf" srcId="{9FEBFD9D-3B60-45AE-8C2E-4AB7A7F192C1}" destId="{064028DC-D486-4E31-AC2B-0BCA56846CAD}" srcOrd="0" destOrd="0" presId="urn:microsoft.com/office/officeart/2005/8/layout/list1"/>
    <dgm:cxn modelId="{3D281CFA-BF1A-4D66-A8EF-4973E68ED1A1}" srcId="{7F9B5CC8-2574-43D7-9814-BB4B28885FA7}" destId="{9404C4E6-6665-41C0-B1EB-C74EEC8A37DD}" srcOrd="0" destOrd="0" parTransId="{95F454F5-FA81-4F37-83B2-603E3B1FB8A1}" sibTransId="{637DCE85-69B0-4888-B8B6-BD6E5F469499}"/>
    <dgm:cxn modelId="{93E0C1FA-8861-4B0C-85C9-5AC81BC30A4E}" type="presOf" srcId="{9404C4E6-6665-41C0-B1EB-C74EEC8A37DD}" destId="{7461087C-272A-4B1B-83D5-5DD1DB29A781}" srcOrd="0" destOrd="0" presId="urn:microsoft.com/office/officeart/2005/8/layout/list1"/>
    <dgm:cxn modelId="{32DF6C76-CFED-4DA9-B656-867F2835708B}" type="presParOf" srcId="{0BC93455-6442-46F4-BCF3-B4F1C4C27B6F}" destId="{C1F664A7-6339-4D1E-84B3-76EB8D634F18}" srcOrd="0" destOrd="0" presId="urn:microsoft.com/office/officeart/2005/8/layout/list1"/>
    <dgm:cxn modelId="{FCEFB079-4990-4772-922A-F289B59F1A1A}" type="presParOf" srcId="{C1F664A7-6339-4D1E-84B3-76EB8D634F18}" destId="{2068B9AC-B145-434E-B93E-995156248FDE}" srcOrd="0" destOrd="0" presId="urn:microsoft.com/office/officeart/2005/8/layout/list1"/>
    <dgm:cxn modelId="{08F7364B-A35C-4A88-97F4-FAEF110D2E33}" type="presParOf" srcId="{C1F664A7-6339-4D1E-84B3-76EB8D634F18}" destId="{7CD91F74-193F-4590-BFE1-F781EBAC619F}" srcOrd="1" destOrd="0" presId="urn:microsoft.com/office/officeart/2005/8/layout/list1"/>
    <dgm:cxn modelId="{FCD1B62C-7414-4AF2-A5DE-50ABBF247758}" type="presParOf" srcId="{0BC93455-6442-46F4-BCF3-B4F1C4C27B6F}" destId="{934C899B-DA43-437E-97AF-F2D98A51D236}" srcOrd="1" destOrd="0" presId="urn:microsoft.com/office/officeart/2005/8/layout/list1"/>
    <dgm:cxn modelId="{97D34360-D7D9-4923-B6C8-E3F9F836FF56}" type="presParOf" srcId="{0BC93455-6442-46F4-BCF3-B4F1C4C27B6F}" destId="{7461087C-272A-4B1B-83D5-5DD1DB29A781}" srcOrd="2" destOrd="0" presId="urn:microsoft.com/office/officeart/2005/8/layout/list1"/>
    <dgm:cxn modelId="{5DABC666-195D-4214-B934-8F162748E80D}" type="presParOf" srcId="{0BC93455-6442-46F4-BCF3-B4F1C4C27B6F}" destId="{FBB822E2-8809-47B0-8F86-E76CAC63A409}" srcOrd="3" destOrd="0" presId="urn:microsoft.com/office/officeart/2005/8/layout/list1"/>
    <dgm:cxn modelId="{DA188E43-903C-475C-9514-A83B51B14ED4}" type="presParOf" srcId="{0BC93455-6442-46F4-BCF3-B4F1C4C27B6F}" destId="{872330C3-C749-4A97-BF41-E7A8AB7642A9}" srcOrd="4" destOrd="0" presId="urn:microsoft.com/office/officeart/2005/8/layout/list1"/>
    <dgm:cxn modelId="{5CC4FC14-465D-4044-A4AA-9382166B0B8D}" type="presParOf" srcId="{872330C3-C749-4A97-BF41-E7A8AB7642A9}" destId="{4E94A703-12EF-4071-8574-59DB1DC0F888}" srcOrd="0" destOrd="0" presId="urn:microsoft.com/office/officeart/2005/8/layout/list1"/>
    <dgm:cxn modelId="{5BB79FD3-DE2E-4637-A64C-60F213B4A378}" type="presParOf" srcId="{872330C3-C749-4A97-BF41-E7A8AB7642A9}" destId="{73ACF896-F46C-476A-B887-20D397526D91}" srcOrd="1" destOrd="0" presId="urn:microsoft.com/office/officeart/2005/8/layout/list1"/>
    <dgm:cxn modelId="{5D3014DA-DABC-43E7-891C-9AD9B0293AAE}" type="presParOf" srcId="{0BC93455-6442-46F4-BCF3-B4F1C4C27B6F}" destId="{09A16292-109C-4DE3-BD2C-4068B6AD97C8}" srcOrd="5" destOrd="0" presId="urn:microsoft.com/office/officeart/2005/8/layout/list1"/>
    <dgm:cxn modelId="{740149DE-68A2-44CA-B5E6-34542DDFE683}" type="presParOf" srcId="{0BC93455-6442-46F4-BCF3-B4F1C4C27B6F}" destId="{064028DC-D486-4E31-AC2B-0BCA56846CAD}" srcOrd="6" destOrd="0" presId="urn:microsoft.com/office/officeart/2005/8/layout/list1"/>
    <dgm:cxn modelId="{37A002E9-5DF7-49E6-B33E-C9C1767ADF01}" type="presParOf" srcId="{0BC93455-6442-46F4-BCF3-B4F1C4C27B6F}" destId="{6F52A5E7-6B10-4E21-9D1E-DD6552AC5F6B}" srcOrd="7" destOrd="0" presId="urn:microsoft.com/office/officeart/2005/8/layout/list1"/>
    <dgm:cxn modelId="{77491169-46D2-4127-8257-1F049AE1319F}" type="presParOf" srcId="{0BC93455-6442-46F4-BCF3-B4F1C4C27B6F}" destId="{51302751-A4D3-49E6-B0D0-1B2D3E192DDF}" srcOrd="8" destOrd="0" presId="urn:microsoft.com/office/officeart/2005/8/layout/list1"/>
    <dgm:cxn modelId="{D80C109D-F7AE-45E0-A3A2-3847B2B6CCE2}" type="presParOf" srcId="{51302751-A4D3-49E6-B0D0-1B2D3E192DDF}" destId="{E8CC0E9A-8106-41E1-9F62-135A3C0EF33A}" srcOrd="0" destOrd="0" presId="urn:microsoft.com/office/officeart/2005/8/layout/list1"/>
    <dgm:cxn modelId="{BC9A9FC3-8A5F-4854-84A9-34F84D10808D}" type="presParOf" srcId="{51302751-A4D3-49E6-B0D0-1B2D3E192DDF}" destId="{8A0D3AF3-BBD3-4B37-8950-E0ADD51F472C}" srcOrd="1" destOrd="0" presId="urn:microsoft.com/office/officeart/2005/8/layout/list1"/>
    <dgm:cxn modelId="{15E4B265-AF80-4ACE-B49B-2B355D2B7A91}" type="presParOf" srcId="{0BC93455-6442-46F4-BCF3-B4F1C4C27B6F}" destId="{B41BDB3C-53DE-4A52-9FF7-0BD37075C43A}" srcOrd="9" destOrd="0" presId="urn:microsoft.com/office/officeart/2005/8/layout/list1"/>
    <dgm:cxn modelId="{B51E992C-7766-4E07-ADD3-374294BBA139}" type="presParOf" srcId="{0BC93455-6442-46F4-BCF3-B4F1C4C27B6F}" destId="{2D403AB2-C192-4789-B714-3AC28A635BC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9F596-60BD-4D62-81EA-96DB2462BA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839839F-C20E-4FD2-8ECD-4B1A748BF8C7}">
      <dgm:prSet phldrT="[Text]"/>
      <dgm:spPr/>
      <dgm:t>
        <a:bodyPr/>
        <a:lstStyle/>
        <a:p>
          <a:pPr>
            <a:buFont typeface="Arial" panose="020B0604020202020204" pitchFamily="34" charset="0"/>
            <a:buNone/>
          </a:pPr>
          <a:r>
            <a:rPr lang="en-US" dirty="0"/>
            <a:t>Patient self-reported symptoms and health status are associated with use of medical services (e.g., emergency department visits and hospitalizations), costs, and survival.</a:t>
          </a:r>
        </a:p>
      </dgm:t>
    </dgm:pt>
    <dgm:pt modelId="{5871A73D-44E4-469B-AE26-A4CA5A851A1D}" type="parTrans" cxnId="{44574297-92F4-4935-95DD-61EC2D754D8F}">
      <dgm:prSet/>
      <dgm:spPr/>
      <dgm:t>
        <a:bodyPr/>
        <a:lstStyle/>
        <a:p>
          <a:endParaRPr lang="en-US"/>
        </a:p>
      </dgm:t>
    </dgm:pt>
    <dgm:pt modelId="{C3E8C3F8-173F-454B-A1F5-35DA08F1860F}" type="sibTrans" cxnId="{44574297-92F4-4935-95DD-61EC2D754D8F}">
      <dgm:prSet/>
      <dgm:spPr/>
      <dgm:t>
        <a:bodyPr/>
        <a:lstStyle/>
        <a:p>
          <a:endParaRPr lang="en-US"/>
        </a:p>
      </dgm:t>
    </dgm:pt>
    <dgm:pt modelId="{01602F5F-37CA-46D9-9FE4-CB1A19F6A27B}">
      <dgm:prSet/>
      <dgm:spPr/>
      <dgm:t>
        <a:bodyPr/>
        <a:lstStyle/>
        <a:p>
          <a:r>
            <a:rPr lang="en-US" dirty="0"/>
            <a:t>The process of self reporting can itself improve symptom management, quality of life, communication, and satisfaction with care.</a:t>
          </a:r>
        </a:p>
      </dgm:t>
    </dgm:pt>
    <dgm:pt modelId="{4B20285E-A94E-4876-8B4F-E61E65DF42C1}" type="parTrans" cxnId="{A31341A4-37D1-44C0-9427-819484577EC2}">
      <dgm:prSet/>
      <dgm:spPr/>
      <dgm:t>
        <a:bodyPr/>
        <a:lstStyle/>
        <a:p>
          <a:endParaRPr lang="en-US"/>
        </a:p>
      </dgm:t>
    </dgm:pt>
    <dgm:pt modelId="{21E5B377-8087-470E-B7A3-13340D44EE69}" type="sibTrans" cxnId="{A31341A4-37D1-44C0-9427-819484577EC2}">
      <dgm:prSet/>
      <dgm:spPr/>
      <dgm:t>
        <a:bodyPr/>
        <a:lstStyle/>
        <a:p>
          <a:endParaRPr lang="en-US"/>
        </a:p>
      </dgm:t>
    </dgm:pt>
    <dgm:pt modelId="{00DCCF2B-B824-486B-AE8E-DD63C61C9918}">
      <dgm:prSet/>
      <dgm:spPr/>
      <dgm:t>
        <a:bodyPr/>
        <a:lstStyle/>
        <a:p>
          <a:r>
            <a:rPr lang="en-US" dirty="0"/>
            <a:t>Symptoms and functional status impairment are more common than serious complications (e.g., hospitalizations and death).</a:t>
          </a:r>
        </a:p>
      </dgm:t>
    </dgm:pt>
    <dgm:pt modelId="{4944ACE4-999A-4114-BFE7-68880F18AD75}" type="parTrans" cxnId="{73948B0B-EE06-4EA5-95EF-253181303744}">
      <dgm:prSet/>
      <dgm:spPr/>
      <dgm:t>
        <a:bodyPr/>
        <a:lstStyle/>
        <a:p>
          <a:endParaRPr lang="en-US"/>
        </a:p>
      </dgm:t>
    </dgm:pt>
    <dgm:pt modelId="{D6D3167E-4C84-4EF9-A6E5-B1EF3AD81DE0}" type="sibTrans" cxnId="{73948B0B-EE06-4EA5-95EF-253181303744}">
      <dgm:prSet/>
      <dgm:spPr/>
      <dgm:t>
        <a:bodyPr/>
        <a:lstStyle/>
        <a:p>
          <a:endParaRPr lang="en-US"/>
        </a:p>
      </dgm:t>
    </dgm:pt>
    <dgm:pt modelId="{9B09D856-1D1C-4630-94B4-1871D50A5587}">
      <dgm:prSet/>
      <dgm:spPr/>
      <dgm:t>
        <a:bodyPr/>
        <a:lstStyle/>
        <a:p>
          <a:r>
            <a:rPr lang="en-US" dirty="0"/>
            <a:t>Patients selecting treatment or providers may have an interest in outcomes based on previous reports of patients like themselves.</a:t>
          </a:r>
        </a:p>
      </dgm:t>
    </dgm:pt>
    <dgm:pt modelId="{1E003FAD-63E9-403C-9022-38C222B28E96}" type="parTrans" cxnId="{056B5B3B-34DA-42E2-A113-2809F4163294}">
      <dgm:prSet/>
      <dgm:spPr/>
      <dgm:t>
        <a:bodyPr/>
        <a:lstStyle/>
        <a:p>
          <a:endParaRPr lang="en-US"/>
        </a:p>
      </dgm:t>
    </dgm:pt>
    <dgm:pt modelId="{96C34BEB-BFD3-4D27-8280-87DF52B19C00}" type="sibTrans" cxnId="{056B5B3B-34DA-42E2-A113-2809F4163294}">
      <dgm:prSet/>
      <dgm:spPr/>
      <dgm:t>
        <a:bodyPr/>
        <a:lstStyle/>
        <a:p>
          <a:endParaRPr lang="en-US"/>
        </a:p>
      </dgm:t>
    </dgm:pt>
    <dgm:pt modelId="{898994E2-673D-4B61-AC4C-1052B60D1285}" type="pres">
      <dgm:prSet presAssocID="{E039F596-60BD-4D62-81EA-96DB2462BA42}" presName="vert0" presStyleCnt="0">
        <dgm:presLayoutVars>
          <dgm:dir/>
          <dgm:animOne val="branch"/>
          <dgm:animLvl val="lvl"/>
        </dgm:presLayoutVars>
      </dgm:prSet>
      <dgm:spPr/>
    </dgm:pt>
    <dgm:pt modelId="{643D381A-E6D6-4BE7-A59B-CD65CAAAD2E4}" type="pres">
      <dgm:prSet presAssocID="{1839839F-C20E-4FD2-8ECD-4B1A748BF8C7}" presName="thickLine" presStyleLbl="alignNode1" presStyleIdx="0" presStyleCnt="4"/>
      <dgm:spPr/>
    </dgm:pt>
    <dgm:pt modelId="{535C48E2-792E-4C7A-9171-C2FD7DCBFD4E}" type="pres">
      <dgm:prSet presAssocID="{1839839F-C20E-4FD2-8ECD-4B1A748BF8C7}" presName="horz1" presStyleCnt="0"/>
      <dgm:spPr/>
    </dgm:pt>
    <dgm:pt modelId="{1D28B901-9CAE-4BE6-84EA-2F2A68375ED8}" type="pres">
      <dgm:prSet presAssocID="{1839839F-C20E-4FD2-8ECD-4B1A748BF8C7}" presName="tx1" presStyleLbl="revTx" presStyleIdx="0" presStyleCnt="4"/>
      <dgm:spPr/>
    </dgm:pt>
    <dgm:pt modelId="{11A6D366-4DA1-4428-9684-90615BC60865}" type="pres">
      <dgm:prSet presAssocID="{1839839F-C20E-4FD2-8ECD-4B1A748BF8C7}" presName="vert1" presStyleCnt="0"/>
      <dgm:spPr/>
    </dgm:pt>
    <dgm:pt modelId="{8E9F8404-DD02-45AE-A98F-70CAE0E9B6F7}" type="pres">
      <dgm:prSet presAssocID="{01602F5F-37CA-46D9-9FE4-CB1A19F6A27B}" presName="thickLine" presStyleLbl="alignNode1" presStyleIdx="1" presStyleCnt="4"/>
      <dgm:spPr/>
    </dgm:pt>
    <dgm:pt modelId="{F452016B-C0F5-4254-832B-869DC3479435}" type="pres">
      <dgm:prSet presAssocID="{01602F5F-37CA-46D9-9FE4-CB1A19F6A27B}" presName="horz1" presStyleCnt="0"/>
      <dgm:spPr/>
    </dgm:pt>
    <dgm:pt modelId="{76F4D3FE-A189-4BE6-BD3E-2E2EEDF97CDB}" type="pres">
      <dgm:prSet presAssocID="{01602F5F-37CA-46D9-9FE4-CB1A19F6A27B}" presName="tx1" presStyleLbl="revTx" presStyleIdx="1" presStyleCnt="4"/>
      <dgm:spPr/>
    </dgm:pt>
    <dgm:pt modelId="{7072C843-2D26-40D8-852F-4328CB55E684}" type="pres">
      <dgm:prSet presAssocID="{01602F5F-37CA-46D9-9FE4-CB1A19F6A27B}" presName="vert1" presStyleCnt="0"/>
      <dgm:spPr/>
    </dgm:pt>
    <dgm:pt modelId="{9F2372A4-4E2C-4162-8D3B-4165EC4CEEDA}" type="pres">
      <dgm:prSet presAssocID="{00DCCF2B-B824-486B-AE8E-DD63C61C9918}" presName="thickLine" presStyleLbl="alignNode1" presStyleIdx="2" presStyleCnt="4"/>
      <dgm:spPr/>
    </dgm:pt>
    <dgm:pt modelId="{488C6A72-E10D-43CE-A190-EA8347D175F9}" type="pres">
      <dgm:prSet presAssocID="{00DCCF2B-B824-486B-AE8E-DD63C61C9918}" presName="horz1" presStyleCnt="0"/>
      <dgm:spPr/>
    </dgm:pt>
    <dgm:pt modelId="{BF3B1C75-81F5-4C97-81B4-50B68A26353A}" type="pres">
      <dgm:prSet presAssocID="{00DCCF2B-B824-486B-AE8E-DD63C61C9918}" presName="tx1" presStyleLbl="revTx" presStyleIdx="2" presStyleCnt="4"/>
      <dgm:spPr/>
    </dgm:pt>
    <dgm:pt modelId="{D413E45B-E7C6-4AC3-A9A8-1A83F5BE204E}" type="pres">
      <dgm:prSet presAssocID="{00DCCF2B-B824-486B-AE8E-DD63C61C9918}" presName="vert1" presStyleCnt="0"/>
      <dgm:spPr/>
    </dgm:pt>
    <dgm:pt modelId="{9F8E33ED-9BEE-4641-A494-560886071624}" type="pres">
      <dgm:prSet presAssocID="{9B09D856-1D1C-4630-94B4-1871D50A5587}" presName="thickLine" presStyleLbl="alignNode1" presStyleIdx="3" presStyleCnt="4"/>
      <dgm:spPr/>
    </dgm:pt>
    <dgm:pt modelId="{7762A9F4-0813-4446-AC44-3EC2C40E0AED}" type="pres">
      <dgm:prSet presAssocID="{9B09D856-1D1C-4630-94B4-1871D50A5587}" presName="horz1" presStyleCnt="0"/>
      <dgm:spPr/>
    </dgm:pt>
    <dgm:pt modelId="{3A1C9C72-29A7-4F4A-998C-9AF87ECDD6CE}" type="pres">
      <dgm:prSet presAssocID="{9B09D856-1D1C-4630-94B4-1871D50A5587}" presName="tx1" presStyleLbl="revTx" presStyleIdx="3" presStyleCnt="4"/>
      <dgm:spPr/>
    </dgm:pt>
    <dgm:pt modelId="{7325E82A-D18F-405C-AF69-92372ABC46E2}" type="pres">
      <dgm:prSet presAssocID="{9B09D856-1D1C-4630-94B4-1871D50A5587}" presName="vert1" presStyleCnt="0"/>
      <dgm:spPr/>
    </dgm:pt>
  </dgm:ptLst>
  <dgm:cxnLst>
    <dgm:cxn modelId="{73948B0B-EE06-4EA5-95EF-253181303744}" srcId="{E039F596-60BD-4D62-81EA-96DB2462BA42}" destId="{00DCCF2B-B824-486B-AE8E-DD63C61C9918}" srcOrd="2" destOrd="0" parTransId="{4944ACE4-999A-4114-BFE7-68880F18AD75}" sibTransId="{D6D3167E-4C84-4EF9-A6E5-B1EF3AD81DE0}"/>
    <dgm:cxn modelId="{FF09381B-DB98-4861-A757-171F6A110D76}" type="presOf" srcId="{9B09D856-1D1C-4630-94B4-1871D50A5587}" destId="{3A1C9C72-29A7-4F4A-998C-9AF87ECDD6CE}" srcOrd="0" destOrd="0" presId="urn:microsoft.com/office/officeart/2008/layout/LinedList"/>
    <dgm:cxn modelId="{FF79982A-8A13-421E-8FA3-E291720B7A58}" type="presOf" srcId="{00DCCF2B-B824-486B-AE8E-DD63C61C9918}" destId="{BF3B1C75-81F5-4C97-81B4-50B68A26353A}" srcOrd="0" destOrd="0" presId="urn:microsoft.com/office/officeart/2008/layout/LinedList"/>
    <dgm:cxn modelId="{056B5B3B-34DA-42E2-A113-2809F4163294}" srcId="{E039F596-60BD-4D62-81EA-96DB2462BA42}" destId="{9B09D856-1D1C-4630-94B4-1871D50A5587}" srcOrd="3" destOrd="0" parTransId="{1E003FAD-63E9-403C-9022-38C222B28E96}" sibTransId="{96C34BEB-BFD3-4D27-8280-87DF52B19C00}"/>
    <dgm:cxn modelId="{44574297-92F4-4935-95DD-61EC2D754D8F}" srcId="{E039F596-60BD-4D62-81EA-96DB2462BA42}" destId="{1839839F-C20E-4FD2-8ECD-4B1A748BF8C7}" srcOrd="0" destOrd="0" parTransId="{5871A73D-44E4-469B-AE26-A4CA5A851A1D}" sibTransId="{C3E8C3F8-173F-454B-A1F5-35DA08F1860F}"/>
    <dgm:cxn modelId="{A31341A4-37D1-44C0-9427-819484577EC2}" srcId="{E039F596-60BD-4D62-81EA-96DB2462BA42}" destId="{01602F5F-37CA-46D9-9FE4-CB1A19F6A27B}" srcOrd="1" destOrd="0" parTransId="{4B20285E-A94E-4876-8B4F-E61E65DF42C1}" sibTransId="{21E5B377-8087-470E-B7A3-13340D44EE69}"/>
    <dgm:cxn modelId="{47CC2BCE-5630-44E6-A2D4-D8977D3DD2BF}" type="presOf" srcId="{E039F596-60BD-4D62-81EA-96DB2462BA42}" destId="{898994E2-673D-4B61-AC4C-1052B60D1285}" srcOrd="0" destOrd="0" presId="urn:microsoft.com/office/officeart/2008/layout/LinedList"/>
    <dgm:cxn modelId="{791396E3-EF3D-4530-B615-F6953BA37264}" type="presOf" srcId="{01602F5F-37CA-46D9-9FE4-CB1A19F6A27B}" destId="{76F4D3FE-A189-4BE6-BD3E-2E2EEDF97CDB}" srcOrd="0" destOrd="0" presId="urn:microsoft.com/office/officeart/2008/layout/LinedList"/>
    <dgm:cxn modelId="{62D04DEF-2E07-40A6-8D74-7AADD18E449F}" type="presOf" srcId="{1839839F-C20E-4FD2-8ECD-4B1A748BF8C7}" destId="{1D28B901-9CAE-4BE6-84EA-2F2A68375ED8}" srcOrd="0" destOrd="0" presId="urn:microsoft.com/office/officeart/2008/layout/LinedList"/>
    <dgm:cxn modelId="{855B3842-43A5-4CB9-A38A-49181DB54708}" type="presParOf" srcId="{898994E2-673D-4B61-AC4C-1052B60D1285}" destId="{643D381A-E6D6-4BE7-A59B-CD65CAAAD2E4}" srcOrd="0" destOrd="0" presId="urn:microsoft.com/office/officeart/2008/layout/LinedList"/>
    <dgm:cxn modelId="{183C5C42-FCA7-4C84-AD11-16C4F8B29660}" type="presParOf" srcId="{898994E2-673D-4B61-AC4C-1052B60D1285}" destId="{535C48E2-792E-4C7A-9171-C2FD7DCBFD4E}" srcOrd="1" destOrd="0" presId="urn:microsoft.com/office/officeart/2008/layout/LinedList"/>
    <dgm:cxn modelId="{8BB97AD9-63EF-4103-9760-98B54B1623E2}" type="presParOf" srcId="{535C48E2-792E-4C7A-9171-C2FD7DCBFD4E}" destId="{1D28B901-9CAE-4BE6-84EA-2F2A68375ED8}" srcOrd="0" destOrd="0" presId="urn:microsoft.com/office/officeart/2008/layout/LinedList"/>
    <dgm:cxn modelId="{575C635B-79FD-4AB8-9355-021A00958912}" type="presParOf" srcId="{535C48E2-792E-4C7A-9171-C2FD7DCBFD4E}" destId="{11A6D366-4DA1-4428-9684-90615BC60865}" srcOrd="1" destOrd="0" presId="urn:microsoft.com/office/officeart/2008/layout/LinedList"/>
    <dgm:cxn modelId="{E21AEFFD-4CC6-4205-81E6-FEFD22BDBF6F}" type="presParOf" srcId="{898994E2-673D-4B61-AC4C-1052B60D1285}" destId="{8E9F8404-DD02-45AE-A98F-70CAE0E9B6F7}" srcOrd="2" destOrd="0" presId="urn:microsoft.com/office/officeart/2008/layout/LinedList"/>
    <dgm:cxn modelId="{91D24648-1B7D-4516-98CE-569D4F0BAF56}" type="presParOf" srcId="{898994E2-673D-4B61-AC4C-1052B60D1285}" destId="{F452016B-C0F5-4254-832B-869DC3479435}" srcOrd="3" destOrd="0" presId="urn:microsoft.com/office/officeart/2008/layout/LinedList"/>
    <dgm:cxn modelId="{21E0E545-9004-425A-A249-E3802ADD7896}" type="presParOf" srcId="{F452016B-C0F5-4254-832B-869DC3479435}" destId="{76F4D3FE-A189-4BE6-BD3E-2E2EEDF97CDB}" srcOrd="0" destOrd="0" presId="urn:microsoft.com/office/officeart/2008/layout/LinedList"/>
    <dgm:cxn modelId="{BA6B2001-DEC7-4FEF-8418-A2615AD11425}" type="presParOf" srcId="{F452016B-C0F5-4254-832B-869DC3479435}" destId="{7072C843-2D26-40D8-852F-4328CB55E684}" srcOrd="1" destOrd="0" presId="urn:microsoft.com/office/officeart/2008/layout/LinedList"/>
    <dgm:cxn modelId="{DE0FA9BC-DEFA-4AC0-911A-B84DEA9C248D}" type="presParOf" srcId="{898994E2-673D-4B61-AC4C-1052B60D1285}" destId="{9F2372A4-4E2C-4162-8D3B-4165EC4CEEDA}" srcOrd="4" destOrd="0" presId="urn:microsoft.com/office/officeart/2008/layout/LinedList"/>
    <dgm:cxn modelId="{8DB2C2B9-7203-4E22-BD4F-62564912C91C}" type="presParOf" srcId="{898994E2-673D-4B61-AC4C-1052B60D1285}" destId="{488C6A72-E10D-43CE-A190-EA8347D175F9}" srcOrd="5" destOrd="0" presId="urn:microsoft.com/office/officeart/2008/layout/LinedList"/>
    <dgm:cxn modelId="{4B52059F-D931-4161-8CE8-6E571183B1B9}" type="presParOf" srcId="{488C6A72-E10D-43CE-A190-EA8347D175F9}" destId="{BF3B1C75-81F5-4C97-81B4-50B68A26353A}" srcOrd="0" destOrd="0" presId="urn:microsoft.com/office/officeart/2008/layout/LinedList"/>
    <dgm:cxn modelId="{5672AAF0-C290-4B4D-8F0B-068F5FEA69AA}" type="presParOf" srcId="{488C6A72-E10D-43CE-A190-EA8347D175F9}" destId="{D413E45B-E7C6-4AC3-A9A8-1A83F5BE204E}" srcOrd="1" destOrd="0" presId="urn:microsoft.com/office/officeart/2008/layout/LinedList"/>
    <dgm:cxn modelId="{CA77E466-4B65-4D96-A8A4-5ABCFEB6B783}" type="presParOf" srcId="{898994E2-673D-4B61-AC4C-1052B60D1285}" destId="{9F8E33ED-9BEE-4641-A494-560886071624}" srcOrd="6" destOrd="0" presId="urn:microsoft.com/office/officeart/2008/layout/LinedList"/>
    <dgm:cxn modelId="{922BFA63-61BD-41B2-9CCE-B8427809236E}" type="presParOf" srcId="{898994E2-673D-4B61-AC4C-1052B60D1285}" destId="{7762A9F4-0813-4446-AC44-3EC2C40E0AED}" srcOrd="7" destOrd="0" presId="urn:microsoft.com/office/officeart/2008/layout/LinedList"/>
    <dgm:cxn modelId="{5A9E0CB1-96CB-4C08-946C-23545C6D0C3C}" type="presParOf" srcId="{7762A9F4-0813-4446-AC44-3EC2C40E0AED}" destId="{3A1C9C72-29A7-4F4A-998C-9AF87ECDD6CE}" srcOrd="0" destOrd="0" presId="urn:microsoft.com/office/officeart/2008/layout/LinedList"/>
    <dgm:cxn modelId="{525F4E6C-9DDA-46F6-B8C0-60F0703D1859}" type="presParOf" srcId="{7762A9F4-0813-4446-AC44-3EC2C40E0AED}" destId="{7325E82A-D18F-405C-AF69-92372ABC46E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1EE3C3-00F3-41B6-A7C2-F9655308680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32234F2-C7AB-474B-97CA-1EA197FAD122}">
      <dgm:prSet phldrT="[Text]"/>
      <dgm:spPr/>
      <dgm:t>
        <a:bodyPr/>
        <a:lstStyle/>
        <a:p>
          <a:pPr>
            <a:buFont typeface="Arial" panose="020B0604020202020204" pitchFamily="34" charset="0"/>
            <a:buNone/>
          </a:pPr>
          <a:r>
            <a:rPr lang="en-US" dirty="0"/>
            <a:t>There is an absence of widespread use of specific PROMs in most clinical settings (with the exception of post-acute care)</a:t>
          </a:r>
        </a:p>
      </dgm:t>
    </dgm:pt>
    <dgm:pt modelId="{2E3C0C9D-DB18-4C17-89A3-F19D9AD866B1}" type="parTrans" cxnId="{7A0CBC79-E03C-4013-9A70-D074D3ECE6B9}">
      <dgm:prSet/>
      <dgm:spPr/>
      <dgm:t>
        <a:bodyPr/>
        <a:lstStyle/>
        <a:p>
          <a:endParaRPr lang="en-US"/>
        </a:p>
      </dgm:t>
    </dgm:pt>
    <dgm:pt modelId="{C19E46D2-3759-4998-811C-BEA4F949F4F8}" type="sibTrans" cxnId="{7A0CBC79-E03C-4013-9A70-D074D3ECE6B9}">
      <dgm:prSet/>
      <dgm:spPr/>
      <dgm:t>
        <a:bodyPr/>
        <a:lstStyle/>
        <a:p>
          <a:endParaRPr lang="en-US"/>
        </a:p>
      </dgm:t>
    </dgm:pt>
    <dgm:pt modelId="{6218CBA6-1E52-40F4-9744-B246C5BA4698}">
      <dgm:prSet/>
      <dgm:spPr/>
      <dgm:t>
        <a:bodyPr/>
        <a:lstStyle/>
        <a:p>
          <a:r>
            <a:rPr lang="en-US" dirty="0"/>
            <a:t>There is a limited understanding in the patient-reported outcome methodology community (e.g., psychometricians) about PRO-PMs</a:t>
          </a:r>
        </a:p>
      </dgm:t>
    </dgm:pt>
    <dgm:pt modelId="{B4FEA7B0-F159-4541-A8A7-B9B4E2D51950}" type="parTrans" cxnId="{B71B1F1B-D7AC-4C69-8159-72AEC3A31F5F}">
      <dgm:prSet/>
      <dgm:spPr/>
      <dgm:t>
        <a:bodyPr/>
        <a:lstStyle/>
        <a:p>
          <a:endParaRPr lang="en-US"/>
        </a:p>
      </dgm:t>
    </dgm:pt>
    <dgm:pt modelId="{31CD34B8-638F-47B5-B53A-38887A013049}" type="sibTrans" cxnId="{B71B1F1B-D7AC-4C69-8159-72AEC3A31F5F}">
      <dgm:prSet/>
      <dgm:spPr/>
      <dgm:t>
        <a:bodyPr/>
        <a:lstStyle/>
        <a:p>
          <a:endParaRPr lang="en-US"/>
        </a:p>
      </dgm:t>
    </dgm:pt>
    <dgm:pt modelId="{3E62DE8B-14D9-450B-8A7F-67B366C2B335}">
      <dgm:prSet/>
      <dgm:spPr/>
      <dgm:t>
        <a:bodyPr/>
        <a:lstStyle/>
        <a:p>
          <a:r>
            <a:rPr lang="en-US" dirty="0"/>
            <a:t>Conversely, there is a limited understanding in the measure development community about PROM development</a:t>
          </a:r>
        </a:p>
      </dgm:t>
    </dgm:pt>
    <dgm:pt modelId="{45360927-253E-4988-B8D2-92416171D654}" type="parTrans" cxnId="{AFE6161B-8A2F-42BC-9238-3E9C22987E74}">
      <dgm:prSet/>
      <dgm:spPr/>
      <dgm:t>
        <a:bodyPr/>
        <a:lstStyle/>
        <a:p>
          <a:endParaRPr lang="en-US"/>
        </a:p>
      </dgm:t>
    </dgm:pt>
    <dgm:pt modelId="{0A622F7A-C22C-4525-ACE9-128978B0E73C}" type="sibTrans" cxnId="{AFE6161B-8A2F-42BC-9238-3E9C22987E74}">
      <dgm:prSet/>
      <dgm:spPr/>
      <dgm:t>
        <a:bodyPr/>
        <a:lstStyle/>
        <a:p>
          <a:endParaRPr lang="en-US"/>
        </a:p>
      </dgm:t>
    </dgm:pt>
    <dgm:pt modelId="{0E18E09C-F2FB-4E39-955C-93F871D8542D}">
      <dgm:prSet/>
      <dgm:spPr/>
      <dgm:t>
        <a:bodyPr/>
        <a:lstStyle/>
        <a:p>
          <a:r>
            <a:rPr lang="en-US" dirty="0"/>
            <a:t>Low response rates—especially for long-term outcomes—can impede testing and implementation</a:t>
          </a:r>
        </a:p>
      </dgm:t>
    </dgm:pt>
    <dgm:pt modelId="{C519928E-9D27-493C-A237-C755B902AA36}" type="parTrans" cxnId="{1084AF97-94D7-491C-B5D0-E6C4804790B5}">
      <dgm:prSet/>
      <dgm:spPr/>
      <dgm:t>
        <a:bodyPr/>
        <a:lstStyle/>
        <a:p>
          <a:endParaRPr lang="en-US"/>
        </a:p>
      </dgm:t>
    </dgm:pt>
    <dgm:pt modelId="{94955CFF-A7B2-4CE3-A073-31BA6743DDBF}" type="sibTrans" cxnId="{1084AF97-94D7-491C-B5D0-E6C4804790B5}">
      <dgm:prSet/>
      <dgm:spPr/>
      <dgm:t>
        <a:bodyPr/>
        <a:lstStyle/>
        <a:p>
          <a:endParaRPr lang="en-US"/>
        </a:p>
      </dgm:t>
    </dgm:pt>
    <dgm:pt modelId="{86BF3EFE-8DB8-4060-B9AE-3591BEFA0BEF}" type="pres">
      <dgm:prSet presAssocID="{7D1EE3C3-00F3-41B6-A7C2-F96553086805}" presName="vert0" presStyleCnt="0">
        <dgm:presLayoutVars>
          <dgm:dir/>
          <dgm:animOne val="branch"/>
          <dgm:animLvl val="lvl"/>
        </dgm:presLayoutVars>
      </dgm:prSet>
      <dgm:spPr/>
    </dgm:pt>
    <dgm:pt modelId="{2733CC21-D90B-4906-AE9F-58CAAA144F3D}" type="pres">
      <dgm:prSet presAssocID="{932234F2-C7AB-474B-97CA-1EA197FAD122}" presName="thickLine" presStyleLbl="alignNode1" presStyleIdx="0" presStyleCnt="4"/>
      <dgm:spPr/>
    </dgm:pt>
    <dgm:pt modelId="{21CCFD63-E9E6-4E40-8EEB-08F241F46BEC}" type="pres">
      <dgm:prSet presAssocID="{932234F2-C7AB-474B-97CA-1EA197FAD122}" presName="horz1" presStyleCnt="0"/>
      <dgm:spPr/>
    </dgm:pt>
    <dgm:pt modelId="{73FA8A02-18A7-4C03-B394-846B6F08236F}" type="pres">
      <dgm:prSet presAssocID="{932234F2-C7AB-474B-97CA-1EA197FAD122}" presName="tx1" presStyleLbl="revTx" presStyleIdx="0" presStyleCnt="4"/>
      <dgm:spPr/>
    </dgm:pt>
    <dgm:pt modelId="{33148225-305D-4BD3-8FAD-3FA40374C0C1}" type="pres">
      <dgm:prSet presAssocID="{932234F2-C7AB-474B-97CA-1EA197FAD122}" presName="vert1" presStyleCnt="0"/>
      <dgm:spPr/>
    </dgm:pt>
    <dgm:pt modelId="{2E71BFA2-FE57-41DC-BFA8-64894A37E694}" type="pres">
      <dgm:prSet presAssocID="{6218CBA6-1E52-40F4-9744-B246C5BA4698}" presName="thickLine" presStyleLbl="alignNode1" presStyleIdx="1" presStyleCnt="4"/>
      <dgm:spPr/>
    </dgm:pt>
    <dgm:pt modelId="{7304D0D3-005C-4CFD-9F34-321BCE60C548}" type="pres">
      <dgm:prSet presAssocID="{6218CBA6-1E52-40F4-9744-B246C5BA4698}" presName="horz1" presStyleCnt="0"/>
      <dgm:spPr/>
    </dgm:pt>
    <dgm:pt modelId="{548F5A67-CEF0-4EE0-A9B5-AD3BDB40A5CA}" type="pres">
      <dgm:prSet presAssocID="{6218CBA6-1E52-40F4-9744-B246C5BA4698}" presName="tx1" presStyleLbl="revTx" presStyleIdx="1" presStyleCnt="4"/>
      <dgm:spPr/>
    </dgm:pt>
    <dgm:pt modelId="{BB4B7607-E0DF-474B-AE45-C93E39F14F5D}" type="pres">
      <dgm:prSet presAssocID="{6218CBA6-1E52-40F4-9744-B246C5BA4698}" presName="vert1" presStyleCnt="0"/>
      <dgm:spPr/>
    </dgm:pt>
    <dgm:pt modelId="{5C78B8CB-6352-4AF9-9B7E-F697A668887A}" type="pres">
      <dgm:prSet presAssocID="{3E62DE8B-14D9-450B-8A7F-67B366C2B335}" presName="thickLine" presStyleLbl="alignNode1" presStyleIdx="2" presStyleCnt="4"/>
      <dgm:spPr/>
    </dgm:pt>
    <dgm:pt modelId="{8FB532A6-D86B-470F-9B01-C060255F8635}" type="pres">
      <dgm:prSet presAssocID="{3E62DE8B-14D9-450B-8A7F-67B366C2B335}" presName="horz1" presStyleCnt="0"/>
      <dgm:spPr/>
    </dgm:pt>
    <dgm:pt modelId="{57553866-1F92-4EEA-BF51-0B9C0D0AB32F}" type="pres">
      <dgm:prSet presAssocID="{3E62DE8B-14D9-450B-8A7F-67B366C2B335}" presName="tx1" presStyleLbl="revTx" presStyleIdx="2" presStyleCnt="4"/>
      <dgm:spPr/>
    </dgm:pt>
    <dgm:pt modelId="{9966FE77-A9CF-4AC7-8AED-2B841CF52B8A}" type="pres">
      <dgm:prSet presAssocID="{3E62DE8B-14D9-450B-8A7F-67B366C2B335}" presName="vert1" presStyleCnt="0"/>
      <dgm:spPr/>
    </dgm:pt>
    <dgm:pt modelId="{8978B8FB-D8FC-47B5-B7DE-491D9776B394}" type="pres">
      <dgm:prSet presAssocID="{0E18E09C-F2FB-4E39-955C-93F871D8542D}" presName="thickLine" presStyleLbl="alignNode1" presStyleIdx="3" presStyleCnt="4"/>
      <dgm:spPr/>
    </dgm:pt>
    <dgm:pt modelId="{A52333F2-F190-4A88-9E3E-FC50187191C0}" type="pres">
      <dgm:prSet presAssocID="{0E18E09C-F2FB-4E39-955C-93F871D8542D}" presName="horz1" presStyleCnt="0"/>
      <dgm:spPr/>
    </dgm:pt>
    <dgm:pt modelId="{450EC200-FB42-456B-97CA-3A7FD0150726}" type="pres">
      <dgm:prSet presAssocID="{0E18E09C-F2FB-4E39-955C-93F871D8542D}" presName="tx1" presStyleLbl="revTx" presStyleIdx="3" presStyleCnt="4"/>
      <dgm:spPr/>
    </dgm:pt>
    <dgm:pt modelId="{319B0591-2D4E-49CC-8729-9DF1C96F9E13}" type="pres">
      <dgm:prSet presAssocID="{0E18E09C-F2FB-4E39-955C-93F871D8542D}" presName="vert1" presStyleCnt="0"/>
      <dgm:spPr/>
    </dgm:pt>
  </dgm:ptLst>
  <dgm:cxnLst>
    <dgm:cxn modelId="{AFE6161B-8A2F-42BC-9238-3E9C22987E74}" srcId="{7D1EE3C3-00F3-41B6-A7C2-F96553086805}" destId="{3E62DE8B-14D9-450B-8A7F-67B366C2B335}" srcOrd="2" destOrd="0" parTransId="{45360927-253E-4988-B8D2-92416171D654}" sibTransId="{0A622F7A-C22C-4525-ACE9-128978B0E73C}"/>
    <dgm:cxn modelId="{B71B1F1B-D7AC-4C69-8159-72AEC3A31F5F}" srcId="{7D1EE3C3-00F3-41B6-A7C2-F96553086805}" destId="{6218CBA6-1E52-40F4-9744-B246C5BA4698}" srcOrd="1" destOrd="0" parTransId="{B4FEA7B0-F159-4541-A8A7-B9B4E2D51950}" sibTransId="{31CD34B8-638F-47B5-B53A-38887A013049}"/>
    <dgm:cxn modelId="{66921877-7741-40E1-B982-7F4D5B2E912E}" type="presOf" srcId="{7D1EE3C3-00F3-41B6-A7C2-F96553086805}" destId="{86BF3EFE-8DB8-4060-B9AE-3591BEFA0BEF}" srcOrd="0" destOrd="0" presId="urn:microsoft.com/office/officeart/2008/layout/LinedList"/>
    <dgm:cxn modelId="{E1E5FF58-1FFC-43A7-A057-0E1BB1B919F4}" type="presOf" srcId="{932234F2-C7AB-474B-97CA-1EA197FAD122}" destId="{73FA8A02-18A7-4C03-B394-846B6F08236F}" srcOrd="0" destOrd="0" presId="urn:microsoft.com/office/officeart/2008/layout/LinedList"/>
    <dgm:cxn modelId="{7A0CBC79-E03C-4013-9A70-D074D3ECE6B9}" srcId="{7D1EE3C3-00F3-41B6-A7C2-F96553086805}" destId="{932234F2-C7AB-474B-97CA-1EA197FAD122}" srcOrd="0" destOrd="0" parTransId="{2E3C0C9D-DB18-4C17-89A3-F19D9AD866B1}" sibTransId="{C19E46D2-3759-4998-811C-BEA4F949F4F8}"/>
    <dgm:cxn modelId="{9DD5DA7B-7839-4210-8A3B-55F7ED02D21A}" type="presOf" srcId="{0E18E09C-F2FB-4E39-955C-93F871D8542D}" destId="{450EC200-FB42-456B-97CA-3A7FD0150726}" srcOrd="0" destOrd="0" presId="urn:microsoft.com/office/officeart/2008/layout/LinedList"/>
    <dgm:cxn modelId="{1084AF97-94D7-491C-B5D0-E6C4804790B5}" srcId="{7D1EE3C3-00F3-41B6-A7C2-F96553086805}" destId="{0E18E09C-F2FB-4E39-955C-93F871D8542D}" srcOrd="3" destOrd="0" parTransId="{C519928E-9D27-493C-A237-C755B902AA36}" sibTransId="{94955CFF-A7B2-4CE3-A073-31BA6743DDBF}"/>
    <dgm:cxn modelId="{5A49BCA4-9D8C-41F7-8940-E136532BBDE1}" type="presOf" srcId="{3E62DE8B-14D9-450B-8A7F-67B366C2B335}" destId="{57553866-1F92-4EEA-BF51-0B9C0D0AB32F}" srcOrd="0" destOrd="0" presId="urn:microsoft.com/office/officeart/2008/layout/LinedList"/>
    <dgm:cxn modelId="{DDA6B9ED-EB43-41A8-90E7-0EAB034D0A50}" type="presOf" srcId="{6218CBA6-1E52-40F4-9744-B246C5BA4698}" destId="{548F5A67-CEF0-4EE0-A9B5-AD3BDB40A5CA}" srcOrd="0" destOrd="0" presId="urn:microsoft.com/office/officeart/2008/layout/LinedList"/>
    <dgm:cxn modelId="{E67AB06A-7E14-4F13-8144-8BDC35565618}" type="presParOf" srcId="{86BF3EFE-8DB8-4060-B9AE-3591BEFA0BEF}" destId="{2733CC21-D90B-4906-AE9F-58CAAA144F3D}" srcOrd="0" destOrd="0" presId="urn:microsoft.com/office/officeart/2008/layout/LinedList"/>
    <dgm:cxn modelId="{016AED72-8063-4909-B31C-AEE5A0C1D58F}" type="presParOf" srcId="{86BF3EFE-8DB8-4060-B9AE-3591BEFA0BEF}" destId="{21CCFD63-E9E6-4E40-8EEB-08F241F46BEC}" srcOrd="1" destOrd="0" presId="urn:microsoft.com/office/officeart/2008/layout/LinedList"/>
    <dgm:cxn modelId="{BF872823-9897-4F0E-AB32-A0E134444D6C}" type="presParOf" srcId="{21CCFD63-E9E6-4E40-8EEB-08F241F46BEC}" destId="{73FA8A02-18A7-4C03-B394-846B6F08236F}" srcOrd="0" destOrd="0" presId="urn:microsoft.com/office/officeart/2008/layout/LinedList"/>
    <dgm:cxn modelId="{F3AE69F7-388A-4E55-9F72-8F46F307764E}" type="presParOf" srcId="{21CCFD63-E9E6-4E40-8EEB-08F241F46BEC}" destId="{33148225-305D-4BD3-8FAD-3FA40374C0C1}" srcOrd="1" destOrd="0" presId="urn:microsoft.com/office/officeart/2008/layout/LinedList"/>
    <dgm:cxn modelId="{F52199CA-57C4-4732-8069-0D1F66F8B8FE}" type="presParOf" srcId="{86BF3EFE-8DB8-4060-B9AE-3591BEFA0BEF}" destId="{2E71BFA2-FE57-41DC-BFA8-64894A37E694}" srcOrd="2" destOrd="0" presId="urn:microsoft.com/office/officeart/2008/layout/LinedList"/>
    <dgm:cxn modelId="{A7223379-D41F-404F-84D9-F0F7A33489DF}" type="presParOf" srcId="{86BF3EFE-8DB8-4060-B9AE-3591BEFA0BEF}" destId="{7304D0D3-005C-4CFD-9F34-321BCE60C548}" srcOrd="3" destOrd="0" presId="urn:microsoft.com/office/officeart/2008/layout/LinedList"/>
    <dgm:cxn modelId="{34D86356-A125-4CB4-BE3A-AC19E1E92094}" type="presParOf" srcId="{7304D0D3-005C-4CFD-9F34-321BCE60C548}" destId="{548F5A67-CEF0-4EE0-A9B5-AD3BDB40A5CA}" srcOrd="0" destOrd="0" presId="urn:microsoft.com/office/officeart/2008/layout/LinedList"/>
    <dgm:cxn modelId="{2EBC4EB1-89F7-42E8-B1CA-09091F560B05}" type="presParOf" srcId="{7304D0D3-005C-4CFD-9F34-321BCE60C548}" destId="{BB4B7607-E0DF-474B-AE45-C93E39F14F5D}" srcOrd="1" destOrd="0" presId="urn:microsoft.com/office/officeart/2008/layout/LinedList"/>
    <dgm:cxn modelId="{8F69B985-BFA0-4150-A7A7-477843931ADC}" type="presParOf" srcId="{86BF3EFE-8DB8-4060-B9AE-3591BEFA0BEF}" destId="{5C78B8CB-6352-4AF9-9B7E-F697A668887A}" srcOrd="4" destOrd="0" presId="urn:microsoft.com/office/officeart/2008/layout/LinedList"/>
    <dgm:cxn modelId="{B57F36F6-E79B-4446-BE4D-04EC72CF6461}" type="presParOf" srcId="{86BF3EFE-8DB8-4060-B9AE-3591BEFA0BEF}" destId="{8FB532A6-D86B-470F-9B01-C060255F8635}" srcOrd="5" destOrd="0" presId="urn:microsoft.com/office/officeart/2008/layout/LinedList"/>
    <dgm:cxn modelId="{0C70A2B2-37D0-4F95-ABAA-A1C22371E6F0}" type="presParOf" srcId="{8FB532A6-D86B-470F-9B01-C060255F8635}" destId="{57553866-1F92-4EEA-BF51-0B9C0D0AB32F}" srcOrd="0" destOrd="0" presId="urn:microsoft.com/office/officeart/2008/layout/LinedList"/>
    <dgm:cxn modelId="{62157818-244A-421B-AECF-FA265E98A0D8}" type="presParOf" srcId="{8FB532A6-D86B-470F-9B01-C060255F8635}" destId="{9966FE77-A9CF-4AC7-8AED-2B841CF52B8A}" srcOrd="1" destOrd="0" presId="urn:microsoft.com/office/officeart/2008/layout/LinedList"/>
    <dgm:cxn modelId="{2EED4DDF-E7E1-4C75-B571-06B2E27692DA}" type="presParOf" srcId="{86BF3EFE-8DB8-4060-B9AE-3591BEFA0BEF}" destId="{8978B8FB-D8FC-47B5-B7DE-491D9776B394}" srcOrd="6" destOrd="0" presId="urn:microsoft.com/office/officeart/2008/layout/LinedList"/>
    <dgm:cxn modelId="{3CE28DC8-75C7-4D3D-8F9C-F829DB9696D4}" type="presParOf" srcId="{86BF3EFE-8DB8-4060-B9AE-3591BEFA0BEF}" destId="{A52333F2-F190-4A88-9E3E-FC50187191C0}" srcOrd="7" destOrd="0" presId="urn:microsoft.com/office/officeart/2008/layout/LinedList"/>
    <dgm:cxn modelId="{902AD883-E07D-4413-9E0B-07BCBB73854C}" type="presParOf" srcId="{A52333F2-F190-4A88-9E3E-FC50187191C0}" destId="{450EC200-FB42-456B-97CA-3A7FD0150726}" srcOrd="0" destOrd="0" presId="urn:microsoft.com/office/officeart/2008/layout/LinedList"/>
    <dgm:cxn modelId="{02E39542-1C53-4947-AD14-9BFC83AC381B}" type="presParOf" srcId="{A52333F2-F190-4A88-9E3E-FC50187191C0}" destId="{319B0591-2D4E-49CC-8729-9DF1C96F9E1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C32CEE-B195-484B-80DE-59133EB7DCB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7945412-7FD8-4141-ACB2-551340ECABD3}">
      <dgm:prSet phldrT="[Text]" custT="1"/>
      <dgm:spPr/>
      <dgm:t>
        <a:bodyPr/>
        <a:lstStyle/>
        <a:p>
          <a:pPr>
            <a:buFont typeface="Arial" pitchFamily="34" charset="0"/>
            <a:buNone/>
          </a:pPr>
          <a:r>
            <a:rPr lang="en-US" sz="2400" dirty="0"/>
            <a:t>PRO-PMs are an important facet of patient-centered care and patient-centered measurement, but they are not appropriate for every condition/outcome.</a:t>
          </a:r>
        </a:p>
      </dgm:t>
    </dgm:pt>
    <dgm:pt modelId="{BCEC44F8-87CC-475A-948E-198A9DC5A3B6}" type="parTrans" cxnId="{F533CB6C-78DB-4695-838C-1B81772141A2}">
      <dgm:prSet/>
      <dgm:spPr/>
      <dgm:t>
        <a:bodyPr/>
        <a:lstStyle/>
        <a:p>
          <a:endParaRPr lang="en-US"/>
        </a:p>
      </dgm:t>
    </dgm:pt>
    <dgm:pt modelId="{FF002503-E823-480A-BC85-993A855C38F9}" type="sibTrans" cxnId="{F533CB6C-78DB-4695-838C-1B81772141A2}">
      <dgm:prSet/>
      <dgm:spPr/>
      <dgm:t>
        <a:bodyPr/>
        <a:lstStyle/>
        <a:p>
          <a:endParaRPr lang="en-US"/>
        </a:p>
      </dgm:t>
    </dgm:pt>
    <dgm:pt modelId="{F20F8116-3A43-4A2A-A7CE-BDA5B365404E}">
      <dgm:prSet custT="1"/>
      <dgm:spPr/>
      <dgm:t>
        <a:bodyPr/>
        <a:lstStyle/>
        <a:p>
          <a:r>
            <a:rPr lang="en-US" sz="2400" dirty="0"/>
            <a:t>Testing PRO-PMs can be a challenge, but guidance is available to support organizations who want to develop them.</a:t>
          </a:r>
        </a:p>
      </dgm:t>
    </dgm:pt>
    <dgm:pt modelId="{262D57D0-405E-45BD-B544-99DAF538B31E}" type="parTrans" cxnId="{4D980B07-0C70-40FD-BD47-6C6F64BCDC1B}">
      <dgm:prSet/>
      <dgm:spPr/>
      <dgm:t>
        <a:bodyPr/>
        <a:lstStyle/>
        <a:p>
          <a:endParaRPr lang="en-US"/>
        </a:p>
      </dgm:t>
    </dgm:pt>
    <dgm:pt modelId="{60D8F8BC-D8C0-4EF0-880E-DDFD4AC5D4E1}" type="sibTrans" cxnId="{4D980B07-0C70-40FD-BD47-6C6F64BCDC1B}">
      <dgm:prSet/>
      <dgm:spPr/>
      <dgm:t>
        <a:bodyPr/>
        <a:lstStyle/>
        <a:p>
          <a:endParaRPr lang="en-US"/>
        </a:p>
      </dgm:t>
    </dgm:pt>
    <dgm:pt modelId="{79D6A17F-E9B5-4C5E-B3D2-CB8EDC696EF7}" type="pres">
      <dgm:prSet presAssocID="{CEC32CEE-B195-484B-80DE-59133EB7DCB1}" presName="vert0" presStyleCnt="0">
        <dgm:presLayoutVars>
          <dgm:dir/>
          <dgm:animOne val="branch"/>
          <dgm:animLvl val="lvl"/>
        </dgm:presLayoutVars>
      </dgm:prSet>
      <dgm:spPr/>
    </dgm:pt>
    <dgm:pt modelId="{88C635E4-4023-49FF-83A2-D390D9C9902B}" type="pres">
      <dgm:prSet presAssocID="{17945412-7FD8-4141-ACB2-551340ECABD3}" presName="thickLine" presStyleLbl="alignNode1" presStyleIdx="0" presStyleCnt="2"/>
      <dgm:spPr/>
    </dgm:pt>
    <dgm:pt modelId="{F93229AE-40B3-459B-8C72-FB4D6AEF67D3}" type="pres">
      <dgm:prSet presAssocID="{17945412-7FD8-4141-ACB2-551340ECABD3}" presName="horz1" presStyleCnt="0"/>
      <dgm:spPr/>
    </dgm:pt>
    <dgm:pt modelId="{0EE8EFA0-C9CC-4A11-B3C1-9ADEF14B4118}" type="pres">
      <dgm:prSet presAssocID="{17945412-7FD8-4141-ACB2-551340ECABD3}" presName="tx1" presStyleLbl="revTx" presStyleIdx="0" presStyleCnt="2"/>
      <dgm:spPr/>
    </dgm:pt>
    <dgm:pt modelId="{B6AFDE1E-2B08-49CC-BE38-F9BAE863ADDD}" type="pres">
      <dgm:prSet presAssocID="{17945412-7FD8-4141-ACB2-551340ECABD3}" presName="vert1" presStyleCnt="0"/>
      <dgm:spPr/>
    </dgm:pt>
    <dgm:pt modelId="{D95F6442-8849-4C49-9F3A-0FECF03550F8}" type="pres">
      <dgm:prSet presAssocID="{F20F8116-3A43-4A2A-A7CE-BDA5B365404E}" presName="thickLine" presStyleLbl="alignNode1" presStyleIdx="1" presStyleCnt="2"/>
      <dgm:spPr/>
    </dgm:pt>
    <dgm:pt modelId="{711EAAF4-9937-464B-AB1B-13D8AD362D07}" type="pres">
      <dgm:prSet presAssocID="{F20F8116-3A43-4A2A-A7CE-BDA5B365404E}" presName="horz1" presStyleCnt="0"/>
      <dgm:spPr/>
    </dgm:pt>
    <dgm:pt modelId="{84B4054F-A236-44AA-9A17-99EC6C863701}" type="pres">
      <dgm:prSet presAssocID="{F20F8116-3A43-4A2A-A7CE-BDA5B365404E}" presName="tx1" presStyleLbl="revTx" presStyleIdx="1" presStyleCnt="2"/>
      <dgm:spPr/>
    </dgm:pt>
    <dgm:pt modelId="{9169A65B-802A-4D1C-987B-C4598816B5A2}" type="pres">
      <dgm:prSet presAssocID="{F20F8116-3A43-4A2A-A7CE-BDA5B365404E}" presName="vert1" presStyleCnt="0"/>
      <dgm:spPr/>
    </dgm:pt>
  </dgm:ptLst>
  <dgm:cxnLst>
    <dgm:cxn modelId="{838B7306-8E20-4C31-B90C-CB27DEA8A3F9}" type="presOf" srcId="{CEC32CEE-B195-484B-80DE-59133EB7DCB1}" destId="{79D6A17F-E9B5-4C5E-B3D2-CB8EDC696EF7}" srcOrd="0" destOrd="0" presId="urn:microsoft.com/office/officeart/2008/layout/LinedList"/>
    <dgm:cxn modelId="{4D980B07-0C70-40FD-BD47-6C6F64BCDC1B}" srcId="{CEC32CEE-B195-484B-80DE-59133EB7DCB1}" destId="{F20F8116-3A43-4A2A-A7CE-BDA5B365404E}" srcOrd="1" destOrd="0" parTransId="{262D57D0-405E-45BD-B544-99DAF538B31E}" sibTransId="{60D8F8BC-D8C0-4EF0-880E-DDFD4AC5D4E1}"/>
    <dgm:cxn modelId="{695E7B16-FEF1-4A2C-ADBC-7A6095BED764}" type="presOf" srcId="{F20F8116-3A43-4A2A-A7CE-BDA5B365404E}" destId="{84B4054F-A236-44AA-9A17-99EC6C863701}" srcOrd="0" destOrd="0" presId="urn:microsoft.com/office/officeart/2008/layout/LinedList"/>
    <dgm:cxn modelId="{F533CB6C-78DB-4695-838C-1B81772141A2}" srcId="{CEC32CEE-B195-484B-80DE-59133EB7DCB1}" destId="{17945412-7FD8-4141-ACB2-551340ECABD3}" srcOrd="0" destOrd="0" parTransId="{BCEC44F8-87CC-475A-948E-198A9DC5A3B6}" sibTransId="{FF002503-E823-480A-BC85-993A855C38F9}"/>
    <dgm:cxn modelId="{D325D4A2-33FD-4ED1-9396-5DBA60398D7E}" type="presOf" srcId="{17945412-7FD8-4141-ACB2-551340ECABD3}" destId="{0EE8EFA0-C9CC-4A11-B3C1-9ADEF14B4118}" srcOrd="0" destOrd="0" presId="urn:microsoft.com/office/officeart/2008/layout/LinedList"/>
    <dgm:cxn modelId="{869BBBA5-DBE6-4D20-BB6C-78A36CC92876}" type="presParOf" srcId="{79D6A17F-E9B5-4C5E-B3D2-CB8EDC696EF7}" destId="{88C635E4-4023-49FF-83A2-D390D9C9902B}" srcOrd="0" destOrd="0" presId="urn:microsoft.com/office/officeart/2008/layout/LinedList"/>
    <dgm:cxn modelId="{87D8A398-2444-44BE-8964-204F9184F09C}" type="presParOf" srcId="{79D6A17F-E9B5-4C5E-B3D2-CB8EDC696EF7}" destId="{F93229AE-40B3-459B-8C72-FB4D6AEF67D3}" srcOrd="1" destOrd="0" presId="urn:microsoft.com/office/officeart/2008/layout/LinedList"/>
    <dgm:cxn modelId="{EC092F9B-8D72-432C-9728-459D9F4A7F39}" type="presParOf" srcId="{F93229AE-40B3-459B-8C72-FB4D6AEF67D3}" destId="{0EE8EFA0-C9CC-4A11-B3C1-9ADEF14B4118}" srcOrd="0" destOrd="0" presId="urn:microsoft.com/office/officeart/2008/layout/LinedList"/>
    <dgm:cxn modelId="{8AAA2746-F076-4C21-9963-340FC4346FFE}" type="presParOf" srcId="{F93229AE-40B3-459B-8C72-FB4D6AEF67D3}" destId="{B6AFDE1E-2B08-49CC-BE38-F9BAE863ADDD}" srcOrd="1" destOrd="0" presId="urn:microsoft.com/office/officeart/2008/layout/LinedList"/>
    <dgm:cxn modelId="{8A4A776C-11F8-496C-93C6-C78D644911B6}" type="presParOf" srcId="{79D6A17F-E9B5-4C5E-B3D2-CB8EDC696EF7}" destId="{D95F6442-8849-4C49-9F3A-0FECF03550F8}" srcOrd="2" destOrd="0" presId="urn:microsoft.com/office/officeart/2008/layout/LinedList"/>
    <dgm:cxn modelId="{BC6DD1A2-67CD-425A-BFDB-1CF62121200C}" type="presParOf" srcId="{79D6A17F-E9B5-4C5E-B3D2-CB8EDC696EF7}" destId="{711EAAF4-9937-464B-AB1B-13D8AD362D07}" srcOrd="3" destOrd="0" presId="urn:microsoft.com/office/officeart/2008/layout/LinedList"/>
    <dgm:cxn modelId="{4BCA0E2A-2464-46F2-8A55-32938564437F}" type="presParOf" srcId="{711EAAF4-9937-464B-AB1B-13D8AD362D07}" destId="{84B4054F-A236-44AA-9A17-99EC6C863701}" srcOrd="0" destOrd="0" presId="urn:microsoft.com/office/officeart/2008/layout/LinedList"/>
    <dgm:cxn modelId="{71F5D7A5-1412-4A9D-AC9F-E194087A9F42}" type="presParOf" srcId="{711EAAF4-9937-464B-AB1B-13D8AD362D07}" destId="{9169A65B-802A-4D1C-987B-C4598816B5A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1087C-272A-4B1B-83D5-5DD1DB29A781}">
      <dsp:nvSpPr>
        <dsp:cNvPr id="0" name=""/>
        <dsp:cNvSpPr/>
      </dsp:nvSpPr>
      <dsp:spPr>
        <a:xfrm>
          <a:off x="0" y="312072"/>
          <a:ext cx="7924800" cy="1102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104140" rIns="615053"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Any report of a patient’s health status that comes directly from the patient without interpretation of the patient’s response by a clinician or other clinical staff</a:t>
          </a:r>
        </a:p>
      </dsp:txBody>
      <dsp:txXfrm>
        <a:off x="0" y="312072"/>
        <a:ext cx="7924800" cy="1102500"/>
      </dsp:txXfrm>
    </dsp:sp>
    <dsp:sp modelId="{7CD91F74-193F-4590-BFE1-F781EBAC619F}">
      <dsp:nvSpPr>
        <dsp:cNvPr id="0" name=""/>
        <dsp:cNvSpPr/>
      </dsp:nvSpPr>
      <dsp:spPr>
        <a:xfrm>
          <a:off x="396240" y="36606"/>
          <a:ext cx="5547360" cy="3492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b="1" kern="1200" dirty="0"/>
            <a:t>Patient-Reported Outcome (PRO)</a:t>
          </a:r>
        </a:p>
      </dsp:txBody>
      <dsp:txXfrm>
        <a:off x="413290" y="53656"/>
        <a:ext cx="5513260" cy="315165"/>
      </dsp:txXfrm>
    </dsp:sp>
    <dsp:sp modelId="{064028DC-D486-4E31-AC2B-0BCA56846CAD}">
      <dsp:nvSpPr>
        <dsp:cNvPr id="0" name=""/>
        <dsp:cNvSpPr/>
      </dsp:nvSpPr>
      <dsp:spPr>
        <a:xfrm>
          <a:off x="0" y="1706076"/>
          <a:ext cx="7924800" cy="170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104140" rIns="6150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patient-level assessment of health status, typically using a questionnaire/tool to elicit information directly from respondents</a:t>
          </a:r>
        </a:p>
        <a:p>
          <a:pPr marL="228600" lvl="1" indent="-228600" algn="l" defTabSz="889000">
            <a:lnSpc>
              <a:spcPct val="90000"/>
            </a:lnSpc>
            <a:spcBef>
              <a:spcPct val="0"/>
            </a:spcBef>
            <a:spcAft>
              <a:spcPct val="15000"/>
            </a:spcAft>
            <a:buChar char="•"/>
          </a:pPr>
          <a:r>
            <a:rPr lang="en-US" sz="2000" kern="1200" dirty="0"/>
            <a:t>Examples: PROMIS-10, VR-12, PHQ-9, Visual Analog Scale (VAS) for Pain</a:t>
          </a:r>
        </a:p>
      </dsp:txBody>
      <dsp:txXfrm>
        <a:off x="0" y="1706076"/>
        <a:ext cx="7924800" cy="1701000"/>
      </dsp:txXfrm>
    </dsp:sp>
    <dsp:sp modelId="{73ACF896-F46C-476A-B887-20D397526D91}">
      <dsp:nvSpPr>
        <dsp:cNvPr id="0" name=""/>
        <dsp:cNvSpPr/>
      </dsp:nvSpPr>
      <dsp:spPr>
        <a:xfrm>
          <a:off x="396240" y="1441572"/>
          <a:ext cx="5547360" cy="338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977900">
            <a:lnSpc>
              <a:spcPct val="90000"/>
            </a:lnSpc>
            <a:spcBef>
              <a:spcPct val="0"/>
            </a:spcBef>
            <a:spcAft>
              <a:spcPct val="35000"/>
            </a:spcAft>
            <a:buNone/>
          </a:pPr>
          <a:r>
            <a:rPr lang="en-US" sz="2200" b="1" kern="1200" dirty="0"/>
            <a:t>PRO measure (PROM)</a:t>
          </a:r>
        </a:p>
      </dsp:txBody>
      <dsp:txXfrm>
        <a:off x="412755" y="1458087"/>
        <a:ext cx="5514330" cy="305273"/>
      </dsp:txXfrm>
    </dsp:sp>
    <dsp:sp modelId="{2D403AB2-C192-4789-B714-3AC28A635BC7}">
      <dsp:nvSpPr>
        <dsp:cNvPr id="0" name=""/>
        <dsp:cNvSpPr/>
      </dsp:nvSpPr>
      <dsp:spPr>
        <a:xfrm>
          <a:off x="0" y="3734860"/>
          <a:ext cx="7924800" cy="81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104140" rIns="6150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performance measure that is based on patient-reported outcome data aggregated for an accountable healthcare entity</a:t>
          </a:r>
        </a:p>
      </dsp:txBody>
      <dsp:txXfrm>
        <a:off x="0" y="3734860"/>
        <a:ext cx="7924800" cy="819000"/>
      </dsp:txXfrm>
    </dsp:sp>
    <dsp:sp modelId="{8A0D3AF3-BBD3-4B37-8950-E0ADD51F472C}">
      <dsp:nvSpPr>
        <dsp:cNvPr id="0" name=""/>
        <dsp:cNvSpPr/>
      </dsp:nvSpPr>
      <dsp:spPr>
        <a:xfrm>
          <a:off x="395853" y="3434076"/>
          <a:ext cx="5541942" cy="3745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977900">
            <a:lnSpc>
              <a:spcPct val="90000"/>
            </a:lnSpc>
            <a:spcBef>
              <a:spcPct val="0"/>
            </a:spcBef>
            <a:spcAft>
              <a:spcPct val="35000"/>
            </a:spcAft>
            <a:buNone/>
          </a:pPr>
          <a:r>
            <a:rPr lang="en-US" sz="2200" b="1" kern="1200" dirty="0"/>
            <a:t>PRO performance measure (PRO-PM)</a:t>
          </a:r>
        </a:p>
      </dsp:txBody>
      <dsp:txXfrm>
        <a:off x="414139" y="3452362"/>
        <a:ext cx="5505370" cy="338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D381A-E6D6-4BE7-A59B-CD65CAAAD2E4}">
      <dsp:nvSpPr>
        <dsp:cNvPr id="0" name=""/>
        <dsp:cNvSpPr/>
      </dsp:nvSpPr>
      <dsp:spPr>
        <a:xfrm>
          <a:off x="0" y="0"/>
          <a:ext cx="716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8B901-9CAE-4BE6-84EA-2F2A68375ED8}">
      <dsp:nvSpPr>
        <dsp:cNvPr id="0" name=""/>
        <dsp:cNvSpPr/>
      </dsp:nvSpPr>
      <dsp:spPr>
        <a:xfrm>
          <a:off x="0" y="0"/>
          <a:ext cx="7162800" cy="112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t>Patient self-reported symptoms and health status are associated with use of medical services (e.g., emergency department visits and hospitalizations), costs, and survival.</a:t>
          </a:r>
        </a:p>
      </dsp:txBody>
      <dsp:txXfrm>
        <a:off x="0" y="0"/>
        <a:ext cx="7162800" cy="1127458"/>
      </dsp:txXfrm>
    </dsp:sp>
    <dsp:sp modelId="{8E9F8404-DD02-45AE-A98F-70CAE0E9B6F7}">
      <dsp:nvSpPr>
        <dsp:cNvPr id="0" name=""/>
        <dsp:cNvSpPr/>
      </dsp:nvSpPr>
      <dsp:spPr>
        <a:xfrm>
          <a:off x="0" y="1127458"/>
          <a:ext cx="716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F4D3FE-A189-4BE6-BD3E-2E2EEDF97CDB}">
      <dsp:nvSpPr>
        <dsp:cNvPr id="0" name=""/>
        <dsp:cNvSpPr/>
      </dsp:nvSpPr>
      <dsp:spPr>
        <a:xfrm>
          <a:off x="0" y="1127458"/>
          <a:ext cx="7162800" cy="112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process of self reporting can itself improve symptom management, quality of life, communication, and satisfaction with care.</a:t>
          </a:r>
        </a:p>
      </dsp:txBody>
      <dsp:txXfrm>
        <a:off x="0" y="1127458"/>
        <a:ext cx="7162800" cy="1127458"/>
      </dsp:txXfrm>
    </dsp:sp>
    <dsp:sp modelId="{9F2372A4-4E2C-4162-8D3B-4165EC4CEEDA}">
      <dsp:nvSpPr>
        <dsp:cNvPr id="0" name=""/>
        <dsp:cNvSpPr/>
      </dsp:nvSpPr>
      <dsp:spPr>
        <a:xfrm>
          <a:off x="0" y="2254916"/>
          <a:ext cx="716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B1C75-81F5-4C97-81B4-50B68A26353A}">
      <dsp:nvSpPr>
        <dsp:cNvPr id="0" name=""/>
        <dsp:cNvSpPr/>
      </dsp:nvSpPr>
      <dsp:spPr>
        <a:xfrm>
          <a:off x="0" y="2254916"/>
          <a:ext cx="7162800" cy="112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Symptoms and functional status impairment are more common than serious complications (e.g., hospitalizations and death).</a:t>
          </a:r>
        </a:p>
      </dsp:txBody>
      <dsp:txXfrm>
        <a:off x="0" y="2254916"/>
        <a:ext cx="7162800" cy="1127458"/>
      </dsp:txXfrm>
    </dsp:sp>
    <dsp:sp modelId="{9F8E33ED-9BEE-4641-A494-560886071624}">
      <dsp:nvSpPr>
        <dsp:cNvPr id="0" name=""/>
        <dsp:cNvSpPr/>
      </dsp:nvSpPr>
      <dsp:spPr>
        <a:xfrm>
          <a:off x="0" y="3382375"/>
          <a:ext cx="716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C9C72-29A7-4F4A-998C-9AF87ECDD6CE}">
      <dsp:nvSpPr>
        <dsp:cNvPr id="0" name=""/>
        <dsp:cNvSpPr/>
      </dsp:nvSpPr>
      <dsp:spPr>
        <a:xfrm>
          <a:off x="0" y="3382375"/>
          <a:ext cx="7162800" cy="112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Patients selecting treatment or providers may have an interest in outcomes based on previous reports of patients like themselves.</a:t>
          </a:r>
        </a:p>
      </dsp:txBody>
      <dsp:txXfrm>
        <a:off x="0" y="3382375"/>
        <a:ext cx="7162800" cy="1127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3CC21-D90B-4906-AE9F-58CAAA144F3D}">
      <dsp:nvSpPr>
        <dsp:cNvPr id="0" name=""/>
        <dsp:cNvSpPr/>
      </dsp:nvSpPr>
      <dsp:spPr>
        <a:xfrm>
          <a:off x="0" y="0"/>
          <a:ext cx="716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A8A02-18A7-4C03-B394-846B6F08236F}">
      <dsp:nvSpPr>
        <dsp:cNvPr id="0" name=""/>
        <dsp:cNvSpPr/>
      </dsp:nvSpPr>
      <dsp:spPr>
        <a:xfrm>
          <a:off x="0" y="0"/>
          <a:ext cx="7162800"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t>There is an absence of widespread use of specific PROMs in most clinical settings (with the exception of post-acute care)</a:t>
          </a:r>
        </a:p>
      </dsp:txBody>
      <dsp:txXfrm>
        <a:off x="0" y="0"/>
        <a:ext cx="7162800" cy="1104900"/>
      </dsp:txXfrm>
    </dsp:sp>
    <dsp:sp modelId="{2E71BFA2-FE57-41DC-BFA8-64894A37E694}">
      <dsp:nvSpPr>
        <dsp:cNvPr id="0" name=""/>
        <dsp:cNvSpPr/>
      </dsp:nvSpPr>
      <dsp:spPr>
        <a:xfrm>
          <a:off x="0" y="1104900"/>
          <a:ext cx="716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F5A67-CEF0-4EE0-A9B5-AD3BDB40A5CA}">
      <dsp:nvSpPr>
        <dsp:cNvPr id="0" name=""/>
        <dsp:cNvSpPr/>
      </dsp:nvSpPr>
      <dsp:spPr>
        <a:xfrm>
          <a:off x="0" y="1104900"/>
          <a:ext cx="7162800"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There is a limited understanding in the patient-reported outcome methodology community (e.g., psychometricians) about PRO-PMs</a:t>
          </a:r>
        </a:p>
      </dsp:txBody>
      <dsp:txXfrm>
        <a:off x="0" y="1104900"/>
        <a:ext cx="7162800" cy="1104900"/>
      </dsp:txXfrm>
    </dsp:sp>
    <dsp:sp modelId="{5C78B8CB-6352-4AF9-9B7E-F697A668887A}">
      <dsp:nvSpPr>
        <dsp:cNvPr id="0" name=""/>
        <dsp:cNvSpPr/>
      </dsp:nvSpPr>
      <dsp:spPr>
        <a:xfrm>
          <a:off x="0" y="2209800"/>
          <a:ext cx="716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53866-1F92-4EEA-BF51-0B9C0D0AB32F}">
      <dsp:nvSpPr>
        <dsp:cNvPr id="0" name=""/>
        <dsp:cNvSpPr/>
      </dsp:nvSpPr>
      <dsp:spPr>
        <a:xfrm>
          <a:off x="0" y="2209800"/>
          <a:ext cx="7162800"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Conversely, there is a limited understanding in the measure development community about PROM development</a:t>
          </a:r>
        </a:p>
      </dsp:txBody>
      <dsp:txXfrm>
        <a:off x="0" y="2209800"/>
        <a:ext cx="7162800" cy="1104900"/>
      </dsp:txXfrm>
    </dsp:sp>
    <dsp:sp modelId="{8978B8FB-D8FC-47B5-B7DE-491D9776B394}">
      <dsp:nvSpPr>
        <dsp:cNvPr id="0" name=""/>
        <dsp:cNvSpPr/>
      </dsp:nvSpPr>
      <dsp:spPr>
        <a:xfrm>
          <a:off x="0" y="3314700"/>
          <a:ext cx="716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EC200-FB42-456B-97CA-3A7FD0150726}">
      <dsp:nvSpPr>
        <dsp:cNvPr id="0" name=""/>
        <dsp:cNvSpPr/>
      </dsp:nvSpPr>
      <dsp:spPr>
        <a:xfrm>
          <a:off x="0" y="3314700"/>
          <a:ext cx="7162800"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Low response rates—especially for long-term outcomes—can impede testing and implementation</a:t>
          </a:r>
        </a:p>
      </dsp:txBody>
      <dsp:txXfrm>
        <a:off x="0" y="3314700"/>
        <a:ext cx="7162800" cy="1104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635E4-4023-49FF-83A2-D390D9C9902B}">
      <dsp:nvSpPr>
        <dsp:cNvPr id="0" name=""/>
        <dsp:cNvSpPr/>
      </dsp:nvSpPr>
      <dsp:spPr>
        <a:xfrm>
          <a:off x="0" y="0"/>
          <a:ext cx="6248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E8EFA0-C9CC-4A11-B3C1-9ADEF14B4118}">
      <dsp:nvSpPr>
        <dsp:cNvPr id="0" name=""/>
        <dsp:cNvSpPr/>
      </dsp:nvSpPr>
      <dsp:spPr>
        <a:xfrm>
          <a:off x="0" y="0"/>
          <a:ext cx="6248400" cy="16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itchFamily="34" charset="0"/>
            <a:buNone/>
          </a:pPr>
          <a:r>
            <a:rPr lang="en-US" sz="2400" kern="1200" dirty="0"/>
            <a:t>PRO-PMs are an important facet of patient-centered care and patient-centered measurement, but they are not appropriate for every condition/outcome.</a:t>
          </a:r>
        </a:p>
      </dsp:txBody>
      <dsp:txXfrm>
        <a:off x="0" y="0"/>
        <a:ext cx="6248400" cy="1600199"/>
      </dsp:txXfrm>
    </dsp:sp>
    <dsp:sp modelId="{D95F6442-8849-4C49-9F3A-0FECF03550F8}">
      <dsp:nvSpPr>
        <dsp:cNvPr id="0" name=""/>
        <dsp:cNvSpPr/>
      </dsp:nvSpPr>
      <dsp:spPr>
        <a:xfrm>
          <a:off x="0" y="1600199"/>
          <a:ext cx="6248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4054F-A236-44AA-9A17-99EC6C863701}">
      <dsp:nvSpPr>
        <dsp:cNvPr id="0" name=""/>
        <dsp:cNvSpPr/>
      </dsp:nvSpPr>
      <dsp:spPr>
        <a:xfrm>
          <a:off x="0" y="1600199"/>
          <a:ext cx="6248400" cy="16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Testing PRO-PMs can be a challenge, but guidance is available to support organizations who want to develop them.</a:t>
          </a:r>
        </a:p>
      </dsp:txBody>
      <dsp:txXfrm>
        <a:off x="0" y="1600199"/>
        <a:ext cx="6248400" cy="16001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2/25/2019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2/25/2019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19411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PRO is appropriate when the information you’re seeking is best known by the patient. Patients are in the best position to report on their experiences or </a:t>
            </a:r>
            <a:r>
              <a:rPr lang="en-US" sz="1200" i="1" kern="1200" dirty="0">
                <a:solidFill>
                  <a:schemeClr val="tx1"/>
                </a:solidFill>
                <a:effectLst/>
                <a:latin typeface="+mn-lt"/>
                <a:ea typeface="+mn-ea"/>
                <a:cs typeface="+mn-cs"/>
              </a:rPr>
              <a:t>symptoms</a:t>
            </a:r>
            <a:r>
              <a:rPr lang="en-US" sz="1200" kern="1200" dirty="0">
                <a:solidFill>
                  <a:schemeClr val="tx1"/>
                </a:solidFill>
                <a:effectLst/>
                <a:latin typeface="+mn-lt"/>
                <a:ea typeface="+mn-ea"/>
                <a:cs typeface="+mn-cs"/>
              </a:rPr>
              <a:t>.  A measure assessing improvements in symptoms following some type of intervention would lend itself well to patient reporting.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Measure following knee replacement surgery</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Whether a patient did/did not develop an infection after knee replacement surgery would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be a good PRO.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patient could report redness, swelling and drainage, but not actually whether they have an infection.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better PROM in this instance might be an improvement in knee pain or function.</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Meaningful to patients and usable by providers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In conceptualizing a PRO-PM, developers should consider whether the aggregated results based on these questionnaires will yield important and meaningful information for patients, so as early and as often as possible patients should be consulted to help shape appropriate and meaningful outcomes.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Sensitive to changes in clinical practice</a:t>
            </a:r>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sz="1200" kern="1200" dirty="0">
                <a:solidFill>
                  <a:schemeClr val="tx1"/>
                </a:solidFill>
                <a:effectLst/>
                <a:latin typeface="+mn-lt"/>
                <a:ea typeface="+mn-ea"/>
                <a:cs typeface="+mn-cs"/>
              </a:rPr>
              <a:t>They should be relevant to clinicians and other decision makers.  They should yield actionable information. If the outcome can’t be improved by a change in practice, it’s not appropriate for performance measurement.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1959044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Complete an </a:t>
            </a:r>
            <a:r>
              <a:rPr lang="en-US" sz="1200" i="1" kern="1200" dirty="0">
                <a:solidFill>
                  <a:schemeClr val="tx1"/>
                </a:solidFill>
                <a:effectLst/>
                <a:latin typeface="+mn-lt"/>
                <a:ea typeface="+mn-ea"/>
                <a:cs typeface="+mn-cs"/>
              </a:rPr>
              <a:t>environmental scan </a:t>
            </a:r>
            <a:r>
              <a:rPr lang="en-US" sz="1200" kern="1200" dirty="0">
                <a:solidFill>
                  <a:schemeClr val="tx1"/>
                </a:solidFill>
                <a:effectLst/>
                <a:latin typeface="+mn-lt"/>
                <a:ea typeface="+mn-ea"/>
                <a:cs typeface="+mn-cs"/>
              </a:rPr>
              <a:t>to determine whether similar measures exist to identify areas of opportunity or gap areas.  Many PRO tools have been developed for research and have existing psychometric data establishing their reliability and validity.  Identify the types of PRO tools or questionnaires already in use in clinical settings.</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Tools should be tested with the population on which the measure focuses. Differences exist between the reliability/validity of a PRO tool in more controlled settings, such as a clinical trial or an academic research project compared to use in real world practice settings.</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Feasibility </a:t>
            </a:r>
            <a:r>
              <a:rPr lang="en-US" sz="1200" kern="1200" dirty="0">
                <a:solidFill>
                  <a:schemeClr val="tx1"/>
                </a:solidFill>
                <a:effectLst/>
                <a:latin typeface="+mn-lt"/>
                <a:ea typeface="+mn-ea"/>
                <a:cs typeface="+mn-cs"/>
              </a:rPr>
              <a:t>must be assessed during conceptualization and continually reassessed throughout specification and testing.  Are you likely to find the data you need to adequately test the measure to satisfy CMS requirements?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minimum number of cases is required to assess </a:t>
            </a:r>
            <a:r>
              <a:rPr lang="en-US" sz="1200" i="1" kern="1200" dirty="0">
                <a:solidFill>
                  <a:schemeClr val="tx1"/>
                </a:solidFill>
                <a:effectLst/>
                <a:latin typeface="+mn-lt"/>
                <a:ea typeface="+mn-ea"/>
                <a:cs typeface="+mn-cs"/>
              </a:rPr>
              <a:t>reliability</a:t>
            </a:r>
            <a:r>
              <a:rPr lang="en-US" sz="1200" kern="1200" dirty="0">
                <a:solidFill>
                  <a:schemeClr val="tx1"/>
                </a:solidFill>
                <a:effectLst/>
                <a:latin typeface="+mn-lt"/>
                <a:ea typeface="+mn-ea"/>
                <a:cs typeface="+mn-cs"/>
              </a:rPr>
              <a:t>.  Determine likelihood of identifying/recruiting enough test sites to yield sufficient data for testing.  If a developer is unable to demonstrate a measure’s scientific acceptability, it’s highly unlikely that it’s going to be selected for use in a program.  </a:t>
            </a:r>
          </a:p>
          <a:p>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sz="1200" i="1" kern="1200" dirty="0">
                <a:solidFill>
                  <a:schemeClr val="tx1"/>
                </a:solidFill>
                <a:effectLst/>
                <a:latin typeface="+mn-lt"/>
                <a:ea typeface="+mn-ea"/>
                <a:cs typeface="+mn-cs"/>
              </a:rPr>
              <a:t>Rate the evidence supporting the selected tool</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Consider whether the PRO tool aligns with relevant guidelines or was designed using established psychometric principles.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Determine whether the tool is in use and validated for your target population or setting.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it’s not validated for use with your target population or setting, outline if/how you’ll test the PRO tool to demonstrate its appropriateness with that population.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77914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tools specifically designed to assess improvement in symptoms for a single patient over time, but may not be appropriate for use in a performance measure.  Consult patients, clinical experts, and relevant methodologists to determine whether a given PRO tool can yield meaningful and clinically relevant results.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through potential feasibility and implementation burden.  Even if your measure is technically feasible, consider the extent of burden associated with implementing it across the country. Consider carefully during conceptualization to avoid investing resources into a measure that’s unlikely to be feasible enough to test or implement.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3889399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During </a:t>
            </a:r>
            <a:r>
              <a:rPr lang="en-US" sz="1200" i="1" kern="1200" dirty="0">
                <a:solidFill>
                  <a:schemeClr val="tx1"/>
                </a:solidFill>
                <a:effectLst/>
                <a:latin typeface="+mn-lt"/>
                <a:ea typeface="+mn-ea"/>
                <a:cs typeface="+mn-cs"/>
              </a:rPr>
              <a:t>specification </a:t>
            </a:r>
            <a:r>
              <a:rPr lang="en-US" sz="1200" kern="1200" dirty="0">
                <a:solidFill>
                  <a:schemeClr val="tx1"/>
                </a:solidFill>
                <a:effectLst/>
                <a:latin typeface="+mn-lt"/>
                <a:ea typeface="+mn-ea"/>
                <a:cs typeface="+mn-cs"/>
              </a:rPr>
              <a:t>you have narrowed your potential measure concepts down to a specific measure with a numerator or denominator, and even exclusions and exceptions. You have identified at the very least which PRO tool(s) will likely serve as the basis for your measure.  Your goal now is to refine that high level measure description into a set of detailed and testable measure specifications.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725230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the earliest phases of specification define a few </a:t>
            </a:r>
            <a:r>
              <a:rPr lang="en-US" sz="1200" i="0" kern="1200" dirty="0">
                <a:solidFill>
                  <a:schemeClr val="tx1"/>
                </a:solidFill>
                <a:effectLst/>
                <a:latin typeface="+mn-lt"/>
                <a:ea typeface="+mn-ea"/>
                <a:cs typeface="+mn-cs"/>
              </a:rPr>
              <a:t>key</a:t>
            </a:r>
            <a:r>
              <a:rPr lang="en-US" sz="1200" kern="1200" dirty="0">
                <a:solidFill>
                  <a:schemeClr val="tx1"/>
                </a:solidFill>
                <a:effectLst/>
                <a:latin typeface="+mn-lt"/>
                <a:ea typeface="+mn-ea"/>
                <a:cs typeface="+mn-cs"/>
              </a:rPr>
              <a:t> components of your measure. </a:t>
            </a:r>
          </a:p>
          <a:p>
            <a:r>
              <a:rPr lang="en-US" sz="1200" kern="1200" dirty="0">
                <a:solidFill>
                  <a:schemeClr val="tx1"/>
                </a:solidFill>
                <a:effectLst/>
                <a:latin typeface="+mn-lt"/>
                <a:ea typeface="+mn-ea"/>
                <a:cs typeface="+mn-cs"/>
              </a:rPr>
              <a:t>The timing window should be determined based on clinical evidence that demonstrates when expected improvements are likely to appear, given the intervention.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Lumbar surgery example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may be inappropriate to set the timing for a follow-up assessment at one week following the procedure, since patients are still likely to be experiencing pain and stiffness from the surgery itself and are unable to accurately assess the true impact of the surgery.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underlying evidence supporting the PRO tool may cite specific guidelines or recommendations about timing between baseline and follow-up.  If your performance measure is targeting a different population and used in a different setting, cite further clinical evidence to justify the timing in the measure.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Developers should consider how the PRO-PM might be </a:t>
            </a:r>
            <a:r>
              <a:rPr lang="en-US" sz="1200" i="1" kern="1200" dirty="0">
                <a:solidFill>
                  <a:schemeClr val="tx1"/>
                </a:solidFill>
                <a:effectLst/>
                <a:latin typeface="+mn-lt"/>
                <a:ea typeface="+mn-ea"/>
                <a:cs typeface="+mn-cs"/>
              </a:rPr>
              <a:t>risk-adjusted</a:t>
            </a:r>
            <a:r>
              <a:rPr lang="en-US" sz="1200" kern="1200" dirty="0">
                <a:solidFill>
                  <a:schemeClr val="tx1"/>
                </a:solidFill>
                <a:effectLst/>
                <a:latin typeface="+mn-lt"/>
                <a:ea typeface="+mn-ea"/>
                <a:cs typeface="+mn-cs"/>
              </a:rPr>
              <a:t>.  To appropriately distinguish variation in performance between providers, outcomes should capture the results of care given and not the influence of comorbidities or extraneous variables; however, risk adjustment should not be allowed to mask any true disparities.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2143630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Proxy</a:t>
            </a:r>
            <a:r>
              <a:rPr lang="en-US" sz="1200" kern="1200" dirty="0">
                <a:solidFill>
                  <a:schemeClr val="tx1"/>
                </a:solidFill>
                <a:effectLst/>
                <a:latin typeface="+mn-lt"/>
                <a:ea typeface="+mn-ea"/>
                <a:cs typeface="+mn-cs"/>
              </a:rPr>
              <a:t> responses refer to questionnaires completed by a family member/caregiver on behalf of the patient. The measure should be specific about whether responses will be included in the measure calculation.  If so, whether handled differently than direct patient responses.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Developers should also include information about </a:t>
            </a:r>
            <a:r>
              <a:rPr lang="en-US" sz="1200" i="1" kern="1200" dirty="0">
                <a:solidFill>
                  <a:schemeClr val="tx1"/>
                </a:solidFill>
                <a:effectLst/>
                <a:latin typeface="+mn-lt"/>
                <a:ea typeface="+mn-ea"/>
                <a:cs typeface="+mn-cs"/>
              </a:rPr>
              <a:t>response rate calculations — </a:t>
            </a:r>
            <a:r>
              <a:rPr lang="en-US" sz="1200" kern="1200" dirty="0">
                <a:solidFill>
                  <a:schemeClr val="tx1"/>
                </a:solidFill>
                <a:effectLst/>
                <a:latin typeface="+mn-lt"/>
                <a:ea typeface="+mn-ea"/>
                <a:cs typeface="+mn-cs"/>
              </a:rPr>
              <a:t>the number of completed follow-up assessments relative to the number of patients in the target population who underwent the treatment or procedure.  Include information about how responses within the questionnaire may affect measure results.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Does a high score on the questionnaire indicate good performance or bad performance on the overall performance measure?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211064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Testing</a:t>
            </a:r>
            <a:r>
              <a:rPr lang="en-US" sz="1200" kern="1200" dirty="0">
                <a:solidFill>
                  <a:schemeClr val="tx1"/>
                </a:solidFill>
                <a:effectLst/>
                <a:latin typeface="+mn-lt"/>
                <a:ea typeface="+mn-ea"/>
                <a:cs typeface="+mn-cs"/>
              </a:rPr>
              <a:t> will cover CMS evaluation criteria and highlight key considerations for performance measures specific to each one.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203555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 key aspect of establishing measure importance is to demonstrate being </a:t>
            </a:r>
            <a:r>
              <a:rPr lang="en-US" sz="1200" i="1" kern="1200" dirty="0">
                <a:solidFill>
                  <a:schemeClr val="tx1"/>
                </a:solidFill>
                <a:effectLst/>
                <a:latin typeface="+mn-lt"/>
                <a:ea typeface="+mn-ea"/>
                <a:cs typeface="+mn-cs"/>
              </a:rPr>
              <a:t>patient-centered</a:t>
            </a:r>
            <a:r>
              <a:rPr lang="en-US" sz="1200" kern="1200" dirty="0">
                <a:solidFill>
                  <a:schemeClr val="tx1"/>
                </a:solidFill>
                <a:effectLst/>
                <a:latin typeface="+mn-lt"/>
                <a:ea typeface="+mn-ea"/>
                <a:cs typeface="+mn-cs"/>
              </a:rPr>
              <a:t>.  Patients should be involved in identifying PROs used for performance measurement and in shaping outcomes.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Feasibility</a:t>
            </a:r>
            <a:r>
              <a:rPr lang="en-US" sz="1200" kern="1200" dirty="0">
                <a:solidFill>
                  <a:schemeClr val="tx1"/>
                </a:solidFill>
                <a:effectLst/>
                <a:latin typeface="+mn-lt"/>
                <a:ea typeface="+mn-ea"/>
                <a:cs typeface="+mn-cs"/>
              </a:rPr>
              <a:t> refers to a broad range of implementation or reporting challenges, including burden to respondents, burden to providers and the availability of test data.  </a:t>
            </a:r>
          </a:p>
          <a:p>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Scientific acceptability</a:t>
            </a:r>
            <a:r>
              <a:rPr lang="en-US" sz="1200" kern="1200" dirty="0">
                <a:solidFill>
                  <a:schemeClr val="tx1"/>
                </a:solidFill>
                <a:effectLst/>
                <a:latin typeface="+mn-lt"/>
                <a:ea typeface="+mn-ea"/>
                <a:cs typeface="+mn-cs"/>
              </a:rPr>
              <a:t> refers to validity and reliability, both for the measurement instrument which is the PRO tool and for the derived performance measure (PRO-PM).</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Usability </a:t>
            </a:r>
            <a:r>
              <a:rPr lang="en-US" sz="1200" kern="1200" dirty="0">
                <a:solidFill>
                  <a:schemeClr val="tx1"/>
                </a:solidFill>
                <a:effectLst/>
                <a:latin typeface="+mn-lt"/>
                <a:ea typeface="+mn-ea"/>
                <a:cs typeface="+mn-cs"/>
              </a:rPr>
              <a:t>testing is used to demonstrate that patients find results of PRO-PMs useful; providers will use the information to improve the quality of care.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2045235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Importance</a:t>
            </a:r>
            <a:r>
              <a:rPr lang="en-US" sz="1200" kern="1200" dirty="0">
                <a:solidFill>
                  <a:schemeClr val="tx1"/>
                </a:solidFill>
                <a:effectLst/>
                <a:latin typeface="+mn-lt"/>
                <a:ea typeface="+mn-ea"/>
                <a:cs typeface="+mn-cs"/>
              </a:rPr>
              <a:t> is established qualitatively through information-gathering during conceptualization.  Consider assessing the presence of a performance gap quantitatively through simple descriptive analyses showing measure results by patient subgroups.  For PRO-PMs a crucial part of establishing importance is to demonstrate the measure was developed using a patient-centered approach.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Engaging patients can be performed via focus groups; by establishing a standing patient/caregiver panel/workgroup; by consulting a TEP that includes a variety of patient participants, or including patient representatives as members of your development team.</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2697443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Feasibility</a:t>
            </a:r>
            <a:r>
              <a:rPr lang="en-US" sz="1200" kern="1200" dirty="0">
                <a:solidFill>
                  <a:schemeClr val="tx1"/>
                </a:solidFill>
                <a:effectLst/>
                <a:latin typeface="+mn-lt"/>
                <a:ea typeface="+mn-ea"/>
                <a:cs typeface="+mn-cs"/>
              </a:rPr>
              <a:t> is assessed qualitatively, both through focus groups or interviews with clinicians and patients, but also through data collection activities such as workflow assessments or a feasibility scorecard for eCQMs.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Feasibility </a:t>
            </a:r>
            <a:r>
              <a:rPr lang="en-US" sz="1200" i="0" kern="1200" dirty="0">
                <a:solidFill>
                  <a:schemeClr val="tx1"/>
                </a:solidFill>
                <a:effectLst/>
                <a:latin typeface="+mn-lt"/>
                <a:ea typeface="+mn-ea"/>
                <a:cs typeface="+mn-cs"/>
              </a:rPr>
              <a:t>assessments</a:t>
            </a:r>
            <a:r>
              <a:rPr lang="en-US" sz="1200" kern="1200" dirty="0">
                <a:solidFill>
                  <a:schemeClr val="tx1"/>
                </a:solidFill>
                <a:effectLst/>
                <a:latin typeface="+mn-lt"/>
                <a:ea typeface="+mn-ea"/>
                <a:cs typeface="+mn-cs"/>
              </a:rPr>
              <a:t> address a lot of topics, including but not limited to:</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Availability of data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Extent of missing data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Measure’s susceptibility to inaccuracies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Estimate of costs or burden of data collection and analysis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Barriers practices encounter implementing performance measure specifications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Ability to collect information without violation of patient confidentiality (HIPAA)</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Burden</a:t>
            </a:r>
            <a:r>
              <a:rPr lang="en-US" sz="1200" kern="1200" dirty="0">
                <a:solidFill>
                  <a:schemeClr val="tx1"/>
                </a:solidFill>
                <a:effectLst/>
                <a:latin typeface="+mn-lt"/>
                <a:ea typeface="+mn-ea"/>
                <a:cs typeface="+mn-cs"/>
              </a:rPr>
              <a:t> to respondents: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length of the PROM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Time involved to complete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a special trip to their doctor's office required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Completed during routine follow-up visits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Consider potential </a:t>
            </a:r>
            <a:r>
              <a:rPr lang="en-US" sz="1200" i="1" kern="1200" dirty="0">
                <a:solidFill>
                  <a:schemeClr val="tx1"/>
                </a:solidFill>
                <a:effectLst/>
                <a:latin typeface="+mn-lt"/>
                <a:ea typeface="+mn-ea"/>
                <a:cs typeface="+mn-cs"/>
              </a:rPr>
              <a:t>tradeoffs</a:t>
            </a:r>
            <a:r>
              <a:rPr lang="en-US" sz="1200" kern="1200" dirty="0">
                <a:solidFill>
                  <a:schemeClr val="tx1"/>
                </a:solidFill>
                <a:effectLst/>
                <a:latin typeface="+mn-lt"/>
                <a:ea typeface="+mn-ea"/>
                <a:cs typeface="+mn-cs"/>
              </a:rPr>
              <a:t> between response burden and scientific acceptability.  </a:t>
            </a:r>
          </a:p>
          <a:p>
            <a:r>
              <a:rPr lang="en-US" sz="1200" kern="1200" dirty="0">
                <a:solidFill>
                  <a:schemeClr val="tx1"/>
                </a:solidFill>
                <a:effectLst/>
                <a:latin typeface="+mn-lt"/>
                <a:ea typeface="+mn-ea"/>
                <a:cs typeface="+mn-cs"/>
              </a:rPr>
              <a:t>PRO tools have short and long-form versions.  While long-form versions may be superior from a scientific acceptability perspective, the burden associated with completing them may outweigh benefits.  Consider raising topics with TEP/with patients to inform decision-making.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Consider </a:t>
            </a:r>
            <a:r>
              <a:rPr lang="en-US" sz="1200" i="1" kern="1200" dirty="0">
                <a:solidFill>
                  <a:schemeClr val="tx1"/>
                </a:solidFill>
                <a:effectLst/>
                <a:latin typeface="+mn-lt"/>
                <a:ea typeface="+mn-ea"/>
                <a:cs typeface="+mn-cs"/>
              </a:rPr>
              <a:t>acceptability issues:</a:t>
            </a:r>
          </a:p>
          <a:p>
            <a:r>
              <a:rPr lang="en-US" sz="1200" kern="1200" dirty="0">
                <a:solidFill>
                  <a:schemeClr val="tx1"/>
                </a:solidFill>
                <a:effectLst/>
                <a:latin typeface="+mn-lt"/>
                <a:ea typeface="+mn-ea"/>
                <a:cs typeface="+mn-cs"/>
              </a:rPr>
              <a:t>Very ill/recently out of surgery patients are unable to visit their doctor easily and complete their PROM questionnaire, if administered in-person and within a specific timeframe.  Consider the impact to a physician’s performance on the measure, if their sickest patients are those most likely not to complete their follow-up questionnaires.</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83397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is committed to providing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date, CMS has implemented an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23568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Burden to </a:t>
            </a:r>
            <a:r>
              <a:rPr lang="en-US" i="1" dirty="0"/>
              <a:t>clinicians</a:t>
            </a:r>
            <a:r>
              <a:rPr lang="en-US" dirty="0"/>
              <a: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Implementing a PROM at a clinician’s office/hospital can impact workflows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May require new trainings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Require time/resources to add fields to a patient portal/EHR system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Impact on allotted staff to ensure completes and follow-up assessments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Factor in language, literacy and cultural issues, such as whether the PROM is available in languages other than English.</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9122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important differences between PRO-PMs and other measures with regard to scientific acceptability are that reliability and validity are established not only for the derived performance measure, but also for the data measurement instrument itself.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Demonstrate </a:t>
            </a:r>
            <a:r>
              <a:rPr lang="en-US" sz="1200" i="1" kern="1200" dirty="0">
                <a:solidFill>
                  <a:schemeClr val="tx1"/>
                </a:solidFill>
                <a:effectLst/>
                <a:latin typeface="+mn-lt"/>
                <a:ea typeface="+mn-ea"/>
                <a:cs typeface="+mn-cs"/>
              </a:rPr>
              <a:t>psychometric </a:t>
            </a:r>
            <a:r>
              <a:rPr lang="en-US" sz="1200" kern="1200" dirty="0">
                <a:solidFill>
                  <a:schemeClr val="tx1"/>
                </a:solidFill>
                <a:effectLst/>
                <a:latin typeface="+mn-lt"/>
                <a:ea typeface="+mn-ea"/>
                <a:cs typeface="+mn-cs"/>
              </a:rPr>
              <a:t>soundness by citing previous validation assessments, or consult a psychometrician.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Demonstrate the unlikelihood of non-random errors that threaten validity and reliability.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Ways to assess </a:t>
            </a:r>
            <a:r>
              <a:rPr lang="en-US" sz="1200" i="1" kern="1200" dirty="0">
                <a:solidFill>
                  <a:schemeClr val="tx1"/>
                </a:solidFill>
                <a:effectLst/>
                <a:latin typeface="+mn-lt"/>
                <a:ea typeface="+mn-ea"/>
                <a:cs typeface="+mn-cs"/>
              </a:rPr>
              <a:t>reliability</a:t>
            </a:r>
            <a:r>
              <a:rPr lang="en-US" sz="1200" kern="1200" dirty="0">
                <a:solidFill>
                  <a:schemeClr val="tx1"/>
                </a:solidFill>
                <a:effectLst/>
                <a:latin typeface="+mn-lt"/>
                <a:ea typeface="+mn-ea"/>
                <a:cs typeface="+mn-cs"/>
              </a:rPr>
              <a:t> include utilizing the test/retest method; criterion and construct validity are assessed. For PRO-PMs, </a:t>
            </a:r>
            <a:r>
              <a:rPr lang="en-US" sz="1200" i="1" kern="1200" dirty="0">
                <a:solidFill>
                  <a:schemeClr val="tx1"/>
                </a:solidFill>
                <a:effectLst/>
                <a:latin typeface="+mn-lt"/>
                <a:ea typeface="+mn-ea"/>
                <a:cs typeface="+mn-cs"/>
              </a:rPr>
              <a:t>validity</a:t>
            </a:r>
            <a:r>
              <a:rPr lang="en-US" sz="1200" kern="1200" dirty="0">
                <a:solidFill>
                  <a:schemeClr val="tx1"/>
                </a:solidFill>
                <a:effectLst/>
                <a:latin typeface="+mn-lt"/>
                <a:ea typeface="+mn-ea"/>
                <a:cs typeface="+mn-cs"/>
              </a:rPr>
              <a:t> can be demonstrated by testing relationships with another PM or PROM which can serve as a gold standard.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results from the tested measure correlate with results of an established measure, then you have evidence that yours is </a:t>
            </a:r>
            <a:r>
              <a:rPr lang="en-US" sz="1200" i="0" kern="1200" dirty="0">
                <a:solidFill>
                  <a:schemeClr val="tx1"/>
                </a:solidFill>
                <a:effectLst/>
                <a:latin typeface="+mn-lt"/>
                <a:ea typeface="+mn-ea"/>
                <a:cs typeface="+mn-cs"/>
              </a:rPr>
              <a:t>valid.</a:t>
            </a:r>
            <a:r>
              <a:rPr lang="en-US" sz="1200" kern="1200" dirty="0">
                <a:solidFill>
                  <a:schemeClr val="tx1"/>
                </a:solidFill>
                <a:effectLst/>
                <a:latin typeface="+mn-lt"/>
                <a:ea typeface="+mn-ea"/>
                <a:cs typeface="+mn-cs"/>
              </a:rPr>
              <a:t>  Developers can utilize the same data used to develop and test risk adjustment models to conduct </a:t>
            </a:r>
            <a:r>
              <a:rPr lang="en-US" sz="1200" i="1" kern="1200" dirty="0">
                <a:solidFill>
                  <a:schemeClr val="tx1"/>
                </a:solidFill>
                <a:effectLst/>
                <a:latin typeface="+mn-lt"/>
                <a:ea typeface="+mn-ea"/>
                <a:cs typeface="+mn-cs"/>
              </a:rPr>
              <a:t>reliability</a:t>
            </a:r>
            <a:r>
              <a:rPr lang="en-US" sz="1200" kern="1200" dirty="0">
                <a:solidFill>
                  <a:schemeClr val="tx1"/>
                </a:solidFill>
                <a:effectLst/>
                <a:latin typeface="+mn-lt"/>
                <a:ea typeface="+mn-ea"/>
                <a:cs typeface="+mn-cs"/>
              </a:rPr>
              <a:t> testing.  Further, it is helpful to consult a statistician or methodologist in forming your testing plan.</a:t>
            </a:r>
            <a:endParaRPr lang="en-US" dirty="0">
              <a:effectLst/>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3314200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Systematic</a:t>
            </a:r>
            <a:r>
              <a:rPr lang="en-US" sz="1200" kern="1200" dirty="0">
                <a:solidFill>
                  <a:schemeClr val="tx1"/>
                </a:solidFill>
                <a:effectLst/>
                <a:latin typeface="+mn-lt"/>
                <a:ea typeface="+mn-ea"/>
                <a:cs typeface="+mn-cs"/>
              </a:rPr>
              <a:t> missing data have a huge effect on validity; therefore, processes need to be in place to safeguard against exclusions and biases.  More robust engagement strategies are needed over time to prevent or mitigate poor response rates.  NQF criteria for validity currently address exclusions, and missing data is often an explicit/implicit exclusion.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2853310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Availability of </a:t>
            </a:r>
            <a:r>
              <a:rPr lang="en-US" sz="1200" i="1" kern="1200" dirty="0">
                <a:solidFill>
                  <a:schemeClr val="tx1"/>
                </a:solidFill>
                <a:effectLst/>
                <a:latin typeface="+mn-lt"/>
                <a:ea typeface="+mn-ea"/>
                <a:cs typeface="+mn-cs"/>
              </a:rPr>
              <a:t>test data </a:t>
            </a:r>
            <a:r>
              <a:rPr lang="en-US" sz="1200" kern="1200" dirty="0">
                <a:solidFill>
                  <a:schemeClr val="tx1"/>
                </a:solidFill>
                <a:effectLst/>
                <a:latin typeface="+mn-lt"/>
                <a:ea typeface="+mn-ea"/>
                <a:cs typeface="+mn-cs"/>
              </a:rPr>
              <a:t>is a key challenge.  For chart-based/eCQMs, you will be dependent on data from test sites to conduct scientific acceptability assessments or beta testing.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a:t>
            </a:r>
            <a:r>
              <a:rPr lang="en-US" sz="1200" i="1" kern="1200" dirty="0">
                <a:solidFill>
                  <a:schemeClr val="tx1"/>
                </a:solidFill>
                <a:effectLst/>
                <a:latin typeface="+mn-lt"/>
                <a:ea typeface="+mn-ea"/>
                <a:cs typeface="+mn-cs"/>
              </a:rPr>
              <a:t>outset</a:t>
            </a:r>
            <a:r>
              <a:rPr lang="en-US" sz="1200" kern="1200" dirty="0">
                <a:solidFill>
                  <a:schemeClr val="tx1"/>
                </a:solidFill>
                <a:effectLst/>
                <a:latin typeface="+mn-lt"/>
                <a:ea typeface="+mn-ea"/>
                <a:cs typeface="+mn-cs"/>
              </a:rPr>
              <a:t> of testing, consider employing a rough power calculation prior to site recruitment for the number of pre- and post-assessments required to generate usable reliability estimates.  This will filter potential test sites based on number of cases, or to inform the number of test sites ultimately needed to adequately test your measure.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Factor in </a:t>
            </a:r>
            <a:r>
              <a:rPr lang="en-US" sz="1200" i="1" kern="1200" dirty="0">
                <a:solidFill>
                  <a:schemeClr val="tx1"/>
                </a:solidFill>
                <a:effectLst/>
                <a:latin typeface="+mn-lt"/>
                <a:ea typeface="+mn-ea"/>
                <a:cs typeface="+mn-cs"/>
              </a:rPr>
              <a:t>suitability</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response rates </a:t>
            </a:r>
            <a:r>
              <a:rPr lang="en-US" sz="1200" kern="1200" dirty="0">
                <a:solidFill>
                  <a:schemeClr val="tx1"/>
                </a:solidFill>
                <a:effectLst/>
                <a:latin typeface="+mn-lt"/>
                <a:ea typeface="+mn-ea"/>
                <a:cs typeface="+mn-cs"/>
              </a:rPr>
              <a:t>at potential test sites.  Build off of initial findings about feasibility.  Information gathered during conceptualization or alpha testing can inform beta testing.  Allow adequate time for site recruitment and for sites to administer the tool to the patients. Anticipate site recruitment taking several months at a minimum.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4226089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a:t>
            </a:r>
            <a:r>
              <a:rPr lang="en-US" sz="1200" i="1" kern="1200" dirty="0">
                <a:solidFill>
                  <a:schemeClr val="tx1"/>
                </a:solidFill>
                <a:effectLst/>
                <a:latin typeface="+mn-lt"/>
                <a:ea typeface="+mn-ea"/>
                <a:cs typeface="+mn-cs"/>
              </a:rPr>
              <a:t>human-centric</a:t>
            </a:r>
            <a:r>
              <a:rPr lang="en-US" sz="1200" kern="1200" dirty="0">
                <a:solidFill>
                  <a:schemeClr val="tx1"/>
                </a:solidFill>
                <a:effectLst/>
                <a:latin typeface="+mn-lt"/>
                <a:ea typeface="+mn-ea"/>
                <a:cs typeface="+mn-cs"/>
              </a:rPr>
              <a:t> design when embedding PRO tool into an EHR 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Consider question length (open-ended vs. closed-ended)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Navigation should be quick and easy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Address language/other barriers for your population of interest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Certain outcome measures/tools are a proxy tool.  In the case of a parent completing the survey for a </a:t>
            </a:r>
            <a:r>
              <a:rPr lang="en-US" sz="1200" i="1" kern="1200" dirty="0">
                <a:solidFill>
                  <a:schemeClr val="tx1"/>
                </a:solidFill>
                <a:effectLst/>
                <a:latin typeface="+mn-lt"/>
                <a:ea typeface="+mn-ea"/>
                <a:cs typeface="+mn-cs"/>
              </a:rPr>
              <a:t>child</a:t>
            </a:r>
            <a:r>
              <a:rPr lang="en-US" sz="1200" kern="1200" dirty="0">
                <a:solidFill>
                  <a:schemeClr val="tx1"/>
                </a:solidFill>
                <a:effectLst/>
                <a:latin typeface="+mn-lt"/>
                <a:ea typeface="+mn-ea"/>
                <a:cs typeface="+mn-cs"/>
              </a:rPr>
              <a:t> patient, structure questions to gauge the patient’s perspective and not just their parent’s perspective.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3204921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PRO-PMs are an important facet of overall patient care in understand a patient’s perspective.  The clinician engaging with the patient instills the patient feeling that their perspective is heard, and that their time and effort in filling out the survey has been valuable.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Additionally, seek guidance through the </a:t>
            </a:r>
            <a:r>
              <a:rPr lang="en-US" sz="1200" i="1" kern="1200" dirty="0">
                <a:solidFill>
                  <a:schemeClr val="tx1"/>
                </a:solidFill>
                <a:effectLst/>
                <a:latin typeface="+mn-lt"/>
                <a:ea typeface="+mn-ea"/>
                <a:cs typeface="+mn-cs"/>
              </a:rPr>
              <a:t>Blueprint </a:t>
            </a:r>
            <a:r>
              <a:rPr lang="en-US" sz="1200" kern="1200" dirty="0">
                <a:solidFill>
                  <a:schemeClr val="tx1"/>
                </a:solidFill>
                <a:effectLst/>
                <a:latin typeface="+mn-lt"/>
                <a:ea typeface="+mn-ea"/>
                <a:cs typeface="+mn-cs"/>
              </a:rPr>
              <a:t>and the MMS website.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3941129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2565390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675468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177614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353425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Additionally, we will provide examples on how PROMs can be used, both for quality improvement as well as quality measurement.  If you encounter challenges not addressed by the </a:t>
            </a:r>
            <a:r>
              <a:rPr lang="en-US" sz="1200" i="1"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providing this feedback to us is instrumental in refining future versions.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05828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t>PRO</a:t>
            </a:r>
            <a:r>
              <a:rPr lang="en-US" sz="1200" dirty="0"/>
              <a:t> example: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During an ER visit a patient is asked, “How would you rate your pain on a scale of “1-10?”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t>PROM</a:t>
            </a:r>
            <a:r>
              <a:rPr lang="en-US" sz="1200" dirty="0"/>
              <a:t> example: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PHQ-9 </a:t>
            </a:r>
            <a:r>
              <a:rPr lang="en-US" sz="1200" kern="1200" dirty="0">
                <a:solidFill>
                  <a:schemeClr val="tx1"/>
                </a:solidFill>
                <a:effectLst/>
                <a:latin typeface="+mn-lt"/>
                <a:ea typeface="+mn-ea"/>
                <a:cs typeface="+mn-cs"/>
              </a:rPr>
              <a:t>gauges a patient’s depression level and/or risk for suicide to aid clinician interpretation of such results and next steps.</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t>PRO-PM</a:t>
            </a:r>
            <a:r>
              <a:rPr lang="en-US" sz="1200" dirty="0"/>
              <a:t> example: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CQMs, collecting data, aggregating it, looking over time and seeking ways to improve the overall healthcare system by better engaging patients and making decisions based on patient experience.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339545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a patient with a positive risk assessment for suicide, their clinician may include a PHQ-9. If positive for that risk, they would proceed to a safety plan, ideally a collaborative decision-making plan.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 start feeling this who can you reach out to?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 you have any weapons at home?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can we make you safe within your own living environment?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 PROM in quality improvement level, we had the clinician and patient both fill out the questionnaire.  Did the clinician and the patient experience the same conversation?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much did the clinician talk to you about reasons why you should have a safety plan?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Did they talk about anything else?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Any other alternatives to a safety plan?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Patient</a:t>
            </a:r>
            <a:r>
              <a:rPr lang="en-US" sz="1200" kern="1200" dirty="0">
                <a:solidFill>
                  <a:schemeClr val="tx1"/>
                </a:solidFill>
                <a:effectLst/>
                <a:latin typeface="+mn-lt"/>
                <a:ea typeface="+mn-ea"/>
                <a:cs typeface="+mn-cs"/>
              </a:rPr>
              <a:t>:  I didn’t really hear my clinician offer me the safety plan.”  </a:t>
            </a:r>
          </a:p>
          <a:p>
            <a:r>
              <a:rPr lang="en-US" sz="1200" b="1" kern="1200" dirty="0">
                <a:solidFill>
                  <a:schemeClr val="tx1"/>
                </a:solidFill>
                <a:effectLst/>
                <a:latin typeface="+mn-lt"/>
                <a:ea typeface="+mn-ea"/>
                <a:cs typeface="+mn-cs"/>
              </a:rPr>
              <a:t>Clinician</a:t>
            </a:r>
            <a:r>
              <a:rPr lang="en-US" sz="1200" kern="1200" dirty="0">
                <a:solidFill>
                  <a:schemeClr val="tx1"/>
                </a:solidFill>
                <a:effectLst/>
                <a:latin typeface="+mn-lt"/>
                <a:ea typeface="+mn-ea"/>
                <a:cs typeface="+mn-cs"/>
              </a:rPr>
              <a:t>:  “I talked about this a lot.”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a:t>
            </a:r>
            <a:r>
              <a:rPr lang="en-US" sz="1200" i="1" kern="1200" dirty="0">
                <a:solidFill>
                  <a:schemeClr val="tx1"/>
                </a:solidFill>
                <a:effectLst/>
                <a:latin typeface="+mn-lt"/>
                <a:ea typeface="+mn-ea"/>
                <a:cs typeface="+mn-cs"/>
              </a:rPr>
              <a:t>matching</a:t>
            </a:r>
            <a:r>
              <a:rPr lang="en-US" sz="1200" kern="1200" dirty="0">
                <a:solidFill>
                  <a:schemeClr val="tx1"/>
                </a:solidFill>
                <a:effectLst/>
                <a:latin typeface="+mn-lt"/>
                <a:ea typeface="+mn-ea"/>
                <a:cs typeface="+mn-cs"/>
              </a:rPr>
              <a:t> these perspectives over time, you may encounter a difference in perception of the conversation from the patient to the clinician which will inform decision-making for the  individual healthcare system or clinic.  They may further opt for clinician trainings or put something in writing for patients to read.</a:t>
            </a:r>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419574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Engaging patients in their own decisions in quality of care is intermixed throughout the entire Meaningful Measures Framework.  Care is personalized and aligned with patient goals and that end-of-life care takes into account preferences in that patient experience of care.  Ideally, we want patient-reported functional outcomes.  Communication is key between the patient and the clinician.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 blocked artery patient who could have catheterization vs. coronary artery bypass surgery.  </a:t>
            </a:r>
            <a:endParaRPr lang="en-US" dirty="0">
              <a:effectLst/>
            </a:endParaRP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Catheterization</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dirty="0">
                <a:effectLst/>
              </a:rPr>
              <a:t>Better suited for chronic lung disease patient </a:t>
            </a:r>
          </a:p>
          <a:p>
            <a:pPr marL="171450" indent="-171450">
              <a:buFont typeface="Arial" panose="020B0604020202020204" pitchFamily="34" charset="0"/>
              <a:buChar char="•"/>
            </a:pPr>
            <a:r>
              <a:rPr lang="en-US" dirty="0">
                <a:effectLst/>
              </a:rPr>
              <a:t>Surgery places additional pressure on lungs</a:t>
            </a:r>
          </a:p>
          <a:p>
            <a:pPr marL="171450" indent="-171450">
              <a:buFont typeface="Arial" panose="020B0604020202020204" pitchFamily="34" charset="0"/>
              <a:buChar char="•"/>
            </a:pPr>
            <a:r>
              <a:rPr lang="en-US" dirty="0">
                <a:effectLst/>
              </a:rPr>
              <a:t>Difficulties with intubation after surgery</a:t>
            </a:r>
          </a:p>
          <a:p>
            <a:pPr marL="171450" indent="-171450">
              <a:buFont typeface="Arial" panose="020B0604020202020204" pitchFamily="34" charset="0"/>
              <a:buChar char="•"/>
            </a:pPr>
            <a:endParaRPr lang="en-US" dirty="0">
              <a:effectLst/>
            </a:endParaRPr>
          </a:p>
          <a:p>
            <a:r>
              <a:rPr lang="en-US" sz="1200" b="1" u="sng" kern="1200" dirty="0">
                <a:solidFill>
                  <a:schemeClr val="tx1"/>
                </a:solidFill>
                <a:effectLst/>
                <a:latin typeface="+mn-lt"/>
                <a:ea typeface="+mn-ea"/>
                <a:cs typeface="+mn-cs"/>
              </a:rPr>
              <a:t>Coronary artery bypass surgery</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dirty="0">
                <a:effectLst/>
              </a:rPr>
              <a:t>Better suited for diabetics</a:t>
            </a:r>
          </a:p>
          <a:p>
            <a:pPr marL="171450" indent="-171450">
              <a:buFont typeface="Arial" panose="020B0604020202020204" pitchFamily="34" charset="0"/>
              <a:buChar char="•"/>
            </a:pPr>
            <a:r>
              <a:rPr lang="en-US" dirty="0">
                <a:effectLst/>
              </a:rPr>
              <a:t>Better suited for patients with multiple blockages</a:t>
            </a: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We know from the literature that engaging a patient in decision-making results in higher overall satisfaction rates.  The patient equate the decision as based off of their financial/resource needs, or when they could do/not do the procedure.  </a:t>
            </a:r>
            <a:endParaRPr lang="en-US" dirty="0">
              <a:effectLst/>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51551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Symptoms and functional status impairment</a:t>
            </a:r>
            <a:r>
              <a:rPr lang="en-US" sz="1200" kern="1200" dirty="0">
                <a:solidFill>
                  <a:schemeClr val="tx1"/>
                </a:solidFill>
                <a:effectLst/>
                <a:latin typeface="+mn-lt"/>
                <a:ea typeface="+mn-ea"/>
                <a:cs typeface="+mn-cs"/>
              </a:rPr>
              <a:t>:  A patient’s perception of their ability to function — to go home or to walk or take care of themselves — is more readily available information than the mortality of a patient who went through a specific procedure.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Patients selecting treatment or providers</a:t>
            </a:r>
            <a:r>
              <a:rPr lang="en-US" sz="1200" kern="1200" dirty="0">
                <a:solidFill>
                  <a:schemeClr val="tx1"/>
                </a:solidFill>
                <a:effectLst/>
                <a:latin typeface="+mn-lt"/>
                <a:ea typeface="+mn-ea"/>
                <a:cs typeface="+mn-cs"/>
              </a:rPr>
              <a:t>:  When thinking about the Hospital Compare or Physician Compare websites, patients want to understand how other patients rated their clinician or hospital.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57154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a:t>
            </a:r>
            <a:r>
              <a:rPr lang="en-US" sz="1200" i="1" kern="1200" dirty="0">
                <a:solidFill>
                  <a:schemeClr val="tx1"/>
                </a:solidFill>
                <a:effectLst/>
                <a:latin typeface="+mn-lt"/>
                <a:ea typeface="+mn-ea"/>
                <a:cs typeface="+mn-cs"/>
              </a:rPr>
              <a:t>clinicians</a:t>
            </a:r>
            <a:r>
              <a:rPr lang="en-US" sz="1200" kern="1200" dirty="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 already talk to my patients.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 already understand how they’re feeling.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tool adds 15 minutes that I need to spend with the patient.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actually adds additional burden onto the patient.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a:t>
            </a:r>
            <a:r>
              <a:rPr lang="en-US" sz="1200" i="1" kern="1200" dirty="0">
                <a:solidFill>
                  <a:schemeClr val="tx1"/>
                </a:solidFill>
                <a:effectLst/>
                <a:latin typeface="+mn-lt"/>
                <a:ea typeface="+mn-ea"/>
                <a:cs typeface="+mn-cs"/>
              </a:rPr>
              <a:t>data collection</a:t>
            </a:r>
            <a:r>
              <a:rPr lang="en-US" sz="1200" kern="1200" dirty="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do we ensure that response rates are high enough?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Since over time response rates have declined on PROs?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Clinicians themselves may not feel invested in performance measures; therefore are not advising patients to complete; hand to patient and walk away.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Patients may not see any sort of action as a result of tool completion.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They don’t understand the overall vision and importance of completing tool.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4150194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measures follow the same steps and have the same overall requirements as any other outcome measure.  You will be required to complete an environmental scan, develop draft measure specifications, test the measure according to CMS evaluation criteria and risk adjust.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252628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504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5" y="3033943"/>
            <a:ext cx="6734507" cy="2250988"/>
          </a:xfrm>
        </p:spPr>
        <p:txBody>
          <a:bodyPr/>
          <a:lstStyle/>
          <a:p>
            <a:r>
              <a:rPr lang="en-US"/>
              <a:t>Click to edit Master title style</a:t>
            </a:r>
          </a:p>
        </p:txBody>
      </p:sp>
    </p:spTree>
    <p:extLst>
      <p:ext uri="{BB962C8B-B14F-4D97-AF65-F5344CB8AC3E}">
        <p14:creationId xmlns:p14="http://schemas.microsoft.com/office/powerpoint/2010/main" val="149982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2"/>
            <a:ext cx="9144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696191" y="441382"/>
            <a:ext cx="6858000" cy="745048"/>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750190"/>
            <a:ext cx="6858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spTree>
    <p:extLst>
      <p:ext uri="{BB962C8B-B14F-4D97-AF65-F5344CB8AC3E}">
        <p14:creationId xmlns:p14="http://schemas.microsoft.com/office/powerpoint/2010/main" val="4059531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8" r:id="rId2"/>
    <p:sldLayoutId id="2147483806" r:id="rId3"/>
    <p:sldLayoutId id="2147483804" r:id="rId4"/>
    <p:sldLayoutId id="2147483805" r:id="rId5"/>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0"/>
            <a:ext cx="9299864" cy="698269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155864" y="5614267"/>
            <a:ext cx="9299864" cy="1368425"/>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Title Placeholder 1"/>
          <p:cNvSpPr>
            <a:spLocks noGrp="1"/>
          </p:cNvSpPr>
          <p:nvPr>
            <p:ph type="title"/>
          </p:nvPr>
        </p:nvSpPr>
        <p:spPr>
          <a:xfrm>
            <a:off x="568103" y="3033943"/>
            <a:ext cx="6734507"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572375" y="5962777"/>
            <a:ext cx="1381125" cy="640842"/>
          </a:xfrm>
          <a:prstGeom prst="rect">
            <a:avLst/>
          </a:prstGeom>
        </p:spPr>
      </p:pic>
    </p:spTree>
    <p:extLst>
      <p:ext uri="{BB962C8B-B14F-4D97-AF65-F5344CB8AC3E}">
        <p14:creationId xmlns:p14="http://schemas.microsoft.com/office/powerpoint/2010/main" val="672474415"/>
      </p:ext>
    </p:extLst>
  </p:cSld>
  <p:clrMap bg1="lt1" tx1="dk1" bg2="lt2" tx2="dk2" accent1="accent1" accent2="accent2" accent3="accent3" accent4="accent4" accent5="accent5" accent6="accent6" hlink="hlink" folHlink="folHlink"/>
  <p:sldLayoutIdLst>
    <p:sldLayoutId id="2147483810" r:id="rId1"/>
    <p:sldLayoutId id="2147483811" r:id="rId2"/>
  </p:sldLayoutIdLst>
  <p:txStyles>
    <p:titleStyle>
      <a:lvl1pPr algn="l" defTabSz="685800" rtl="0" eaLnBrk="1" latinLnBrk="0" hangingPunct="1">
        <a:lnSpc>
          <a:spcPct val="90000"/>
        </a:lnSpc>
        <a:spcBef>
          <a:spcPct val="0"/>
        </a:spcBef>
        <a:buNone/>
        <a:defRPr sz="6600" b="0" i="0" kern="1200">
          <a:solidFill>
            <a:schemeClr val="bg1"/>
          </a:solidFill>
          <a:latin typeface="Modern No. 20" charset="0"/>
          <a:ea typeface="Modern No. 20" charset="0"/>
          <a:cs typeface="Modern No. 20"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MMS-Blueprint.htm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doi.org/10.1016/j.jval.2015.02.018" TargetMode="External"/><Relationship Id="rId4" Type="http://schemas.openxmlformats.org/officeDocument/2006/relationships/hyperlink" Target="https://www.qualityforum.org/Publications/2012/12/Patient-Reported_Outcomes_in_Performance_Measurement.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mailto:Kimberly.Rawlings@cms.hh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10.png"/><Relationship Id="rId5" Type="http://schemas.openxmlformats.org/officeDocument/2006/relationships/diagramQuickStyle" Target="../diagrams/quickStyle2.xml"/><Relationship Id="rId10" Type="http://schemas.openxmlformats.org/officeDocument/2006/relationships/image" Target="../media/image9.png"/><Relationship Id="rId4" Type="http://schemas.openxmlformats.org/officeDocument/2006/relationships/diagramLayout" Target="../diagrams/layout2.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14.png"/><Relationship Id="rId5" Type="http://schemas.openxmlformats.org/officeDocument/2006/relationships/diagramQuickStyle" Target="../diagrams/quickStyle3.xml"/><Relationship Id="rId10" Type="http://schemas.openxmlformats.org/officeDocument/2006/relationships/image" Target="../media/image13.png"/><Relationship Id="rId4" Type="http://schemas.openxmlformats.org/officeDocument/2006/relationships/diagramLayout" Target="../diagrams/layout3.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275113"/>
            <a:ext cx="5058757" cy="707886"/>
          </a:xfrm>
          <a:prstGeom prst="rect">
            <a:avLst/>
          </a:prstGeom>
        </p:spPr>
        <p:txBody>
          <a:bodyPr wrap="none">
            <a:spAutoFit/>
          </a:bodyPr>
          <a:lstStyle/>
          <a:p>
            <a:r>
              <a:rPr lang="en-US" sz="4000" b="1" dirty="0">
                <a:solidFill>
                  <a:srgbClr val="084A9C"/>
                </a:solidFill>
              </a:rPr>
              <a:t>MACRA Info Session #4</a:t>
            </a:r>
          </a:p>
        </p:txBody>
      </p:sp>
      <p:sp>
        <p:nvSpPr>
          <p:cNvPr id="5" name="Title 4"/>
          <p:cNvSpPr>
            <a:spLocks noGrp="1"/>
          </p:cNvSpPr>
          <p:nvPr>
            <p:ph type="title"/>
          </p:nvPr>
        </p:nvSpPr>
        <p:spPr/>
        <p:txBody>
          <a:bodyPr/>
          <a:lstStyle/>
          <a:p>
            <a:r>
              <a:rPr lang="en-US" sz="3200" dirty="0"/>
              <a:t>CMS Measure Development Education &amp; Outreach</a:t>
            </a:r>
          </a:p>
        </p:txBody>
      </p:sp>
      <p:sp>
        <p:nvSpPr>
          <p:cNvPr id="2" name="TextBox 1"/>
          <p:cNvSpPr txBox="1"/>
          <p:nvPr/>
        </p:nvSpPr>
        <p:spPr>
          <a:xfrm>
            <a:off x="5167191" y="2597171"/>
            <a:ext cx="4053009" cy="2000548"/>
          </a:xfrm>
          <a:prstGeom prst="rect">
            <a:avLst/>
          </a:prstGeom>
          <a:noFill/>
        </p:spPr>
        <p:txBody>
          <a:bodyPr wrap="square" rtlCol="0">
            <a:spAutoFit/>
          </a:bodyPr>
          <a:lstStyle/>
          <a:p>
            <a:pPr lvl="0" algn="ctr">
              <a:spcBef>
                <a:spcPct val="20000"/>
              </a:spcBef>
            </a:pPr>
            <a:r>
              <a:rPr lang="en-US" sz="3100" b="1" dirty="0">
                <a:solidFill>
                  <a:srgbClr val="084A9C"/>
                </a:solidFill>
              </a:rPr>
              <a:t>Patient-Reported Outcomes in Performance Measurement</a:t>
            </a:r>
          </a:p>
        </p:txBody>
      </p:sp>
      <p:sp>
        <p:nvSpPr>
          <p:cNvPr id="6" name="Text Placeholder 2"/>
          <p:cNvSpPr>
            <a:spLocks noGrp="1"/>
          </p:cNvSpPr>
          <p:nvPr>
            <p:ph type="body" sz="quarter" idx="10"/>
          </p:nvPr>
        </p:nvSpPr>
        <p:spPr>
          <a:xfrm>
            <a:off x="5334000" y="4728590"/>
            <a:ext cx="3780623" cy="1909027"/>
          </a:xfrm>
        </p:spPr>
        <p:txBody>
          <a:bodyPr>
            <a:noAutofit/>
          </a:bodyPr>
          <a:lstStyle/>
          <a:p>
            <a:pPr algn="ctr">
              <a:spcBef>
                <a:spcPts val="0"/>
              </a:spcBef>
            </a:pPr>
            <a:r>
              <a:rPr lang="en-US" i="0" dirty="0"/>
              <a:t>Presenters: </a:t>
            </a:r>
          </a:p>
          <a:p>
            <a:pPr algn="ctr">
              <a:spcBef>
                <a:spcPts val="0"/>
              </a:spcBef>
            </a:pPr>
            <a:r>
              <a:rPr lang="en-US" sz="2000" i="0" dirty="0"/>
              <a:t>Brenna Rabel, MPH</a:t>
            </a:r>
          </a:p>
          <a:p>
            <a:pPr algn="ctr">
              <a:spcBef>
                <a:spcPts val="0"/>
              </a:spcBef>
            </a:pPr>
            <a:r>
              <a:rPr lang="en-US" sz="2000" i="0" dirty="0"/>
              <a:t>Nicole Brennan, DrPH</a:t>
            </a:r>
          </a:p>
          <a:p>
            <a:pPr algn="ctr">
              <a:spcBef>
                <a:spcPts val="0"/>
              </a:spcBef>
            </a:pPr>
            <a:r>
              <a:rPr lang="en-US" sz="2000" i="0" dirty="0"/>
              <a:t>February 13, 2019</a:t>
            </a:r>
          </a:p>
          <a:p>
            <a:pPr algn="ctr">
              <a:spcBef>
                <a:spcPts val="0"/>
              </a:spcBef>
            </a:pPr>
            <a:r>
              <a:rPr lang="en-US" sz="2000" i="0" dirty="0"/>
              <a:t> 2:00-3:00pm EST</a:t>
            </a:r>
          </a:p>
          <a:p>
            <a:pPr algn="ctr">
              <a:spcBef>
                <a:spcPts val="0"/>
              </a:spcBef>
            </a:pPr>
            <a:r>
              <a:rPr lang="en-US" sz="2000" dirty="0"/>
              <a:t> </a:t>
            </a:r>
            <a:endParaRPr lang="en-US" dirty="0"/>
          </a:p>
        </p:txBody>
      </p:sp>
    </p:spTree>
    <p:extLst>
      <p:ext uri="{BB962C8B-B14F-4D97-AF65-F5344CB8AC3E}">
        <p14:creationId xmlns:p14="http://schemas.microsoft.com/office/powerpoint/2010/main" val="26636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Conceptualization of a PRO-PM (1/2)</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304800" y="1981200"/>
            <a:ext cx="6705600" cy="2086725"/>
          </a:xfrm>
          <a:prstGeom prst="rect">
            <a:avLst/>
          </a:prstGeom>
          <a:noFill/>
        </p:spPr>
        <p:txBody>
          <a:bodyPr wrap="square" rtlCol="0">
            <a:spAutoFit/>
          </a:bodyPr>
          <a:lstStyle/>
          <a:p>
            <a:pPr marL="285750" indent="-285750">
              <a:spcBef>
                <a:spcPct val="20000"/>
              </a:spcBef>
              <a:buFont typeface="Arial" pitchFamily="34" charset="0"/>
              <a:buChar char="•"/>
            </a:pPr>
            <a:r>
              <a:rPr lang="en-US" sz="2400" dirty="0"/>
              <a:t>Consider whether the outcome or condition of interest lends itself to patient-reporting</a:t>
            </a:r>
          </a:p>
          <a:p>
            <a:pPr marL="742950" lvl="1" indent="-285750">
              <a:spcBef>
                <a:spcPct val="20000"/>
              </a:spcBef>
              <a:buFont typeface="Arial" pitchFamily="34" charset="0"/>
              <a:buChar char="•"/>
            </a:pPr>
            <a:r>
              <a:rPr lang="en-US" sz="2400" dirty="0"/>
              <a:t>Information should be knowable by patients (ex., symptoms) </a:t>
            </a:r>
          </a:p>
          <a:p>
            <a:pPr marL="742950" lvl="1" indent="-285750">
              <a:spcBef>
                <a:spcPct val="20000"/>
              </a:spcBef>
              <a:buFont typeface="Arial" pitchFamily="34" charset="0"/>
              <a:buChar char="•"/>
            </a:pPr>
            <a:endParaRPr lang="en-US" sz="2400" dirty="0"/>
          </a:p>
        </p:txBody>
      </p:sp>
      <p:pic>
        <p:nvPicPr>
          <p:cNvPr id="7" name="Picture 6" descr="Graphic of clinician consulting with a patient.">
            <a:extLst>
              <a:ext uri="{FF2B5EF4-FFF2-40B4-BE49-F238E27FC236}">
                <a16:creationId xmlns:a16="http://schemas.microsoft.com/office/drawing/2014/main" id="{42F54E04-3237-49D3-B10E-5BA2E26A51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820" y="3612547"/>
            <a:ext cx="4868180" cy="3245453"/>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AF29A879-2DE6-4530-AACA-A5FC54ABFE28}"/>
              </a:ext>
            </a:extLst>
          </p:cNvPr>
          <p:cNvSpPr txBox="1"/>
          <p:nvPr/>
        </p:nvSpPr>
        <p:spPr>
          <a:xfrm>
            <a:off x="304800" y="3612547"/>
            <a:ext cx="4038600" cy="3397853"/>
          </a:xfrm>
          <a:prstGeom prst="rect">
            <a:avLst/>
          </a:prstGeom>
          <a:noFill/>
        </p:spPr>
        <p:txBody>
          <a:bodyPr wrap="square" rtlCol="0">
            <a:spAutoFit/>
          </a:bodyPr>
          <a:lstStyle/>
          <a:p>
            <a:pPr marL="742950" lvl="1" indent="-285750">
              <a:spcBef>
                <a:spcPct val="20000"/>
              </a:spcBef>
              <a:buFont typeface="Arial" pitchFamily="34" charset="0"/>
              <a:buChar char="•"/>
            </a:pPr>
            <a:r>
              <a:rPr lang="en-US" sz="2400" dirty="0"/>
              <a:t>Outcomes and analysis results should be important and meaningful to patients</a:t>
            </a:r>
          </a:p>
          <a:p>
            <a:pPr marL="742950" lvl="1" indent="-285750">
              <a:spcBef>
                <a:spcPct val="20000"/>
              </a:spcBef>
              <a:buFont typeface="Arial" pitchFamily="34" charset="0"/>
              <a:buChar char="•"/>
            </a:pPr>
            <a:r>
              <a:rPr lang="en-US" sz="2400" dirty="0"/>
              <a:t>Measured outcomes should be sensitive to changes in clinical practice</a:t>
            </a:r>
          </a:p>
          <a:p>
            <a:endParaRPr lang="en-US" dirty="0"/>
          </a:p>
        </p:txBody>
      </p:sp>
    </p:spTree>
    <p:extLst>
      <p:ext uri="{BB962C8B-B14F-4D97-AF65-F5344CB8AC3E}">
        <p14:creationId xmlns:p14="http://schemas.microsoft.com/office/powerpoint/2010/main" val="427465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Conceptualization of a PRO-PM (2/2)</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381000" y="1996865"/>
            <a:ext cx="7010400" cy="4524315"/>
          </a:xfrm>
          <a:prstGeom prst="rect">
            <a:avLst/>
          </a:prstGeom>
          <a:noFill/>
        </p:spPr>
        <p:txBody>
          <a:bodyPr wrap="square" rtlCol="0">
            <a:spAutoFit/>
          </a:bodyPr>
          <a:lstStyle/>
          <a:p>
            <a:pPr marL="285750" indent="-285750">
              <a:spcBef>
                <a:spcPct val="20000"/>
              </a:spcBef>
              <a:buFont typeface="Arial" pitchFamily="34" charset="0"/>
              <a:buChar char="•"/>
            </a:pPr>
            <a:r>
              <a:rPr lang="en-US" sz="2400" dirty="0"/>
              <a:t>Conduct a thorough environmental scan</a:t>
            </a:r>
          </a:p>
          <a:p>
            <a:pPr marL="285750" indent="-285750">
              <a:spcBef>
                <a:spcPct val="20000"/>
              </a:spcBef>
              <a:buFont typeface="Arial" pitchFamily="34" charset="0"/>
              <a:buChar char="•"/>
            </a:pPr>
            <a:r>
              <a:rPr lang="en-US" sz="2400" dirty="0"/>
              <a:t>Identify PROMs that may serve as the basis for your performance measure</a:t>
            </a:r>
          </a:p>
          <a:p>
            <a:pPr marL="742950" lvl="1" indent="-285750">
              <a:spcBef>
                <a:spcPct val="20000"/>
              </a:spcBef>
              <a:buFont typeface="Arial" pitchFamily="34" charset="0"/>
              <a:buChar char="•"/>
            </a:pPr>
            <a:r>
              <a:rPr lang="en-US" sz="2400" dirty="0"/>
              <a:t>Consider whether they are validated, and for what population/clinical environment</a:t>
            </a:r>
          </a:p>
          <a:p>
            <a:pPr marL="742950" lvl="1" indent="-285750">
              <a:spcBef>
                <a:spcPct val="20000"/>
              </a:spcBef>
              <a:buFont typeface="Arial" pitchFamily="34" charset="0"/>
              <a:buChar char="•"/>
            </a:pPr>
            <a:r>
              <a:rPr lang="en-US" sz="2400" dirty="0"/>
              <a:t>Consider barriers to feasibility, such as patterns of use and how information from the PROMs are collected and stored</a:t>
            </a:r>
          </a:p>
          <a:p>
            <a:pPr marL="742950" lvl="1" indent="-285750">
              <a:spcBef>
                <a:spcPct val="20000"/>
              </a:spcBef>
              <a:buFont typeface="Arial" pitchFamily="34" charset="0"/>
              <a:buChar char="•"/>
            </a:pPr>
            <a:r>
              <a:rPr lang="en-US" sz="2400" dirty="0"/>
              <a:t>Determine whether to use a global or condition-specific tool</a:t>
            </a:r>
          </a:p>
          <a:p>
            <a:pPr marL="285750" indent="-285750">
              <a:spcBef>
                <a:spcPct val="20000"/>
              </a:spcBef>
              <a:buFont typeface="Arial" pitchFamily="34" charset="0"/>
              <a:buChar char="•"/>
            </a:pPr>
            <a:r>
              <a:rPr lang="en-US" sz="2400" dirty="0"/>
              <a:t>Compile a list of related or competing measures</a:t>
            </a:r>
          </a:p>
        </p:txBody>
      </p:sp>
    </p:spTree>
    <p:extLst>
      <p:ext uri="{BB962C8B-B14F-4D97-AF65-F5344CB8AC3E}">
        <p14:creationId xmlns:p14="http://schemas.microsoft.com/office/powerpoint/2010/main" val="147768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Final Considerations for Conceptualization</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533400" y="2148692"/>
            <a:ext cx="6553200" cy="3342453"/>
          </a:xfrm>
          <a:prstGeom prst="rect">
            <a:avLst/>
          </a:prstGeom>
          <a:noFill/>
        </p:spPr>
        <p:txBody>
          <a:bodyPr wrap="square" rtlCol="0">
            <a:spAutoFit/>
          </a:bodyPr>
          <a:lstStyle/>
          <a:p>
            <a:pPr marL="285750" indent="-285750">
              <a:spcBef>
                <a:spcPct val="20000"/>
              </a:spcBef>
              <a:buFont typeface="Arial" pitchFamily="34" charset="0"/>
              <a:buChar char="•"/>
            </a:pPr>
            <a:r>
              <a:rPr lang="en-US" sz="2400" dirty="0"/>
              <a:t>Rate the evidence supporting the selected tool</a:t>
            </a:r>
          </a:p>
          <a:p>
            <a:pPr marL="285750" indent="-285750">
              <a:spcBef>
                <a:spcPct val="20000"/>
              </a:spcBef>
              <a:buFont typeface="Arial" pitchFamily="34" charset="0"/>
              <a:buChar char="•"/>
            </a:pPr>
            <a:r>
              <a:rPr lang="en-US" sz="2400" dirty="0"/>
              <a:t>Determine whether the tool is in use and validated for your target population/setting</a:t>
            </a:r>
          </a:p>
          <a:p>
            <a:pPr marL="285750" indent="-285750">
              <a:spcBef>
                <a:spcPct val="20000"/>
              </a:spcBef>
              <a:buFont typeface="Arial" pitchFamily="34" charset="0"/>
              <a:buChar char="•"/>
            </a:pPr>
            <a:r>
              <a:rPr lang="en-US" sz="2400" dirty="0"/>
              <a:t>Consider whether the tool is suitable for use in performance measurement</a:t>
            </a:r>
          </a:p>
          <a:p>
            <a:pPr marL="285750" indent="-285750">
              <a:spcBef>
                <a:spcPct val="20000"/>
              </a:spcBef>
              <a:buFont typeface="Arial" pitchFamily="34" charset="0"/>
              <a:buChar char="•"/>
            </a:pPr>
            <a:r>
              <a:rPr lang="en-US" sz="2400" dirty="0"/>
              <a:t>Think through potential feasibility and implementation burden</a:t>
            </a:r>
          </a:p>
          <a:p>
            <a:pPr marL="285750" indent="-285750">
              <a:spcBef>
                <a:spcPct val="20000"/>
              </a:spcBef>
              <a:buFont typeface="Arial" pitchFamily="34" charset="0"/>
              <a:buChar char="•"/>
            </a:pPr>
            <a:endParaRPr lang="en-US" sz="2400" dirty="0"/>
          </a:p>
        </p:txBody>
      </p:sp>
    </p:spTree>
    <p:extLst>
      <p:ext uri="{BB962C8B-B14F-4D97-AF65-F5344CB8AC3E}">
        <p14:creationId xmlns:p14="http://schemas.microsoft.com/office/powerpoint/2010/main" val="383552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 Phases of Development">
            <a:extLst>
              <a:ext uri="{FF2B5EF4-FFF2-40B4-BE49-F238E27FC236}">
                <a16:creationId xmlns:a16="http://schemas.microsoft.com/office/drawing/2014/main" id="{7A19C859-AD6B-4D73-AA2F-29FC613D6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214235"/>
            <a:ext cx="7143750" cy="4010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Considerations for Specification</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Oval 6">
            <a:extLst>
              <a:ext uri="{FF2B5EF4-FFF2-40B4-BE49-F238E27FC236}">
                <a16:creationId xmlns:a16="http://schemas.microsoft.com/office/drawing/2014/main" id="{2981DEE2-17CD-427E-A0EC-0C46E39EBFFA}"/>
              </a:ext>
              <a:ext uri="{C183D7F6-B498-43B3-948B-1728B52AA6E4}">
                <adec:decorative xmlns:adec="http://schemas.microsoft.com/office/drawing/2017/decorative" val="1"/>
              </a:ext>
            </a:extLst>
          </p:cNvPr>
          <p:cNvSpPr/>
          <p:nvPr/>
        </p:nvSpPr>
        <p:spPr>
          <a:xfrm>
            <a:off x="3596408" y="2214235"/>
            <a:ext cx="1951184" cy="129540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7371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Specification (1/2)</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685800" y="2121583"/>
            <a:ext cx="6781800" cy="4736417"/>
          </a:xfrm>
        </p:spPr>
        <p:txBody>
          <a:bodyPr>
            <a:normAutofit/>
          </a:bodyPr>
          <a:lstStyle/>
          <a:p>
            <a:r>
              <a:rPr lang="en-US" sz="2400" b="1" dirty="0"/>
              <a:t>Target population </a:t>
            </a:r>
            <a:r>
              <a:rPr lang="en-US" sz="2400" dirty="0"/>
              <a:t>(e.g., patients 18 years of age or older who have undergone lumbar surgery)</a:t>
            </a:r>
          </a:p>
          <a:p>
            <a:r>
              <a:rPr lang="en-US" sz="2400" b="1" dirty="0"/>
              <a:t>Outcome type </a:t>
            </a:r>
            <a:r>
              <a:rPr lang="en-US" sz="2400" dirty="0"/>
              <a:t>(e.g., average change, percent improvement, percent of patients who experience improvement)</a:t>
            </a:r>
          </a:p>
          <a:p>
            <a:r>
              <a:rPr lang="en-US" sz="2400" b="1" dirty="0"/>
              <a:t>Timing</a:t>
            </a:r>
            <a:r>
              <a:rPr lang="en-US" sz="2400" dirty="0"/>
              <a:t> (e.g., within one month prior to surgery and between 270-365 days following surgery)</a:t>
            </a:r>
          </a:p>
          <a:p>
            <a:r>
              <a:rPr lang="en-US" sz="2400" b="1" dirty="0"/>
              <a:t>Risk-adjustment</a:t>
            </a:r>
          </a:p>
        </p:txBody>
      </p:sp>
    </p:spTree>
    <p:extLst>
      <p:ext uri="{BB962C8B-B14F-4D97-AF65-F5344CB8AC3E}">
        <p14:creationId xmlns:p14="http://schemas.microsoft.com/office/powerpoint/2010/main" val="48459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Specification (2/2)</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381000" y="2545751"/>
            <a:ext cx="3886200" cy="3822017"/>
          </a:xfrm>
        </p:spPr>
        <p:txBody>
          <a:bodyPr>
            <a:normAutofit/>
          </a:bodyPr>
          <a:lstStyle/>
          <a:p>
            <a:r>
              <a:rPr lang="en-US" sz="2400" dirty="0"/>
              <a:t>Methods of administration (e.g., paper vs. electronic, in-office vs. at home via patient portal)</a:t>
            </a:r>
          </a:p>
          <a:p>
            <a:r>
              <a:rPr lang="en-US" sz="2400" dirty="0"/>
              <a:t>How proxy responses </a:t>
            </a:r>
            <a:br>
              <a:rPr lang="en-US" sz="2400" dirty="0"/>
            </a:br>
            <a:r>
              <a:rPr lang="en-US" sz="2400" dirty="0"/>
              <a:t>are handled</a:t>
            </a:r>
          </a:p>
          <a:p>
            <a:r>
              <a:rPr lang="en-US" sz="2400" dirty="0"/>
              <a:t>Response rate calculations</a:t>
            </a:r>
          </a:p>
          <a:p>
            <a:r>
              <a:rPr lang="en-US" sz="2400" dirty="0"/>
              <a:t>How responses affect results</a:t>
            </a:r>
          </a:p>
          <a:p>
            <a:pPr lvl="1">
              <a:buFont typeface="Arial" panose="020B0604020202020204" pitchFamily="34" charset="0"/>
              <a:buChar char="•"/>
            </a:pPr>
            <a:endParaRPr lang="en-US" b="1" dirty="0"/>
          </a:p>
        </p:txBody>
      </p:sp>
      <p:sp>
        <p:nvSpPr>
          <p:cNvPr id="3" name="TextBox 2">
            <a:extLst>
              <a:ext uri="{FF2B5EF4-FFF2-40B4-BE49-F238E27FC236}">
                <a16:creationId xmlns:a16="http://schemas.microsoft.com/office/drawing/2014/main" id="{0BAE50BF-DC69-4EB9-BA4D-641C39EDDEB2}"/>
              </a:ext>
            </a:extLst>
          </p:cNvPr>
          <p:cNvSpPr txBox="1"/>
          <p:nvPr/>
        </p:nvSpPr>
        <p:spPr>
          <a:xfrm>
            <a:off x="381000" y="2057400"/>
            <a:ext cx="6400800" cy="461665"/>
          </a:xfrm>
          <a:prstGeom prst="rect">
            <a:avLst/>
          </a:prstGeom>
          <a:noFill/>
        </p:spPr>
        <p:txBody>
          <a:bodyPr wrap="square" rtlCol="0">
            <a:spAutoFit/>
          </a:bodyPr>
          <a:lstStyle/>
          <a:p>
            <a:r>
              <a:rPr lang="en-US" sz="2400" dirty="0"/>
              <a:t>Specifications for PRO-PMs must also include:</a:t>
            </a:r>
          </a:p>
        </p:txBody>
      </p:sp>
      <p:pic>
        <p:nvPicPr>
          <p:cNvPr id="7" name="Picture 6" descr="Graphic of a clinician working at a computer">
            <a:extLst>
              <a:ext uri="{FF2B5EF4-FFF2-40B4-BE49-F238E27FC236}">
                <a16:creationId xmlns:a16="http://schemas.microsoft.com/office/drawing/2014/main" id="{C8FC385A-0653-404B-B385-ED6509F79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9283" y="3043989"/>
            <a:ext cx="4463717" cy="2975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789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 Phases of Development">
            <a:extLst>
              <a:ext uri="{FF2B5EF4-FFF2-40B4-BE49-F238E27FC236}">
                <a16:creationId xmlns:a16="http://schemas.microsoft.com/office/drawing/2014/main" id="{F1E263EC-40AC-45AF-8AF9-61DC3157A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071687"/>
            <a:ext cx="7143750" cy="4010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Considerations for Testing</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Oval 2">
            <a:extLst>
              <a:ext uri="{FF2B5EF4-FFF2-40B4-BE49-F238E27FC236}">
                <a16:creationId xmlns:a16="http://schemas.microsoft.com/office/drawing/2014/main" id="{71C218D0-8385-447F-AA72-F4DA9B0EFED3}"/>
              </a:ext>
              <a:ext uri="{C183D7F6-B498-43B3-948B-1728B52AA6E4}">
                <adec:decorative xmlns:adec="http://schemas.microsoft.com/office/drawing/2017/decorative" val="1"/>
              </a:ext>
            </a:extLst>
          </p:cNvPr>
          <p:cNvSpPr/>
          <p:nvPr/>
        </p:nvSpPr>
        <p:spPr>
          <a:xfrm>
            <a:off x="6012958" y="3429000"/>
            <a:ext cx="2057400" cy="129540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553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Evaluation/Testing</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685800" y="2121583"/>
            <a:ext cx="6705600" cy="4736417"/>
          </a:xfrm>
        </p:spPr>
        <p:txBody>
          <a:bodyPr>
            <a:normAutofit/>
          </a:bodyPr>
          <a:lstStyle/>
          <a:p>
            <a:r>
              <a:rPr lang="en-US" sz="2400" dirty="0"/>
              <a:t>Same overall requirements as other outcome measures, with additional considerations</a:t>
            </a:r>
          </a:p>
          <a:p>
            <a:pPr lvl="1">
              <a:buFont typeface="Arial" panose="020B0604020202020204" pitchFamily="34" charset="0"/>
              <a:buChar char="•"/>
            </a:pPr>
            <a:r>
              <a:rPr lang="en-US" sz="2400" dirty="0"/>
              <a:t>Importance</a:t>
            </a:r>
          </a:p>
          <a:p>
            <a:pPr lvl="1">
              <a:buFont typeface="Arial" panose="020B0604020202020204" pitchFamily="34" charset="0"/>
              <a:buChar char="•"/>
            </a:pPr>
            <a:r>
              <a:rPr lang="en-US" sz="2400" dirty="0"/>
              <a:t>Feasibility</a:t>
            </a:r>
          </a:p>
          <a:p>
            <a:pPr lvl="1">
              <a:buFont typeface="Arial" panose="020B0604020202020204" pitchFamily="34" charset="0"/>
              <a:buChar char="•"/>
            </a:pPr>
            <a:r>
              <a:rPr lang="en-US" sz="2400" dirty="0"/>
              <a:t>Scientific Acceptability (reliability and validity)</a:t>
            </a:r>
          </a:p>
          <a:p>
            <a:pPr lvl="1">
              <a:buFont typeface="Arial" panose="020B0604020202020204" pitchFamily="34" charset="0"/>
              <a:buChar char="•"/>
            </a:pPr>
            <a:r>
              <a:rPr lang="en-US" sz="2400" dirty="0"/>
              <a:t>Usability and Use</a:t>
            </a:r>
          </a:p>
          <a:p>
            <a:pPr lvl="1">
              <a:buFont typeface="Arial" panose="020B0604020202020204" pitchFamily="34" charset="0"/>
              <a:buChar char="•"/>
            </a:pPr>
            <a:r>
              <a:rPr lang="en-US" sz="2400" dirty="0"/>
              <a:t>Harmonization</a:t>
            </a:r>
          </a:p>
          <a:p>
            <a:pPr lvl="1">
              <a:buFont typeface="Arial" panose="020B0604020202020204" pitchFamily="34" charset="0"/>
              <a:buChar char="•"/>
            </a:pPr>
            <a:endParaRPr lang="en-US" sz="2400" dirty="0"/>
          </a:p>
          <a:p>
            <a:pPr lvl="1"/>
            <a:endParaRPr lang="en-US" sz="2400" dirty="0"/>
          </a:p>
        </p:txBody>
      </p:sp>
    </p:spTree>
    <p:extLst>
      <p:ext uri="{BB962C8B-B14F-4D97-AF65-F5344CB8AC3E}">
        <p14:creationId xmlns:p14="http://schemas.microsoft.com/office/powerpoint/2010/main" val="3572354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Importance Considerations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228600" y="2093361"/>
            <a:ext cx="3733800" cy="4736417"/>
          </a:xfrm>
        </p:spPr>
        <p:txBody>
          <a:bodyPr>
            <a:normAutofit/>
          </a:bodyPr>
          <a:lstStyle/>
          <a:p>
            <a:r>
              <a:rPr lang="en-US" sz="2400" dirty="0"/>
              <a:t>Must be patient-centered</a:t>
            </a:r>
          </a:p>
          <a:p>
            <a:pPr lvl="1">
              <a:buFont typeface="Arial" panose="020B0604020202020204" pitchFamily="34" charset="0"/>
              <a:buChar char="•"/>
            </a:pPr>
            <a:r>
              <a:rPr lang="en-US" sz="2400" dirty="0"/>
              <a:t>Patients should be involved in selecting the outcomes and </a:t>
            </a:r>
            <a:br>
              <a:rPr lang="en-US" sz="2400" dirty="0"/>
            </a:br>
            <a:r>
              <a:rPr lang="en-US" sz="2400" dirty="0"/>
              <a:t>the PROMs for the performance measure</a:t>
            </a:r>
          </a:p>
          <a:p>
            <a:r>
              <a:rPr lang="en-US" sz="2400" dirty="0"/>
              <a:t>Must demonstrate that the measure can lead to improved outcomes and/or address a performance gap</a:t>
            </a:r>
          </a:p>
          <a:p>
            <a:endParaRPr lang="en-US" sz="2400" dirty="0"/>
          </a:p>
          <a:p>
            <a:pPr lvl="1"/>
            <a:endParaRPr lang="en-US" sz="2400" dirty="0"/>
          </a:p>
        </p:txBody>
      </p:sp>
      <p:pic>
        <p:nvPicPr>
          <p:cNvPr id="7" name="Picture 6" descr="Photo of a family with multiple generations included.">
            <a:extLst>
              <a:ext uri="{FF2B5EF4-FFF2-40B4-BE49-F238E27FC236}">
                <a16:creationId xmlns:a16="http://schemas.microsoft.com/office/drawing/2014/main" id="{9EA483CA-6ED2-4A41-9C66-5CA2CE5C98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2558708"/>
            <a:ext cx="4914900"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964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Feasibility Considerations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228600" y="2209800"/>
            <a:ext cx="3657600" cy="4504706"/>
          </a:xfrm>
        </p:spPr>
        <p:txBody>
          <a:bodyPr>
            <a:normAutofit/>
          </a:bodyPr>
          <a:lstStyle/>
          <a:p>
            <a:r>
              <a:rPr lang="en-US" sz="2400" dirty="0"/>
              <a:t>Burden to respondents </a:t>
            </a:r>
          </a:p>
          <a:p>
            <a:pPr lvl="1">
              <a:buFont typeface="Arial" panose="020B0604020202020204" pitchFamily="34" charset="0"/>
              <a:buChar char="•"/>
            </a:pPr>
            <a:r>
              <a:rPr lang="en-US" sz="2400" dirty="0"/>
              <a:t>Questionnaire length</a:t>
            </a:r>
          </a:p>
          <a:p>
            <a:pPr lvl="1">
              <a:buFont typeface="Arial" panose="020B0604020202020204" pitchFamily="34" charset="0"/>
              <a:buChar char="•"/>
            </a:pPr>
            <a:r>
              <a:rPr lang="en-US" sz="2400" dirty="0"/>
              <a:t>Timing</a:t>
            </a:r>
          </a:p>
          <a:p>
            <a:pPr lvl="1">
              <a:buFont typeface="Arial" panose="020B0604020202020204" pitchFamily="34" charset="0"/>
              <a:buChar char="•"/>
            </a:pPr>
            <a:r>
              <a:rPr lang="en-US" sz="2400" dirty="0"/>
              <a:t>In-office assessment vs. online</a:t>
            </a:r>
          </a:p>
          <a:p>
            <a:r>
              <a:rPr lang="en-US" sz="2400" dirty="0"/>
              <a:t>Accessibility issues </a:t>
            </a:r>
          </a:p>
          <a:p>
            <a:pPr lvl="1">
              <a:buFont typeface="Arial" panose="020B0604020202020204" pitchFamily="34" charset="0"/>
              <a:buChar char="•"/>
            </a:pPr>
            <a:r>
              <a:rPr lang="en-US" sz="2400" dirty="0"/>
              <a:t>Severity of patient’s condition</a:t>
            </a:r>
          </a:p>
          <a:p>
            <a:pPr lvl="1">
              <a:buFont typeface="Arial" panose="020B0604020202020204" pitchFamily="34" charset="0"/>
              <a:buChar char="•"/>
            </a:pPr>
            <a:r>
              <a:rPr lang="en-US" sz="2400" dirty="0"/>
              <a:t>Type of illness</a:t>
            </a:r>
          </a:p>
          <a:p>
            <a:pPr marL="0" indent="0">
              <a:buNone/>
            </a:pPr>
            <a:endParaRPr lang="en-US" sz="2400" dirty="0"/>
          </a:p>
          <a:p>
            <a:pPr lvl="1"/>
            <a:endParaRPr lang="en-US" sz="2400" dirty="0"/>
          </a:p>
        </p:txBody>
      </p:sp>
      <p:pic>
        <p:nvPicPr>
          <p:cNvPr id="4" name="Picture 3" descr="Graphic of a patient filling out a questionnaire.">
            <a:extLst>
              <a:ext uri="{FF2B5EF4-FFF2-40B4-BE49-F238E27FC236}">
                <a16:creationId xmlns:a16="http://schemas.microsoft.com/office/drawing/2014/main" id="{DFB0E50C-D0E1-4FA6-BE53-6C29624E6A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590800"/>
            <a:ext cx="4845845" cy="32305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1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Vision and Goals: </a:t>
            </a:r>
            <a:r>
              <a:rPr lang="en-US" sz="4000" dirty="0">
                <a:solidFill>
                  <a:prstClr val="white"/>
                </a:solidFill>
              </a:rPr>
              <a:t>MACRA Info Sessions</a:t>
            </a: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
        <p:nvSpPr>
          <p:cNvPr id="4" name="Content Placeholder 3"/>
          <p:cNvSpPr txBox="1">
            <a:spLocks noGrp="1"/>
          </p:cNvSpPr>
          <p:nvPr>
            <p:ph idx="1"/>
          </p:nvPr>
        </p:nvSpPr>
        <p:spPr>
          <a:xfrm>
            <a:off x="328534" y="1892820"/>
            <a:ext cx="7748666" cy="5410712"/>
          </a:xfrm>
          <a:prstGeom prst="rect">
            <a:avLst/>
          </a:prstGeom>
          <a:noFill/>
        </p:spPr>
        <p:txBody>
          <a:bodyPr wrap="square" rtlCol="0">
            <a:spAutoFit/>
          </a:bodyPr>
          <a:lstStyle/>
          <a:p>
            <a:r>
              <a:rPr lang="en-US" sz="2400" dirty="0"/>
              <a:t>An ongoing process to engage the public in quality measure development. </a:t>
            </a:r>
          </a:p>
          <a:p>
            <a:r>
              <a:rPr lang="en-US" sz="2400" dirty="0"/>
              <a:t>Elicit feedback that will help CMS design resources that can help all of those interested in healthcare quality improvement better understand the goals of quality measurement. </a:t>
            </a:r>
          </a:p>
          <a:p>
            <a:pPr marL="800100" lvl="1" indent="-342900">
              <a:spcBef>
                <a:spcPts val="300"/>
              </a:spcBef>
              <a:buFont typeface="Arial" panose="020B0604020202020204" pitchFamily="34" charset="0"/>
              <a:buChar char="•"/>
            </a:pPr>
            <a:r>
              <a:rPr lang="en-US" sz="2400" dirty="0"/>
              <a:t>Education </a:t>
            </a:r>
          </a:p>
          <a:p>
            <a:pPr marL="800100" lvl="1" indent="-342900">
              <a:spcBef>
                <a:spcPts val="300"/>
              </a:spcBef>
              <a:buFont typeface="Arial" panose="020B0604020202020204" pitchFamily="34" charset="0"/>
              <a:buChar char="•"/>
            </a:pPr>
            <a:r>
              <a:rPr lang="en-US" sz="2400" dirty="0"/>
              <a:t>Outreach</a:t>
            </a:r>
          </a:p>
          <a:p>
            <a:pPr marL="800100" lvl="1" indent="-342900">
              <a:spcBef>
                <a:spcPts val="300"/>
              </a:spcBef>
              <a:buFont typeface="Arial" panose="020B0604020202020204" pitchFamily="34" charset="0"/>
              <a:buChar char="•"/>
            </a:pPr>
            <a:r>
              <a:rPr lang="en-US" sz="2400" dirty="0">
                <a:solidFill>
                  <a:prstClr val="black"/>
                </a:solidFill>
              </a:rPr>
              <a:t>Dedicated Websites</a:t>
            </a:r>
          </a:p>
          <a:p>
            <a:pPr marL="800100" lvl="1" indent="-342900">
              <a:spcBef>
                <a:spcPts val="300"/>
              </a:spcBef>
              <a:buFont typeface="Arial" panose="020B0604020202020204" pitchFamily="34" charset="0"/>
              <a:buChar char="•"/>
            </a:pPr>
            <a:r>
              <a:rPr lang="en-US" sz="2400" dirty="0">
                <a:solidFill>
                  <a:prstClr val="black"/>
                </a:solidFill>
              </a:rPr>
              <a:t>Measure Development </a:t>
            </a:r>
            <a:br>
              <a:rPr lang="en-US" sz="2400" dirty="0">
                <a:solidFill>
                  <a:prstClr val="black"/>
                </a:solidFill>
              </a:rPr>
            </a:br>
            <a:r>
              <a:rPr lang="en-US" sz="2400" dirty="0">
                <a:solidFill>
                  <a:prstClr val="black"/>
                </a:solidFill>
              </a:rPr>
              <a:t>Roadmaps</a:t>
            </a:r>
          </a:p>
          <a:p>
            <a:pPr marL="800100" lvl="1" indent="-342900">
              <a:spcBef>
                <a:spcPts val="300"/>
              </a:spcBef>
              <a:buFont typeface="Arial" panose="020B0604020202020204" pitchFamily="34" charset="0"/>
              <a:buChar char="•"/>
            </a:pPr>
            <a:r>
              <a:rPr lang="en-US" sz="2400" dirty="0">
                <a:solidFill>
                  <a:prstClr val="black"/>
                </a:solidFill>
              </a:rPr>
              <a:t>Listserv opportunities</a:t>
            </a:r>
            <a:endParaRPr lang="en-US" sz="2400" dirty="0"/>
          </a:p>
          <a:p>
            <a:pPr marL="0" indent="0" algn="ctr">
              <a:buNone/>
            </a:pPr>
            <a:endParaRPr lang="en-US" sz="2400" dirty="0"/>
          </a:p>
        </p:txBody>
      </p:sp>
      <p:pic>
        <p:nvPicPr>
          <p:cNvPr id="7" name="Picture 6" descr="Graphic of a group of people brainstorming.">
            <a:extLst>
              <a:ext uri="{FF2B5EF4-FFF2-40B4-BE49-F238E27FC236}">
                <a16:creationId xmlns:a16="http://schemas.microsoft.com/office/drawing/2014/main" id="{CA4D1EE5-B10F-4B8A-ACEA-E2361A92C1D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633" y="4017264"/>
            <a:ext cx="3627967" cy="2612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404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Feasibility Considerations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228600" y="2121583"/>
            <a:ext cx="4267200" cy="4736417"/>
          </a:xfrm>
        </p:spPr>
        <p:txBody>
          <a:bodyPr>
            <a:normAutofit/>
          </a:bodyPr>
          <a:lstStyle/>
          <a:p>
            <a:r>
              <a:rPr lang="en-US" sz="2400" dirty="0"/>
              <a:t>Burden to clinicians</a:t>
            </a:r>
          </a:p>
          <a:p>
            <a:pPr lvl="1">
              <a:buFont typeface="Arial" panose="020B0604020202020204" pitchFamily="34" charset="0"/>
              <a:buChar char="•"/>
            </a:pPr>
            <a:r>
              <a:rPr lang="en-US" sz="2400" dirty="0"/>
              <a:t>Workflow changes</a:t>
            </a:r>
          </a:p>
          <a:p>
            <a:pPr lvl="1">
              <a:buFont typeface="Arial" panose="020B0604020202020204" pitchFamily="34" charset="0"/>
              <a:buChar char="•"/>
            </a:pPr>
            <a:r>
              <a:rPr lang="en-US" sz="2400" dirty="0"/>
              <a:t>Reliance on </a:t>
            </a:r>
            <a:br>
              <a:rPr lang="en-US" sz="2400" dirty="0"/>
            </a:br>
            <a:r>
              <a:rPr lang="en-US" sz="2400" dirty="0"/>
              <a:t>proprietary tools</a:t>
            </a:r>
          </a:p>
          <a:p>
            <a:pPr lvl="1">
              <a:buFont typeface="Arial" panose="020B0604020202020204" pitchFamily="34" charset="0"/>
              <a:buChar char="•"/>
            </a:pPr>
            <a:r>
              <a:rPr lang="en-US" sz="2400" dirty="0"/>
              <a:t>IT requirements</a:t>
            </a:r>
          </a:p>
          <a:p>
            <a:r>
              <a:rPr lang="en-US" sz="2400" dirty="0"/>
              <a:t>Language, literacy, and cultural issues</a:t>
            </a:r>
          </a:p>
          <a:p>
            <a:pPr lvl="1">
              <a:buFont typeface="Arial" panose="020B0604020202020204" pitchFamily="34" charset="0"/>
              <a:buChar char="•"/>
            </a:pPr>
            <a:r>
              <a:rPr lang="en-US" sz="2400" dirty="0"/>
              <a:t>PROMs available in multiple languages</a:t>
            </a:r>
          </a:p>
          <a:p>
            <a:pPr lvl="1">
              <a:buFont typeface="Arial" panose="020B0604020202020204" pitchFamily="34" charset="0"/>
              <a:buChar char="•"/>
            </a:pPr>
            <a:r>
              <a:rPr lang="en-US" sz="2400" dirty="0"/>
              <a:t>Age of target population</a:t>
            </a:r>
          </a:p>
          <a:p>
            <a:endParaRPr lang="en-US" sz="2400" dirty="0"/>
          </a:p>
          <a:p>
            <a:pPr lvl="1"/>
            <a:endParaRPr lang="en-US" sz="2400" dirty="0"/>
          </a:p>
        </p:txBody>
      </p:sp>
      <p:pic>
        <p:nvPicPr>
          <p:cNvPr id="13" name="Picture 12" descr="Graphic of clinicians meeting at a conference table.">
            <a:extLst>
              <a:ext uri="{FF2B5EF4-FFF2-40B4-BE49-F238E27FC236}">
                <a16:creationId xmlns:a16="http://schemas.microsoft.com/office/drawing/2014/main" id="{E1BFF00B-988C-4741-BA55-C62F98913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267" y="2590800"/>
            <a:ext cx="4665133" cy="31100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3017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Scientific Acceptability Considerations (1/3)</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853148"/>
            <a:ext cx="8610600" cy="2428357"/>
          </a:xfrm>
          <a:prstGeom prst="rect">
            <a:avLst/>
          </a:prstGeom>
          <a:noFill/>
        </p:spPr>
        <p:txBody>
          <a:bodyPr wrap="square" rtlCol="0">
            <a:spAutoFit/>
          </a:bodyPr>
          <a:lstStyle/>
          <a:p>
            <a:pPr marL="285750" indent="-285750">
              <a:spcBef>
                <a:spcPct val="20000"/>
              </a:spcBef>
              <a:buFont typeface="Arial" pitchFamily="34" charset="0"/>
              <a:buChar char="•"/>
            </a:pPr>
            <a:r>
              <a:rPr lang="en-US" sz="2300" dirty="0"/>
              <a:t>Must be established for both the PROM and for the PRO-PM</a:t>
            </a:r>
          </a:p>
          <a:p>
            <a:pPr marL="742950" lvl="1" indent="-285750">
              <a:spcBef>
                <a:spcPct val="20000"/>
              </a:spcBef>
              <a:buFont typeface="Arial" pitchFamily="34" charset="0"/>
              <a:buChar char="•"/>
            </a:pPr>
            <a:r>
              <a:rPr lang="en-US" sz="2300" dirty="0"/>
              <a:t>Must demonstrate that the PROM tool is psychometrically sound</a:t>
            </a:r>
          </a:p>
          <a:p>
            <a:pPr marL="742950" lvl="1" indent="-285750">
              <a:spcBef>
                <a:spcPct val="20000"/>
              </a:spcBef>
              <a:buFont typeface="Arial" pitchFamily="34" charset="0"/>
              <a:buChar char="•"/>
            </a:pPr>
            <a:r>
              <a:rPr lang="en-US" sz="2300" dirty="0"/>
              <a:t>PRO-PM </a:t>
            </a:r>
            <a:r>
              <a:rPr lang="en-US" sz="2300" b="1" dirty="0"/>
              <a:t>validity</a:t>
            </a:r>
            <a:r>
              <a:rPr lang="en-US" sz="2300" dirty="0"/>
              <a:t> can be demonstrated by testing relationships (e.g., correlation) with another performance measure or PROM</a:t>
            </a:r>
          </a:p>
          <a:p>
            <a:pPr marL="742950" lvl="1" indent="-285750">
              <a:spcBef>
                <a:spcPct val="20000"/>
              </a:spcBef>
              <a:buFont typeface="Arial" pitchFamily="34" charset="0"/>
              <a:buChar char="•"/>
            </a:pPr>
            <a:r>
              <a:rPr lang="en-US" sz="2300" dirty="0"/>
              <a:t>PRO-PM </a:t>
            </a:r>
            <a:r>
              <a:rPr lang="en-US" sz="2300" b="1" dirty="0"/>
              <a:t>reliability</a:t>
            </a:r>
            <a:r>
              <a:rPr lang="en-US" sz="2300" dirty="0"/>
              <a:t> can be demonstrated using signal-to-noise (or similar)</a:t>
            </a:r>
          </a:p>
        </p:txBody>
      </p:sp>
      <p:pic>
        <p:nvPicPr>
          <p:cNvPr id="4" name="Picture 3" descr="Series of targets illustrating the relationship between reliability and validity.">
            <a:extLst>
              <a:ext uri="{FF2B5EF4-FFF2-40B4-BE49-F238E27FC236}">
                <a16:creationId xmlns:a16="http://schemas.microsoft.com/office/drawing/2014/main" id="{439DDFFF-583F-4AB6-8FEF-55B93CD0DB7F}"/>
              </a:ext>
            </a:extLst>
          </p:cNvPr>
          <p:cNvPicPr>
            <a:picLocks noChangeAspect="1"/>
          </p:cNvPicPr>
          <p:nvPr/>
        </p:nvPicPr>
        <p:blipFill>
          <a:blip r:embed="rId3"/>
          <a:stretch>
            <a:fillRect/>
          </a:stretch>
        </p:blipFill>
        <p:spPr>
          <a:xfrm>
            <a:off x="1266779" y="4433372"/>
            <a:ext cx="6610441" cy="22618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889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Scientific Acceptability Considerations (2/3)</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533400" y="1996865"/>
            <a:ext cx="7772400" cy="4228850"/>
          </a:xfrm>
          <a:prstGeom prst="rect">
            <a:avLst/>
          </a:prstGeom>
          <a:noFill/>
        </p:spPr>
        <p:txBody>
          <a:bodyPr wrap="square" rtlCol="0">
            <a:spAutoFit/>
          </a:bodyPr>
          <a:lstStyle/>
          <a:p>
            <a:pPr marL="285750" indent="-285750">
              <a:spcBef>
                <a:spcPct val="20000"/>
              </a:spcBef>
              <a:buFont typeface="Arial" pitchFamily="34" charset="0"/>
              <a:buChar char="•"/>
            </a:pPr>
            <a:r>
              <a:rPr lang="en-US" sz="2400" b="1" dirty="0"/>
              <a:t>Missing data </a:t>
            </a:r>
            <a:r>
              <a:rPr lang="en-US" sz="2400" dirty="0"/>
              <a:t>may be more prevalent with PRO-PMs than with other types of performance measures</a:t>
            </a:r>
          </a:p>
          <a:p>
            <a:pPr marL="742950" lvl="1" indent="-285750">
              <a:spcBef>
                <a:spcPct val="20000"/>
              </a:spcBef>
              <a:buFont typeface="Arial" pitchFamily="34" charset="0"/>
              <a:buChar char="•"/>
            </a:pPr>
            <a:r>
              <a:rPr lang="en-US" sz="2400" dirty="0"/>
              <a:t>Missing responses on a multi-item scale</a:t>
            </a:r>
          </a:p>
          <a:p>
            <a:pPr marL="742950" lvl="1" indent="-285750">
              <a:spcBef>
                <a:spcPct val="20000"/>
              </a:spcBef>
              <a:buFont typeface="Arial" pitchFamily="34" charset="0"/>
              <a:buChar char="•"/>
            </a:pPr>
            <a:r>
              <a:rPr lang="en-US" sz="2400" dirty="0"/>
              <a:t>Missing responses from eligible patients</a:t>
            </a:r>
          </a:p>
          <a:p>
            <a:pPr marL="742950" lvl="1" indent="-285750">
              <a:spcBef>
                <a:spcPct val="20000"/>
              </a:spcBef>
              <a:buFont typeface="Arial" pitchFamily="34" charset="0"/>
              <a:buChar char="•"/>
            </a:pPr>
            <a:r>
              <a:rPr lang="en-US" sz="2400" dirty="0"/>
              <a:t>Missing information because of exclusions</a:t>
            </a:r>
          </a:p>
          <a:p>
            <a:pPr marL="742950" lvl="1" indent="-285750">
              <a:spcBef>
                <a:spcPct val="20000"/>
              </a:spcBef>
              <a:buFont typeface="Arial" pitchFamily="34" charset="0"/>
              <a:buChar char="•"/>
            </a:pPr>
            <a:r>
              <a:rPr lang="en-US" sz="2400" dirty="0"/>
              <a:t>Using proxies to mitigate potential missing responses</a:t>
            </a:r>
          </a:p>
          <a:p>
            <a:pPr marL="285750" indent="-285750">
              <a:spcBef>
                <a:spcPct val="20000"/>
              </a:spcBef>
              <a:buFont typeface="Arial" pitchFamily="34" charset="0"/>
              <a:buChar char="•"/>
            </a:pPr>
            <a:r>
              <a:rPr lang="en-US" sz="2400" dirty="0"/>
              <a:t>Analyses of missing data and response rates are required to demonstrate that potential problems in these areas do not bias the performance measure results</a:t>
            </a:r>
          </a:p>
          <a:p>
            <a:pPr>
              <a:spcBef>
                <a:spcPct val="20000"/>
              </a:spcBef>
            </a:pPr>
            <a:endParaRPr lang="en-US" sz="2400" dirty="0"/>
          </a:p>
        </p:txBody>
      </p:sp>
    </p:spTree>
    <p:extLst>
      <p:ext uri="{BB962C8B-B14F-4D97-AF65-F5344CB8AC3E}">
        <p14:creationId xmlns:p14="http://schemas.microsoft.com/office/powerpoint/2010/main" val="172201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Scientific Acceptability Considerations (3/3)</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762000" y="2142402"/>
            <a:ext cx="6553200" cy="4081117"/>
          </a:xfrm>
          <a:prstGeom prst="rect">
            <a:avLst/>
          </a:prstGeom>
          <a:noFill/>
        </p:spPr>
        <p:txBody>
          <a:bodyPr wrap="square" rtlCol="0">
            <a:spAutoFit/>
          </a:bodyPr>
          <a:lstStyle/>
          <a:p>
            <a:pPr marL="285750" indent="-285750">
              <a:spcBef>
                <a:spcPct val="20000"/>
              </a:spcBef>
              <a:buFont typeface="Arial" pitchFamily="34" charset="0"/>
              <a:buChar char="•"/>
            </a:pPr>
            <a:r>
              <a:rPr lang="en-US" sz="2400" dirty="0"/>
              <a:t>PRO-PM reliability and validity should be assessed quantitatively; requires data collection from test sites</a:t>
            </a:r>
          </a:p>
          <a:p>
            <a:pPr marL="742950" lvl="1" indent="-285750">
              <a:spcBef>
                <a:spcPct val="20000"/>
              </a:spcBef>
              <a:buFont typeface="Arial" pitchFamily="34" charset="0"/>
              <a:buChar char="•"/>
            </a:pPr>
            <a:r>
              <a:rPr lang="en-US" sz="2400" dirty="0"/>
              <a:t>Low sample size could jeopardize testing results</a:t>
            </a:r>
          </a:p>
          <a:p>
            <a:pPr marL="742950" lvl="1" indent="-285750">
              <a:spcBef>
                <a:spcPct val="20000"/>
              </a:spcBef>
              <a:buFont typeface="Arial" pitchFamily="34" charset="0"/>
              <a:buChar char="•"/>
            </a:pPr>
            <a:r>
              <a:rPr lang="en-US" sz="2400" dirty="0"/>
              <a:t>Carefully consider likely response rates when selecting sites to participate in testing</a:t>
            </a:r>
          </a:p>
          <a:p>
            <a:pPr marL="742950" lvl="1" indent="-285750">
              <a:spcBef>
                <a:spcPct val="20000"/>
              </a:spcBef>
              <a:buFont typeface="Arial" pitchFamily="34" charset="0"/>
              <a:buChar char="•"/>
            </a:pPr>
            <a:r>
              <a:rPr lang="en-US" sz="2400" dirty="0"/>
              <a:t>Review findings from feasibility testing to inform testing plans</a:t>
            </a:r>
          </a:p>
          <a:p>
            <a:pPr marL="285750" indent="-285750">
              <a:spcBef>
                <a:spcPct val="20000"/>
              </a:spcBef>
              <a:buFont typeface="Arial" pitchFamily="34" charset="0"/>
              <a:buChar char="•"/>
            </a:pPr>
            <a:endParaRPr lang="en-US" sz="2400" dirty="0"/>
          </a:p>
        </p:txBody>
      </p:sp>
    </p:spTree>
    <p:extLst>
      <p:ext uri="{BB962C8B-B14F-4D97-AF65-F5344CB8AC3E}">
        <p14:creationId xmlns:p14="http://schemas.microsoft.com/office/powerpoint/2010/main" val="1791977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Usability Considerations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pic>
        <p:nvPicPr>
          <p:cNvPr id="7" name="Picture 6" descr="Graphic of a clinician consulting with a patient.">
            <a:extLst>
              <a:ext uri="{FF2B5EF4-FFF2-40B4-BE49-F238E27FC236}">
                <a16:creationId xmlns:a16="http://schemas.microsoft.com/office/drawing/2014/main" id="{0AF5B1EB-0C2E-47A0-9642-38FA745FFC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505200"/>
            <a:ext cx="5029200" cy="3352800"/>
          </a:xfrm>
          <a:prstGeom prst="rect">
            <a:avLst/>
          </a:prstGeom>
        </p:spPr>
      </p:pic>
      <p:sp>
        <p:nvSpPr>
          <p:cNvPr id="3" name="TextBox 2">
            <a:extLst>
              <a:ext uri="{FF2B5EF4-FFF2-40B4-BE49-F238E27FC236}">
                <a16:creationId xmlns:a16="http://schemas.microsoft.com/office/drawing/2014/main" id="{7CD0E786-CF48-4EA6-BEE8-203F30BBA88B}"/>
              </a:ext>
            </a:extLst>
          </p:cNvPr>
          <p:cNvSpPr txBox="1"/>
          <p:nvPr/>
        </p:nvSpPr>
        <p:spPr>
          <a:xfrm>
            <a:off x="533400" y="2155635"/>
            <a:ext cx="4380089" cy="3120854"/>
          </a:xfrm>
          <a:prstGeom prst="rect">
            <a:avLst/>
          </a:prstGeom>
          <a:noFill/>
        </p:spPr>
        <p:txBody>
          <a:bodyPr wrap="square" rtlCol="0">
            <a:spAutoFit/>
          </a:bodyPr>
          <a:lstStyle/>
          <a:p>
            <a:pPr marL="285750" indent="-285750">
              <a:spcBef>
                <a:spcPct val="20000"/>
              </a:spcBef>
              <a:buFont typeface="Arial" pitchFamily="34" charset="0"/>
              <a:buChar char="•"/>
            </a:pPr>
            <a:r>
              <a:rPr lang="en-US" sz="2400" dirty="0"/>
              <a:t>Demonstrate that clinicians can use the measure to improve the quality of the care they provide</a:t>
            </a:r>
          </a:p>
          <a:p>
            <a:pPr marL="285750" indent="-285750">
              <a:spcBef>
                <a:spcPct val="20000"/>
              </a:spcBef>
              <a:buFont typeface="Arial" pitchFamily="34" charset="0"/>
              <a:buChar char="•"/>
            </a:pPr>
            <a:r>
              <a:rPr lang="en-US" sz="2400" dirty="0"/>
              <a:t>Demonstrate that patients can use the information from the measure and find it to be meaningful</a:t>
            </a:r>
          </a:p>
        </p:txBody>
      </p:sp>
    </p:spTree>
    <p:extLst>
      <p:ext uri="{BB962C8B-B14F-4D97-AF65-F5344CB8AC3E}">
        <p14:creationId xmlns:p14="http://schemas.microsoft.com/office/powerpoint/2010/main" val="363222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Conclusions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graphicFrame>
        <p:nvGraphicFramePr>
          <p:cNvPr id="4" name="Diagram 3" descr="Conclusions: PRO-PMs are an important facet of patient-centered care and patient-centered measurement, but they are not appropriate for every condition/outcome. Testing PRO-PMs can be a challenge, but guidance is available to support organizations who want to develop them. ">
            <a:extLst>
              <a:ext uri="{FF2B5EF4-FFF2-40B4-BE49-F238E27FC236}">
                <a16:creationId xmlns:a16="http://schemas.microsoft.com/office/drawing/2014/main" id="{9CF5A9CF-B2E8-4FEC-9164-60B623F172C0}"/>
              </a:ext>
            </a:extLst>
          </p:cNvPr>
          <p:cNvGraphicFramePr/>
          <p:nvPr>
            <p:extLst>
              <p:ext uri="{D42A27DB-BD31-4B8C-83A1-F6EECF244321}">
                <p14:modId xmlns:p14="http://schemas.microsoft.com/office/powerpoint/2010/main" val="1949600497"/>
              </p:ext>
            </p:extLst>
          </p:nvPr>
        </p:nvGraphicFramePr>
        <p:xfrm>
          <a:off x="2057400" y="2438400"/>
          <a:ext cx="6248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con of hands shaking.">
            <a:extLst>
              <a:ext uri="{FF2B5EF4-FFF2-40B4-BE49-F238E27FC236}">
                <a16:creationId xmlns:a16="http://schemas.microsoft.com/office/drawing/2014/main" id="{C67FA4C1-1F2E-4CD0-854E-4CCF17AB423B}"/>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3825081"/>
            <a:ext cx="1600200" cy="1600200"/>
          </a:xfrm>
          <a:prstGeom prst="rect">
            <a:avLst/>
          </a:prstGeom>
        </p:spPr>
      </p:pic>
      <p:pic>
        <p:nvPicPr>
          <p:cNvPr id="9" name="Picture 8" descr="Icon of person weighing pros and cons.">
            <a:extLst>
              <a:ext uri="{FF2B5EF4-FFF2-40B4-BE49-F238E27FC236}">
                <a16:creationId xmlns:a16="http://schemas.microsoft.com/office/drawing/2014/main" id="{687074B1-9CCF-43C5-A3FA-46D5B1CA624F}"/>
              </a:ext>
              <a:ext uri="{C183D7F6-B498-43B3-948B-1728B52AA6E4}">
                <adec:decorative xmlns:adec="http://schemas.microsoft.com/office/drawing/2017/decorative" val="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1298" y="2585312"/>
            <a:ext cx="1259603" cy="1259603"/>
          </a:xfrm>
          <a:prstGeom prst="rect">
            <a:avLst/>
          </a:prstGeom>
        </p:spPr>
      </p:pic>
    </p:spTree>
    <p:extLst>
      <p:ext uri="{BB962C8B-B14F-4D97-AF65-F5344CB8AC3E}">
        <p14:creationId xmlns:p14="http://schemas.microsoft.com/office/powerpoint/2010/main" val="1547565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References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Content Placeholder 2"/>
          <p:cNvSpPr>
            <a:spLocks noGrp="1"/>
          </p:cNvSpPr>
          <p:nvPr>
            <p:ph idx="1"/>
          </p:nvPr>
        </p:nvSpPr>
        <p:spPr>
          <a:xfrm>
            <a:off x="457200" y="2133600"/>
            <a:ext cx="7696200" cy="3992563"/>
          </a:xfrm>
        </p:spPr>
        <p:txBody>
          <a:bodyPr>
            <a:normAutofit/>
          </a:bodyPr>
          <a:lstStyle/>
          <a:p>
            <a:r>
              <a:rPr lang="en-US" sz="2400" dirty="0"/>
              <a:t>CMS MMS Blueprint</a:t>
            </a:r>
          </a:p>
          <a:p>
            <a:pPr lvl="1"/>
            <a:r>
              <a:rPr lang="en-US" sz="2000" dirty="0">
                <a:hlinkClick r:id="rId3"/>
              </a:rPr>
              <a:t>https://www.cms.gov/Medicare/Quality-Initiatives-Patient-Assessment-Instruments/MMS/MMS-Blueprint.html</a:t>
            </a:r>
            <a:endParaRPr lang="en-US" sz="2000" dirty="0"/>
          </a:p>
          <a:p>
            <a:r>
              <a:rPr lang="en-US" sz="2400" dirty="0"/>
              <a:t>National Quality Forum—Patient-Reported Outcomes</a:t>
            </a:r>
          </a:p>
          <a:p>
            <a:pPr lvl="1"/>
            <a:r>
              <a:rPr lang="en-US" sz="2000" dirty="0">
                <a:hlinkClick r:id="rId4"/>
              </a:rPr>
              <a:t>https://www.qualityforum.org/Publications/2012/12/Patient-Reported_Outcomes_in_Performance_Measurement.aspx</a:t>
            </a:r>
            <a:endParaRPr lang="en-US" sz="2000" dirty="0"/>
          </a:p>
          <a:p>
            <a:r>
              <a:rPr lang="en-US" sz="2400" dirty="0"/>
              <a:t>PCPI “Methods for Developing Patient-Reported Outcome-Based Performance Measures (PRO-PMs)”</a:t>
            </a:r>
          </a:p>
          <a:p>
            <a:pPr lvl="1"/>
            <a:r>
              <a:rPr lang="en-US" sz="2000" dirty="0">
                <a:hlinkClick r:id="rId5"/>
              </a:rPr>
              <a:t>https://doi.org/10.1016/j.jval.2015.02.018</a:t>
            </a:r>
            <a:endParaRPr lang="en-US" sz="2000" dirty="0"/>
          </a:p>
          <a:p>
            <a:pPr lvl="1"/>
            <a:endParaRPr lang="en-US" sz="2400" dirty="0"/>
          </a:p>
          <a:p>
            <a:endParaRPr lang="en-US" sz="2800" dirty="0"/>
          </a:p>
          <a:p>
            <a:pPr marL="457200" lvl="1" indent="0">
              <a:buNone/>
            </a:pPr>
            <a:endParaRPr lang="en-US" sz="2700" dirty="0"/>
          </a:p>
        </p:txBody>
      </p:sp>
    </p:spTree>
    <p:extLst>
      <p:ext uri="{BB962C8B-B14F-4D97-AF65-F5344CB8AC3E}">
        <p14:creationId xmlns:p14="http://schemas.microsoft.com/office/powerpoint/2010/main" val="3441428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Discussion Questions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pic>
        <p:nvPicPr>
          <p:cNvPr id="7" name="Content Placeholder 6" descr="Question mark graphic.">
            <a:extLst>
              <a:ext uri="{FF2B5EF4-FFF2-40B4-BE49-F238E27FC236}">
                <a16:creationId xmlns:a16="http://schemas.microsoft.com/office/drawing/2014/main" id="{FF2F7BDC-2A1B-4865-92D2-B68D1A0F8F27}"/>
              </a:ext>
              <a:ext uri="{C183D7F6-B498-43B3-948B-1728B52AA6E4}">
                <adec:decorative xmlns:adec="http://schemas.microsoft.com/office/drawing/2017/decorative" val="0"/>
              </a:ext>
            </a:extLst>
          </p:cNvPr>
          <p:cNvPicPr>
            <a:picLocks noGrp="1" noChangeAspect="1"/>
          </p:cNvPicPr>
          <p:nvPr>
            <p:ph idx="1"/>
          </p:nvPr>
        </p:nvPicPr>
        <p:blipFill>
          <a:blip r:embed="rId3" cstate="print"/>
          <a:stretch>
            <a:fillRect/>
          </a:stretch>
        </p:blipFill>
        <p:spPr>
          <a:xfrm>
            <a:off x="2838450" y="2914924"/>
            <a:ext cx="3429000" cy="2572789"/>
          </a:xfrm>
          <a:prstGeom prst="rect">
            <a:avLst/>
          </a:prstGeom>
        </p:spPr>
      </p:pic>
    </p:spTree>
    <p:extLst>
      <p:ext uri="{BB962C8B-B14F-4D97-AF65-F5344CB8AC3E}">
        <p14:creationId xmlns:p14="http://schemas.microsoft.com/office/powerpoint/2010/main" val="3271712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Upcoming Info Sessions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Content Placeholder 1"/>
          <p:cNvSpPr>
            <a:spLocks noGrp="1"/>
          </p:cNvSpPr>
          <p:nvPr>
            <p:ph idx="1"/>
          </p:nvPr>
        </p:nvSpPr>
        <p:spPr>
          <a:xfrm>
            <a:off x="457200" y="2133600"/>
            <a:ext cx="8229600" cy="3992563"/>
          </a:xfrm>
        </p:spPr>
        <p:txBody>
          <a:bodyPr>
            <a:normAutofit/>
          </a:bodyPr>
          <a:lstStyle/>
          <a:p>
            <a:pPr marL="0" indent="0">
              <a:buNone/>
            </a:pPr>
            <a:r>
              <a:rPr lang="en-US" sz="2700" b="1" dirty="0"/>
              <a:t>Planned Upcoming Webinars:</a:t>
            </a:r>
          </a:p>
          <a:p>
            <a:pPr marL="514350" indent="-457200"/>
            <a:r>
              <a:rPr lang="en-US" sz="2700" dirty="0"/>
              <a:t>March 6, 2019 – Introducing the Clinical Quality Bundle and Pre-Rulemaking Updates</a:t>
            </a:r>
          </a:p>
          <a:p>
            <a:pPr marL="514350" indent="-457200"/>
            <a:r>
              <a:rPr lang="en-US" sz="2700" dirty="0"/>
              <a:t>April 3, 2019 – Why Measures Fail Endorsement, presented by NQF</a:t>
            </a:r>
            <a:endParaRPr lang="en-US" sz="2300" dirty="0"/>
          </a:p>
          <a:p>
            <a:pPr marL="57150" indent="0">
              <a:buNone/>
            </a:pPr>
            <a:endParaRPr lang="en-US" sz="2700" dirty="0"/>
          </a:p>
          <a:p>
            <a:pPr marL="57150" indent="0">
              <a:buNone/>
            </a:pPr>
            <a:r>
              <a:rPr lang="en-US" sz="2700" dirty="0"/>
              <a:t>To suggest topics for upcoming Info Sessions, 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Tree>
    <p:extLst>
      <p:ext uri="{BB962C8B-B14F-4D97-AF65-F5344CB8AC3E}">
        <p14:creationId xmlns:p14="http://schemas.microsoft.com/office/powerpoint/2010/main" val="712566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98" y="0"/>
            <a:ext cx="9118002" cy="1417638"/>
          </a:xfrm>
        </p:spPr>
        <p:txBody>
          <a:bodyPr anchor="t"/>
          <a:lstStyle/>
          <a:p>
            <a:r>
              <a:rPr lang="en-US" sz="4000" dirty="0"/>
              <a:t>MACRA Info Session #4</a:t>
            </a:r>
            <a:br>
              <a:rPr lang="en-US" sz="4000" dirty="0"/>
            </a:br>
            <a:endParaRPr lang="en-US" sz="4000" dirty="0"/>
          </a:p>
        </p:txBody>
      </p:sp>
      <p:sp>
        <p:nvSpPr>
          <p:cNvPr id="6" name="Text Placeholder 1"/>
          <p:cNvSpPr txBox="1">
            <a:spLocks/>
          </p:cNvSpPr>
          <p:nvPr/>
        </p:nvSpPr>
        <p:spPr>
          <a:xfrm>
            <a:off x="762000" y="1828800"/>
            <a:ext cx="73914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700" b="1" dirty="0"/>
              <a:t>Contact information:</a:t>
            </a:r>
          </a:p>
          <a:p>
            <a:r>
              <a:rPr lang="en-US" sz="2700" b="1" u="sng" dirty="0"/>
              <a:t>Battelle</a:t>
            </a:r>
          </a:p>
          <a:p>
            <a:pPr marL="0" indent="0">
              <a:buNone/>
            </a:pPr>
            <a:r>
              <a:rPr lang="en-US" sz="2700" dirty="0"/>
              <a:t>Measures Management System Contract Holder Contact:  </a:t>
            </a:r>
            <a:r>
              <a:rPr lang="en-US" sz="2700" dirty="0">
                <a:hlinkClick r:id="rId3"/>
              </a:rPr>
              <a:t>MMSsupport@Battelle.org</a:t>
            </a:r>
            <a:endParaRPr lang="en-US" sz="2700" dirty="0"/>
          </a:p>
          <a:p>
            <a:endParaRPr lang="en-US" sz="2700" u="sng" dirty="0"/>
          </a:p>
          <a:p>
            <a:r>
              <a:rPr lang="en-US" sz="2700" b="1" u="sng" dirty="0"/>
              <a:t>CMS</a:t>
            </a:r>
          </a:p>
          <a:p>
            <a:pPr marL="0" indent="0">
              <a:buNone/>
            </a:pPr>
            <a:r>
              <a:rPr lang="en-US" sz="2700" dirty="0"/>
              <a:t>Kimberly Rawlings: </a:t>
            </a:r>
            <a:r>
              <a:rPr lang="en-US" sz="2700" dirty="0">
                <a:hlinkClick r:id="rId4"/>
              </a:rPr>
              <a:t>Kimberly.Rawlings@cms.hhs.gov</a:t>
            </a:r>
            <a:r>
              <a:rPr lang="en-US" sz="2700" dirty="0"/>
              <a:t>  </a:t>
            </a:r>
          </a:p>
          <a:p>
            <a:pPr marL="0" indent="0">
              <a:buNone/>
            </a:pPr>
            <a:endParaRPr lang="en-US" sz="2700" dirty="0"/>
          </a:p>
        </p:txBody>
      </p:sp>
      <p:sp>
        <p:nvSpPr>
          <p:cNvPr id="5" name="Title 4"/>
          <p:cNvSpPr txBox="1">
            <a:spLocks/>
          </p:cNvSpPr>
          <p:nvPr/>
        </p:nvSpPr>
        <p:spPr>
          <a:xfrm>
            <a:off x="0" y="685799"/>
            <a:ext cx="9144000" cy="1015481"/>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Tree>
    <p:extLst>
      <p:ext uri="{BB962C8B-B14F-4D97-AF65-F5344CB8AC3E}">
        <p14:creationId xmlns:p14="http://schemas.microsoft.com/office/powerpoint/2010/main" val="27537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
        <p:nvSpPr>
          <p:cNvPr id="10" name="Rectangle: Rounded Corners 9" descr="Agenda:&#10;1. Key definitions&#10;2. Background&#10;3. Benefits and challenges&#10;4. Special considerations (conceptualization to testing)&#10;5. Conclusion&#10;6. References&#10;7. Discussion">
            <a:extLst>
              <a:ext uri="{FF2B5EF4-FFF2-40B4-BE49-F238E27FC236}">
                <a16:creationId xmlns:a16="http://schemas.microsoft.com/office/drawing/2014/main" id="{0A4E79EB-15E6-40E2-BB68-1D98E96BB68E}"/>
              </a:ext>
            </a:extLst>
          </p:cNvPr>
          <p:cNvSpPr/>
          <p:nvPr/>
        </p:nvSpPr>
        <p:spPr>
          <a:xfrm>
            <a:off x="1143000" y="1981200"/>
            <a:ext cx="6858000" cy="4572000"/>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Agenda for presentation.">
            <a:extLst>
              <a:ext uri="{FF2B5EF4-FFF2-40B4-BE49-F238E27FC236}">
                <a16:creationId xmlns:a16="http://schemas.microsoft.com/office/drawing/2014/main" id="{379592AE-E726-425E-8ED1-6850F0C2E084}"/>
              </a:ext>
            </a:extLst>
          </p:cNvPr>
          <p:cNvSpPr/>
          <p:nvPr/>
        </p:nvSpPr>
        <p:spPr>
          <a:xfrm>
            <a:off x="2171700" y="2133600"/>
            <a:ext cx="5067300" cy="4662815"/>
          </a:xfrm>
          <a:prstGeom prst="rect">
            <a:avLst/>
          </a:prstGeom>
        </p:spPr>
        <p:txBody>
          <a:bodyPr wrap="square">
            <a:spAutoFit/>
          </a:bodyPr>
          <a:lstStyle/>
          <a:p>
            <a:pPr lvl="4"/>
            <a:r>
              <a:rPr lang="en-US" sz="2700" b="1" dirty="0">
                <a:solidFill>
                  <a:schemeClr val="bg1"/>
                </a:solidFill>
              </a:rPr>
              <a:t>Agenda: </a:t>
            </a:r>
          </a:p>
          <a:p>
            <a:pPr marL="514350" indent="-514350">
              <a:buFont typeface="+mj-lt"/>
              <a:buAutoNum type="arabicPeriod"/>
            </a:pPr>
            <a:r>
              <a:rPr lang="en-US" sz="2700" b="1" dirty="0">
                <a:solidFill>
                  <a:schemeClr val="bg1"/>
                </a:solidFill>
              </a:rPr>
              <a:t>Key definitions</a:t>
            </a:r>
          </a:p>
          <a:p>
            <a:pPr marL="514350" indent="-514350">
              <a:buFont typeface="+mj-lt"/>
              <a:buAutoNum type="arabicPeriod"/>
            </a:pPr>
            <a:r>
              <a:rPr lang="en-US" sz="2700" b="1" dirty="0">
                <a:solidFill>
                  <a:schemeClr val="bg1"/>
                </a:solidFill>
              </a:rPr>
              <a:t>Background</a:t>
            </a:r>
          </a:p>
          <a:p>
            <a:pPr marL="514350" indent="-514350">
              <a:buFont typeface="+mj-lt"/>
              <a:buAutoNum type="arabicPeriod"/>
            </a:pPr>
            <a:r>
              <a:rPr lang="en-US" sz="2700" b="1" dirty="0">
                <a:solidFill>
                  <a:schemeClr val="bg1"/>
                </a:solidFill>
              </a:rPr>
              <a:t>Benefits and challenges</a:t>
            </a:r>
          </a:p>
          <a:p>
            <a:pPr marL="514350" indent="-514350">
              <a:buFont typeface="+mj-lt"/>
              <a:buAutoNum type="arabicPeriod"/>
            </a:pPr>
            <a:r>
              <a:rPr lang="en-US" sz="2700" b="1" dirty="0">
                <a:solidFill>
                  <a:schemeClr val="bg1"/>
                </a:solidFill>
              </a:rPr>
              <a:t>Special considerations </a:t>
            </a:r>
            <a:br>
              <a:rPr lang="en-US" sz="2700" b="1" dirty="0">
                <a:solidFill>
                  <a:schemeClr val="bg1"/>
                </a:solidFill>
              </a:rPr>
            </a:br>
            <a:r>
              <a:rPr lang="en-US" sz="2700" b="1" dirty="0">
                <a:solidFill>
                  <a:schemeClr val="bg1"/>
                </a:solidFill>
              </a:rPr>
              <a:t>(conceptualization to testing)</a:t>
            </a:r>
          </a:p>
          <a:p>
            <a:pPr marL="514350" indent="-514350">
              <a:buFont typeface="+mj-lt"/>
              <a:buAutoNum type="arabicPeriod"/>
            </a:pPr>
            <a:r>
              <a:rPr lang="en-US" sz="2700" b="1" dirty="0">
                <a:solidFill>
                  <a:schemeClr val="bg1"/>
                </a:solidFill>
              </a:rPr>
              <a:t>Conclusion</a:t>
            </a:r>
          </a:p>
          <a:p>
            <a:pPr marL="514350" indent="-514350">
              <a:buFont typeface="+mj-lt"/>
              <a:buAutoNum type="arabicPeriod"/>
            </a:pPr>
            <a:r>
              <a:rPr lang="en-US" sz="2700" b="1" dirty="0">
                <a:solidFill>
                  <a:schemeClr val="bg1"/>
                </a:solidFill>
              </a:rPr>
              <a:t>References</a:t>
            </a:r>
          </a:p>
          <a:p>
            <a:pPr marL="514350" indent="-514350">
              <a:buFont typeface="+mj-lt"/>
              <a:buAutoNum type="arabicPeriod"/>
            </a:pPr>
            <a:r>
              <a:rPr lang="en-US" sz="2700" b="1" dirty="0">
                <a:solidFill>
                  <a:schemeClr val="bg1"/>
                </a:solidFill>
              </a:rPr>
              <a:t>Discussion</a:t>
            </a:r>
          </a:p>
          <a:p>
            <a:pPr marL="514350" indent="-514350">
              <a:buFont typeface="+mj-lt"/>
              <a:buAutoNum type="arabicPeriod"/>
            </a:pPr>
            <a:endParaRPr lang="en-US" sz="2700" b="1" dirty="0">
              <a:solidFill>
                <a:schemeClr val="bg1"/>
              </a:solidFill>
            </a:endParaRPr>
          </a:p>
          <a:p>
            <a:pPr marL="514350" indent="-514350">
              <a:buFont typeface="+mj-lt"/>
              <a:buAutoNum type="arabicPeriod"/>
            </a:pPr>
            <a:endParaRPr lang="en-US" sz="2700" b="1" dirty="0">
              <a:solidFill>
                <a:schemeClr val="bg1"/>
              </a:solidFill>
            </a:endParaRPr>
          </a:p>
        </p:txBody>
      </p:sp>
    </p:spTree>
    <p:extLst>
      <p:ext uri="{BB962C8B-B14F-4D97-AF65-F5344CB8AC3E}">
        <p14:creationId xmlns:p14="http://schemas.microsoft.com/office/powerpoint/2010/main" val="16069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Key Definitions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graphicFrame>
        <p:nvGraphicFramePr>
          <p:cNvPr id="4" name="Diagram 3" descr="Key Definitions:&#10;Patient-Reported Outcome (PRO): Any report of a patient's health status that comes directly from the patient without interpretation of the patient's response by a clinician or other clinical staff.&#10;PRO measure (PROM): A patient-level assessment of health status, typically using a questionnaire/tool to elicit information directly from respondents. Examples: PROMIS-10, VR-12, PHQ-9, Visual Analog Scale (VAS) for Pain.&#10;PRO performance measure (PRO-PM): A performance measure that is based on patient-reported outcome data aggregated for an accountable healthcare entity.">
            <a:extLst>
              <a:ext uri="{FF2B5EF4-FFF2-40B4-BE49-F238E27FC236}">
                <a16:creationId xmlns:a16="http://schemas.microsoft.com/office/drawing/2014/main" id="{9842F1F6-7A1B-4E37-BE7D-C5A4EA7723B8}"/>
              </a:ext>
            </a:extLst>
          </p:cNvPr>
          <p:cNvGraphicFramePr/>
          <p:nvPr>
            <p:extLst>
              <p:ext uri="{D42A27DB-BD31-4B8C-83A1-F6EECF244321}">
                <p14:modId xmlns:p14="http://schemas.microsoft.com/office/powerpoint/2010/main" val="3986785190"/>
              </p:ext>
            </p:extLst>
          </p:nvPr>
        </p:nvGraphicFramePr>
        <p:xfrm>
          <a:off x="609600" y="1941400"/>
          <a:ext cx="7924800" cy="459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183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Example</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609600" y="1905000"/>
            <a:ext cx="7772400" cy="283154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PRO</a:t>
            </a:r>
            <a:r>
              <a:rPr lang="en-US" sz="2400" dirty="0"/>
              <a:t>: Patient’s experience of back pain</a:t>
            </a:r>
          </a:p>
          <a:p>
            <a:pPr marL="285750" indent="-285750">
              <a:buFont typeface="Arial" panose="020B0604020202020204" pitchFamily="34" charset="0"/>
              <a:buChar char="•"/>
            </a:pPr>
            <a:r>
              <a:rPr lang="en-US" sz="2400" b="1" dirty="0"/>
              <a:t>PROM</a:t>
            </a:r>
            <a:r>
              <a:rPr lang="en-US" sz="2400" dirty="0"/>
              <a:t>: Patient’s assessment of their back pain collected via the Visual Analog Pain Scale</a:t>
            </a:r>
          </a:p>
          <a:p>
            <a:pPr marL="285750" indent="-285750">
              <a:buFont typeface="Arial" panose="020B0604020202020204" pitchFamily="34" charset="0"/>
              <a:buChar char="•"/>
            </a:pPr>
            <a:r>
              <a:rPr lang="en-US" sz="2400" b="1" dirty="0"/>
              <a:t>PRO-PM</a:t>
            </a:r>
            <a:r>
              <a:rPr lang="en-US" sz="2400" dirty="0"/>
              <a:t>: Average change (pre-op to one year post-op) in back pain for adults who had a lumbar spine fusion surgery</a:t>
            </a:r>
          </a:p>
          <a:p>
            <a:pPr marL="285750" indent="-285750">
              <a:buFont typeface="Arial" panose="020B0604020202020204" pitchFamily="34" charset="0"/>
              <a:buChar char="•"/>
            </a:pPr>
            <a:endParaRPr lang="en-US" sz="2800" dirty="0"/>
          </a:p>
          <a:p>
            <a:endParaRPr lang="en-US" sz="2800" dirty="0"/>
          </a:p>
        </p:txBody>
      </p:sp>
      <p:pic>
        <p:nvPicPr>
          <p:cNvPr id="8" name="Picture 7" descr="Visual analog scale pain estimation">
            <a:extLst>
              <a:ext uri="{FF2B5EF4-FFF2-40B4-BE49-F238E27FC236}">
                <a16:creationId xmlns:a16="http://schemas.microsoft.com/office/drawing/2014/main" id="{3FC45327-7D9D-425E-B2AB-B42EC7C0DD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21" t="6453" r="9249" b="16925"/>
          <a:stretch/>
        </p:blipFill>
        <p:spPr bwMode="auto">
          <a:xfrm>
            <a:off x="1741754" y="3962400"/>
            <a:ext cx="5660492" cy="2705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698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Background</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199751" y="2133600"/>
            <a:ext cx="41529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PROMs are already common in clinical trials</a:t>
            </a:r>
          </a:p>
          <a:p>
            <a:pPr marL="742950" lvl="1" indent="-285750">
              <a:buFont typeface="Arial" panose="020B0604020202020204" pitchFamily="34" charset="0"/>
              <a:buChar char="•"/>
            </a:pPr>
            <a:r>
              <a:rPr lang="en-US" sz="2400" dirty="0"/>
              <a:t>Increasing interest in comparative effectiveness research, routine clinical practice, and EHR systems</a:t>
            </a:r>
          </a:p>
          <a:p>
            <a:pPr marL="285750" indent="-285750">
              <a:buFont typeface="Arial" panose="020B0604020202020204" pitchFamily="34" charset="0"/>
              <a:buChar char="•"/>
            </a:pPr>
            <a:r>
              <a:rPr lang="en-US" sz="2400" dirty="0"/>
              <a:t>Represent a key part of CMS’s Meaningful Measures Framework</a:t>
            </a:r>
          </a:p>
          <a:p>
            <a:endParaRPr lang="en-US" sz="2400" dirty="0"/>
          </a:p>
          <a:p>
            <a:pPr marL="285750" indent="-285750">
              <a:buFont typeface="Arial" panose="020B0604020202020204" pitchFamily="34" charset="0"/>
              <a:buChar char="•"/>
            </a:pPr>
            <a:endParaRPr lang="en-US" sz="2400" dirty="0"/>
          </a:p>
          <a:p>
            <a:endParaRPr lang="en-US" sz="2400" dirty="0"/>
          </a:p>
        </p:txBody>
      </p:sp>
      <p:pic>
        <p:nvPicPr>
          <p:cNvPr id="4" name="Picture 3" descr="Graphic of clinician speaking with patients.">
            <a:extLst>
              <a:ext uri="{FF2B5EF4-FFF2-40B4-BE49-F238E27FC236}">
                <a16:creationId xmlns:a16="http://schemas.microsoft.com/office/drawing/2014/main" id="{1D3211BD-4162-402C-9ED7-76CBC6A7C4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251" y="2667000"/>
            <a:ext cx="4391299" cy="3067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858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Benefits of PROs in Performance Measurement </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graphicFrame>
        <p:nvGraphicFramePr>
          <p:cNvPr id="7" name="Diagram 6" descr="Examples of benefits of PROs in Performance Measurement, including increased use of medical services, costs and survival; benefits of self-reporting; and an increased interest in outcomes based on other patients' experiences.">
            <a:extLst>
              <a:ext uri="{FF2B5EF4-FFF2-40B4-BE49-F238E27FC236}">
                <a16:creationId xmlns:a16="http://schemas.microsoft.com/office/drawing/2014/main" id="{B8C9BD05-20EB-4041-B0F2-9A87AA529160}"/>
              </a:ext>
            </a:extLst>
          </p:cNvPr>
          <p:cNvGraphicFramePr/>
          <p:nvPr>
            <p:extLst>
              <p:ext uri="{D42A27DB-BD31-4B8C-83A1-F6EECF244321}">
                <p14:modId xmlns:p14="http://schemas.microsoft.com/office/powerpoint/2010/main" val="265357983"/>
              </p:ext>
            </p:extLst>
          </p:nvPr>
        </p:nvGraphicFramePr>
        <p:xfrm>
          <a:off x="1546578" y="2034073"/>
          <a:ext cx="7162800" cy="4509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Graphic of a patient in pain.">
            <a:extLst>
              <a:ext uri="{FF2B5EF4-FFF2-40B4-BE49-F238E27FC236}">
                <a16:creationId xmlns:a16="http://schemas.microsoft.com/office/drawing/2014/main" id="{DDCEE176-4DB2-481E-9636-12EDB730F1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 y="1792111"/>
            <a:ext cx="1600200" cy="1600200"/>
          </a:xfrm>
          <a:prstGeom prst="rect">
            <a:avLst/>
          </a:prstGeom>
        </p:spPr>
      </p:pic>
      <p:pic>
        <p:nvPicPr>
          <p:cNvPr id="9" name="Picture 8" descr="Graphic of a hospital">
            <a:extLst>
              <a:ext uri="{FF2B5EF4-FFF2-40B4-BE49-F238E27FC236}">
                <a16:creationId xmlns:a16="http://schemas.microsoft.com/office/drawing/2014/main" id="{33573021-97FF-47E0-A5FF-4AA568D48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0305" y="4308175"/>
            <a:ext cx="873425" cy="873425"/>
          </a:xfrm>
          <a:prstGeom prst="rect">
            <a:avLst/>
          </a:prstGeom>
        </p:spPr>
      </p:pic>
      <p:pic>
        <p:nvPicPr>
          <p:cNvPr id="11" name="Picture 10" descr="Graphic of people having a conversation">
            <a:extLst>
              <a:ext uri="{FF2B5EF4-FFF2-40B4-BE49-F238E27FC236}">
                <a16:creationId xmlns:a16="http://schemas.microsoft.com/office/drawing/2014/main" id="{0535217F-8923-4F39-A0C8-142B410387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1663" y="3293615"/>
            <a:ext cx="767537" cy="767537"/>
          </a:xfrm>
          <a:prstGeom prst="rect">
            <a:avLst/>
          </a:prstGeom>
        </p:spPr>
      </p:pic>
      <p:pic>
        <p:nvPicPr>
          <p:cNvPr id="13" name="Picture 12" descr="Graphic of tablet and phone screens">
            <a:extLst>
              <a:ext uri="{FF2B5EF4-FFF2-40B4-BE49-F238E27FC236}">
                <a16:creationId xmlns:a16="http://schemas.microsoft.com/office/drawing/2014/main" id="{61FA702C-A74C-4063-9190-DB05127AAA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637" y="5573171"/>
            <a:ext cx="778934" cy="778934"/>
          </a:xfrm>
          <a:prstGeom prst="rect">
            <a:avLst/>
          </a:prstGeom>
        </p:spPr>
      </p:pic>
    </p:spTree>
    <p:extLst>
      <p:ext uri="{BB962C8B-B14F-4D97-AF65-F5344CB8AC3E}">
        <p14:creationId xmlns:p14="http://schemas.microsoft.com/office/powerpoint/2010/main" val="357558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Challenges of PROs in Performance Measurement</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graphicFrame>
        <p:nvGraphicFramePr>
          <p:cNvPr id="4" name="Diagram 3" descr="List of challenges of PROs in performance measurement.">
            <a:extLst>
              <a:ext uri="{FF2B5EF4-FFF2-40B4-BE49-F238E27FC236}">
                <a16:creationId xmlns:a16="http://schemas.microsoft.com/office/drawing/2014/main" id="{447A73FA-DE20-43B9-9567-17A353A6E412}"/>
              </a:ext>
            </a:extLst>
          </p:cNvPr>
          <p:cNvGraphicFramePr/>
          <p:nvPr>
            <p:extLst>
              <p:ext uri="{D42A27DB-BD31-4B8C-83A1-F6EECF244321}">
                <p14:modId xmlns:p14="http://schemas.microsoft.com/office/powerpoint/2010/main" val="3011486949"/>
              </p:ext>
            </p:extLst>
          </p:nvPr>
        </p:nvGraphicFramePr>
        <p:xfrm>
          <a:off x="1524000" y="2034073"/>
          <a:ext cx="7162800"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Graphic of people analyzing data.">
            <a:extLst>
              <a:ext uri="{FF2B5EF4-FFF2-40B4-BE49-F238E27FC236}">
                <a16:creationId xmlns:a16="http://schemas.microsoft.com/office/drawing/2014/main" id="{40344C81-67EB-4CB3-9FAF-8656C03BF285}"/>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8255" y="3177073"/>
            <a:ext cx="1066800" cy="1066800"/>
          </a:xfrm>
          <a:prstGeom prst="rect">
            <a:avLst/>
          </a:prstGeom>
        </p:spPr>
      </p:pic>
      <p:pic>
        <p:nvPicPr>
          <p:cNvPr id="13" name="Picture 12" descr="Graphic of people grappling with a question.">
            <a:extLst>
              <a:ext uri="{FF2B5EF4-FFF2-40B4-BE49-F238E27FC236}">
                <a16:creationId xmlns:a16="http://schemas.microsoft.com/office/drawing/2014/main" id="{F5CC1AEA-3E80-4F74-969F-3215D60ACB36}"/>
              </a:ext>
              <a:ext uri="{C183D7F6-B498-43B3-948B-1728B52AA6E4}">
                <adec:decorative xmlns:adec="http://schemas.microsoft.com/office/drawing/2017/decorative" val="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408" y="4316086"/>
            <a:ext cx="918992" cy="918992"/>
          </a:xfrm>
          <a:prstGeom prst="rect">
            <a:avLst/>
          </a:prstGeom>
        </p:spPr>
      </p:pic>
      <p:pic>
        <p:nvPicPr>
          <p:cNvPr id="15" name="Picture 14" descr="Graphic of a meter.">
            <a:extLst>
              <a:ext uri="{FF2B5EF4-FFF2-40B4-BE49-F238E27FC236}">
                <a16:creationId xmlns:a16="http://schemas.microsoft.com/office/drawing/2014/main" id="{B7BB40DA-6EFD-4507-9D6A-46D1906CA5B1}"/>
              </a:ext>
              <a:ext uri="{C183D7F6-B498-43B3-948B-1728B52AA6E4}">
                <adec:decorative xmlns:adec="http://schemas.microsoft.com/office/drawing/2017/decorative" val="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800" y="5331075"/>
            <a:ext cx="1032630" cy="1032630"/>
          </a:xfrm>
          <a:prstGeom prst="rect">
            <a:avLst/>
          </a:prstGeom>
        </p:spPr>
      </p:pic>
      <p:pic>
        <p:nvPicPr>
          <p:cNvPr id="17" name="Picture 16" descr="Graphic of patient in hospital bed.">
            <a:extLst>
              <a:ext uri="{FF2B5EF4-FFF2-40B4-BE49-F238E27FC236}">
                <a16:creationId xmlns:a16="http://schemas.microsoft.com/office/drawing/2014/main" id="{B516335A-DDE5-43C4-8C9B-A0F71174D46B}"/>
              </a:ext>
              <a:ext uri="{C183D7F6-B498-43B3-948B-1728B52AA6E4}">
                <adec:decorative xmlns:adec="http://schemas.microsoft.com/office/drawing/2017/decorative" val="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9475" y="2157163"/>
            <a:ext cx="888841" cy="888841"/>
          </a:xfrm>
          <a:prstGeom prst="rect">
            <a:avLst/>
          </a:prstGeom>
        </p:spPr>
      </p:pic>
    </p:spTree>
    <p:extLst>
      <p:ext uri="{BB962C8B-B14F-4D97-AF65-F5344CB8AC3E}">
        <p14:creationId xmlns:p14="http://schemas.microsoft.com/office/powerpoint/2010/main" val="251492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Phases of Development">
            <a:extLst>
              <a:ext uri="{FF2B5EF4-FFF2-40B4-BE49-F238E27FC236}">
                <a16:creationId xmlns:a16="http://schemas.microsoft.com/office/drawing/2014/main" id="{555B9B98-B875-4A57-A090-5DC7184BE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978089"/>
            <a:ext cx="7143750" cy="4010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343608"/>
          </a:xfrm>
        </p:spPr>
        <p:txBody>
          <a:bodyPr anchor="t"/>
          <a:lstStyle/>
          <a:p>
            <a:r>
              <a:rPr lang="en-US" sz="4000" dirty="0"/>
              <a:t>MACRA Info Session #4</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Considerations for Conceptualization</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Oval 6">
            <a:extLst>
              <a:ext uri="{FF2B5EF4-FFF2-40B4-BE49-F238E27FC236}">
                <a16:creationId xmlns:a16="http://schemas.microsoft.com/office/drawing/2014/main" id="{879A8F9E-83CB-4F9F-AA24-CDB1854D818B}"/>
              </a:ext>
              <a:ext uri="{C183D7F6-B498-43B3-948B-1728B52AA6E4}">
                <adec:decorative xmlns:adec="http://schemas.microsoft.com/office/drawing/2017/decorative" val="1"/>
              </a:ext>
            </a:extLst>
          </p:cNvPr>
          <p:cNvSpPr/>
          <p:nvPr/>
        </p:nvSpPr>
        <p:spPr>
          <a:xfrm>
            <a:off x="3467100" y="3312269"/>
            <a:ext cx="2209800" cy="1341664"/>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3940865"/>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A3F2D517-FCF4-4B15-BD46-23B9AA4BB45C}">
  <ds:schemaRefs>
    <ds:schemaRef ds:uri="c85f45de-9781-4f9c-a476-faa529bf8047"/>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2826</Words>
  <Application>Microsoft Office PowerPoint</Application>
  <PresentationFormat>On-screen Show (4:3)</PresentationFormat>
  <Paragraphs>384</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Avenir Medium</vt:lpstr>
      <vt:lpstr>Calibri</vt:lpstr>
      <vt:lpstr>Modern No. 20</vt:lpstr>
      <vt:lpstr>CMS_template</vt:lpstr>
      <vt:lpstr>7_Custom Design</vt:lpstr>
      <vt:lpstr>CMS Measure Development Education &amp; Outreach</vt:lpstr>
      <vt:lpstr>Vision and Goals: MACRA Info Sessions</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lpstr>MACRA Info Session #4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2019-02-26T14:15:04Z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